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  <p:sldMasterId id="2147483785" r:id="rId2"/>
    <p:sldMasterId id="2147483821" r:id="rId3"/>
  </p:sldMasterIdLst>
  <p:sldIdLst>
    <p:sldId id="256" r:id="rId4"/>
    <p:sldId id="265" r:id="rId5"/>
    <p:sldId id="261" r:id="rId6"/>
    <p:sldId id="294" r:id="rId7"/>
    <p:sldId id="293" r:id="rId8"/>
    <p:sldId id="299" r:id="rId9"/>
    <p:sldId id="271" r:id="rId10"/>
    <p:sldId id="300" r:id="rId11"/>
    <p:sldId id="260" r:id="rId12"/>
    <p:sldId id="268" r:id="rId13"/>
    <p:sldId id="270" r:id="rId14"/>
    <p:sldId id="273" r:id="rId15"/>
    <p:sldId id="295" r:id="rId16"/>
    <p:sldId id="264" r:id="rId17"/>
    <p:sldId id="272" r:id="rId18"/>
    <p:sldId id="26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67" r:id="rId29"/>
    <p:sldId id="286" r:id="rId30"/>
    <p:sldId id="296" r:id="rId31"/>
    <p:sldId id="287" r:id="rId32"/>
    <p:sldId id="289" r:id="rId33"/>
    <p:sldId id="290" r:id="rId34"/>
    <p:sldId id="291" r:id="rId35"/>
    <p:sldId id="288" r:id="rId36"/>
    <p:sldId id="292" r:id="rId37"/>
    <p:sldId id="297" r:id="rId38"/>
    <p:sldId id="298" r:id="rId39"/>
    <p:sldId id="258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0A0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Professional\Desktop\&#1053;&#1086;&#1074;&#1072;&#1103;%20&#1087;&#1072;&#1087;&#1082;&#1072;%20(3)\&#1053;&#1086;&#1074;&#1072;&#1103;%20&#1087;&#1072;&#1087;&#1082;&#1072;\70%20RAE%20-%20&#1057;&#1045;&#1052;&#1040;&#1050;&#1054;&#1042;-10.04.2025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Professional\Desktop\&#1053;&#1086;&#1074;&#1072;&#1103;%20&#1087;&#1072;&#1087;&#1082;&#1072;%20(3)\&#1053;&#1086;&#1074;&#1072;&#1103;%20&#1087;&#1072;&#1087;&#1082;&#1072;\70%20RAE%20-%20&#1057;&#1045;&#1052;&#1040;&#1050;&#1054;&#1042;-10.04.2025.xls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VMP%20+SOUTH%20(IKIR-2025)%20(&#1042;&#1086;&#1089;&#1089;&#1090;&#1072;&#1085;&#1086;&#1074;&#1083;&#1077;&#1085;&#1085;&#1099;&#1081;)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VMP%20+SOUTH%20(IKIR-2025)%20(&#1042;&#1086;&#1089;&#1089;&#1090;&#1072;&#1085;&#1086;&#1074;&#1083;&#1077;&#1085;&#1085;&#1099;&#1081;)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VMP%20+SOUTH%20(IKIR-2025)%20(&#1042;&#1086;&#1089;&#1089;&#1090;&#1072;&#1085;&#1086;&#1074;&#1083;&#1077;&#1085;&#1085;&#1099;&#1081;)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ofessional\Desktop\&#1053;&#1086;&#1074;&#1072;&#1103;%20&#1087;&#1072;&#1087;&#1082;&#1072;%20(3)\VMP%20+SOUTH%20(IKIR-2025)%20(&#1042;&#1086;&#1089;&#1089;&#1090;&#1072;&#1085;&#1086;&#1074;&#1083;&#1077;&#1085;&#1085;&#1099;&#1081;)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687106177420211E-2"/>
          <c:y val="4.1905179957178705E-2"/>
          <c:w val="0.57204530786110752"/>
          <c:h val="0.92444268917795935"/>
        </c:manualLayout>
      </c:layout>
      <c:scatterChart>
        <c:scatterStyle val="lineMarker"/>
        <c:varyColors val="0"/>
        <c:ser>
          <c:idx val="0"/>
          <c:order val="0"/>
          <c:tx>
            <c:v>Прогресс 2024-2025</c:v>
          </c:tx>
          <c:spPr>
            <a:ln w="28575">
              <a:noFill/>
            </a:ln>
          </c:spPr>
          <c:marker>
            <c:spPr>
              <a:solidFill>
                <a:srgbClr val="002060"/>
              </a:solidFill>
            </c:spPr>
          </c:marker>
          <c:xVal>
            <c:numRef>
              <c:f>RES!$AM$179:$AM$199</c:f>
              <c:numCache>
                <c:formatCode>General</c:formatCode>
                <c:ptCount val="21"/>
                <c:pt idx="0">
                  <c:v>143.69103644341328</c:v>
                </c:pt>
                <c:pt idx="2">
                  <c:v>143.18968999581261</c:v>
                </c:pt>
                <c:pt idx="4">
                  <c:v>143.18549993644228</c:v>
                </c:pt>
                <c:pt idx="5">
                  <c:v>143.33249004494343</c:v>
                </c:pt>
                <c:pt idx="7">
                  <c:v>144.62225570148098</c:v>
                </c:pt>
                <c:pt idx="10">
                  <c:v>144.47340641091262</c:v>
                </c:pt>
                <c:pt idx="11">
                  <c:v>144.38796832025969</c:v>
                </c:pt>
                <c:pt idx="12">
                  <c:v>144.4406986162777</c:v>
                </c:pt>
                <c:pt idx="14">
                  <c:v>144.47746575068879</c:v>
                </c:pt>
                <c:pt idx="16">
                  <c:v>144.33246372549451</c:v>
                </c:pt>
                <c:pt idx="18">
                  <c:v>144.88283686310081</c:v>
                </c:pt>
                <c:pt idx="19">
                  <c:v>144.66501580830101</c:v>
                </c:pt>
                <c:pt idx="20">
                  <c:v>144.54954491336042</c:v>
                </c:pt>
              </c:numCache>
            </c:numRef>
          </c:xVal>
          <c:yVal>
            <c:numRef>
              <c:f>RES!$AF$179:$AF$199</c:f>
              <c:numCache>
                <c:formatCode>General</c:formatCode>
                <c:ptCount val="21"/>
                <c:pt idx="0">
                  <c:v>54.303413147771614</c:v>
                </c:pt>
                <c:pt idx="2">
                  <c:v>53.594459763962895</c:v>
                </c:pt>
                <c:pt idx="4">
                  <c:v>54.728656368033896</c:v>
                </c:pt>
                <c:pt idx="5">
                  <c:v>54.665176638120911</c:v>
                </c:pt>
                <c:pt idx="7">
                  <c:v>53.836471429300808</c:v>
                </c:pt>
                <c:pt idx="10">
                  <c:v>53.737512909506556</c:v>
                </c:pt>
                <c:pt idx="11">
                  <c:v>53.786444163979176</c:v>
                </c:pt>
                <c:pt idx="12">
                  <c:v>53.825088221612049</c:v>
                </c:pt>
                <c:pt idx="14">
                  <c:v>53.967143969968426</c:v>
                </c:pt>
                <c:pt idx="16">
                  <c:v>53.862788167894038</c:v>
                </c:pt>
                <c:pt idx="18">
                  <c:v>53.927285203949182</c:v>
                </c:pt>
                <c:pt idx="19">
                  <c:v>53.941451215041511</c:v>
                </c:pt>
                <c:pt idx="20">
                  <c:v>53.987247539959561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121-458A-8B5E-7F264CD418F9}"/>
            </c:ext>
          </c:extLst>
        </c:ser>
        <c:ser>
          <c:idx val="1"/>
          <c:order val="1"/>
          <c:tx>
            <c:v>МИРНЫЙ - ПИОНЕРСКАЯ - ОАЗИС</c:v>
          </c:tx>
          <c:spPr>
            <a:ln w="28575">
              <a:noFill/>
            </a:ln>
          </c:spPr>
          <c:marker>
            <c:spPr>
              <a:solidFill>
                <a:srgbClr val="7030A0"/>
              </a:solidFill>
            </c:spPr>
          </c:marker>
          <c:xVal>
            <c:numRef>
              <c:f>(RES!$AM$105:$AM$109,RES!$AM$20,RES!$CH$20,RES!$AM$155:$AM$156)</c:f>
              <c:numCache>
                <c:formatCode>General</c:formatCode>
                <c:ptCount val="9"/>
                <c:pt idx="0">
                  <c:v>141.37332620189579</c:v>
                </c:pt>
                <c:pt idx="1">
                  <c:v>141.58930065623656</c:v>
                </c:pt>
                <c:pt idx="2">
                  <c:v>141.59096274878459</c:v>
                </c:pt>
                <c:pt idx="3">
                  <c:v>142.14935276426786</c:v>
                </c:pt>
                <c:pt idx="4">
                  <c:v>141.88528473891876</c:v>
                </c:pt>
                <c:pt idx="5">
                  <c:v>148.438911732012</c:v>
                </c:pt>
                <c:pt idx="6">
                  <c:v>143.51368704010179</c:v>
                </c:pt>
                <c:pt idx="7">
                  <c:v>149.58827990678185</c:v>
                </c:pt>
                <c:pt idx="8">
                  <c:v>146.74520119157364</c:v>
                </c:pt>
              </c:numCache>
            </c:numRef>
          </c:xVal>
          <c:yVal>
            <c:numRef>
              <c:f>(RES!$AF$105:$AF$109,RES!$AF$20,RES!$CA$20,RES!$AF$155:$AF$156)</c:f>
              <c:numCache>
                <c:formatCode>General</c:formatCode>
                <c:ptCount val="9"/>
                <c:pt idx="0">
                  <c:v>56.078109200343071</c:v>
                </c:pt>
                <c:pt idx="1">
                  <c:v>55.768801414367651</c:v>
                </c:pt>
                <c:pt idx="2">
                  <c:v>55.810601136927147</c:v>
                </c:pt>
                <c:pt idx="3">
                  <c:v>55.846319823132006</c:v>
                </c:pt>
                <c:pt idx="4">
                  <c:v>56.009477088657562</c:v>
                </c:pt>
                <c:pt idx="5">
                  <c:v>60.450531751976015</c:v>
                </c:pt>
                <c:pt idx="6">
                  <c:v>56.476909888909624</c:v>
                </c:pt>
                <c:pt idx="7">
                  <c:v>60.442932811881029</c:v>
                </c:pt>
                <c:pt idx="8">
                  <c:v>60.29651130864665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121-458A-8B5E-7F264CD418F9}"/>
            </c:ext>
          </c:extLst>
        </c:ser>
        <c:ser>
          <c:idx val="2"/>
          <c:order val="2"/>
          <c:tx>
            <c:v>МОЛОДЕЖНАЯ</c:v>
          </c:tx>
          <c:spPr>
            <a:ln w="25400">
              <a:noFill/>
            </a:ln>
          </c:spPr>
          <c:marker>
            <c:spPr>
              <a:solidFill>
                <a:schemeClr val="tx1"/>
              </a:solidFill>
            </c:spPr>
          </c:marker>
          <c:xVal>
            <c:numRef>
              <c:f>(RES!$AM$87:$AM$90,RES!$AM$132,RES!$CH$42)</c:f>
              <c:numCache>
                <c:formatCode>General</c:formatCode>
                <c:ptCount val="6"/>
                <c:pt idx="0">
                  <c:v>143.32642298390184</c:v>
                </c:pt>
                <c:pt idx="1">
                  <c:v>142.80956965194625</c:v>
                </c:pt>
                <c:pt idx="2">
                  <c:v>142.81229171222571</c:v>
                </c:pt>
                <c:pt idx="3">
                  <c:v>143.0579039856064</c:v>
                </c:pt>
                <c:pt idx="4">
                  <c:v>148.64418288435462</c:v>
                </c:pt>
                <c:pt idx="5">
                  <c:v>147.87982984037862</c:v>
                </c:pt>
              </c:numCache>
            </c:numRef>
          </c:xVal>
          <c:yVal>
            <c:numRef>
              <c:f>(RES!$AF$87:$AF$90,RES!$AF$132,RES!$CA$42)</c:f>
              <c:numCache>
                <c:formatCode>General</c:formatCode>
                <c:ptCount val="6"/>
                <c:pt idx="0">
                  <c:v>54.248479217303711</c:v>
                </c:pt>
                <c:pt idx="1">
                  <c:v>54.003595754687161</c:v>
                </c:pt>
                <c:pt idx="2">
                  <c:v>54.283780902608846</c:v>
                </c:pt>
                <c:pt idx="3">
                  <c:v>54.158145787946488</c:v>
                </c:pt>
                <c:pt idx="4">
                  <c:v>59.193313067439796</c:v>
                </c:pt>
                <c:pt idx="5">
                  <c:v>56.036024546993666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121-458A-8B5E-7F264CD418F9}"/>
            </c:ext>
          </c:extLst>
        </c:ser>
        <c:ser>
          <c:idx val="3"/>
          <c:order val="3"/>
          <c:tx>
            <c:v>Дружная-2025</c:v>
          </c:tx>
          <c:spPr>
            <a:ln w="28575">
              <a:noFill/>
            </a:ln>
          </c:spPr>
          <c:marker>
            <c:spPr>
              <a:solidFill>
                <a:srgbClr val="00B050"/>
              </a:solidFill>
              <a:ln w="15875"/>
            </c:spPr>
          </c:marker>
          <c:xVal>
            <c:numRef>
              <c:f>RES!$AM$169:$AM$170</c:f>
              <c:numCache>
                <c:formatCode>General</c:formatCode>
                <c:ptCount val="2"/>
                <c:pt idx="0">
                  <c:v>144.50589661528977</c:v>
                </c:pt>
                <c:pt idx="1">
                  <c:v>144.2764396630331</c:v>
                </c:pt>
              </c:numCache>
            </c:numRef>
          </c:xVal>
          <c:yVal>
            <c:numRef>
              <c:f>RES!$AF$169:$AF$170</c:f>
              <c:numCache>
                <c:formatCode>General</c:formatCode>
                <c:ptCount val="2"/>
                <c:pt idx="0">
                  <c:v>53.281828348862255</c:v>
                </c:pt>
                <c:pt idx="1">
                  <c:v>53.719366864563248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F121-458A-8B5E-7F264CD418F9}"/>
            </c:ext>
          </c:extLst>
        </c:ser>
        <c:ser>
          <c:idx val="4"/>
          <c:order val="4"/>
          <c:tx>
            <c:v>АНОМАЛИЯ-РАЗВИЛКА-АЭРОДРОМ-2025</c:v>
          </c:tx>
          <c:spPr>
            <a:ln w="28575">
              <a:noFill/>
            </a:ln>
          </c:spPr>
          <c:marker>
            <c:spPr>
              <a:solidFill>
                <a:srgbClr val="FF0000"/>
              </a:solidFill>
            </c:spPr>
          </c:marker>
          <c:xVal>
            <c:numRef>
              <c:f>RES!$AM$172:$AM$177</c:f>
              <c:numCache>
                <c:formatCode>General</c:formatCode>
                <c:ptCount val="6"/>
                <c:pt idx="0">
                  <c:v>142.84671983618114</c:v>
                </c:pt>
                <c:pt idx="3">
                  <c:v>144.39364777263501</c:v>
                </c:pt>
                <c:pt idx="5">
                  <c:v>143.89468350016455</c:v>
                </c:pt>
              </c:numCache>
            </c:numRef>
          </c:xVal>
          <c:yVal>
            <c:numRef>
              <c:f>RES!$AF$172:$AF$177</c:f>
              <c:numCache>
                <c:formatCode>General</c:formatCode>
                <c:ptCount val="6"/>
                <c:pt idx="0">
                  <c:v>54.108095499783566</c:v>
                </c:pt>
                <c:pt idx="3">
                  <c:v>54.373189501332178</c:v>
                </c:pt>
                <c:pt idx="5">
                  <c:v>54.31910345561095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F121-458A-8B5E-7F264CD418F9}"/>
            </c:ext>
          </c:extLst>
        </c:ser>
        <c:ser>
          <c:idx val="5"/>
          <c:order val="5"/>
          <c:tx>
            <c:v>НОВОЛАЗАРЕВСКАЯ</c:v>
          </c:tx>
          <c:spPr>
            <a:ln w="28575">
              <a:noFill/>
            </a:ln>
          </c:spPr>
          <c:marker>
            <c:spPr>
              <a:solidFill>
                <a:schemeClr val="accent2"/>
              </a:solidFill>
            </c:spPr>
          </c:marker>
          <c:xVal>
            <c:numRef>
              <c:f>(RES!$AM$15,RES!$AM$22,RES!$AM$83,RES!$AM$202:$AM$209)</c:f>
              <c:numCache>
                <c:formatCode>General</c:formatCode>
                <c:ptCount val="11"/>
                <c:pt idx="0">
                  <c:v>149.26045453692285</c:v>
                </c:pt>
                <c:pt idx="1">
                  <c:v>148.82594080252218</c:v>
                </c:pt>
                <c:pt idx="2">
                  <c:v>149.8592671123175</c:v>
                </c:pt>
                <c:pt idx="3">
                  <c:v>147.10101648806875</c:v>
                </c:pt>
                <c:pt idx="4">
                  <c:v>147.17487786339251</c:v>
                </c:pt>
                <c:pt idx="5">
                  <c:v>147.46172969172724</c:v>
                </c:pt>
                <c:pt idx="6">
                  <c:v>147.54716417306474</c:v>
                </c:pt>
                <c:pt idx="7">
                  <c:v>147.25854266802929</c:v>
                </c:pt>
                <c:pt idx="8">
                  <c:v>147.29283385884727</c:v>
                </c:pt>
                <c:pt idx="9">
                  <c:v>147.2758691789596</c:v>
                </c:pt>
                <c:pt idx="10">
                  <c:v>147.23838886393966</c:v>
                </c:pt>
              </c:numCache>
            </c:numRef>
          </c:xVal>
          <c:yVal>
            <c:numRef>
              <c:f>(RES!$AF$15,RES!$AF$22,RES!$AF$83,RES!$AF$202:$AF$209)</c:f>
              <c:numCache>
                <c:formatCode>General</c:formatCode>
                <c:ptCount val="11"/>
                <c:pt idx="0">
                  <c:v>62.41608402651795</c:v>
                </c:pt>
                <c:pt idx="1">
                  <c:v>62.44884953793305</c:v>
                </c:pt>
                <c:pt idx="2">
                  <c:v>58.655278409003351</c:v>
                </c:pt>
                <c:pt idx="3">
                  <c:v>57.748769889049953</c:v>
                </c:pt>
                <c:pt idx="4">
                  <c:v>57.857216702268992</c:v>
                </c:pt>
                <c:pt idx="5">
                  <c:v>57.940670886500079</c:v>
                </c:pt>
                <c:pt idx="6">
                  <c:v>57.802131254400862</c:v>
                </c:pt>
                <c:pt idx="7">
                  <c:v>57.788915278128719</c:v>
                </c:pt>
                <c:pt idx="8">
                  <c:v>57.831840254759413</c:v>
                </c:pt>
                <c:pt idx="9">
                  <c:v>57.874944010844175</c:v>
                </c:pt>
                <c:pt idx="10">
                  <c:v>57.837230781261177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F121-458A-8B5E-7F264CD418F9}"/>
            </c:ext>
          </c:extLst>
        </c:ser>
        <c:ser>
          <c:idx val="6"/>
          <c:order val="6"/>
          <c:tx>
            <c:v>PRG 2009-2016</c:v>
          </c:tx>
          <c:spPr>
            <a:ln w="28575">
              <a:noFill/>
            </a:ln>
          </c:spPr>
          <c:marker>
            <c:spPr>
              <a:solidFill>
                <a:srgbClr val="FFC000"/>
              </a:solidFill>
              <a:ln>
                <a:noFill/>
              </a:ln>
            </c:spPr>
          </c:marker>
          <c:xVal>
            <c:numRef>
              <c:f>(RES!$AM$46,RES!$AM$97)</c:f>
              <c:numCache>
                <c:formatCode>General</c:formatCode>
                <c:ptCount val="2"/>
                <c:pt idx="0">
                  <c:v>150.35079337157168</c:v>
                </c:pt>
                <c:pt idx="1">
                  <c:v>146.33305669788655</c:v>
                </c:pt>
              </c:numCache>
            </c:numRef>
          </c:xVal>
          <c:yVal>
            <c:numRef>
              <c:f>(RES!$AF$46,RES!$AF$97)</c:f>
              <c:numCache>
                <c:formatCode>General</c:formatCode>
                <c:ptCount val="2"/>
                <c:pt idx="0">
                  <c:v>56.45865441817665</c:v>
                </c:pt>
                <c:pt idx="1">
                  <c:v>54.462157103496317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F121-458A-8B5E-7F264CD418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28302688"/>
        <c:axId val="1"/>
      </c:scatterChart>
      <c:valAx>
        <c:axId val="1828302688"/>
        <c:scaling>
          <c:orientation val="minMax"/>
          <c:max val="155"/>
          <c:min val="135"/>
        </c:scaling>
        <c:delete val="0"/>
        <c:axPos val="t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crossBetween val="midCat"/>
        <c:majorUnit val="1"/>
        <c:minorUnit val="1"/>
      </c:valAx>
      <c:valAx>
        <c:axId val="1"/>
        <c:scaling>
          <c:orientation val="maxMin"/>
          <c:max val="65"/>
          <c:min val="5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28302688"/>
        <c:crosses val="autoZero"/>
        <c:crossBetween val="midCat"/>
        <c:majorUnit val="0.5"/>
        <c:minorUnit val="0.5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687106177420211E-2"/>
          <c:y val="4.1905179957178705E-2"/>
          <c:w val="0.57204530786110752"/>
          <c:h val="0.92444268917795935"/>
        </c:manualLayout>
      </c:layout>
      <c:scatterChart>
        <c:scatterStyle val="lineMarker"/>
        <c:varyColors val="0"/>
        <c:ser>
          <c:idx val="0"/>
          <c:order val="0"/>
          <c:tx>
            <c:v>Прогресс 2024-2025</c:v>
          </c:tx>
          <c:spPr>
            <a:ln w="28575">
              <a:noFill/>
            </a:ln>
          </c:spPr>
          <c:marker>
            <c:spPr>
              <a:solidFill>
                <a:srgbClr val="002060"/>
              </a:solidFill>
            </c:spPr>
          </c:marker>
          <c:xVal>
            <c:numRef>
              <c:f>RES!$AM$179:$AM$199</c:f>
              <c:numCache>
                <c:formatCode>General</c:formatCode>
                <c:ptCount val="21"/>
                <c:pt idx="0">
                  <c:v>143.69103644341328</c:v>
                </c:pt>
                <c:pt idx="2">
                  <c:v>143.18968999581261</c:v>
                </c:pt>
                <c:pt idx="4">
                  <c:v>143.18549993644228</c:v>
                </c:pt>
                <c:pt idx="5">
                  <c:v>143.33249004494343</c:v>
                </c:pt>
                <c:pt idx="7">
                  <c:v>144.62225570148098</c:v>
                </c:pt>
                <c:pt idx="10">
                  <c:v>144.47340641091262</c:v>
                </c:pt>
                <c:pt idx="11">
                  <c:v>144.38796832025969</c:v>
                </c:pt>
                <c:pt idx="12">
                  <c:v>144.4406986162777</c:v>
                </c:pt>
                <c:pt idx="14">
                  <c:v>144.47746575068879</c:v>
                </c:pt>
                <c:pt idx="16">
                  <c:v>144.33246372549451</c:v>
                </c:pt>
                <c:pt idx="18">
                  <c:v>144.88283686310081</c:v>
                </c:pt>
                <c:pt idx="19">
                  <c:v>144.66501580830101</c:v>
                </c:pt>
                <c:pt idx="20">
                  <c:v>144.54954491336042</c:v>
                </c:pt>
              </c:numCache>
            </c:numRef>
          </c:xVal>
          <c:yVal>
            <c:numRef>
              <c:f>RES!$AF$179:$AF$199</c:f>
              <c:numCache>
                <c:formatCode>General</c:formatCode>
                <c:ptCount val="21"/>
                <c:pt idx="0">
                  <c:v>54.303413147771614</c:v>
                </c:pt>
                <c:pt idx="2">
                  <c:v>53.594459763962895</c:v>
                </c:pt>
                <c:pt idx="4">
                  <c:v>54.728656368033896</c:v>
                </c:pt>
                <c:pt idx="5">
                  <c:v>54.665176638120911</c:v>
                </c:pt>
                <c:pt idx="7">
                  <c:v>53.836471429300808</c:v>
                </c:pt>
                <c:pt idx="10">
                  <c:v>53.737512909506556</c:v>
                </c:pt>
                <c:pt idx="11">
                  <c:v>53.786444163979176</c:v>
                </c:pt>
                <c:pt idx="12">
                  <c:v>53.825088221612049</c:v>
                </c:pt>
                <c:pt idx="14">
                  <c:v>53.967143969968426</c:v>
                </c:pt>
                <c:pt idx="16">
                  <c:v>53.862788167894038</c:v>
                </c:pt>
                <c:pt idx="18">
                  <c:v>53.927285203949182</c:v>
                </c:pt>
                <c:pt idx="19">
                  <c:v>53.941451215041511</c:v>
                </c:pt>
                <c:pt idx="20">
                  <c:v>53.987247539959561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121-458A-8B5E-7F264CD418F9}"/>
            </c:ext>
          </c:extLst>
        </c:ser>
        <c:ser>
          <c:idx val="1"/>
          <c:order val="1"/>
          <c:tx>
            <c:v>МИРНЫЙ - ПИОНЕРСКАЯ - ОАЗИС</c:v>
          </c:tx>
          <c:spPr>
            <a:ln w="28575">
              <a:noFill/>
            </a:ln>
          </c:spPr>
          <c:marker>
            <c:spPr>
              <a:solidFill>
                <a:srgbClr val="7030A0"/>
              </a:solidFill>
            </c:spPr>
          </c:marker>
          <c:xVal>
            <c:numRef>
              <c:f>(RES!$AM$105:$AM$109,RES!$AM$20,RES!$CH$20,RES!$AM$155:$AM$156)</c:f>
              <c:numCache>
                <c:formatCode>General</c:formatCode>
                <c:ptCount val="9"/>
                <c:pt idx="0">
                  <c:v>141.37332620189579</c:v>
                </c:pt>
                <c:pt idx="1">
                  <c:v>141.58930065623656</c:v>
                </c:pt>
                <c:pt idx="2">
                  <c:v>141.59096274878459</c:v>
                </c:pt>
                <c:pt idx="3">
                  <c:v>142.14935276426786</c:v>
                </c:pt>
                <c:pt idx="4">
                  <c:v>141.88528473891876</c:v>
                </c:pt>
                <c:pt idx="5">
                  <c:v>148.438911732012</c:v>
                </c:pt>
                <c:pt idx="6">
                  <c:v>143.51368704010179</c:v>
                </c:pt>
                <c:pt idx="7">
                  <c:v>149.58827990678185</c:v>
                </c:pt>
                <c:pt idx="8">
                  <c:v>146.74520119157364</c:v>
                </c:pt>
              </c:numCache>
            </c:numRef>
          </c:xVal>
          <c:yVal>
            <c:numRef>
              <c:f>(RES!$AF$105:$AF$109,RES!$AF$20,RES!$CA$20,RES!$AF$155:$AF$156)</c:f>
              <c:numCache>
                <c:formatCode>General</c:formatCode>
                <c:ptCount val="9"/>
                <c:pt idx="0">
                  <c:v>56.078109200343071</c:v>
                </c:pt>
                <c:pt idx="1">
                  <c:v>55.768801414367651</c:v>
                </c:pt>
                <c:pt idx="2">
                  <c:v>55.810601136927147</c:v>
                </c:pt>
                <c:pt idx="3">
                  <c:v>55.846319823132006</c:v>
                </c:pt>
                <c:pt idx="4">
                  <c:v>56.009477088657562</c:v>
                </c:pt>
                <c:pt idx="5">
                  <c:v>60.450531751976015</c:v>
                </c:pt>
                <c:pt idx="6">
                  <c:v>56.476909888909624</c:v>
                </c:pt>
                <c:pt idx="7">
                  <c:v>60.442932811881029</c:v>
                </c:pt>
                <c:pt idx="8">
                  <c:v>60.29651130864665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121-458A-8B5E-7F264CD418F9}"/>
            </c:ext>
          </c:extLst>
        </c:ser>
        <c:ser>
          <c:idx val="2"/>
          <c:order val="2"/>
          <c:tx>
            <c:v>МОЛОДЕЖНАЯ</c:v>
          </c:tx>
          <c:spPr>
            <a:ln w="25400">
              <a:noFill/>
            </a:ln>
          </c:spPr>
          <c:marker>
            <c:spPr>
              <a:solidFill>
                <a:schemeClr val="tx1"/>
              </a:solidFill>
            </c:spPr>
          </c:marker>
          <c:xVal>
            <c:numRef>
              <c:f>(RES!$AM$87:$AM$90,RES!$AM$132,RES!$CH$42)</c:f>
              <c:numCache>
                <c:formatCode>General</c:formatCode>
                <c:ptCount val="6"/>
                <c:pt idx="0">
                  <c:v>143.32642298390184</c:v>
                </c:pt>
                <c:pt idx="1">
                  <c:v>142.80956965194625</c:v>
                </c:pt>
                <c:pt idx="2">
                  <c:v>142.81229171222571</c:v>
                </c:pt>
                <c:pt idx="3">
                  <c:v>143.0579039856064</c:v>
                </c:pt>
                <c:pt idx="4">
                  <c:v>148.64418288435462</c:v>
                </c:pt>
                <c:pt idx="5">
                  <c:v>147.87982984037862</c:v>
                </c:pt>
              </c:numCache>
            </c:numRef>
          </c:xVal>
          <c:yVal>
            <c:numRef>
              <c:f>(RES!$AF$87:$AF$90,RES!$AF$132,RES!$CA$42)</c:f>
              <c:numCache>
                <c:formatCode>General</c:formatCode>
                <c:ptCount val="6"/>
                <c:pt idx="0">
                  <c:v>54.248479217303711</c:v>
                </c:pt>
                <c:pt idx="1">
                  <c:v>54.003595754687161</c:v>
                </c:pt>
                <c:pt idx="2">
                  <c:v>54.283780902608846</c:v>
                </c:pt>
                <c:pt idx="3">
                  <c:v>54.158145787946488</c:v>
                </c:pt>
                <c:pt idx="4">
                  <c:v>59.193313067439796</c:v>
                </c:pt>
                <c:pt idx="5">
                  <c:v>56.036024546993666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121-458A-8B5E-7F264CD418F9}"/>
            </c:ext>
          </c:extLst>
        </c:ser>
        <c:ser>
          <c:idx val="3"/>
          <c:order val="3"/>
          <c:tx>
            <c:v>Дружная-2025</c:v>
          </c:tx>
          <c:spPr>
            <a:ln w="28575">
              <a:noFill/>
            </a:ln>
          </c:spPr>
          <c:marker>
            <c:spPr>
              <a:solidFill>
                <a:srgbClr val="00B050"/>
              </a:solidFill>
              <a:ln w="15875"/>
            </c:spPr>
          </c:marker>
          <c:xVal>
            <c:numRef>
              <c:f>RES!$AM$169:$AM$170</c:f>
              <c:numCache>
                <c:formatCode>General</c:formatCode>
                <c:ptCount val="2"/>
                <c:pt idx="0">
                  <c:v>144.50589661528977</c:v>
                </c:pt>
                <c:pt idx="1">
                  <c:v>144.2764396630331</c:v>
                </c:pt>
              </c:numCache>
            </c:numRef>
          </c:xVal>
          <c:yVal>
            <c:numRef>
              <c:f>RES!$AF$169:$AF$170</c:f>
              <c:numCache>
                <c:formatCode>General</c:formatCode>
                <c:ptCount val="2"/>
                <c:pt idx="0">
                  <c:v>53.281828348862255</c:v>
                </c:pt>
                <c:pt idx="1">
                  <c:v>53.719366864563248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F121-458A-8B5E-7F264CD418F9}"/>
            </c:ext>
          </c:extLst>
        </c:ser>
        <c:ser>
          <c:idx val="4"/>
          <c:order val="4"/>
          <c:tx>
            <c:v>АНОМАЛИЯ-РАЗВИЛКА-АЭРОДРОМ-2025</c:v>
          </c:tx>
          <c:spPr>
            <a:ln w="28575">
              <a:noFill/>
            </a:ln>
          </c:spPr>
          <c:marker>
            <c:spPr>
              <a:solidFill>
                <a:srgbClr val="FF0000"/>
              </a:solidFill>
            </c:spPr>
          </c:marker>
          <c:xVal>
            <c:numRef>
              <c:f>RES!$AM$172:$AM$177</c:f>
              <c:numCache>
                <c:formatCode>General</c:formatCode>
                <c:ptCount val="6"/>
                <c:pt idx="0">
                  <c:v>142.84671983618114</c:v>
                </c:pt>
                <c:pt idx="3">
                  <c:v>144.39364777263501</c:v>
                </c:pt>
                <c:pt idx="5">
                  <c:v>143.89468350016455</c:v>
                </c:pt>
              </c:numCache>
            </c:numRef>
          </c:xVal>
          <c:yVal>
            <c:numRef>
              <c:f>RES!$AF$172:$AF$177</c:f>
              <c:numCache>
                <c:formatCode>General</c:formatCode>
                <c:ptCount val="6"/>
                <c:pt idx="0">
                  <c:v>54.108095499783566</c:v>
                </c:pt>
                <c:pt idx="3">
                  <c:v>54.373189501332178</c:v>
                </c:pt>
                <c:pt idx="5">
                  <c:v>54.31910345561095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F121-458A-8B5E-7F264CD418F9}"/>
            </c:ext>
          </c:extLst>
        </c:ser>
        <c:ser>
          <c:idx val="5"/>
          <c:order val="5"/>
          <c:tx>
            <c:v>НОВОЛАЗАРЕВСКАЯ</c:v>
          </c:tx>
          <c:spPr>
            <a:ln w="28575">
              <a:noFill/>
            </a:ln>
          </c:spPr>
          <c:marker>
            <c:spPr>
              <a:solidFill>
                <a:schemeClr val="accent2"/>
              </a:solidFill>
            </c:spPr>
          </c:marker>
          <c:xVal>
            <c:numRef>
              <c:f>(RES!$AM$15,RES!$AM$22,RES!$AM$83,RES!$AM$202:$AM$209)</c:f>
              <c:numCache>
                <c:formatCode>General</c:formatCode>
                <c:ptCount val="11"/>
                <c:pt idx="0">
                  <c:v>149.26045453692285</c:v>
                </c:pt>
                <c:pt idx="1">
                  <c:v>148.82594080252218</c:v>
                </c:pt>
                <c:pt idx="2">
                  <c:v>149.8592671123175</c:v>
                </c:pt>
                <c:pt idx="3">
                  <c:v>147.10101648806875</c:v>
                </c:pt>
                <c:pt idx="4">
                  <c:v>147.17487786339251</c:v>
                </c:pt>
                <c:pt idx="5">
                  <c:v>147.46172969172724</c:v>
                </c:pt>
                <c:pt idx="6">
                  <c:v>147.54716417306474</c:v>
                </c:pt>
                <c:pt idx="7">
                  <c:v>147.25854266802929</c:v>
                </c:pt>
                <c:pt idx="8">
                  <c:v>147.29283385884727</c:v>
                </c:pt>
                <c:pt idx="9">
                  <c:v>147.2758691789596</c:v>
                </c:pt>
                <c:pt idx="10">
                  <c:v>147.23838886393966</c:v>
                </c:pt>
              </c:numCache>
            </c:numRef>
          </c:xVal>
          <c:yVal>
            <c:numRef>
              <c:f>(RES!$AF$15,RES!$AF$22,RES!$AF$83,RES!$AF$202:$AF$209)</c:f>
              <c:numCache>
                <c:formatCode>General</c:formatCode>
                <c:ptCount val="11"/>
                <c:pt idx="0">
                  <c:v>62.41608402651795</c:v>
                </c:pt>
                <c:pt idx="1">
                  <c:v>62.44884953793305</c:v>
                </c:pt>
                <c:pt idx="2">
                  <c:v>58.655278409003351</c:v>
                </c:pt>
                <c:pt idx="3">
                  <c:v>57.748769889049953</c:v>
                </c:pt>
                <c:pt idx="4">
                  <c:v>57.857216702268992</c:v>
                </c:pt>
                <c:pt idx="5">
                  <c:v>57.940670886500079</c:v>
                </c:pt>
                <c:pt idx="6">
                  <c:v>57.802131254400862</c:v>
                </c:pt>
                <c:pt idx="7">
                  <c:v>57.788915278128719</c:v>
                </c:pt>
                <c:pt idx="8">
                  <c:v>57.831840254759413</c:v>
                </c:pt>
                <c:pt idx="9">
                  <c:v>57.874944010844175</c:v>
                </c:pt>
                <c:pt idx="10">
                  <c:v>57.837230781261177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F121-458A-8B5E-7F264CD418F9}"/>
            </c:ext>
          </c:extLst>
        </c:ser>
        <c:ser>
          <c:idx val="6"/>
          <c:order val="6"/>
          <c:tx>
            <c:v>PRG 2009-2016</c:v>
          </c:tx>
          <c:spPr>
            <a:ln w="28575">
              <a:noFill/>
            </a:ln>
          </c:spPr>
          <c:marker>
            <c:spPr>
              <a:solidFill>
                <a:srgbClr val="FFC000"/>
              </a:solidFill>
              <a:ln>
                <a:noFill/>
              </a:ln>
            </c:spPr>
          </c:marker>
          <c:xVal>
            <c:numRef>
              <c:f>(RES!$AM$46,RES!$AM$97)</c:f>
              <c:numCache>
                <c:formatCode>General</c:formatCode>
                <c:ptCount val="2"/>
                <c:pt idx="0">
                  <c:v>150.35079337157168</c:v>
                </c:pt>
                <c:pt idx="1">
                  <c:v>146.33305669788655</c:v>
                </c:pt>
              </c:numCache>
            </c:numRef>
          </c:xVal>
          <c:yVal>
            <c:numRef>
              <c:f>(RES!$AF$46,RES!$AF$97)</c:f>
              <c:numCache>
                <c:formatCode>General</c:formatCode>
                <c:ptCount val="2"/>
                <c:pt idx="0">
                  <c:v>56.45865441817665</c:v>
                </c:pt>
                <c:pt idx="1">
                  <c:v>54.462157103496317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F121-458A-8B5E-7F264CD418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28302688"/>
        <c:axId val="1"/>
      </c:scatterChart>
      <c:valAx>
        <c:axId val="1828302688"/>
        <c:scaling>
          <c:orientation val="minMax"/>
          <c:max val="155"/>
          <c:min val="135"/>
        </c:scaling>
        <c:delete val="0"/>
        <c:axPos val="t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crossBetween val="midCat"/>
        <c:majorUnit val="1"/>
        <c:minorUnit val="1"/>
      </c:valAx>
      <c:valAx>
        <c:axId val="1"/>
        <c:scaling>
          <c:orientation val="maxMin"/>
          <c:max val="65"/>
          <c:min val="5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28302688"/>
        <c:crosses val="autoZero"/>
        <c:crossBetween val="midCat"/>
        <c:majorUnit val="0.5"/>
        <c:minorUnit val="0.5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961236560801638E-2"/>
          <c:y val="1.9625548534524639E-2"/>
          <c:w val="0.92891050386134044"/>
          <c:h val="0.91255733475325806"/>
        </c:manualLayout>
      </c:layout>
      <c:scatterChart>
        <c:scatterStyle val="lineMarker"/>
        <c:varyColors val="0"/>
        <c:ser>
          <c:idx val="1"/>
          <c:order val="1"/>
          <c:tx>
            <c:v>Vvmp MAW</c:v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xVal>
            <c:numRef>
              <c:f>Лист1!$BH$2:$BH$71</c:f>
              <c:numCache>
                <c:formatCode>General</c:formatCode>
                <c:ptCount val="70"/>
                <c:pt idx="0">
                  <c:v>1954.5</c:v>
                </c:pt>
                <c:pt idx="1">
                  <c:v>1955.5</c:v>
                </c:pt>
                <c:pt idx="2">
                  <c:v>1956.5</c:v>
                </c:pt>
                <c:pt idx="3">
                  <c:v>1957.5</c:v>
                </c:pt>
                <c:pt idx="4">
                  <c:v>1958.5</c:v>
                </c:pt>
                <c:pt idx="5">
                  <c:v>1959.5</c:v>
                </c:pt>
                <c:pt idx="6">
                  <c:v>1960.5</c:v>
                </c:pt>
                <c:pt idx="7">
                  <c:v>1961.5</c:v>
                </c:pt>
                <c:pt idx="8">
                  <c:v>1962.5</c:v>
                </c:pt>
                <c:pt idx="9">
                  <c:v>1963.5</c:v>
                </c:pt>
                <c:pt idx="10">
                  <c:v>1964.5</c:v>
                </c:pt>
                <c:pt idx="11">
                  <c:v>1965.5</c:v>
                </c:pt>
                <c:pt idx="12">
                  <c:v>1966.5</c:v>
                </c:pt>
                <c:pt idx="13">
                  <c:v>1967.5</c:v>
                </c:pt>
                <c:pt idx="14">
                  <c:v>1968.5</c:v>
                </c:pt>
                <c:pt idx="15">
                  <c:v>1969.5</c:v>
                </c:pt>
                <c:pt idx="16">
                  <c:v>1970.5</c:v>
                </c:pt>
                <c:pt idx="17">
                  <c:v>1971.5</c:v>
                </c:pt>
                <c:pt idx="18">
                  <c:v>1972.5</c:v>
                </c:pt>
                <c:pt idx="19">
                  <c:v>1973.5</c:v>
                </c:pt>
                <c:pt idx="20">
                  <c:v>1974.5</c:v>
                </c:pt>
                <c:pt idx="21">
                  <c:v>1975.5</c:v>
                </c:pt>
                <c:pt idx="22">
                  <c:v>1976.5</c:v>
                </c:pt>
                <c:pt idx="23">
                  <c:v>1977.5</c:v>
                </c:pt>
                <c:pt idx="24">
                  <c:v>1978.5</c:v>
                </c:pt>
                <c:pt idx="25">
                  <c:v>1979.5</c:v>
                </c:pt>
                <c:pt idx="26">
                  <c:v>1980.5</c:v>
                </c:pt>
                <c:pt idx="27">
                  <c:v>1981.5</c:v>
                </c:pt>
                <c:pt idx="28">
                  <c:v>1982.5</c:v>
                </c:pt>
                <c:pt idx="29">
                  <c:v>1983.5</c:v>
                </c:pt>
                <c:pt idx="30">
                  <c:v>1984.5</c:v>
                </c:pt>
                <c:pt idx="31">
                  <c:v>1985.5</c:v>
                </c:pt>
                <c:pt idx="32">
                  <c:v>1986.5</c:v>
                </c:pt>
                <c:pt idx="33">
                  <c:v>1987.5</c:v>
                </c:pt>
                <c:pt idx="34">
                  <c:v>1988.5</c:v>
                </c:pt>
                <c:pt idx="35">
                  <c:v>1989.5</c:v>
                </c:pt>
                <c:pt idx="36">
                  <c:v>1990.5</c:v>
                </c:pt>
                <c:pt idx="37">
                  <c:v>1991.5</c:v>
                </c:pt>
                <c:pt idx="38">
                  <c:v>1992.5</c:v>
                </c:pt>
                <c:pt idx="39">
                  <c:v>1993.5</c:v>
                </c:pt>
                <c:pt idx="40">
                  <c:v>1994.5</c:v>
                </c:pt>
                <c:pt idx="41">
                  <c:v>1995.5</c:v>
                </c:pt>
                <c:pt idx="42">
                  <c:v>1996.5</c:v>
                </c:pt>
                <c:pt idx="43">
                  <c:v>1997.5</c:v>
                </c:pt>
                <c:pt idx="44">
                  <c:v>1998.5</c:v>
                </c:pt>
                <c:pt idx="45">
                  <c:v>1999.5</c:v>
                </c:pt>
                <c:pt idx="46">
                  <c:v>2000.5</c:v>
                </c:pt>
                <c:pt idx="47">
                  <c:v>2001.5</c:v>
                </c:pt>
                <c:pt idx="48">
                  <c:v>2002.5</c:v>
                </c:pt>
                <c:pt idx="49">
                  <c:v>2003.5</c:v>
                </c:pt>
                <c:pt idx="50">
                  <c:v>2004.5</c:v>
                </c:pt>
                <c:pt idx="51">
                  <c:v>2005.5</c:v>
                </c:pt>
                <c:pt idx="52">
                  <c:v>2006.5</c:v>
                </c:pt>
                <c:pt idx="53">
                  <c:v>2007.5</c:v>
                </c:pt>
                <c:pt idx="54">
                  <c:v>2008.5</c:v>
                </c:pt>
                <c:pt idx="55">
                  <c:v>2009.5</c:v>
                </c:pt>
                <c:pt idx="56">
                  <c:v>2010.5</c:v>
                </c:pt>
                <c:pt idx="57">
                  <c:v>2011.5</c:v>
                </c:pt>
                <c:pt idx="58">
                  <c:v>2012.5</c:v>
                </c:pt>
                <c:pt idx="59">
                  <c:v>2013.5</c:v>
                </c:pt>
                <c:pt idx="60">
                  <c:v>2014.5</c:v>
                </c:pt>
                <c:pt idx="61">
                  <c:v>2015.5</c:v>
                </c:pt>
                <c:pt idx="62">
                  <c:v>2016.5</c:v>
                </c:pt>
                <c:pt idx="63">
                  <c:v>2017.5</c:v>
                </c:pt>
                <c:pt idx="64">
                  <c:v>2018.5</c:v>
                </c:pt>
                <c:pt idx="65">
                  <c:v>2019.5</c:v>
                </c:pt>
                <c:pt idx="66">
                  <c:v>2020.5</c:v>
                </c:pt>
                <c:pt idx="67">
                  <c:v>2021.5</c:v>
                </c:pt>
                <c:pt idx="68">
                  <c:v>2022.5</c:v>
                </c:pt>
                <c:pt idx="69">
                  <c:v>2023.5</c:v>
                </c:pt>
              </c:numCache>
            </c:numRef>
          </c:xVal>
          <c:yVal>
            <c:numRef>
              <c:f>Лист1!$CQ$2:$CQ$69</c:f>
              <c:numCache>
                <c:formatCode>General</c:formatCode>
                <c:ptCount val="68"/>
                <c:pt idx="0">
                  <c:v>16.75693595625761</c:v>
                </c:pt>
                <c:pt idx="1">
                  <c:v>17.640861138221418</c:v>
                </c:pt>
                <c:pt idx="2">
                  <c:v>18.779484375292476</c:v>
                </c:pt>
                <c:pt idx="3">
                  <c:v>19.54991433300431</c:v>
                </c:pt>
                <c:pt idx="4">
                  <c:v>20.872157844036856</c:v>
                </c:pt>
                <c:pt idx="5">
                  <c:v>17.526136370087624</c:v>
                </c:pt>
                <c:pt idx="6">
                  <c:v>18.142162197952185</c:v>
                </c:pt>
                <c:pt idx="7">
                  <c:v>19.374056429128604</c:v>
                </c:pt>
                <c:pt idx="8">
                  <c:v>16.816280753286101</c:v>
                </c:pt>
                <c:pt idx="9">
                  <c:v>16.228947201796284</c:v>
                </c:pt>
                <c:pt idx="10">
                  <c:v>15.934671092922112</c:v>
                </c:pt>
                <c:pt idx="11">
                  <c:v>13.238343508204753</c:v>
                </c:pt>
                <c:pt idx="12">
                  <c:v>11.946503989545864</c:v>
                </c:pt>
                <c:pt idx="13">
                  <c:v>11.314544182965973</c:v>
                </c:pt>
                <c:pt idx="14">
                  <c:v>11.708229765151717</c:v>
                </c:pt>
                <c:pt idx="15">
                  <c:v>11.930891045364609</c:v>
                </c:pt>
                <c:pt idx="16">
                  <c:v>11.241374701239559</c:v>
                </c:pt>
                <c:pt idx="17">
                  <c:v>11.387419279824627</c:v>
                </c:pt>
                <c:pt idx="18">
                  <c:v>10.630457181496338</c:v>
                </c:pt>
                <c:pt idx="19">
                  <c:v>11.178204683131179</c:v>
                </c:pt>
                <c:pt idx="20">
                  <c:v>12.720919229708722</c:v>
                </c:pt>
                <c:pt idx="21">
                  <c:v>11.168215115882681</c:v>
                </c:pt>
                <c:pt idx="22">
                  <c:v>9.8297371233255024</c:v>
                </c:pt>
                <c:pt idx="23">
                  <c:v>9.9603747400248146</c:v>
                </c:pt>
                <c:pt idx="24">
                  <c:v>12.166761345520186</c:v>
                </c:pt>
                <c:pt idx="25">
                  <c:v>12.300774542100045</c:v>
                </c:pt>
                <c:pt idx="26">
                  <c:v>8.6733436254807135</c:v>
                </c:pt>
                <c:pt idx="27">
                  <c:v>10.664852308558062</c:v>
                </c:pt>
                <c:pt idx="28">
                  <c:v>10.656091195059382</c:v>
                </c:pt>
                <c:pt idx="29">
                  <c:v>10.274757610722919</c:v>
                </c:pt>
                <c:pt idx="30">
                  <c:v>10.922478185633853</c:v>
                </c:pt>
                <c:pt idx="31">
                  <c:v>11.553514816291159</c:v>
                </c:pt>
                <c:pt idx="32">
                  <c:v>10.094809916270998</c:v>
                </c:pt>
                <c:pt idx="33">
                  <c:v>9.9959382447699419</c:v>
                </c:pt>
                <c:pt idx="34">
                  <c:v>13.106876508152276</c:v>
                </c:pt>
                <c:pt idx="35">
                  <c:v>10.564555968270714</c:v>
                </c:pt>
                <c:pt idx="36">
                  <c:v>10.533354431860928</c:v>
                </c:pt>
                <c:pt idx="37">
                  <c:v>10.851242278600491</c:v>
                </c:pt>
                <c:pt idx="38">
                  <c:v>10.896944460579475</c:v>
                </c:pt>
                <c:pt idx="39">
                  <c:v>11.439672774337874</c:v>
                </c:pt>
                <c:pt idx="40">
                  <c:v>11.310435228634917</c:v>
                </c:pt>
                <c:pt idx="41">
                  <c:v>11.820209984894358</c:v>
                </c:pt>
                <c:pt idx="42">
                  <c:v>11.950093597911074</c:v>
                </c:pt>
                <c:pt idx="43">
                  <c:v>11.921900665263907</c:v>
                </c:pt>
                <c:pt idx="44">
                  <c:v>11.007824103159894</c:v>
                </c:pt>
                <c:pt idx="45">
                  <c:v>9.6404083353787211</c:v>
                </c:pt>
                <c:pt idx="46">
                  <c:v>11.442474115321026</c:v>
                </c:pt>
                <c:pt idx="47">
                  <c:v>11.987457902984977</c:v>
                </c:pt>
                <c:pt idx="48">
                  <c:v>10.257940051819331</c:v>
                </c:pt>
                <c:pt idx="49">
                  <c:v>10.564405478820014</c:v>
                </c:pt>
                <c:pt idx="50">
                  <c:v>9.362434852459339</c:v>
                </c:pt>
                <c:pt idx="51">
                  <c:v>9.8717411123625851</c:v>
                </c:pt>
                <c:pt idx="52">
                  <c:v>10.395750909541707</c:v>
                </c:pt>
                <c:pt idx="53">
                  <c:v>9.9391555207919602</c:v>
                </c:pt>
                <c:pt idx="54">
                  <c:v>12.193637034645304</c:v>
                </c:pt>
                <c:pt idx="55">
                  <c:v>12.547655858051835</c:v>
                </c:pt>
                <c:pt idx="56">
                  <c:v>13.553992470570444</c:v>
                </c:pt>
                <c:pt idx="57">
                  <c:v>12.948779368536163</c:v>
                </c:pt>
                <c:pt idx="58">
                  <c:v>13.141674025582935</c:v>
                </c:pt>
                <c:pt idx="59">
                  <c:v>14.812899453552241</c:v>
                </c:pt>
                <c:pt idx="60">
                  <c:v>12.309883400873634</c:v>
                </c:pt>
                <c:pt idx="61">
                  <c:v>11.65459338128527</c:v>
                </c:pt>
                <c:pt idx="62">
                  <c:v>11.839657614936295</c:v>
                </c:pt>
                <c:pt idx="63">
                  <c:v>12.671042405662885</c:v>
                </c:pt>
                <c:pt idx="64">
                  <c:v>13.023896298600063</c:v>
                </c:pt>
                <c:pt idx="65">
                  <c:v>13.874370534166156</c:v>
                </c:pt>
                <c:pt idx="66">
                  <c:v>14.03080826274987</c:v>
                </c:pt>
                <c:pt idx="67">
                  <c:v>12.820874302057813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E4A-409B-AC76-20BACBA1B162}"/>
            </c:ext>
          </c:extLst>
        </c:ser>
        <c:ser>
          <c:idx val="2"/>
          <c:order val="2"/>
          <c:tx>
            <c:v>Vvmp THL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Лист1!$CY$2:$CY$72</c:f>
              <c:numCache>
                <c:formatCode>General</c:formatCode>
                <c:ptCount val="71"/>
                <c:pt idx="0">
                  <c:v>1948</c:v>
                </c:pt>
                <c:pt idx="1">
                  <c:v>1949</c:v>
                </c:pt>
                <c:pt idx="2">
                  <c:v>1950</c:v>
                </c:pt>
                <c:pt idx="3">
                  <c:v>1951</c:v>
                </c:pt>
                <c:pt idx="4">
                  <c:v>1952</c:v>
                </c:pt>
                <c:pt idx="5">
                  <c:v>1953</c:v>
                </c:pt>
                <c:pt idx="6">
                  <c:v>1954</c:v>
                </c:pt>
                <c:pt idx="7">
                  <c:v>1955</c:v>
                </c:pt>
                <c:pt idx="8">
                  <c:v>1956</c:v>
                </c:pt>
                <c:pt idx="9">
                  <c:v>1957</c:v>
                </c:pt>
                <c:pt idx="10">
                  <c:v>1958</c:v>
                </c:pt>
                <c:pt idx="11">
                  <c:v>1959</c:v>
                </c:pt>
                <c:pt idx="12">
                  <c:v>1960</c:v>
                </c:pt>
                <c:pt idx="13">
                  <c:v>1961</c:v>
                </c:pt>
                <c:pt idx="14">
                  <c:v>1962</c:v>
                </c:pt>
                <c:pt idx="15">
                  <c:v>1963</c:v>
                </c:pt>
                <c:pt idx="16">
                  <c:v>1964</c:v>
                </c:pt>
                <c:pt idx="17">
                  <c:v>1965</c:v>
                </c:pt>
                <c:pt idx="18">
                  <c:v>1966</c:v>
                </c:pt>
                <c:pt idx="19">
                  <c:v>1967</c:v>
                </c:pt>
                <c:pt idx="20">
                  <c:v>1968</c:v>
                </c:pt>
                <c:pt idx="21">
                  <c:v>1969</c:v>
                </c:pt>
                <c:pt idx="22">
                  <c:v>1970</c:v>
                </c:pt>
                <c:pt idx="23">
                  <c:v>1971</c:v>
                </c:pt>
                <c:pt idx="24">
                  <c:v>1972</c:v>
                </c:pt>
                <c:pt idx="25">
                  <c:v>1973</c:v>
                </c:pt>
                <c:pt idx="26">
                  <c:v>1974</c:v>
                </c:pt>
                <c:pt idx="27">
                  <c:v>1975</c:v>
                </c:pt>
                <c:pt idx="28">
                  <c:v>1976</c:v>
                </c:pt>
                <c:pt idx="29">
                  <c:v>1977</c:v>
                </c:pt>
                <c:pt idx="30">
                  <c:v>1978</c:v>
                </c:pt>
                <c:pt idx="31">
                  <c:v>1979</c:v>
                </c:pt>
                <c:pt idx="32">
                  <c:v>1980</c:v>
                </c:pt>
                <c:pt idx="33">
                  <c:v>1981</c:v>
                </c:pt>
                <c:pt idx="34">
                  <c:v>1982</c:v>
                </c:pt>
                <c:pt idx="35">
                  <c:v>1983</c:v>
                </c:pt>
                <c:pt idx="36">
                  <c:v>1984</c:v>
                </c:pt>
                <c:pt idx="37">
                  <c:v>1985</c:v>
                </c:pt>
                <c:pt idx="38">
                  <c:v>1986</c:v>
                </c:pt>
                <c:pt idx="39">
                  <c:v>1987</c:v>
                </c:pt>
                <c:pt idx="40">
                  <c:v>1988</c:v>
                </c:pt>
                <c:pt idx="41">
                  <c:v>1989</c:v>
                </c:pt>
                <c:pt idx="42">
                  <c:v>1990</c:v>
                </c:pt>
                <c:pt idx="43">
                  <c:v>1991</c:v>
                </c:pt>
                <c:pt idx="44">
                  <c:v>1992</c:v>
                </c:pt>
                <c:pt idx="45">
                  <c:v>1993</c:v>
                </c:pt>
                <c:pt idx="46">
                  <c:v>1994</c:v>
                </c:pt>
                <c:pt idx="47">
                  <c:v>1995</c:v>
                </c:pt>
                <c:pt idx="48">
                  <c:v>1996</c:v>
                </c:pt>
                <c:pt idx="49">
                  <c:v>1997</c:v>
                </c:pt>
                <c:pt idx="50">
                  <c:v>1998</c:v>
                </c:pt>
                <c:pt idx="51">
                  <c:v>1999</c:v>
                </c:pt>
                <c:pt idx="52">
                  <c:v>2000</c:v>
                </c:pt>
                <c:pt idx="53">
                  <c:v>2001</c:v>
                </c:pt>
                <c:pt idx="54">
                  <c:v>2002</c:v>
                </c:pt>
                <c:pt idx="55">
                  <c:v>2003</c:v>
                </c:pt>
                <c:pt idx="56">
                  <c:v>2004</c:v>
                </c:pt>
                <c:pt idx="57">
                  <c:v>2005</c:v>
                </c:pt>
                <c:pt idx="58">
                  <c:v>2006</c:v>
                </c:pt>
                <c:pt idx="59">
                  <c:v>2007</c:v>
                </c:pt>
                <c:pt idx="60">
                  <c:v>2008</c:v>
                </c:pt>
                <c:pt idx="61">
                  <c:v>2009</c:v>
                </c:pt>
                <c:pt idx="62">
                  <c:v>2010</c:v>
                </c:pt>
                <c:pt idx="63">
                  <c:v>2011</c:v>
                </c:pt>
                <c:pt idx="64">
                  <c:v>2012</c:v>
                </c:pt>
                <c:pt idx="65">
                  <c:v>2013</c:v>
                </c:pt>
                <c:pt idx="66">
                  <c:v>2014</c:v>
                </c:pt>
                <c:pt idx="67">
                  <c:v>2015</c:v>
                </c:pt>
                <c:pt idx="68">
                  <c:v>2016</c:v>
                </c:pt>
                <c:pt idx="69">
                  <c:v>2017</c:v>
                </c:pt>
                <c:pt idx="70">
                  <c:v>2018</c:v>
                </c:pt>
              </c:numCache>
            </c:numRef>
          </c:xVal>
          <c:yVal>
            <c:numRef>
              <c:f>Лист1!$EH$2:$EH$71</c:f>
              <c:numCache>
                <c:formatCode>General</c:formatCode>
                <c:ptCount val="70"/>
                <c:pt idx="0">
                  <c:v>3.6678290704803662</c:v>
                </c:pt>
                <c:pt idx="1">
                  <c:v>4.1269990068145228</c:v>
                </c:pt>
                <c:pt idx="2">
                  <c:v>5.0099126730626571</c:v>
                </c:pt>
                <c:pt idx="3">
                  <c:v>5.3399023317470231</c:v>
                </c:pt>
                <c:pt idx="4">
                  <c:v>4.6273521715975932</c:v>
                </c:pt>
                <c:pt idx="5">
                  <c:v>90.372818680499677</c:v>
                </c:pt>
                <c:pt idx="6">
                  <c:v>4.3631012497106392</c:v>
                </c:pt>
                <c:pt idx="7">
                  <c:v>4.8639038811441031</c:v>
                </c:pt>
                <c:pt idx="8">
                  <c:v>4.1813979140970492</c:v>
                </c:pt>
                <c:pt idx="9">
                  <c:v>4.3736661031304118</c:v>
                </c:pt>
                <c:pt idx="10">
                  <c:v>4.5730301049643067</c:v>
                </c:pt>
                <c:pt idx="11">
                  <c:v>4.6862440445436491</c:v>
                </c:pt>
                <c:pt idx="12">
                  <c:v>2.9235848907465565</c:v>
                </c:pt>
                <c:pt idx="13">
                  <c:v>3.8643049116276771</c:v>
                </c:pt>
                <c:pt idx="14">
                  <c:v>2.7102952007368222</c:v>
                </c:pt>
                <c:pt idx="15">
                  <c:v>2.7833158548752048</c:v>
                </c:pt>
                <c:pt idx="16">
                  <c:v>3.187545044542123</c:v>
                </c:pt>
                <c:pt idx="17">
                  <c:v>3.5636790511201637</c:v>
                </c:pt>
                <c:pt idx="18">
                  <c:v>2.7383470423346381</c:v>
                </c:pt>
                <c:pt idx="19">
                  <c:v>2.0311870375471854</c:v>
                </c:pt>
                <c:pt idx="20">
                  <c:v>3.176516403713034</c:v>
                </c:pt>
                <c:pt idx="21">
                  <c:v>3.0990400904706594</c:v>
                </c:pt>
                <c:pt idx="22">
                  <c:v>3.3660249999128498</c:v>
                </c:pt>
                <c:pt idx="23">
                  <c:v>4.2167607111935883</c:v>
                </c:pt>
                <c:pt idx="24">
                  <c:v>5.6314432026502983</c:v>
                </c:pt>
                <c:pt idx="25">
                  <c:v>5.4683684003237474</c:v>
                </c:pt>
                <c:pt idx="26">
                  <c:v>7.7886024654174104</c:v>
                </c:pt>
                <c:pt idx="27">
                  <c:v>8.2116271244603372</c:v>
                </c:pt>
                <c:pt idx="28">
                  <c:v>7.4750996375112351</c:v>
                </c:pt>
                <c:pt idx="29">
                  <c:v>7.2458515064188997</c:v>
                </c:pt>
                <c:pt idx="30">
                  <c:v>6.3331451679645623</c:v>
                </c:pt>
                <c:pt idx="31">
                  <c:v>5.84564677552431</c:v>
                </c:pt>
                <c:pt idx="32">
                  <c:v>4.859433047919933</c:v>
                </c:pt>
                <c:pt idx="33">
                  <c:v>4.9049167365744726</c:v>
                </c:pt>
                <c:pt idx="34">
                  <c:v>5.0256474810872973</c:v>
                </c:pt>
                <c:pt idx="35">
                  <c:v>5.1990263185050551</c:v>
                </c:pt>
                <c:pt idx="36">
                  <c:v>5.3249169100776594</c:v>
                </c:pt>
                <c:pt idx="37">
                  <c:v>6.2967489359977797</c:v>
                </c:pt>
                <c:pt idx="38">
                  <c:v>6.6923191254027392</c:v>
                </c:pt>
                <c:pt idx="41">
                  <c:v>6.487465523386108</c:v>
                </c:pt>
                <c:pt idx="42">
                  <c:v>7.7719348837621673</c:v>
                </c:pt>
                <c:pt idx="43">
                  <c:v>7.942486748330186</c:v>
                </c:pt>
                <c:pt idx="44">
                  <c:v>8.4434944956025113</c:v>
                </c:pt>
                <c:pt idx="45">
                  <c:v>10.03208144445521</c:v>
                </c:pt>
                <c:pt idx="46">
                  <c:v>11.23714381929287</c:v>
                </c:pt>
                <c:pt idx="47">
                  <c:v>12.502119391080265</c:v>
                </c:pt>
                <c:pt idx="48">
                  <c:v>13.341764137444187</c:v>
                </c:pt>
                <c:pt idx="49">
                  <c:v>14.535979179711722</c:v>
                </c:pt>
                <c:pt idx="50">
                  <c:v>15.350056133523324</c:v>
                </c:pt>
                <c:pt idx="51">
                  <c:v>15.041544322399361</c:v>
                </c:pt>
                <c:pt idx="52">
                  <c:v>16.481925140981765</c:v>
                </c:pt>
                <c:pt idx="53">
                  <c:v>16.433270174049149</c:v>
                </c:pt>
                <c:pt idx="54">
                  <c:v>15.874427197745527</c:v>
                </c:pt>
                <c:pt idx="55">
                  <c:v>16.11341533034296</c:v>
                </c:pt>
                <c:pt idx="56">
                  <c:v>15.799026742179743</c:v>
                </c:pt>
                <c:pt idx="57">
                  <c:v>16.00298669619195</c:v>
                </c:pt>
                <c:pt idx="58">
                  <c:v>15.316036915536822</c:v>
                </c:pt>
                <c:pt idx="59">
                  <c:v>15.68879302848854</c:v>
                </c:pt>
                <c:pt idx="60">
                  <c:v>16.663413368046722</c:v>
                </c:pt>
                <c:pt idx="61">
                  <c:v>17.129202604610992</c:v>
                </c:pt>
                <c:pt idx="62">
                  <c:v>16.80369308479521</c:v>
                </c:pt>
                <c:pt idx="63">
                  <c:v>18.225574889004577</c:v>
                </c:pt>
                <c:pt idx="64">
                  <c:v>17.47208659908603</c:v>
                </c:pt>
                <c:pt idx="65">
                  <c:v>16.257244756576391</c:v>
                </c:pt>
                <c:pt idx="66">
                  <c:v>16.754166024471154</c:v>
                </c:pt>
                <c:pt idx="67">
                  <c:v>16.449213010633766</c:v>
                </c:pt>
                <c:pt idx="68">
                  <c:v>17.573666037767364</c:v>
                </c:pt>
                <c:pt idx="69">
                  <c:v>17.347561913958625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E4A-409B-AC76-20BACBA1B162}"/>
            </c:ext>
          </c:extLst>
        </c:ser>
        <c:ser>
          <c:idx val="3"/>
          <c:order val="3"/>
          <c:tx>
            <c:v>Vvmp- VOS</c:v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Лист1!$EQ$7:$EQ$66</c:f>
              <c:numCache>
                <c:formatCode>General</c:formatCode>
                <c:ptCount val="60"/>
                <c:pt idx="0">
                  <c:v>1959.5</c:v>
                </c:pt>
                <c:pt idx="1">
                  <c:v>1960.5</c:v>
                </c:pt>
                <c:pt idx="2">
                  <c:v>1961.5</c:v>
                </c:pt>
                <c:pt idx="3">
                  <c:v>1962.5</c:v>
                </c:pt>
                <c:pt idx="4">
                  <c:v>1963.5</c:v>
                </c:pt>
                <c:pt idx="5">
                  <c:v>1964.5</c:v>
                </c:pt>
                <c:pt idx="6">
                  <c:v>1965.5</c:v>
                </c:pt>
                <c:pt idx="7">
                  <c:v>1966.5</c:v>
                </c:pt>
                <c:pt idx="8">
                  <c:v>1967.5</c:v>
                </c:pt>
                <c:pt idx="9">
                  <c:v>1968.5</c:v>
                </c:pt>
                <c:pt idx="10">
                  <c:v>1969.5</c:v>
                </c:pt>
                <c:pt idx="11">
                  <c:v>1970.5</c:v>
                </c:pt>
                <c:pt idx="12">
                  <c:v>1971.5</c:v>
                </c:pt>
                <c:pt idx="13">
                  <c:v>1972.5</c:v>
                </c:pt>
                <c:pt idx="14">
                  <c:v>1973.5</c:v>
                </c:pt>
                <c:pt idx="15">
                  <c:v>1974.5</c:v>
                </c:pt>
                <c:pt idx="16">
                  <c:v>1975.5</c:v>
                </c:pt>
                <c:pt idx="17">
                  <c:v>1976.5</c:v>
                </c:pt>
                <c:pt idx="18">
                  <c:v>1977.5</c:v>
                </c:pt>
                <c:pt idx="19">
                  <c:v>1978.5</c:v>
                </c:pt>
                <c:pt idx="20">
                  <c:v>1979.5</c:v>
                </c:pt>
                <c:pt idx="21">
                  <c:v>1980.5</c:v>
                </c:pt>
                <c:pt idx="22">
                  <c:v>1981.5</c:v>
                </c:pt>
                <c:pt idx="23">
                  <c:v>1982.5</c:v>
                </c:pt>
                <c:pt idx="24">
                  <c:v>1983.5</c:v>
                </c:pt>
                <c:pt idx="25">
                  <c:v>1984.5</c:v>
                </c:pt>
                <c:pt idx="26">
                  <c:v>1985.5</c:v>
                </c:pt>
                <c:pt idx="27">
                  <c:v>1986.5</c:v>
                </c:pt>
                <c:pt idx="28">
                  <c:v>1987.5</c:v>
                </c:pt>
                <c:pt idx="29">
                  <c:v>1988.5</c:v>
                </c:pt>
                <c:pt idx="30">
                  <c:v>1989.5</c:v>
                </c:pt>
                <c:pt idx="31">
                  <c:v>1990.5</c:v>
                </c:pt>
                <c:pt idx="32">
                  <c:v>1991.5</c:v>
                </c:pt>
                <c:pt idx="33">
                  <c:v>1992.5</c:v>
                </c:pt>
                <c:pt idx="34">
                  <c:v>1993.5</c:v>
                </c:pt>
                <c:pt idx="35">
                  <c:v>1994.5</c:v>
                </c:pt>
                <c:pt idx="36">
                  <c:v>1995.5</c:v>
                </c:pt>
                <c:pt idx="37">
                  <c:v>1996.5</c:v>
                </c:pt>
                <c:pt idx="38">
                  <c:v>1997.5</c:v>
                </c:pt>
                <c:pt idx="39">
                  <c:v>1998.5</c:v>
                </c:pt>
                <c:pt idx="40">
                  <c:v>1999.5</c:v>
                </c:pt>
                <c:pt idx="41">
                  <c:v>2000.5</c:v>
                </c:pt>
                <c:pt idx="42">
                  <c:v>2001.5</c:v>
                </c:pt>
                <c:pt idx="43">
                  <c:v>2002.5</c:v>
                </c:pt>
                <c:pt idx="44">
                  <c:v>2003.5</c:v>
                </c:pt>
                <c:pt idx="45">
                  <c:v>2004.5</c:v>
                </c:pt>
                <c:pt idx="46">
                  <c:v>2005.5</c:v>
                </c:pt>
                <c:pt idx="47">
                  <c:v>2006.5</c:v>
                </c:pt>
                <c:pt idx="48">
                  <c:v>2007.5</c:v>
                </c:pt>
                <c:pt idx="49">
                  <c:v>2008.5</c:v>
                </c:pt>
                <c:pt idx="50">
                  <c:v>2009.5</c:v>
                </c:pt>
                <c:pt idx="51">
                  <c:v>2010.5</c:v>
                </c:pt>
                <c:pt idx="52">
                  <c:v>2011.5</c:v>
                </c:pt>
                <c:pt idx="53">
                  <c:v>2012.5</c:v>
                </c:pt>
                <c:pt idx="54">
                  <c:v>2013.5</c:v>
                </c:pt>
                <c:pt idx="55">
                  <c:v>2014.5</c:v>
                </c:pt>
                <c:pt idx="56">
                  <c:v>2015.5</c:v>
                </c:pt>
                <c:pt idx="57">
                  <c:v>2016.5</c:v>
                </c:pt>
                <c:pt idx="58">
                  <c:v>2017.5</c:v>
                </c:pt>
                <c:pt idx="59">
                  <c:v>2018.5</c:v>
                </c:pt>
              </c:numCache>
            </c:numRef>
          </c:xVal>
          <c:yVal>
            <c:numRef>
              <c:f>Лист1!$FZ$7:$FZ$65</c:f>
              <c:numCache>
                <c:formatCode>General</c:formatCode>
                <c:ptCount val="59"/>
                <c:pt idx="0">
                  <c:v>17.211396893274568</c:v>
                </c:pt>
                <c:pt idx="1">
                  <c:v>17.751916979910519</c:v>
                </c:pt>
                <c:pt idx="2">
                  <c:v>19.86291688174105</c:v>
                </c:pt>
                <c:pt idx="3">
                  <c:v>26.419434684365729</c:v>
                </c:pt>
                <c:pt idx="4">
                  <c:v>18.838273321345426</c:v>
                </c:pt>
                <c:pt idx="5">
                  <c:v>15.319561534018268</c:v>
                </c:pt>
                <c:pt idx="6">
                  <c:v>16.348201327587223</c:v>
                </c:pt>
                <c:pt idx="7">
                  <c:v>9.9735182907096576</c:v>
                </c:pt>
                <c:pt idx="8">
                  <c:v>13.055937908988474</c:v>
                </c:pt>
                <c:pt idx="9">
                  <c:v>9.6798516616090939</c:v>
                </c:pt>
                <c:pt idx="10">
                  <c:v>11.743742592363343</c:v>
                </c:pt>
                <c:pt idx="11">
                  <c:v>11.0554934909285</c:v>
                </c:pt>
                <c:pt idx="12">
                  <c:v>6.5046816678871</c:v>
                </c:pt>
                <c:pt idx="13">
                  <c:v>8.9929399881862651</c:v>
                </c:pt>
                <c:pt idx="14">
                  <c:v>9.8787802115437415</c:v>
                </c:pt>
                <c:pt idx="15">
                  <c:v>9.4705218312359669</c:v>
                </c:pt>
                <c:pt idx="16">
                  <c:v>9.4343449146247167</c:v>
                </c:pt>
                <c:pt idx="17">
                  <c:v>12.508386543087875</c:v>
                </c:pt>
                <c:pt idx="18">
                  <c:v>10.195926108631035</c:v>
                </c:pt>
                <c:pt idx="19">
                  <c:v>8.1687836416900499</c:v>
                </c:pt>
                <c:pt idx="20">
                  <c:v>10.141056866112137</c:v>
                </c:pt>
                <c:pt idx="21">
                  <c:v>10.692244658461016</c:v>
                </c:pt>
                <c:pt idx="22">
                  <c:v>7.2809743623116532</c:v>
                </c:pt>
                <c:pt idx="23">
                  <c:v>9.4341620662418748</c:v>
                </c:pt>
                <c:pt idx="24">
                  <c:v>7.1281119655914358</c:v>
                </c:pt>
                <c:pt idx="25">
                  <c:v>9.6683803304503169</c:v>
                </c:pt>
                <c:pt idx="26">
                  <c:v>16.383824438317497</c:v>
                </c:pt>
                <c:pt idx="27">
                  <c:v>8.6436282483632745</c:v>
                </c:pt>
                <c:pt idx="28">
                  <c:v>8.5232083607111822</c:v>
                </c:pt>
                <c:pt idx="29">
                  <c:v>8.2943743043753031</c:v>
                </c:pt>
                <c:pt idx="30">
                  <c:v>9.3821551492512469</c:v>
                </c:pt>
                <c:pt idx="31">
                  <c:v>5.0931644745081872</c:v>
                </c:pt>
                <c:pt idx="32">
                  <c:v>14.645484280853747</c:v>
                </c:pt>
                <c:pt idx="33">
                  <c:v>10.333475578721711</c:v>
                </c:pt>
                <c:pt idx="34">
                  <c:v>28.738411103847685</c:v>
                </c:pt>
                <c:pt idx="35">
                  <c:v>36.101037397376381</c:v>
                </c:pt>
                <c:pt idx="36">
                  <c:v>49.332680107639881</c:v>
                </c:pt>
                <c:pt idx="37">
                  <c:v>27.842524489905209</c:v>
                </c:pt>
                <c:pt idx="38">
                  <c:v>3.5949901520490206</c:v>
                </c:pt>
                <c:pt idx="39">
                  <c:v>8.6752736615254733</c:v>
                </c:pt>
                <c:pt idx="40">
                  <c:v>8.3324747714458614</c:v>
                </c:pt>
                <c:pt idx="41">
                  <c:v>10.618903426466053</c:v>
                </c:pt>
                <c:pt idx="42">
                  <c:v>8.7256809822932606</c:v>
                </c:pt>
                <c:pt idx="43">
                  <c:v>18.421677872624084</c:v>
                </c:pt>
                <c:pt idx="44">
                  <c:v>6.7622220813322125</c:v>
                </c:pt>
                <c:pt idx="45">
                  <c:v>8.6254420296178989</c:v>
                </c:pt>
                <c:pt idx="46">
                  <c:v>12.914559680712996</c:v>
                </c:pt>
                <c:pt idx="47">
                  <c:v>16.654025551247852</c:v>
                </c:pt>
                <c:pt idx="48">
                  <c:v>10.180444582967647</c:v>
                </c:pt>
                <c:pt idx="49">
                  <c:v>9.2414264427437391</c:v>
                </c:pt>
                <c:pt idx="50">
                  <c:v>16.345363895224182</c:v>
                </c:pt>
                <c:pt idx="51">
                  <c:v>11.956419202098603</c:v>
                </c:pt>
                <c:pt idx="52">
                  <c:v>12.240941624017866</c:v>
                </c:pt>
                <c:pt idx="53">
                  <c:v>17.996428135302363</c:v>
                </c:pt>
                <c:pt idx="54">
                  <c:v>10.943841492125346</c:v>
                </c:pt>
                <c:pt idx="55">
                  <c:v>20.007454356167244</c:v>
                </c:pt>
                <c:pt idx="56">
                  <c:v>83.693858553145233</c:v>
                </c:pt>
                <c:pt idx="57">
                  <c:v>68.293556804185584</c:v>
                </c:pt>
                <c:pt idx="58">
                  <c:v>11.604691072798785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E4A-409B-AC76-20BACBA1B162}"/>
            </c:ext>
          </c:extLst>
        </c:ser>
        <c:ser>
          <c:idx val="4"/>
          <c:order val="4"/>
          <c:tx>
            <c:v>Vvmp - BRW</c:v>
          </c:tx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Лист1!$A$73:$A$149</c:f>
              <c:numCache>
                <c:formatCode>General</c:formatCode>
                <c:ptCount val="77"/>
                <c:pt idx="0">
                  <c:v>1933.2</c:v>
                </c:pt>
                <c:pt idx="1">
                  <c:v>1949.5</c:v>
                </c:pt>
                <c:pt idx="2">
                  <c:v>1950.5</c:v>
                </c:pt>
                <c:pt idx="3">
                  <c:v>1951.5</c:v>
                </c:pt>
                <c:pt idx="4">
                  <c:v>1952.5</c:v>
                </c:pt>
                <c:pt idx="5">
                  <c:v>1953.5</c:v>
                </c:pt>
                <c:pt idx="6">
                  <c:v>1954.5</c:v>
                </c:pt>
                <c:pt idx="7">
                  <c:v>1955.5</c:v>
                </c:pt>
                <c:pt idx="8">
                  <c:v>1956.5</c:v>
                </c:pt>
                <c:pt idx="9">
                  <c:v>1957.5</c:v>
                </c:pt>
                <c:pt idx="10">
                  <c:v>1958.5</c:v>
                </c:pt>
                <c:pt idx="11">
                  <c:v>1959.5</c:v>
                </c:pt>
                <c:pt idx="12">
                  <c:v>1960.5</c:v>
                </c:pt>
                <c:pt idx="13">
                  <c:v>1961.5</c:v>
                </c:pt>
                <c:pt idx="14">
                  <c:v>1962.5</c:v>
                </c:pt>
                <c:pt idx="15">
                  <c:v>1963.4</c:v>
                </c:pt>
                <c:pt idx="16">
                  <c:v>1964.5</c:v>
                </c:pt>
                <c:pt idx="17">
                  <c:v>1965.5</c:v>
                </c:pt>
                <c:pt idx="18">
                  <c:v>1966.5</c:v>
                </c:pt>
                <c:pt idx="19">
                  <c:v>1967.5</c:v>
                </c:pt>
                <c:pt idx="20">
                  <c:v>1968.5</c:v>
                </c:pt>
                <c:pt idx="21">
                  <c:v>1969.5</c:v>
                </c:pt>
                <c:pt idx="22">
                  <c:v>1970.5</c:v>
                </c:pt>
                <c:pt idx="23">
                  <c:v>1971.5</c:v>
                </c:pt>
                <c:pt idx="24">
                  <c:v>1972.5</c:v>
                </c:pt>
                <c:pt idx="25">
                  <c:v>1973.5</c:v>
                </c:pt>
                <c:pt idx="26">
                  <c:v>1974.5</c:v>
                </c:pt>
                <c:pt idx="27">
                  <c:v>1975.5</c:v>
                </c:pt>
                <c:pt idx="28">
                  <c:v>1976.5</c:v>
                </c:pt>
                <c:pt idx="29">
                  <c:v>1977.5</c:v>
                </c:pt>
                <c:pt idx="30">
                  <c:v>1978.5</c:v>
                </c:pt>
                <c:pt idx="31">
                  <c:v>1979.5</c:v>
                </c:pt>
                <c:pt idx="32">
                  <c:v>1980.5</c:v>
                </c:pt>
                <c:pt idx="33">
                  <c:v>1981.5</c:v>
                </c:pt>
                <c:pt idx="34">
                  <c:v>1982.5</c:v>
                </c:pt>
                <c:pt idx="35">
                  <c:v>1983.5</c:v>
                </c:pt>
                <c:pt idx="36">
                  <c:v>1984.5</c:v>
                </c:pt>
                <c:pt idx="37">
                  <c:v>1985.5</c:v>
                </c:pt>
                <c:pt idx="38">
                  <c:v>1986.5</c:v>
                </c:pt>
                <c:pt idx="39">
                  <c:v>1987.5</c:v>
                </c:pt>
                <c:pt idx="40">
                  <c:v>1988.5</c:v>
                </c:pt>
                <c:pt idx="41">
                  <c:v>1989.5</c:v>
                </c:pt>
                <c:pt idx="42">
                  <c:v>1990.5</c:v>
                </c:pt>
                <c:pt idx="43">
                  <c:v>1991.5</c:v>
                </c:pt>
                <c:pt idx="44">
                  <c:v>1992.5</c:v>
                </c:pt>
                <c:pt idx="45">
                  <c:v>1993.5</c:v>
                </c:pt>
                <c:pt idx="46">
                  <c:v>1994.5</c:v>
                </c:pt>
                <c:pt idx="47">
                  <c:v>1995.5</c:v>
                </c:pt>
                <c:pt idx="48">
                  <c:v>1996.5</c:v>
                </c:pt>
                <c:pt idx="49">
                  <c:v>1997.5</c:v>
                </c:pt>
                <c:pt idx="50">
                  <c:v>1998.5</c:v>
                </c:pt>
                <c:pt idx="51">
                  <c:v>1999.5</c:v>
                </c:pt>
                <c:pt idx="52">
                  <c:v>2000.5</c:v>
                </c:pt>
                <c:pt idx="53">
                  <c:v>2001.5</c:v>
                </c:pt>
                <c:pt idx="54">
                  <c:v>2002.5</c:v>
                </c:pt>
                <c:pt idx="55">
                  <c:v>2003.5</c:v>
                </c:pt>
                <c:pt idx="56">
                  <c:v>2004.5</c:v>
                </c:pt>
                <c:pt idx="57">
                  <c:v>2005.5</c:v>
                </c:pt>
                <c:pt idx="58">
                  <c:v>2006.5</c:v>
                </c:pt>
                <c:pt idx="59">
                  <c:v>2007.5</c:v>
                </c:pt>
                <c:pt idx="60">
                  <c:v>2008.5</c:v>
                </c:pt>
                <c:pt idx="61">
                  <c:v>2009.5</c:v>
                </c:pt>
                <c:pt idx="62">
                  <c:v>2010.5</c:v>
                </c:pt>
                <c:pt idx="63">
                  <c:v>2011.5</c:v>
                </c:pt>
                <c:pt idx="64">
                  <c:v>2012.5</c:v>
                </c:pt>
                <c:pt idx="65">
                  <c:v>2013.5</c:v>
                </c:pt>
                <c:pt idx="66">
                  <c:v>2014.5</c:v>
                </c:pt>
                <c:pt idx="67">
                  <c:v>2015.5</c:v>
                </c:pt>
                <c:pt idx="68">
                  <c:v>2016.5</c:v>
                </c:pt>
                <c:pt idx="69">
                  <c:v>2017.5</c:v>
                </c:pt>
                <c:pt idx="70">
                  <c:v>2018.5</c:v>
                </c:pt>
                <c:pt idx="71">
                  <c:v>2019.5</c:v>
                </c:pt>
                <c:pt idx="72">
                  <c:v>2020.5</c:v>
                </c:pt>
                <c:pt idx="73">
                  <c:v>2021.5</c:v>
                </c:pt>
                <c:pt idx="74">
                  <c:v>2022.5</c:v>
                </c:pt>
                <c:pt idx="75">
                  <c:v>2023.5</c:v>
                </c:pt>
                <c:pt idx="76">
                  <c:v>2024.5</c:v>
                </c:pt>
              </c:numCache>
            </c:numRef>
          </c:xVal>
          <c:yVal>
            <c:numRef>
              <c:f>Лист1!$AJ$73:$AJ$148</c:f>
              <c:numCache>
                <c:formatCode>General</c:formatCode>
                <c:ptCount val="76"/>
                <c:pt idx="0">
                  <c:v>4.5841733741523134</c:v>
                </c:pt>
                <c:pt idx="1">
                  <c:v>4.3408991441932159</c:v>
                </c:pt>
                <c:pt idx="2">
                  <c:v>5.6811393767229674</c:v>
                </c:pt>
                <c:pt idx="3">
                  <c:v>3.4644930167954855</c:v>
                </c:pt>
                <c:pt idx="4">
                  <c:v>5.4237685849763988</c:v>
                </c:pt>
                <c:pt idx="5">
                  <c:v>4.8461143987862103</c:v>
                </c:pt>
                <c:pt idx="6">
                  <c:v>1.2508486967883554</c:v>
                </c:pt>
                <c:pt idx="7">
                  <c:v>4.4417062685536379</c:v>
                </c:pt>
                <c:pt idx="8">
                  <c:v>1.5416972115790097</c:v>
                </c:pt>
                <c:pt idx="9">
                  <c:v>7.0163481514468966</c:v>
                </c:pt>
                <c:pt idx="10">
                  <c:v>5.2322685378004135</c:v>
                </c:pt>
                <c:pt idx="11">
                  <c:v>0.90303755961269916</c:v>
                </c:pt>
                <c:pt idx="12">
                  <c:v>6.5401370228866522</c:v>
                </c:pt>
                <c:pt idx="13">
                  <c:v>5.7043257443461748</c:v>
                </c:pt>
                <c:pt idx="14">
                  <c:v>5.2559431573324922</c:v>
                </c:pt>
                <c:pt idx="15">
                  <c:v>2.4280777683976207</c:v>
                </c:pt>
                <c:pt idx="16">
                  <c:v>3.1339349434351149</c:v>
                </c:pt>
                <c:pt idx="17">
                  <c:v>2.6599328600659824</c:v>
                </c:pt>
                <c:pt idx="18">
                  <c:v>4.3439066510533326</c:v>
                </c:pt>
                <c:pt idx="19">
                  <c:v>3.462889092481054</c:v>
                </c:pt>
                <c:pt idx="20">
                  <c:v>5.6233431104057825</c:v>
                </c:pt>
                <c:pt idx="21">
                  <c:v>6.5267035570713352</c:v>
                </c:pt>
                <c:pt idx="22">
                  <c:v>5.416441762374677</c:v>
                </c:pt>
                <c:pt idx="23">
                  <c:v>4.9579679406402777</c:v>
                </c:pt>
                <c:pt idx="24">
                  <c:v>3.5333649446983557</c:v>
                </c:pt>
                <c:pt idx="25">
                  <c:v>4.1413270222533463</c:v>
                </c:pt>
                <c:pt idx="26">
                  <c:v>3.2269633432187081</c:v>
                </c:pt>
                <c:pt idx="27">
                  <c:v>0.84271367398237684</c:v>
                </c:pt>
                <c:pt idx="28">
                  <c:v>3.5989116645604593</c:v>
                </c:pt>
                <c:pt idx="29">
                  <c:v>1.5626334136843008</c:v>
                </c:pt>
                <c:pt idx="30">
                  <c:v>2.0014607892190419</c:v>
                </c:pt>
                <c:pt idx="31">
                  <c:v>3.9970492955090511</c:v>
                </c:pt>
                <c:pt idx="32">
                  <c:v>6.1429319465687033</c:v>
                </c:pt>
                <c:pt idx="33">
                  <c:v>7.2176514984033115</c:v>
                </c:pt>
                <c:pt idx="34">
                  <c:v>4.845945112979841</c:v>
                </c:pt>
                <c:pt idx="35">
                  <c:v>5.6551702450295318</c:v>
                </c:pt>
                <c:pt idx="36">
                  <c:v>4.4227378944163336</c:v>
                </c:pt>
                <c:pt idx="37">
                  <c:v>5.8746508136481177</c:v>
                </c:pt>
                <c:pt idx="38">
                  <c:v>5.3740016153360974</c:v>
                </c:pt>
                <c:pt idx="39">
                  <c:v>8.3146798618007356</c:v>
                </c:pt>
                <c:pt idx="40">
                  <c:v>8.2942100389544144</c:v>
                </c:pt>
                <c:pt idx="41">
                  <c:v>8.1459716062444585</c:v>
                </c:pt>
                <c:pt idx="42">
                  <c:v>8.3232231713589346</c:v>
                </c:pt>
                <c:pt idx="43">
                  <c:v>8.2442356150014593</c:v>
                </c:pt>
                <c:pt idx="44">
                  <c:v>9.246447799725459</c:v>
                </c:pt>
                <c:pt idx="45">
                  <c:v>10.633423903355967</c:v>
                </c:pt>
                <c:pt idx="46">
                  <c:v>10.69859396081122</c:v>
                </c:pt>
                <c:pt idx="47">
                  <c:v>12.625127146977428</c:v>
                </c:pt>
                <c:pt idx="48">
                  <c:v>12.069010209637732</c:v>
                </c:pt>
                <c:pt idx="49">
                  <c:v>13.099398360019912</c:v>
                </c:pt>
                <c:pt idx="50">
                  <c:v>12.886916382937525</c:v>
                </c:pt>
                <c:pt idx="51">
                  <c:v>13.588153751755396</c:v>
                </c:pt>
                <c:pt idx="52">
                  <c:v>13.188847504246247</c:v>
                </c:pt>
                <c:pt idx="53">
                  <c:v>14.104021705687053</c:v>
                </c:pt>
                <c:pt idx="54">
                  <c:v>16.34899275785218</c:v>
                </c:pt>
                <c:pt idx="55">
                  <c:v>12.927357912860742</c:v>
                </c:pt>
                <c:pt idx="56">
                  <c:v>13.842307303559132</c:v>
                </c:pt>
                <c:pt idx="57">
                  <c:v>13.207627585831091</c:v>
                </c:pt>
                <c:pt idx="58">
                  <c:v>15.898824869621816</c:v>
                </c:pt>
                <c:pt idx="59">
                  <c:v>16.276801476465604</c:v>
                </c:pt>
                <c:pt idx="60">
                  <c:v>14.628057873848608</c:v>
                </c:pt>
                <c:pt idx="61">
                  <c:v>17.98029497884292</c:v>
                </c:pt>
                <c:pt idx="62">
                  <c:v>18.747199471977673</c:v>
                </c:pt>
                <c:pt idx="63">
                  <c:v>19.489235191408664</c:v>
                </c:pt>
                <c:pt idx="64">
                  <c:v>19.290368588436877</c:v>
                </c:pt>
                <c:pt idx="65">
                  <c:v>18.615461868213163</c:v>
                </c:pt>
                <c:pt idx="66">
                  <c:v>19.737819299986302</c:v>
                </c:pt>
                <c:pt idx="67">
                  <c:v>19.416132182874879</c:v>
                </c:pt>
                <c:pt idx="68">
                  <c:v>19.833103740727879</c:v>
                </c:pt>
                <c:pt idx="69">
                  <c:v>19.608693903461422</c:v>
                </c:pt>
                <c:pt idx="70">
                  <c:v>18.906708469468782</c:v>
                </c:pt>
                <c:pt idx="71">
                  <c:v>17.877659940827222</c:v>
                </c:pt>
                <c:pt idx="72">
                  <c:v>17.00310405870631</c:v>
                </c:pt>
                <c:pt idx="73">
                  <c:v>16.935253960794935</c:v>
                </c:pt>
                <c:pt idx="74">
                  <c:v>18.089853420780855</c:v>
                </c:pt>
                <c:pt idx="75">
                  <c:v>18.156720087251124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FE4A-409B-AC76-20BACBA1B1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9389200"/>
        <c:axId val="339387232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v>Vvmp CSY </c:v>
                </c:tx>
                <c:spPr>
                  <a:ln w="19050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Лист1!$A$27:$A$69</c15:sqref>
                        </c15:formulaRef>
                      </c:ext>
                    </c:extLst>
                    <c:numCache>
                      <c:formatCode>General</c:formatCode>
                      <c:ptCount val="43"/>
                      <c:pt idx="0">
                        <c:v>1979.5</c:v>
                      </c:pt>
                      <c:pt idx="1">
                        <c:v>1980.5</c:v>
                      </c:pt>
                      <c:pt idx="2">
                        <c:v>1981.5</c:v>
                      </c:pt>
                      <c:pt idx="3">
                        <c:v>1982.5</c:v>
                      </c:pt>
                      <c:pt idx="4">
                        <c:v>1983.5</c:v>
                      </c:pt>
                      <c:pt idx="5">
                        <c:v>1984.5</c:v>
                      </c:pt>
                      <c:pt idx="6">
                        <c:v>1985.5</c:v>
                      </c:pt>
                      <c:pt idx="7">
                        <c:v>1986.5</c:v>
                      </c:pt>
                      <c:pt idx="8">
                        <c:v>1987.5</c:v>
                      </c:pt>
                      <c:pt idx="9">
                        <c:v>1988.5</c:v>
                      </c:pt>
                      <c:pt idx="10">
                        <c:v>1989.5</c:v>
                      </c:pt>
                      <c:pt idx="11">
                        <c:v>1990.5</c:v>
                      </c:pt>
                      <c:pt idx="12">
                        <c:v>1991.5</c:v>
                      </c:pt>
                      <c:pt idx="13">
                        <c:v>1992.5</c:v>
                      </c:pt>
                      <c:pt idx="14">
                        <c:v>1993.5</c:v>
                      </c:pt>
                      <c:pt idx="15">
                        <c:v>1994.5</c:v>
                      </c:pt>
                      <c:pt idx="16">
                        <c:v>1995.5</c:v>
                      </c:pt>
                      <c:pt idx="17">
                        <c:v>1996.5</c:v>
                      </c:pt>
                      <c:pt idx="18">
                        <c:v>1997.5</c:v>
                      </c:pt>
                      <c:pt idx="19">
                        <c:v>1998.5</c:v>
                      </c:pt>
                      <c:pt idx="20">
                        <c:v>1999.5</c:v>
                      </c:pt>
                      <c:pt idx="21">
                        <c:v>2000.5</c:v>
                      </c:pt>
                      <c:pt idx="22">
                        <c:v>2001.5</c:v>
                      </c:pt>
                      <c:pt idx="23">
                        <c:v>2002.5</c:v>
                      </c:pt>
                      <c:pt idx="24">
                        <c:v>2003.5</c:v>
                      </c:pt>
                      <c:pt idx="25">
                        <c:v>2004.5</c:v>
                      </c:pt>
                      <c:pt idx="26">
                        <c:v>2005.5</c:v>
                      </c:pt>
                      <c:pt idx="27">
                        <c:v>2006.5</c:v>
                      </c:pt>
                      <c:pt idx="28">
                        <c:v>2007.5</c:v>
                      </c:pt>
                      <c:pt idx="29">
                        <c:v>2008.5</c:v>
                      </c:pt>
                      <c:pt idx="30">
                        <c:v>2009.5</c:v>
                      </c:pt>
                      <c:pt idx="31">
                        <c:v>2010.5</c:v>
                      </c:pt>
                      <c:pt idx="32">
                        <c:v>2011.5</c:v>
                      </c:pt>
                      <c:pt idx="33">
                        <c:v>2012.5</c:v>
                      </c:pt>
                      <c:pt idx="34">
                        <c:v>2013.5</c:v>
                      </c:pt>
                      <c:pt idx="35">
                        <c:v>2014.5</c:v>
                      </c:pt>
                      <c:pt idx="36">
                        <c:v>2015.5</c:v>
                      </c:pt>
                      <c:pt idx="37">
                        <c:v>2016.5</c:v>
                      </c:pt>
                      <c:pt idx="38">
                        <c:v>2017.5</c:v>
                      </c:pt>
                      <c:pt idx="39">
                        <c:v>2018.5</c:v>
                      </c:pt>
                      <c:pt idx="40">
                        <c:v>2019.5</c:v>
                      </c:pt>
                      <c:pt idx="41">
                        <c:v>2020.5</c:v>
                      </c:pt>
                      <c:pt idx="42">
                        <c:v>2021.5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Лист1!$AJ$27:$AJ$69</c15:sqref>
                        </c15:formulaRef>
                      </c:ext>
                    </c:extLst>
                    <c:numCache>
                      <c:formatCode>General</c:formatCode>
                      <c:ptCount val="43"/>
                      <c:pt idx="0">
                        <c:v>9.1924819680945067</c:v>
                      </c:pt>
                      <c:pt idx="1">
                        <c:v>8.2185694680701911</c:v>
                      </c:pt>
                      <c:pt idx="2">
                        <c:v>47.679100789819714</c:v>
                      </c:pt>
                      <c:pt idx="3">
                        <c:v>68.803048240515281</c:v>
                      </c:pt>
                      <c:pt idx="4">
                        <c:v>15.201315971348674</c:v>
                      </c:pt>
                      <c:pt idx="7">
                        <c:v>4.1291766219570523</c:v>
                      </c:pt>
                      <c:pt idx="8">
                        <c:v>15.106525213156914</c:v>
                      </c:pt>
                      <c:pt idx="9">
                        <c:v>8.4695880723197252</c:v>
                      </c:pt>
                      <c:pt idx="10">
                        <c:v>26.240109740785943</c:v>
                      </c:pt>
                      <c:pt idx="11">
                        <c:v>39.665290782947629</c:v>
                      </c:pt>
                      <c:pt idx="12">
                        <c:v>9.0860882540583994</c:v>
                      </c:pt>
                      <c:pt idx="13">
                        <c:v>4.8202185533472965</c:v>
                      </c:pt>
                      <c:pt idx="14">
                        <c:v>1.6069033587208181</c:v>
                      </c:pt>
                      <c:pt idx="15">
                        <c:v>5.4239858213424439</c:v>
                      </c:pt>
                      <c:pt idx="16">
                        <c:v>5.4717525406696872</c:v>
                      </c:pt>
                      <c:pt idx="17">
                        <c:v>4.6034051628087047</c:v>
                      </c:pt>
                      <c:pt idx="18">
                        <c:v>3.613844542534693</c:v>
                      </c:pt>
                      <c:pt idx="19">
                        <c:v>7.3440440047635054</c:v>
                      </c:pt>
                      <c:pt idx="20">
                        <c:v>5.2337509220457745</c:v>
                      </c:pt>
                      <c:pt idx="21">
                        <c:v>5.1980128841910638</c:v>
                      </c:pt>
                      <c:pt idx="22">
                        <c:v>5.2612821502863341</c:v>
                      </c:pt>
                      <c:pt idx="23">
                        <c:v>4.684693834404011</c:v>
                      </c:pt>
                      <c:pt idx="24">
                        <c:v>6.6740969016812368</c:v>
                      </c:pt>
                      <c:pt idx="25">
                        <c:v>5.1784092564156268</c:v>
                      </c:pt>
                      <c:pt idx="26">
                        <c:v>6.0893200795192612</c:v>
                      </c:pt>
                      <c:pt idx="27">
                        <c:v>27.273033006854043</c:v>
                      </c:pt>
                      <c:pt idx="28">
                        <c:v>5.6983689370308914</c:v>
                      </c:pt>
                      <c:pt idx="29">
                        <c:v>20.152903855212447</c:v>
                      </c:pt>
                      <c:pt idx="30">
                        <c:v>9.5825864209675444</c:v>
                      </c:pt>
                      <c:pt idx="31">
                        <c:v>9.4356456156549022</c:v>
                      </c:pt>
                      <c:pt idx="32">
                        <c:v>9.805422469449482</c:v>
                      </c:pt>
                      <c:pt idx="33">
                        <c:v>10.403462482127747</c:v>
                      </c:pt>
                      <c:pt idx="34">
                        <c:v>7.8645603156970356</c:v>
                      </c:pt>
                      <c:pt idx="35">
                        <c:v>8.7907794744068237</c:v>
                      </c:pt>
                      <c:pt idx="36">
                        <c:v>8.1312535302551261</c:v>
                      </c:pt>
                      <c:pt idx="37">
                        <c:v>10.050396092075951</c:v>
                      </c:pt>
                      <c:pt idx="38">
                        <c:v>9.7554550069944188</c:v>
                      </c:pt>
                      <c:pt idx="39">
                        <c:v>10.604485461554937</c:v>
                      </c:pt>
                      <c:pt idx="40">
                        <c:v>10.843661207519057</c:v>
                      </c:pt>
                      <c:pt idx="41">
                        <c:v>13.778121889766613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4-FE4A-409B-AC76-20BACBA1B162}"/>
                  </c:ext>
                </c:extLst>
              </c15:ser>
            </c15:filteredScatterSeries>
          </c:ext>
        </c:extLst>
      </c:scatterChart>
      <c:valAx>
        <c:axId val="339389200"/>
        <c:scaling>
          <c:orientation val="minMax"/>
          <c:max val="2030"/>
          <c:min val="193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387232"/>
        <c:crosses val="autoZero"/>
        <c:crossBetween val="midCat"/>
        <c:majorUnit val="10"/>
      </c:valAx>
      <c:valAx>
        <c:axId val="339387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389200"/>
        <c:crosses val="autoZero"/>
        <c:crossBetween val="midCat"/>
      </c:valAx>
      <c:spPr>
        <a:noFill/>
        <a:ln w="25400"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3922513023324818E-2"/>
          <c:y val="2.4511070082563487E-2"/>
          <c:w val="0.93047869435628672"/>
          <c:h val="0.95097784633783111"/>
        </c:manualLayout>
      </c:layout>
      <c:scatterChart>
        <c:scatterStyle val="lineMarker"/>
        <c:varyColors val="0"/>
        <c:ser>
          <c:idx val="1"/>
          <c:order val="1"/>
          <c:tx>
            <c:v>Vmm MAW</c:v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xVal>
            <c:numRef>
              <c:f>Лист1!$BH$2:$BH$71</c:f>
              <c:numCache>
                <c:formatCode>General</c:formatCode>
                <c:ptCount val="70"/>
                <c:pt idx="0">
                  <c:v>1954.5</c:v>
                </c:pt>
                <c:pt idx="1">
                  <c:v>1955.5</c:v>
                </c:pt>
                <c:pt idx="2">
                  <c:v>1956.5</c:v>
                </c:pt>
                <c:pt idx="3">
                  <c:v>1957.5</c:v>
                </c:pt>
                <c:pt idx="4">
                  <c:v>1958.5</c:v>
                </c:pt>
                <c:pt idx="5">
                  <c:v>1959.5</c:v>
                </c:pt>
                <c:pt idx="6">
                  <c:v>1960.5</c:v>
                </c:pt>
                <c:pt idx="7">
                  <c:v>1961.5</c:v>
                </c:pt>
                <c:pt idx="8">
                  <c:v>1962.5</c:v>
                </c:pt>
                <c:pt idx="9">
                  <c:v>1963.5</c:v>
                </c:pt>
                <c:pt idx="10">
                  <c:v>1964.5</c:v>
                </c:pt>
                <c:pt idx="11">
                  <c:v>1965.5</c:v>
                </c:pt>
                <c:pt idx="12">
                  <c:v>1966.5</c:v>
                </c:pt>
                <c:pt idx="13">
                  <c:v>1967.5</c:v>
                </c:pt>
                <c:pt idx="14">
                  <c:v>1968.5</c:v>
                </c:pt>
                <c:pt idx="15">
                  <c:v>1969.5</c:v>
                </c:pt>
                <c:pt idx="16">
                  <c:v>1970.5</c:v>
                </c:pt>
                <c:pt idx="17">
                  <c:v>1971.5</c:v>
                </c:pt>
                <c:pt idx="18">
                  <c:v>1972.5</c:v>
                </c:pt>
                <c:pt idx="19">
                  <c:v>1973.5</c:v>
                </c:pt>
                <c:pt idx="20">
                  <c:v>1974.5</c:v>
                </c:pt>
                <c:pt idx="21">
                  <c:v>1975.5</c:v>
                </c:pt>
                <c:pt idx="22">
                  <c:v>1976.5</c:v>
                </c:pt>
                <c:pt idx="23">
                  <c:v>1977.5</c:v>
                </c:pt>
                <c:pt idx="24">
                  <c:v>1978.5</c:v>
                </c:pt>
                <c:pt idx="25">
                  <c:v>1979.5</c:v>
                </c:pt>
                <c:pt idx="26">
                  <c:v>1980.5</c:v>
                </c:pt>
                <c:pt idx="27">
                  <c:v>1981.5</c:v>
                </c:pt>
                <c:pt idx="28">
                  <c:v>1982.5</c:v>
                </c:pt>
                <c:pt idx="29">
                  <c:v>1983.5</c:v>
                </c:pt>
                <c:pt idx="30">
                  <c:v>1984.5</c:v>
                </c:pt>
                <c:pt idx="31">
                  <c:v>1985.5</c:v>
                </c:pt>
                <c:pt idx="32">
                  <c:v>1986.5</c:v>
                </c:pt>
                <c:pt idx="33">
                  <c:v>1987.5</c:v>
                </c:pt>
                <c:pt idx="34">
                  <c:v>1988.5</c:v>
                </c:pt>
                <c:pt idx="35">
                  <c:v>1989.5</c:v>
                </c:pt>
                <c:pt idx="36">
                  <c:v>1990.5</c:v>
                </c:pt>
                <c:pt idx="37">
                  <c:v>1991.5</c:v>
                </c:pt>
                <c:pt idx="38">
                  <c:v>1992.5</c:v>
                </c:pt>
                <c:pt idx="39">
                  <c:v>1993.5</c:v>
                </c:pt>
                <c:pt idx="40">
                  <c:v>1994.5</c:v>
                </c:pt>
                <c:pt idx="41">
                  <c:v>1995.5</c:v>
                </c:pt>
                <c:pt idx="42">
                  <c:v>1996.5</c:v>
                </c:pt>
                <c:pt idx="43">
                  <c:v>1997.5</c:v>
                </c:pt>
                <c:pt idx="44">
                  <c:v>1998.5</c:v>
                </c:pt>
                <c:pt idx="45">
                  <c:v>1999.5</c:v>
                </c:pt>
                <c:pt idx="46">
                  <c:v>2000.5</c:v>
                </c:pt>
                <c:pt idx="47">
                  <c:v>2001.5</c:v>
                </c:pt>
                <c:pt idx="48">
                  <c:v>2002.5</c:v>
                </c:pt>
                <c:pt idx="49">
                  <c:v>2003.5</c:v>
                </c:pt>
                <c:pt idx="50">
                  <c:v>2004.5</c:v>
                </c:pt>
                <c:pt idx="51">
                  <c:v>2005.5</c:v>
                </c:pt>
                <c:pt idx="52">
                  <c:v>2006.5</c:v>
                </c:pt>
                <c:pt idx="53">
                  <c:v>2007.5</c:v>
                </c:pt>
                <c:pt idx="54">
                  <c:v>2008.5</c:v>
                </c:pt>
                <c:pt idx="55">
                  <c:v>2009.5</c:v>
                </c:pt>
                <c:pt idx="56">
                  <c:v>2010.5</c:v>
                </c:pt>
                <c:pt idx="57">
                  <c:v>2011.5</c:v>
                </c:pt>
                <c:pt idx="58">
                  <c:v>2012.5</c:v>
                </c:pt>
                <c:pt idx="59">
                  <c:v>2013.5</c:v>
                </c:pt>
                <c:pt idx="60">
                  <c:v>2014.5</c:v>
                </c:pt>
                <c:pt idx="61">
                  <c:v>2015.5</c:v>
                </c:pt>
                <c:pt idx="62">
                  <c:v>2016.5</c:v>
                </c:pt>
                <c:pt idx="63">
                  <c:v>2017.5</c:v>
                </c:pt>
                <c:pt idx="64">
                  <c:v>2018.5</c:v>
                </c:pt>
                <c:pt idx="65">
                  <c:v>2019.5</c:v>
                </c:pt>
                <c:pt idx="66">
                  <c:v>2020.5</c:v>
                </c:pt>
                <c:pt idx="67">
                  <c:v>2021.5</c:v>
                </c:pt>
                <c:pt idx="68">
                  <c:v>2022.5</c:v>
                </c:pt>
                <c:pt idx="69">
                  <c:v>2023.5</c:v>
                </c:pt>
              </c:numCache>
            </c:numRef>
          </c:xVal>
          <c:yVal>
            <c:numRef>
              <c:f>Лист1!$CL$2:$CL$69</c:f>
              <c:numCache>
                <c:formatCode>General</c:formatCode>
                <c:ptCount val="68"/>
                <c:pt idx="0">
                  <c:v>1.1845426989153389</c:v>
                </c:pt>
                <c:pt idx="1">
                  <c:v>-2.2866418770471979</c:v>
                </c:pt>
                <c:pt idx="2">
                  <c:v>-4.1440483023133394</c:v>
                </c:pt>
                <c:pt idx="3">
                  <c:v>-10.452885389273099</c:v>
                </c:pt>
                <c:pt idx="4">
                  <c:v>-2.1140029840711034</c:v>
                </c:pt>
                <c:pt idx="5">
                  <c:v>-12.292311469811201</c:v>
                </c:pt>
                <c:pt idx="6">
                  <c:v>-5.429715236570682</c:v>
                </c:pt>
                <c:pt idx="7">
                  <c:v>-6.9115712078954132</c:v>
                </c:pt>
                <c:pt idx="8">
                  <c:v>-13.938630544645465</c:v>
                </c:pt>
                <c:pt idx="9">
                  <c:v>-11.480357434531832</c:v>
                </c:pt>
                <c:pt idx="10">
                  <c:v>-16.102273207463309</c:v>
                </c:pt>
                <c:pt idx="11">
                  <c:v>-6.3929731157381102</c:v>
                </c:pt>
                <c:pt idx="12">
                  <c:v>-16.007895210192473</c:v>
                </c:pt>
                <c:pt idx="13">
                  <c:v>-16.444822371970123</c:v>
                </c:pt>
                <c:pt idx="14">
                  <c:v>-14.020385756712074</c:v>
                </c:pt>
                <c:pt idx="15">
                  <c:v>-12.412714845981942</c:v>
                </c:pt>
                <c:pt idx="16">
                  <c:v>-14.439217628079334</c:v>
                </c:pt>
                <c:pt idx="17">
                  <c:v>-12.946745528041001</c:v>
                </c:pt>
                <c:pt idx="18">
                  <c:v>-14.187168951253073</c:v>
                </c:pt>
                <c:pt idx="19">
                  <c:v>-13.267601782050683</c:v>
                </c:pt>
                <c:pt idx="20">
                  <c:v>-10.433952431947771</c:v>
                </c:pt>
                <c:pt idx="21">
                  <c:v>-12.392530839983074</c:v>
                </c:pt>
                <c:pt idx="22">
                  <c:v>-9.397957966333065</c:v>
                </c:pt>
                <c:pt idx="23">
                  <c:v>-11.691094650773852</c:v>
                </c:pt>
                <c:pt idx="24">
                  <c:v>-12.638756130392139</c:v>
                </c:pt>
                <c:pt idx="25">
                  <c:v>-8.1334088392777737</c:v>
                </c:pt>
                <c:pt idx="26">
                  <c:v>-13.800503592382313</c:v>
                </c:pt>
                <c:pt idx="27">
                  <c:v>-13.507809102815266</c:v>
                </c:pt>
                <c:pt idx="28">
                  <c:v>-11.743364740440519</c:v>
                </c:pt>
                <c:pt idx="29">
                  <c:v>-5.9037846161092409</c:v>
                </c:pt>
                <c:pt idx="30">
                  <c:v>-8.0012252288540058</c:v>
                </c:pt>
                <c:pt idx="31">
                  <c:v>-8.1507593611716693</c:v>
                </c:pt>
                <c:pt idx="32">
                  <c:v>-6.2648107684344501</c:v>
                </c:pt>
                <c:pt idx="33">
                  <c:v>-6.0331028208989634</c:v>
                </c:pt>
                <c:pt idx="34">
                  <c:v>-7.2502615845775633</c:v>
                </c:pt>
                <c:pt idx="35">
                  <c:v>-5.5097368078695217</c:v>
                </c:pt>
                <c:pt idx="36">
                  <c:v>-6.743551868031485</c:v>
                </c:pt>
                <c:pt idx="37">
                  <c:v>-7.2165346472363252</c:v>
                </c:pt>
                <c:pt idx="38">
                  <c:v>-2.1871463102532549</c:v>
                </c:pt>
                <c:pt idx="39">
                  <c:v>-3.3937916259325895</c:v>
                </c:pt>
                <c:pt idx="40">
                  <c:v>-2.8352921562509374</c:v>
                </c:pt>
                <c:pt idx="41">
                  <c:v>-1.3660090514825607</c:v>
                </c:pt>
                <c:pt idx="42">
                  <c:v>-4.5467763376358956</c:v>
                </c:pt>
                <c:pt idx="43">
                  <c:v>-3.8113269951676663</c:v>
                </c:pt>
                <c:pt idx="44">
                  <c:v>-2.0669900149489968</c:v>
                </c:pt>
                <c:pt idx="45">
                  <c:v>-3.3918381478993869</c:v>
                </c:pt>
                <c:pt idx="46">
                  <c:v>-2.8385746440628119</c:v>
                </c:pt>
                <c:pt idx="47">
                  <c:v>-4.7526104582889017</c:v>
                </c:pt>
                <c:pt idx="48">
                  <c:v>-3.2118272657384876</c:v>
                </c:pt>
                <c:pt idx="49">
                  <c:v>-5.0907909543210934</c:v>
                </c:pt>
                <c:pt idx="50">
                  <c:v>-3.2564269164131181</c:v>
                </c:pt>
                <c:pt idx="51">
                  <c:v>-2.2728946577380196</c:v>
                </c:pt>
                <c:pt idx="52">
                  <c:v>-1.9078196095973781</c:v>
                </c:pt>
                <c:pt idx="53">
                  <c:v>0.20966837983811298</c:v>
                </c:pt>
                <c:pt idx="54">
                  <c:v>2.0083239318510691</c:v>
                </c:pt>
                <c:pt idx="55">
                  <c:v>3.4356235943373945</c:v>
                </c:pt>
                <c:pt idx="56">
                  <c:v>3.7896682251119311</c:v>
                </c:pt>
                <c:pt idx="57">
                  <c:v>2.8412963012281578</c:v>
                </c:pt>
                <c:pt idx="58">
                  <c:v>2.8012616360711404</c:v>
                </c:pt>
                <c:pt idx="59">
                  <c:v>1.8146149273471635</c:v>
                </c:pt>
                <c:pt idx="60">
                  <c:v>0.97356421652242275</c:v>
                </c:pt>
                <c:pt idx="61">
                  <c:v>1.8386545420669516</c:v>
                </c:pt>
                <c:pt idx="62">
                  <c:v>2.9680123350059042</c:v>
                </c:pt>
                <c:pt idx="63">
                  <c:v>1.9507431795334642</c:v>
                </c:pt>
                <c:pt idx="64">
                  <c:v>2.7102748986383962</c:v>
                </c:pt>
                <c:pt idx="65">
                  <c:v>2.4112100979925364</c:v>
                </c:pt>
                <c:pt idx="66">
                  <c:v>1.3038050581111182</c:v>
                </c:pt>
                <c:pt idx="67">
                  <c:v>2.8775342832854318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B87-4241-BA9B-BA9CDB6D53C2}"/>
            </c:ext>
          </c:extLst>
        </c:ser>
        <c:ser>
          <c:idx val="2"/>
          <c:order val="2"/>
          <c:tx>
            <c:v>Vmm THL</c:v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Pt>
            <c:idx val="18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FB87-4241-BA9B-BA9CDB6D53C2}"/>
              </c:ext>
            </c:extLst>
          </c:dPt>
          <c:xVal>
            <c:numRef>
              <c:f>Лист1!$CY$2:$CY$72</c:f>
              <c:numCache>
                <c:formatCode>General</c:formatCode>
                <c:ptCount val="71"/>
                <c:pt idx="0">
                  <c:v>1948</c:v>
                </c:pt>
                <c:pt idx="1">
                  <c:v>1949</c:v>
                </c:pt>
                <c:pt idx="2">
                  <c:v>1950</c:v>
                </c:pt>
                <c:pt idx="3">
                  <c:v>1951</c:v>
                </c:pt>
                <c:pt idx="4">
                  <c:v>1952</c:v>
                </c:pt>
                <c:pt idx="5">
                  <c:v>1953</c:v>
                </c:pt>
                <c:pt idx="6">
                  <c:v>1954</c:v>
                </c:pt>
                <c:pt idx="7">
                  <c:v>1955</c:v>
                </c:pt>
                <c:pt idx="8">
                  <c:v>1956</c:v>
                </c:pt>
                <c:pt idx="9">
                  <c:v>1957</c:v>
                </c:pt>
                <c:pt idx="10">
                  <c:v>1958</c:v>
                </c:pt>
                <c:pt idx="11">
                  <c:v>1959</c:v>
                </c:pt>
                <c:pt idx="12">
                  <c:v>1960</c:v>
                </c:pt>
                <c:pt idx="13">
                  <c:v>1961</c:v>
                </c:pt>
                <c:pt idx="14">
                  <c:v>1962</c:v>
                </c:pt>
                <c:pt idx="15">
                  <c:v>1963</c:v>
                </c:pt>
                <c:pt idx="16">
                  <c:v>1964</c:v>
                </c:pt>
                <c:pt idx="17">
                  <c:v>1965</c:v>
                </c:pt>
                <c:pt idx="18">
                  <c:v>1966</c:v>
                </c:pt>
                <c:pt idx="19">
                  <c:v>1967</c:v>
                </c:pt>
                <c:pt idx="20">
                  <c:v>1968</c:v>
                </c:pt>
                <c:pt idx="21">
                  <c:v>1969</c:v>
                </c:pt>
                <c:pt idx="22">
                  <c:v>1970</c:v>
                </c:pt>
                <c:pt idx="23">
                  <c:v>1971</c:v>
                </c:pt>
                <c:pt idx="24">
                  <c:v>1972</c:v>
                </c:pt>
                <c:pt idx="25">
                  <c:v>1973</c:v>
                </c:pt>
                <c:pt idx="26">
                  <c:v>1974</c:v>
                </c:pt>
                <c:pt idx="27">
                  <c:v>1975</c:v>
                </c:pt>
                <c:pt idx="28">
                  <c:v>1976</c:v>
                </c:pt>
                <c:pt idx="29">
                  <c:v>1977</c:v>
                </c:pt>
                <c:pt idx="30">
                  <c:v>1978</c:v>
                </c:pt>
                <c:pt idx="31">
                  <c:v>1979</c:v>
                </c:pt>
                <c:pt idx="32">
                  <c:v>1980</c:v>
                </c:pt>
                <c:pt idx="33">
                  <c:v>1981</c:v>
                </c:pt>
                <c:pt idx="34">
                  <c:v>1982</c:v>
                </c:pt>
                <c:pt idx="35">
                  <c:v>1983</c:v>
                </c:pt>
                <c:pt idx="36">
                  <c:v>1984</c:v>
                </c:pt>
                <c:pt idx="37">
                  <c:v>1985</c:v>
                </c:pt>
                <c:pt idx="38">
                  <c:v>1986</c:v>
                </c:pt>
                <c:pt idx="39">
                  <c:v>1987</c:v>
                </c:pt>
                <c:pt idx="40">
                  <c:v>1988</c:v>
                </c:pt>
                <c:pt idx="41">
                  <c:v>1989</c:v>
                </c:pt>
                <c:pt idx="42">
                  <c:v>1990</c:v>
                </c:pt>
                <c:pt idx="43">
                  <c:v>1991</c:v>
                </c:pt>
                <c:pt idx="44">
                  <c:v>1992</c:v>
                </c:pt>
                <c:pt idx="45">
                  <c:v>1993</c:v>
                </c:pt>
                <c:pt idx="46">
                  <c:v>1994</c:v>
                </c:pt>
                <c:pt idx="47">
                  <c:v>1995</c:v>
                </c:pt>
                <c:pt idx="48">
                  <c:v>1996</c:v>
                </c:pt>
                <c:pt idx="49">
                  <c:v>1997</c:v>
                </c:pt>
                <c:pt idx="50">
                  <c:v>1998</c:v>
                </c:pt>
                <c:pt idx="51">
                  <c:v>1999</c:v>
                </c:pt>
                <c:pt idx="52">
                  <c:v>2000</c:v>
                </c:pt>
                <c:pt idx="53">
                  <c:v>2001</c:v>
                </c:pt>
                <c:pt idx="54">
                  <c:v>2002</c:v>
                </c:pt>
                <c:pt idx="55">
                  <c:v>2003</c:v>
                </c:pt>
                <c:pt idx="56">
                  <c:v>2004</c:v>
                </c:pt>
                <c:pt idx="57">
                  <c:v>2005</c:v>
                </c:pt>
                <c:pt idx="58">
                  <c:v>2006</c:v>
                </c:pt>
                <c:pt idx="59">
                  <c:v>2007</c:v>
                </c:pt>
                <c:pt idx="60">
                  <c:v>2008</c:v>
                </c:pt>
                <c:pt idx="61">
                  <c:v>2009</c:v>
                </c:pt>
                <c:pt idx="62">
                  <c:v>2010</c:v>
                </c:pt>
                <c:pt idx="63">
                  <c:v>2011</c:v>
                </c:pt>
                <c:pt idx="64">
                  <c:v>2012</c:v>
                </c:pt>
                <c:pt idx="65">
                  <c:v>2013</c:v>
                </c:pt>
                <c:pt idx="66">
                  <c:v>2014</c:v>
                </c:pt>
                <c:pt idx="67">
                  <c:v>2015</c:v>
                </c:pt>
                <c:pt idx="68">
                  <c:v>2016</c:v>
                </c:pt>
                <c:pt idx="69">
                  <c:v>2017</c:v>
                </c:pt>
                <c:pt idx="70">
                  <c:v>2018</c:v>
                </c:pt>
              </c:numCache>
            </c:numRef>
          </c:xVal>
          <c:yVal>
            <c:numRef>
              <c:f>Лист1!$EC$2:$EC$71</c:f>
              <c:numCache>
                <c:formatCode>General</c:formatCode>
                <c:ptCount val="70"/>
                <c:pt idx="0">
                  <c:v>0.78043079174696828</c:v>
                </c:pt>
                <c:pt idx="1">
                  <c:v>3.0818144697644616</c:v>
                </c:pt>
                <c:pt idx="2">
                  <c:v>4.1239789949916519</c:v>
                </c:pt>
                <c:pt idx="3">
                  <c:v>0.18097870274689865</c:v>
                </c:pt>
                <c:pt idx="4">
                  <c:v>1.5469976514562707</c:v>
                </c:pt>
                <c:pt idx="5">
                  <c:v>-11.573054896422034</c:v>
                </c:pt>
                <c:pt idx="6">
                  <c:v>2.6165909228839639</c:v>
                </c:pt>
                <c:pt idx="7">
                  <c:v>9.2657157178805587</c:v>
                </c:pt>
                <c:pt idx="8">
                  <c:v>3.4296573803978161</c:v>
                </c:pt>
                <c:pt idx="9">
                  <c:v>5.356021268561765</c:v>
                </c:pt>
                <c:pt idx="10">
                  <c:v>4.9109695866191752</c:v>
                </c:pt>
                <c:pt idx="11">
                  <c:v>5.4953361759382409</c:v>
                </c:pt>
                <c:pt idx="12">
                  <c:v>4.0639617831605657</c:v>
                </c:pt>
                <c:pt idx="13">
                  <c:v>6.3837406979399542</c:v>
                </c:pt>
                <c:pt idx="14">
                  <c:v>6.0245813046940269</c:v>
                </c:pt>
                <c:pt idx="15">
                  <c:v>5.0325566878115007</c:v>
                </c:pt>
                <c:pt idx="16">
                  <c:v>7.3473803759876812</c:v>
                </c:pt>
                <c:pt idx="17">
                  <c:v>8.4564677227448719</c:v>
                </c:pt>
                <c:pt idx="18">
                  <c:v>6.7500531447734851</c:v>
                </c:pt>
                <c:pt idx="19">
                  <c:v>5.0717658452556291</c:v>
                </c:pt>
                <c:pt idx="20">
                  <c:v>10.496162216933998</c:v>
                </c:pt>
                <c:pt idx="21">
                  <c:v>9.6082663129248811</c:v>
                </c:pt>
                <c:pt idx="22">
                  <c:v>7.2586221572922103</c:v>
                </c:pt>
                <c:pt idx="23">
                  <c:v>8.5814611546765853</c:v>
                </c:pt>
                <c:pt idx="24">
                  <c:v>9.645949680273743</c:v>
                </c:pt>
                <c:pt idx="25">
                  <c:v>3.337197361826103</c:v>
                </c:pt>
                <c:pt idx="26">
                  <c:v>3.8129193837276203</c:v>
                </c:pt>
                <c:pt idx="27">
                  <c:v>1.9449620080207961</c:v>
                </c:pt>
                <c:pt idx="28">
                  <c:v>1.6469067522146501</c:v>
                </c:pt>
                <c:pt idx="29">
                  <c:v>-2.3334093904727062</c:v>
                </c:pt>
                <c:pt idx="30">
                  <c:v>-3.5943072561076939</c:v>
                </c:pt>
                <c:pt idx="31">
                  <c:v>-3.1633885915728546</c:v>
                </c:pt>
                <c:pt idx="32">
                  <c:v>-1.815284091020537</c:v>
                </c:pt>
                <c:pt idx="33">
                  <c:v>-5.3216077274987441</c:v>
                </c:pt>
                <c:pt idx="34">
                  <c:v>-4.8441912711865491</c:v>
                </c:pt>
                <c:pt idx="35">
                  <c:v>-5.5119642485901936</c:v>
                </c:pt>
                <c:pt idx="36">
                  <c:v>-6.074628896804863</c:v>
                </c:pt>
                <c:pt idx="37">
                  <c:v>-7.6753215207163619</c:v>
                </c:pt>
                <c:pt idx="38">
                  <c:v>-3.1821310836172039</c:v>
                </c:pt>
                <c:pt idx="41">
                  <c:v>-4.394586834997928</c:v>
                </c:pt>
                <c:pt idx="42">
                  <c:v>-3.9871263892814586</c:v>
                </c:pt>
                <c:pt idx="43">
                  <c:v>-4.7467107015296719</c:v>
                </c:pt>
                <c:pt idx="44">
                  <c:v>-3.1765033058713579</c:v>
                </c:pt>
                <c:pt idx="45">
                  <c:v>-0.44511319932040361</c:v>
                </c:pt>
                <c:pt idx="46">
                  <c:v>-3.7295932069551476</c:v>
                </c:pt>
                <c:pt idx="47">
                  <c:v>-3.2399117758350706</c:v>
                </c:pt>
                <c:pt idx="48">
                  <c:v>-1.0329598200040735</c:v>
                </c:pt>
                <c:pt idx="49">
                  <c:v>0.74364606941692568</c:v>
                </c:pt>
                <c:pt idx="50">
                  <c:v>-0.29838024029044402</c:v>
                </c:pt>
                <c:pt idx="51">
                  <c:v>1.6986671649584508</c:v>
                </c:pt>
                <c:pt idx="52">
                  <c:v>0.23517952238148115</c:v>
                </c:pt>
                <c:pt idx="53">
                  <c:v>1.3716144962263053</c:v>
                </c:pt>
                <c:pt idx="54">
                  <c:v>5.8117552081286386</c:v>
                </c:pt>
                <c:pt idx="55">
                  <c:v>-0.35601877832647771</c:v>
                </c:pt>
                <c:pt idx="56">
                  <c:v>0.44381412320507402</c:v>
                </c:pt>
                <c:pt idx="57">
                  <c:v>-1.8643101693884141</c:v>
                </c:pt>
                <c:pt idx="58">
                  <c:v>0.40310994405282885</c:v>
                </c:pt>
                <c:pt idx="59">
                  <c:v>-0.66054150034897274</c:v>
                </c:pt>
                <c:pt idx="60">
                  <c:v>-2.4385544925414262</c:v>
                </c:pt>
                <c:pt idx="61">
                  <c:v>-0.41135263143523654</c:v>
                </c:pt>
                <c:pt idx="62">
                  <c:v>-1.9438963604576731</c:v>
                </c:pt>
                <c:pt idx="63">
                  <c:v>-1.9361940542160283</c:v>
                </c:pt>
                <c:pt idx="64">
                  <c:v>-4.2497555379353722</c:v>
                </c:pt>
                <c:pt idx="65">
                  <c:v>-3.9660893429074178</c:v>
                </c:pt>
                <c:pt idx="66">
                  <c:v>-8.4686586709866549E-2</c:v>
                </c:pt>
                <c:pt idx="67">
                  <c:v>-1.3223184633401091</c:v>
                </c:pt>
                <c:pt idx="68">
                  <c:v>-1.0486996666292197</c:v>
                </c:pt>
                <c:pt idx="69">
                  <c:v>-1.3292379988064174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B87-4241-BA9B-BA9CDB6D53C2}"/>
            </c:ext>
          </c:extLst>
        </c:ser>
        <c:ser>
          <c:idx val="3"/>
          <c:order val="3"/>
          <c:tx>
            <c:v>Vmm- VOS</c:v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Лист1!$EQ$7:$EQ$67</c:f>
              <c:numCache>
                <c:formatCode>General</c:formatCode>
                <c:ptCount val="61"/>
                <c:pt idx="0">
                  <c:v>1959.5</c:v>
                </c:pt>
                <c:pt idx="1">
                  <c:v>1960.5</c:v>
                </c:pt>
                <c:pt idx="2">
                  <c:v>1961.5</c:v>
                </c:pt>
                <c:pt idx="3">
                  <c:v>1962.5</c:v>
                </c:pt>
                <c:pt idx="4">
                  <c:v>1963.5</c:v>
                </c:pt>
                <c:pt idx="5">
                  <c:v>1964.5</c:v>
                </c:pt>
                <c:pt idx="6">
                  <c:v>1965.5</c:v>
                </c:pt>
                <c:pt idx="7">
                  <c:v>1966.5</c:v>
                </c:pt>
                <c:pt idx="8">
                  <c:v>1967.5</c:v>
                </c:pt>
                <c:pt idx="9">
                  <c:v>1968.5</c:v>
                </c:pt>
                <c:pt idx="10">
                  <c:v>1969.5</c:v>
                </c:pt>
                <c:pt idx="11">
                  <c:v>1970.5</c:v>
                </c:pt>
                <c:pt idx="12">
                  <c:v>1971.5</c:v>
                </c:pt>
                <c:pt idx="13">
                  <c:v>1972.5</c:v>
                </c:pt>
                <c:pt idx="14">
                  <c:v>1973.5</c:v>
                </c:pt>
                <c:pt idx="15">
                  <c:v>1974.5</c:v>
                </c:pt>
                <c:pt idx="16">
                  <c:v>1975.5</c:v>
                </c:pt>
                <c:pt idx="17">
                  <c:v>1976.5</c:v>
                </c:pt>
                <c:pt idx="18">
                  <c:v>1977.5</c:v>
                </c:pt>
                <c:pt idx="19">
                  <c:v>1978.5</c:v>
                </c:pt>
                <c:pt idx="20">
                  <c:v>1979.5</c:v>
                </c:pt>
                <c:pt idx="21">
                  <c:v>1980.5</c:v>
                </c:pt>
                <c:pt idx="22">
                  <c:v>1981.5</c:v>
                </c:pt>
                <c:pt idx="23">
                  <c:v>1982.5</c:v>
                </c:pt>
                <c:pt idx="24">
                  <c:v>1983.5</c:v>
                </c:pt>
                <c:pt idx="25">
                  <c:v>1984.5</c:v>
                </c:pt>
                <c:pt idx="26">
                  <c:v>1985.5</c:v>
                </c:pt>
                <c:pt idx="27">
                  <c:v>1986.5</c:v>
                </c:pt>
                <c:pt idx="28">
                  <c:v>1987.5</c:v>
                </c:pt>
                <c:pt idx="29">
                  <c:v>1988.5</c:v>
                </c:pt>
                <c:pt idx="30">
                  <c:v>1989.5</c:v>
                </c:pt>
                <c:pt idx="31">
                  <c:v>1990.5</c:v>
                </c:pt>
                <c:pt idx="32">
                  <c:v>1991.5</c:v>
                </c:pt>
                <c:pt idx="33">
                  <c:v>1992.5</c:v>
                </c:pt>
                <c:pt idx="34">
                  <c:v>1993.5</c:v>
                </c:pt>
                <c:pt idx="35">
                  <c:v>1994.5</c:v>
                </c:pt>
                <c:pt idx="36">
                  <c:v>1995.5</c:v>
                </c:pt>
                <c:pt idx="37">
                  <c:v>1996.5</c:v>
                </c:pt>
                <c:pt idx="38">
                  <c:v>1997.5</c:v>
                </c:pt>
                <c:pt idx="39">
                  <c:v>1998.5</c:v>
                </c:pt>
                <c:pt idx="40">
                  <c:v>1999.5</c:v>
                </c:pt>
                <c:pt idx="41">
                  <c:v>2000.5</c:v>
                </c:pt>
                <c:pt idx="42">
                  <c:v>2001.5</c:v>
                </c:pt>
                <c:pt idx="43">
                  <c:v>2002.5</c:v>
                </c:pt>
                <c:pt idx="44">
                  <c:v>2003.5</c:v>
                </c:pt>
                <c:pt idx="45">
                  <c:v>2004.5</c:v>
                </c:pt>
                <c:pt idx="46">
                  <c:v>2005.5</c:v>
                </c:pt>
                <c:pt idx="47">
                  <c:v>2006.5</c:v>
                </c:pt>
                <c:pt idx="48">
                  <c:v>2007.5</c:v>
                </c:pt>
                <c:pt idx="49">
                  <c:v>2008.5</c:v>
                </c:pt>
                <c:pt idx="50">
                  <c:v>2009.5</c:v>
                </c:pt>
                <c:pt idx="51">
                  <c:v>2010.5</c:v>
                </c:pt>
                <c:pt idx="52">
                  <c:v>2011.5</c:v>
                </c:pt>
                <c:pt idx="53">
                  <c:v>2012.5</c:v>
                </c:pt>
                <c:pt idx="54">
                  <c:v>2013.5</c:v>
                </c:pt>
                <c:pt idx="55">
                  <c:v>2014.5</c:v>
                </c:pt>
                <c:pt idx="56">
                  <c:v>2015.5</c:v>
                </c:pt>
                <c:pt idx="57">
                  <c:v>2016.5</c:v>
                </c:pt>
                <c:pt idx="58">
                  <c:v>2017.5</c:v>
                </c:pt>
                <c:pt idx="59">
                  <c:v>2018.5</c:v>
                </c:pt>
                <c:pt idx="60">
                  <c:v>2019.5</c:v>
                </c:pt>
              </c:numCache>
            </c:numRef>
          </c:xVal>
          <c:yVal>
            <c:numRef>
              <c:f>Лист1!$FU$7:$FU$65</c:f>
              <c:numCache>
                <c:formatCode>General</c:formatCode>
                <c:ptCount val="59"/>
                <c:pt idx="0">
                  <c:v>-10.609222731724032</c:v>
                </c:pt>
                <c:pt idx="1">
                  <c:v>-27.474275357693489</c:v>
                </c:pt>
                <c:pt idx="2">
                  <c:v>-14.773300282999896</c:v>
                </c:pt>
                <c:pt idx="3">
                  <c:v>-21.712610469753365</c:v>
                </c:pt>
                <c:pt idx="4">
                  <c:v>-15.537406303454274</c:v>
                </c:pt>
                <c:pt idx="5">
                  <c:v>-10.014817134727211</c:v>
                </c:pt>
                <c:pt idx="6">
                  <c:v>-9.1556329591886492</c:v>
                </c:pt>
                <c:pt idx="7">
                  <c:v>-4.9631506145107043</c:v>
                </c:pt>
                <c:pt idx="8">
                  <c:v>-18.177349058399859</c:v>
                </c:pt>
                <c:pt idx="9">
                  <c:v>-6.8041008274524017</c:v>
                </c:pt>
                <c:pt idx="10">
                  <c:v>-9.3865061271005263</c:v>
                </c:pt>
                <c:pt idx="11">
                  <c:v>-11.75896966269584</c:v>
                </c:pt>
                <c:pt idx="12">
                  <c:v>0.43144786797615747</c:v>
                </c:pt>
                <c:pt idx="13">
                  <c:v>-11.3866053553089</c:v>
                </c:pt>
                <c:pt idx="14">
                  <c:v>-9.3755390824574896</c:v>
                </c:pt>
                <c:pt idx="15">
                  <c:v>-12.832325134763151</c:v>
                </c:pt>
                <c:pt idx="16">
                  <c:v>-10.381361515012072</c:v>
                </c:pt>
                <c:pt idx="17">
                  <c:v>-10.013422393651373</c:v>
                </c:pt>
                <c:pt idx="18">
                  <c:v>-8.4125778815922221</c:v>
                </c:pt>
                <c:pt idx="19">
                  <c:v>-10.888216997289407</c:v>
                </c:pt>
                <c:pt idx="20">
                  <c:v>0.61686684320963558</c:v>
                </c:pt>
                <c:pt idx="21">
                  <c:v>-8.3640783563193075</c:v>
                </c:pt>
                <c:pt idx="22">
                  <c:v>-9.4186493918870422</c:v>
                </c:pt>
                <c:pt idx="23">
                  <c:v>-7.3584712342005432</c:v>
                </c:pt>
                <c:pt idx="24">
                  <c:v>-7.8629247255064207</c:v>
                </c:pt>
                <c:pt idx="25">
                  <c:v>-4.9845851915488728</c:v>
                </c:pt>
                <c:pt idx="26">
                  <c:v>-4.6158172909437187</c:v>
                </c:pt>
                <c:pt idx="27">
                  <c:v>-7.4924646230690017</c:v>
                </c:pt>
                <c:pt idx="28">
                  <c:v>-18.410076260837986</c:v>
                </c:pt>
                <c:pt idx="29">
                  <c:v>-4.4922495006742347</c:v>
                </c:pt>
                <c:pt idx="30">
                  <c:v>-2.9820526824813478</c:v>
                </c:pt>
                <c:pt idx="31">
                  <c:v>-7.0961314734526235</c:v>
                </c:pt>
                <c:pt idx="32">
                  <c:v>3.2094080164344549</c:v>
                </c:pt>
                <c:pt idx="33">
                  <c:v>0.24261005502905197</c:v>
                </c:pt>
                <c:pt idx="34">
                  <c:v>-6.8648052009353133</c:v>
                </c:pt>
                <c:pt idx="35">
                  <c:v>-7.1401313391416865</c:v>
                </c:pt>
                <c:pt idx="36">
                  <c:v>6.3272416335320187</c:v>
                </c:pt>
                <c:pt idx="37">
                  <c:v>-10.892851615151452</c:v>
                </c:pt>
                <c:pt idx="38">
                  <c:v>-6.066441028369189</c:v>
                </c:pt>
                <c:pt idx="39">
                  <c:v>-5.2813969892518715</c:v>
                </c:pt>
                <c:pt idx="40">
                  <c:v>-3.0595229972077793</c:v>
                </c:pt>
                <c:pt idx="41">
                  <c:v>-4.1303262156082345</c:v>
                </c:pt>
                <c:pt idx="42">
                  <c:v>-1.0720533529209735</c:v>
                </c:pt>
                <c:pt idx="43">
                  <c:v>-1.6327622131014334</c:v>
                </c:pt>
                <c:pt idx="44">
                  <c:v>-8.9975605640193095</c:v>
                </c:pt>
                <c:pt idx="45">
                  <c:v>-0.94532193881447601</c:v>
                </c:pt>
                <c:pt idx="46">
                  <c:v>-8.6708791340949247</c:v>
                </c:pt>
                <c:pt idx="47">
                  <c:v>2.4270656190511928</c:v>
                </c:pt>
                <c:pt idx="48">
                  <c:v>-7.2404806994201776</c:v>
                </c:pt>
                <c:pt idx="49">
                  <c:v>-1.4622288055040311</c:v>
                </c:pt>
                <c:pt idx="50">
                  <c:v>0.49457879387428888</c:v>
                </c:pt>
                <c:pt idx="51">
                  <c:v>-2.0555318930508339</c:v>
                </c:pt>
                <c:pt idx="52">
                  <c:v>4.1278109219721221E-2</c:v>
                </c:pt>
                <c:pt idx="53">
                  <c:v>-2.88046963852661</c:v>
                </c:pt>
                <c:pt idx="54">
                  <c:v>-1.1789869852225254</c:v>
                </c:pt>
                <c:pt idx="55">
                  <c:v>2.9425438051805952</c:v>
                </c:pt>
                <c:pt idx="56">
                  <c:v>-2.9302562437399109</c:v>
                </c:pt>
                <c:pt idx="57">
                  <c:v>-3.2954343435598559</c:v>
                </c:pt>
                <c:pt idx="58">
                  <c:v>-2.0748479317686406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B87-4241-BA9B-BA9CDB6D53C2}"/>
            </c:ext>
          </c:extLst>
        </c:ser>
        <c:ser>
          <c:idx val="4"/>
          <c:order val="4"/>
          <c:tx>
            <c:v>Vmm - BRW</c:v>
          </c:tx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Лист1!$A$73:$A$149</c:f>
              <c:numCache>
                <c:formatCode>General</c:formatCode>
                <c:ptCount val="77"/>
                <c:pt idx="0">
                  <c:v>1933.2</c:v>
                </c:pt>
                <c:pt idx="1">
                  <c:v>1949.5</c:v>
                </c:pt>
                <c:pt idx="2">
                  <c:v>1950.5</c:v>
                </c:pt>
                <c:pt idx="3">
                  <c:v>1951.5</c:v>
                </c:pt>
                <c:pt idx="4">
                  <c:v>1952.5</c:v>
                </c:pt>
                <c:pt idx="5">
                  <c:v>1953.5</c:v>
                </c:pt>
                <c:pt idx="6">
                  <c:v>1954.5</c:v>
                </c:pt>
                <c:pt idx="7">
                  <c:v>1955.5</c:v>
                </c:pt>
                <c:pt idx="8">
                  <c:v>1956.5</c:v>
                </c:pt>
                <c:pt idx="9">
                  <c:v>1957.5</c:v>
                </c:pt>
                <c:pt idx="10">
                  <c:v>1958.5</c:v>
                </c:pt>
                <c:pt idx="11">
                  <c:v>1959.5</c:v>
                </c:pt>
                <c:pt idx="12">
                  <c:v>1960.5</c:v>
                </c:pt>
                <c:pt idx="13">
                  <c:v>1961.5</c:v>
                </c:pt>
                <c:pt idx="14">
                  <c:v>1962.5</c:v>
                </c:pt>
                <c:pt idx="15">
                  <c:v>1963.4</c:v>
                </c:pt>
                <c:pt idx="16">
                  <c:v>1964.5</c:v>
                </c:pt>
                <c:pt idx="17">
                  <c:v>1965.5</c:v>
                </c:pt>
                <c:pt idx="18">
                  <c:v>1966.5</c:v>
                </c:pt>
                <c:pt idx="19">
                  <c:v>1967.5</c:v>
                </c:pt>
                <c:pt idx="20">
                  <c:v>1968.5</c:v>
                </c:pt>
                <c:pt idx="21">
                  <c:v>1969.5</c:v>
                </c:pt>
                <c:pt idx="22">
                  <c:v>1970.5</c:v>
                </c:pt>
                <c:pt idx="23">
                  <c:v>1971.5</c:v>
                </c:pt>
                <c:pt idx="24">
                  <c:v>1972.5</c:v>
                </c:pt>
                <c:pt idx="25">
                  <c:v>1973.5</c:v>
                </c:pt>
                <c:pt idx="26">
                  <c:v>1974.5</c:v>
                </c:pt>
                <c:pt idx="27">
                  <c:v>1975.5</c:v>
                </c:pt>
                <c:pt idx="28">
                  <c:v>1976.5</c:v>
                </c:pt>
                <c:pt idx="29">
                  <c:v>1977.5</c:v>
                </c:pt>
                <c:pt idx="30">
                  <c:v>1978.5</c:v>
                </c:pt>
                <c:pt idx="31">
                  <c:v>1979.5</c:v>
                </c:pt>
                <c:pt idx="32">
                  <c:v>1980.5</c:v>
                </c:pt>
                <c:pt idx="33">
                  <c:v>1981.5</c:v>
                </c:pt>
                <c:pt idx="34">
                  <c:v>1982.5</c:v>
                </c:pt>
                <c:pt idx="35">
                  <c:v>1983.5</c:v>
                </c:pt>
                <c:pt idx="36">
                  <c:v>1984.5</c:v>
                </c:pt>
                <c:pt idx="37">
                  <c:v>1985.5</c:v>
                </c:pt>
                <c:pt idx="38">
                  <c:v>1986.5</c:v>
                </c:pt>
                <c:pt idx="39">
                  <c:v>1987.5</c:v>
                </c:pt>
                <c:pt idx="40">
                  <c:v>1988.5</c:v>
                </c:pt>
                <c:pt idx="41">
                  <c:v>1989.5</c:v>
                </c:pt>
                <c:pt idx="42">
                  <c:v>1990.5</c:v>
                </c:pt>
                <c:pt idx="43">
                  <c:v>1991.5</c:v>
                </c:pt>
                <c:pt idx="44">
                  <c:v>1992.5</c:v>
                </c:pt>
                <c:pt idx="45">
                  <c:v>1993.5</c:v>
                </c:pt>
                <c:pt idx="46">
                  <c:v>1994.5</c:v>
                </c:pt>
                <c:pt idx="47">
                  <c:v>1995.5</c:v>
                </c:pt>
                <c:pt idx="48">
                  <c:v>1996.5</c:v>
                </c:pt>
                <c:pt idx="49">
                  <c:v>1997.5</c:v>
                </c:pt>
                <c:pt idx="50">
                  <c:v>1998.5</c:v>
                </c:pt>
                <c:pt idx="51">
                  <c:v>1999.5</c:v>
                </c:pt>
                <c:pt idx="52">
                  <c:v>2000.5</c:v>
                </c:pt>
                <c:pt idx="53">
                  <c:v>2001.5</c:v>
                </c:pt>
                <c:pt idx="54">
                  <c:v>2002.5</c:v>
                </c:pt>
                <c:pt idx="55">
                  <c:v>2003.5</c:v>
                </c:pt>
                <c:pt idx="56">
                  <c:v>2004.5</c:v>
                </c:pt>
                <c:pt idx="57">
                  <c:v>2005.5</c:v>
                </c:pt>
                <c:pt idx="58">
                  <c:v>2006.5</c:v>
                </c:pt>
                <c:pt idx="59">
                  <c:v>2007.5</c:v>
                </c:pt>
                <c:pt idx="60">
                  <c:v>2008.5</c:v>
                </c:pt>
                <c:pt idx="61">
                  <c:v>2009.5</c:v>
                </c:pt>
                <c:pt idx="62">
                  <c:v>2010.5</c:v>
                </c:pt>
                <c:pt idx="63">
                  <c:v>2011.5</c:v>
                </c:pt>
                <c:pt idx="64">
                  <c:v>2012.5</c:v>
                </c:pt>
                <c:pt idx="65">
                  <c:v>2013.5</c:v>
                </c:pt>
                <c:pt idx="66">
                  <c:v>2014.5</c:v>
                </c:pt>
                <c:pt idx="67">
                  <c:v>2015.5</c:v>
                </c:pt>
                <c:pt idx="68">
                  <c:v>2016.5</c:v>
                </c:pt>
                <c:pt idx="69">
                  <c:v>2017.5</c:v>
                </c:pt>
                <c:pt idx="70">
                  <c:v>2018.5</c:v>
                </c:pt>
                <c:pt idx="71">
                  <c:v>2019.5</c:v>
                </c:pt>
                <c:pt idx="72">
                  <c:v>2020.5</c:v>
                </c:pt>
                <c:pt idx="73">
                  <c:v>2021.5</c:v>
                </c:pt>
                <c:pt idx="74">
                  <c:v>2022.5</c:v>
                </c:pt>
                <c:pt idx="75">
                  <c:v>2023.5</c:v>
                </c:pt>
                <c:pt idx="76">
                  <c:v>2024.5</c:v>
                </c:pt>
              </c:numCache>
            </c:numRef>
          </c:xVal>
          <c:yVal>
            <c:numRef>
              <c:f>Лист1!$AE$73:$AE$148</c:f>
              <c:numCache>
                <c:formatCode>General</c:formatCode>
                <c:ptCount val="76"/>
                <c:pt idx="0">
                  <c:v>2.2208885851887379</c:v>
                </c:pt>
                <c:pt idx="1">
                  <c:v>-9.7521426571292231</c:v>
                </c:pt>
                <c:pt idx="2">
                  <c:v>23.802951631226218</c:v>
                </c:pt>
                <c:pt idx="3">
                  <c:v>-0.54223705485047369</c:v>
                </c:pt>
                <c:pt idx="4">
                  <c:v>-0.2086775884856211</c:v>
                </c:pt>
                <c:pt idx="5">
                  <c:v>10.482769173189574</c:v>
                </c:pt>
                <c:pt idx="6">
                  <c:v>-1.7815434743346503</c:v>
                </c:pt>
                <c:pt idx="7">
                  <c:v>-1.7448258109532837</c:v>
                </c:pt>
                <c:pt idx="8">
                  <c:v>8.3381154637186885</c:v>
                </c:pt>
                <c:pt idx="9">
                  <c:v>-6.0037952624121269</c:v>
                </c:pt>
                <c:pt idx="10">
                  <c:v>7.723661881903058</c:v>
                </c:pt>
                <c:pt idx="11">
                  <c:v>9.9349991630578938</c:v>
                </c:pt>
                <c:pt idx="12">
                  <c:v>-12.852541148198453</c:v>
                </c:pt>
                <c:pt idx="13">
                  <c:v>16.445410647087872</c:v>
                </c:pt>
                <c:pt idx="14">
                  <c:v>-24.155452837657631</c:v>
                </c:pt>
                <c:pt idx="15">
                  <c:v>0.35856587374329546</c:v>
                </c:pt>
                <c:pt idx="16">
                  <c:v>1.1978402975640308</c:v>
                </c:pt>
                <c:pt idx="17">
                  <c:v>3.6314169592200347</c:v>
                </c:pt>
                <c:pt idx="18">
                  <c:v>4.4434675911435448</c:v>
                </c:pt>
                <c:pt idx="19">
                  <c:v>0.68275053267231656</c:v>
                </c:pt>
                <c:pt idx="20">
                  <c:v>3.8678149421137658</c:v>
                </c:pt>
                <c:pt idx="21">
                  <c:v>5.9894772677962571</c:v>
                </c:pt>
                <c:pt idx="22">
                  <c:v>2.9473736883212309</c:v>
                </c:pt>
                <c:pt idx="23">
                  <c:v>5.2720484589727308</c:v>
                </c:pt>
                <c:pt idx="24">
                  <c:v>2.4231094231644956</c:v>
                </c:pt>
                <c:pt idx="25">
                  <c:v>0.65131207075959063</c:v>
                </c:pt>
                <c:pt idx="26">
                  <c:v>6.2270682443266479</c:v>
                </c:pt>
                <c:pt idx="27">
                  <c:v>0.86267541659168123</c:v>
                </c:pt>
                <c:pt idx="28">
                  <c:v>2.3060405282634342</c:v>
                </c:pt>
                <c:pt idx="29">
                  <c:v>-2.9806598527287713</c:v>
                </c:pt>
                <c:pt idx="30">
                  <c:v>-2.8599603624280956</c:v>
                </c:pt>
                <c:pt idx="31">
                  <c:v>-0.90564940230387692</c:v>
                </c:pt>
                <c:pt idx="32">
                  <c:v>-2.0260484542502297</c:v>
                </c:pt>
                <c:pt idx="33">
                  <c:v>-5.2203994288446713</c:v>
                </c:pt>
                <c:pt idx="34">
                  <c:v>-7.3532483141315588</c:v>
                </c:pt>
                <c:pt idx="35">
                  <c:v>-8.9466048520646417</c:v>
                </c:pt>
                <c:pt idx="36">
                  <c:v>-6.5348306229418842</c:v>
                </c:pt>
                <c:pt idx="37">
                  <c:v>-5.7498643347067899</c:v>
                </c:pt>
                <c:pt idx="38">
                  <c:v>-6.4467605806311985</c:v>
                </c:pt>
                <c:pt idx="39">
                  <c:v>-4.3201551395578086</c:v>
                </c:pt>
                <c:pt idx="40">
                  <c:v>-2.7272440490552445</c:v>
                </c:pt>
                <c:pt idx="41">
                  <c:v>-4.8489239440486047</c:v>
                </c:pt>
                <c:pt idx="42">
                  <c:v>-3.698501270848733</c:v>
                </c:pt>
                <c:pt idx="43">
                  <c:v>-3.6769605098596445</c:v>
                </c:pt>
                <c:pt idx="44">
                  <c:v>-3.9711637743312815</c:v>
                </c:pt>
                <c:pt idx="45">
                  <c:v>-2.606387760251939</c:v>
                </c:pt>
                <c:pt idx="46">
                  <c:v>-1.6415609192689795</c:v>
                </c:pt>
                <c:pt idx="47">
                  <c:v>-2.0603633386338416</c:v>
                </c:pt>
                <c:pt idx="48">
                  <c:v>1.7784365598628649</c:v>
                </c:pt>
                <c:pt idx="49">
                  <c:v>3.4646763850939997</c:v>
                </c:pt>
                <c:pt idx="50">
                  <c:v>4.2564275344381501</c:v>
                </c:pt>
                <c:pt idx="51">
                  <c:v>6.3461280684405859</c:v>
                </c:pt>
                <c:pt idx="52">
                  <c:v>4.6940921788021894</c:v>
                </c:pt>
                <c:pt idx="53">
                  <c:v>6.4023670173486673</c:v>
                </c:pt>
                <c:pt idx="54">
                  <c:v>6.0764901474271946</c:v>
                </c:pt>
                <c:pt idx="55">
                  <c:v>3.7251828634985382</c:v>
                </c:pt>
                <c:pt idx="56">
                  <c:v>3.7521944137769689</c:v>
                </c:pt>
                <c:pt idx="57">
                  <c:v>1.6764687352535346</c:v>
                </c:pt>
                <c:pt idx="58">
                  <c:v>2.8826802223878327</c:v>
                </c:pt>
                <c:pt idx="59">
                  <c:v>2.1208711952400394</c:v>
                </c:pt>
                <c:pt idx="60">
                  <c:v>2.3312102114479742</c:v>
                </c:pt>
                <c:pt idx="61">
                  <c:v>1.8350348190004748</c:v>
                </c:pt>
                <c:pt idx="62">
                  <c:v>0.87536530447050942</c:v>
                </c:pt>
                <c:pt idx="63">
                  <c:v>-0.82771776504880978</c:v>
                </c:pt>
                <c:pt idx="64">
                  <c:v>-2.2588686477847735</c:v>
                </c:pt>
                <c:pt idx="65">
                  <c:v>-2.8211219381358958</c:v>
                </c:pt>
                <c:pt idx="66">
                  <c:v>-1.9738536904874378</c:v>
                </c:pt>
                <c:pt idx="67">
                  <c:v>-4.975171029296046</c:v>
                </c:pt>
                <c:pt idx="68">
                  <c:v>-4.0055750206230867</c:v>
                </c:pt>
                <c:pt idx="69">
                  <c:v>-4.7118744362942744</c:v>
                </c:pt>
                <c:pt idx="70">
                  <c:v>-4.3563485399793116</c:v>
                </c:pt>
                <c:pt idx="71">
                  <c:v>-3.6167576701030599</c:v>
                </c:pt>
                <c:pt idx="72">
                  <c:v>-2.5830783525423495</c:v>
                </c:pt>
                <c:pt idx="73">
                  <c:v>-1.64432315579744</c:v>
                </c:pt>
                <c:pt idx="74">
                  <c:v>-2.2448147113649939</c:v>
                </c:pt>
                <c:pt idx="75">
                  <c:v>-2.2596640036872762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FB87-4241-BA9B-BA9CDB6D53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1183808"/>
        <c:axId val="461184136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v>Vmm CSY</c:v>
                </c:tx>
                <c:spPr>
                  <a:ln w="19050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Лист1!$A$27:$A$69</c15:sqref>
                        </c15:formulaRef>
                      </c:ext>
                    </c:extLst>
                    <c:numCache>
                      <c:formatCode>General</c:formatCode>
                      <c:ptCount val="43"/>
                      <c:pt idx="0">
                        <c:v>1979.5</c:v>
                      </c:pt>
                      <c:pt idx="1">
                        <c:v>1980.5</c:v>
                      </c:pt>
                      <c:pt idx="2">
                        <c:v>1981.5</c:v>
                      </c:pt>
                      <c:pt idx="3">
                        <c:v>1982.5</c:v>
                      </c:pt>
                      <c:pt idx="4">
                        <c:v>1983.5</c:v>
                      </c:pt>
                      <c:pt idx="5">
                        <c:v>1984.5</c:v>
                      </c:pt>
                      <c:pt idx="6">
                        <c:v>1985.5</c:v>
                      </c:pt>
                      <c:pt idx="7">
                        <c:v>1986.5</c:v>
                      </c:pt>
                      <c:pt idx="8">
                        <c:v>1987.5</c:v>
                      </c:pt>
                      <c:pt idx="9">
                        <c:v>1988.5</c:v>
                      </c:pt>
                      <c:pt idx="10">
                        <c:v>1989.5</c:v>
                      </c:pt>
                      <c:pt idx="11">
                        <c:v>1990.5</c:v>
                      </c:pt>
                      <c:pt idx="12">
                        <c:v>1991.5</c:v>
                      </c:pt>
                      <c:pt idx="13">
                        <c:v>1992.5</c:v>
                      </c:pt>
                      <c:pt idx="14">
                        <c:v>1993.5</c:v>
                      </c:pt>
                      <c:pt idx="15">
                        <c:v>1994.5</c:v>
                      </c:pt>
                      <c:pt idx="16">
                        <c:v>1995.5</c:v>
                      </c:pt>
                      <c:pt idx="17">
                        <c:v>1996.5</c:v>
                      </c:pt>
                      <c:pt idx="18">
                        <c:v>1997.5</c:v>
                      </c:pt>
                      <c:pt idx="19">
                        <c:v>1998.5</c:v>
                      </c:pt>
                      <c:pt idx="20">
                        <c:v>1999.5</c:v>
                      </c:pt>
                      <c:pt idx="21">
                        <c:v>2000.5</c:v>
                      </c:pt>
                      <c:pt idx="22">
                        <c:v>2001.5</c:v>
                      </c:pt>
                      <c:pt idx="23">
                        <c:v>2002.5</c:v>
                      </c:pt>
                      <c:pt idx="24">
                        <c:v>2003.5</c:v>
                      </c:pt>
                      <c:pt idx="25">
                        <c:v>2004.5</c:v>
                      </c:pt>
                      <c:pt idx="26">
                        <c:v>2005.5</c:v>
                      </c:pt>
                      <c:pt idx="27">
                        <c:v>2006.5</c:v>
                      </c:pt>
                      <c:pt idx="28">
                        <c:v>2007.5</c:v>
                      </c:pt>
                      <c:pt idx="29">
                        <c:v>2008.5</c:v>
                      </c:pt>
                      <c:pt idx="30">
                        <c:v>2009.5</c:v>
                      </c:pt>
                      <c:pt idx="31">
                        <c:v>2010.5</c:v>
                      </c:pt>
                      <c:pt idx="32">
                        <c:v>2011.5</c:v>
                      </c:pt>
                      <c:pt idx="33">
                        <c:v>2012.5</c:v>
                      </c:pt>
                      <c:pt idx="34">
                        <c:v>2013.5</c:v>
                      </c:pt>
                      <c:pt idx="35">
                        <c:v>2014.5</c:v>
                      </c:pt>
                      <c:pt idx="36">
                        <c:v>2015.5</c:v>
                      </c:pt>
                      <c:pt idx="37">
                        <c:v>2016.5</c:v>
                      </c:pt>
                      <c:pt idx="38">
                        <c:v>2017.5</c:v>
                      </c:pt>
                      <c:pt idx="39">
                        <c:v>2018.5</c:v>
                      </c:pt>
                      <c:pt idx="40">
                        <c:v>2019.5</c:v>
                      </c:pt>
                      <c:pt idx="41">
                        <c:v>2020.5</c:v>
                      </c:pt>
                      <c:pt idx="42">
                        <c:v>2021.5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Лист1!$AE$27:$AE$68</c15:sqref>
                        </c15:formulaRef>
                      </c:ext>
                    </c:extLst>
                    <c:numCache>
                      <c:formatCode>General</c:formatCode>
                      <c:ptCount val="42"/>
                      <c:pt idx="0">
                        <c:v>-2.1755471712429064</c:v>
                      </c:pt>
                      <c:pt idx="1">
                        <c:v>12.108995709943301</c:v>
                      </c:pt>
                      <c:pt idx="2">
                        <c:v>-65.808192691185852</c:v>
                      </c:pt>
                      <c:pt idx="3">
                        <c:v>54.881596617581572</c:v>
                      </c:pt>
                      <c:pt idx="4">
                        <c:v>-16.051319293222956</c:v>
                      </c:pt>
                      <c:pt idx="7">
                        <c:v>3.4981929480693794</c:v>
                      </c:pt>
                      <c:pt idx="8">
                        <c:v>-3.8897798253405278</c:v>
                      </c:pt>
                      <c:pt idx="9">
                        <c:v>1.4050361272502887</c:v>
                      </c:pt>
                      <c:pt idx="10">
                        <c:v>-24.875477962521234</c:v>
                      </c:pt>
                      <c:pt idx="11">
                        <c:v>-1.364450604808606</c:v>
                      </c:pt>
                      <c:pt idx="12">
                        <c:v>-2.084489604365062</c:v>
                      </c:pt>
                      <c:pt idx="13">
                        <c:v>-5.1778671844212516</c:v>
                      </c:pt>
                      <c:pt idx="14">
                        <c:v>0.63807575015344553</c:v>
                      </c:pt>
                      <c:pt idx="15">
                        <c:v>-4.7947566481065556</c:v>
                      </c:pt>
                      <c:pt idx="16">
                        <c:v>-3.2029572730736993</c:v>
                      </c:pt>
                      <c:pt idx="17">
                        <c:v>-6.6756716256580141E-4</c:v>
                      </c:pt>
                      <c:pt idx="18">
                        <c:v>-4.4932979090590086</c:v>
                      </c:pt>
                      <c:pt idx="19">
                        <c:v>0.86815759728711261</c:v>
                      </c:pt>
                      <c:pt idx="20">
                        <c:v>-3.220609332442864</c:v>
                      </c:pt>
                      <c:pt idx="21">
                        <c:v>-2.9741018783493547</c:v>
                      </c:pt>
                      <c:pt idx="22">
                        <c:v>-5.5293504528948629</c:v>
                      </c:pt>
                      <c:pt idx="23">
                        <c:v>-3.1139228022738137</c:v>
                      </c:pt>
                      <c:pt idx="24">
                        <c:v>7.176064105907369E-3</c:v>
                      </c:pt>
                      <c:pt idx="25">
                        <c:v>-6.1330135503128904</c:v>
                      </c:pt>
                      <c:pt idx="26">
                        <c:v>-2.6663573196845807</c:v>
                      </c:pt>
                      <c:pt idx="27">
                        <c:v>-81.376421321132185</c:v>
                      </c:pt>
                      <c:pt idx="28">
                        <c:v>-0.73001480837386779</c:v>
                      </c:pt>
                      <c:pt idx="29">
                        <c:v>1.9891078231487682</c:v>
                      </c:pt>
                      <c:pt idx="30">
                        <c:v>2.0977221729284365</c:v>
                      </c:pt>
                      <c:pt idx="31">
                        <c:v>1.184559597705426</c:v>
                      </c:pt>
                      <c:pt idx="32">
                        <c:v>0.38069053278665105</c:v>
                      </c:pt>
                      <c:pt idx="33">
                        <c:v>1.4990779135201484</c:v>
                      </c:pt>
                      <c:pt idx="34">
                        <c:v>-7.5057495827371744E-3</c:v>
                      </c:pt>
                      <c:pt idx="35">
                        <c:v>0.31960781134500021</c:v>
                      </c:pt>
                      <c:pt idx="36">
                        <c:v>-1.4075064849141257</c:v>
                      </c:pt>
                      <c:pt idx="37">
                        <c:v>-0.27740035326581819</c:v>
                      </c:pt>
                      <c:pt idx="38">
                        <c:v>0.31415407275934942</c:v>
                      </c:pt>
                      <c:pt idx="39">
                        <c:v>0.64445624146975422</c:v>
                      </c:pt>
                      <c:pt idx="40">
                        <c:v>0.98235408102739208</c:v>
                      </c:pt>
                      <c:pt idx="41">
                        <c:v>-4.555838726517182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4-FB87-4241-BA9B-BA9CDB6D53C2}"/>
                  </c:ext>
                </c:extLst>
              </c15:ser>
            </c15:filteredScatterSeries>
          </c:ext>
        </c:extLst>
      </c:scatterChart>
      <c:valAx>
        <c:axId val="461183808"/>
        <c:scaling>
          <c:orientation val="minMax"/>
          <c:min val="193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1184136"/>
        <c:crosses val="autoZero"/>
        <c:crossBetween val="midCat"/>
        <c:majorUnit val="10"/>
      </c:valAx>
      <c:valAx>
        <c:axId val="461184136"/>
        <c:scaling>
          <c:orientation val="minMax"/>
          <c:max val="30"/>
          <c:min val="-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11838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G - MAW</c:v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xVal>
            <c:numRef>
              <c:f>Лист1!$A$2:$A$69</c:f>
              <c:numCache>
                <c:formatCode>General</c:formatCode>
                <c:ptCount val="68"/>
                <c:pt idx="0">
                  <c:v>1954.5</c:v>
                </c:pt>
                <c:pt idx="1">
                  <c:v>1955.5</c:v>
                </c:pt>
                <c:pt idx="2">
                  <c:v>1956.5</c:v>
                </c:pt>
                <c:pt idx="3">
                  <c:v>1957.5</c:v>
                </c:pt>
                <c:pt idx="4">
                  <c:v>1958.5</c:v>
                </c:pt>
                <c:pt idx="5">
                  <c:v>1959.5</c:v>
                </c:pt>
                <c:pt idx="6">
                  <c:v>1960.5</c:v>
                </c:pt>
                <c:pt idx="7">
                  <c:v>1961.5</c:v>
                </c:pt>
                <c:pt idx="8">
                  <c:v>1962.5</c:v>
                </c:pt>
                <c:pt idx="9">
                  <c:v>1963.5</c:v>
                </c:pt>
                <c:pt idx="10">
                  <c:v>1964.5</c:v>
                </c:pt>
                <c:pt idx="11">
                  <c:v>1965.5</c:v>
                </c:pt>
                <c:pt idx="12">
                  <c:v>1966.5</c:v>
                </c:pt>
                <c:pt idx="13">
                  <c:v>1967.5</c:v>
                </c:pt>
                <c:pt idx="14">
                  <c:v>1968.5</c:v>
                </c:pt>
                <c:pt idx="15">
                  <c:v>1969.5</c:v>
                </c:pt>
                <c:pt idx="16">
                  <c:v>1970.5</c:v>
                </c:pt>
                <c:pt idx="17">
                  <c:v>1971.5</c:v>
                </c:pt>
                <c:pt idx="18">
                  <c:v>1972.5</c:v>
                </c:pt>
                <c:pt idx="19">
                  <c:v>1973.5</c:v>
                </c:pt>
                <c:pt idx="20">
                  <c:v>1974.5</c:v>
                </c:pt>
                <c:pt idx="21">
                  <c:v>1975.5</c:v>
                </c:pt>
                <c:pt idx="22">
                  <c:v>1976.5</c:v>
                </c:pt>
                <c:pt idx="23">
                  <c:v>1977.5</c:v>
                </c:pt>
                <c:pt idx="24">
                  <c:v>1978.5</c:v>
                </c:pt>
                <c:pt idx="25">
                  <c:v>1979.5</c:v>
                </c:pt>
                <c:pt idx="26">
                  <c:v>1980.5</c:v>
                </c:pt>
                <c:pt idx="27">
                  <c:v>1981.5</c:v>
                </c:pt>
                <c:pt idx="28">
                  <c:v>1982.5</c:v>
                </c:pt>
                <c:pt idx="29">
                  <c:v>1983.5</c:v>
                </c:pt>
                <c:pt idx="30">
                  <c:v>1984.5</c:v>
                </c:pt>
                <c:pt idx="31">
                  <c:v>1985.5</c:v>
                </c:pt>
                <c:pt idx="32">
                  <c:v>1986.5</c:v>
                </c:pt>
                <c:pt idx="33">
                  <c:v>1987.5</c:v>
                </c:pt>
                <c:pt idx="34">
                  <c:v>1988.5</c:v>
                </c:pt>
                <c:pt idx="35">
                  <c:v>1989.5</c:v>
                </c:pt>
                <c:pt idx="36">
                  <c:v>1990.5</c:v>
                </c:pt>
                <c:pt idx="37">
                  <c:v>1991.5</c:v>
                </c:pt>
                <c:pt idx="38">
                  <c:v>1992.5</c:v>
                </c:pt>
                <c:pt idx="39">
                  <c:v>1993.5</c:v>
                </c:pt>
                <c:pt idx="40">
                  <c:v>1994.5</c:v>
                </c:pt>
                <c:pt idx="41">
                  <c:v>1995.5</c:v>
                </c:pt>
                <c:pt idx="42">
                  <c:v>1996.5</c:v>
                </c:pt>
                <c:pt idx="43">
                  <c:v>1997.5</c:v>
                </c:pt>
                <c:pt idx="44">
                  <c:v>1998.5</c:v>
                </c:pt>
                <c:pt idx="45">
                  <c:v>1999.5</c:v>
                </c:pt>
                <c:pt idx="46">
                  <c:v>2000.5</c:v>
                </c:pt>
                <c:pt idx="47">
                  <c:v>2001.5</c:v>
                </c:pt>
                <c:pt idx="48">
                  <c:v>2002.5</c:v>
                </c:pt>
                <c:pt idx="49">
                  <c:v>2003.5</c:v>
                </c:pt>
                <c:pt idx="50">
                  <c:v>2004.5</c:v>
                </c:pt>
                <c:pt idx="51">
                  <c:v>2005.5</c:v>
                </c:pt>
                <c:pt idx="52">
                  <c:v>2006.5</c:v>
                </c:pt>
                <c:pt idx="53">
                  <c:v>2007.5</c:v>
                </c:pt>
                <c:pt idx="54">
                  <c:v>2008.5</c:v>
                </c:pt>
                <c:pt idx="55">
                  <c:v>2009.5</c:v>
                </c:pt>
                <c:pt idx="56">
                  <c:v>2010.5</c:v>
                </c:pt>
                <c:pt idx="57">
                  <c:v>2011.5</c:v>
                </c:pt>
                <c:pt idx="58">
                  <c:v>2012.5</c:v>
                </c:pt>
                <c:pt idx="59">
                  <c:v>2013.5</c:v>
                </c:pt>
                <c:pt idx="60">
                  <c:v>2014.5</c:v>
                </c:pt>
                <c:pt idx="61">
                  <c:v>2015.5</c:v>
                </c:pt>
                <c:pt idx="62">
                  <c:v>2016.5</c:v>
                </c:pt>
                <c:pt idx="63">
                  <c:v>2017.5</c:v>
                </c:pt>
                <c:pt idx="64">
                  <c:v>2018.5</c:v>
                </c:pt>
                <c:pt idx="65">
                  <c:v>2019.5</c:v>
                </c:pt>
                <c:pt idx="66">
                  <c:v>2020.5</c:v>
                </c:pt>
                <c:pt idx="67">
                  <c:v>2021.5</c:v>
                </c:pt>
              </c:numCache>
            </c:numRef>
          </c:xVal>
          <c:yVal>
            <c:numRef>
              <c:f>Лист1!$BQ$2:$BQ$70</c:f>
              <c:numCache>
                <c:formatCode>General</c:formatCode>
                <c:ptCount val="69"/>
                <c:pt idx="0">
                  <c:v>30568.064053845479</c:v>
                </c:pt>
                <c:pt idx="1">
                  <c:v>30571.684971554976</c:v>
                </c:pt>
                <c:pt idx="2">
                  <c:v>30564.69432204419</c:v>
                </c:pt>
                <c:pt idx="3">
                  <c:v>30552.028165082589</c:v>
                </c:pt>
                <c:pt idx="4">
                  <c:v>30520.092480200645</c:v>
                </c:pt>
                <c:pt idx="5">
                  <c:v>30513.640523542919</c:v>
                </c:pt>
                <c:pt idx="6">
                  <c:v>30476.132206203594</c:v>
                </c:pt>
                <c:pt idx="7">
                  <c:v>30459.584534264417</c:v>
                </c:pt>
                <c:pt idx="8">
                  <c:v>30438.53217551727</c:v>
                </c:pt>
                <c:pt idx="9">
                  <c:v>30396.105030085684</c:v>
                </c:pt>
                <c:pt idx="10">
                  <c:v>30361.209215049388</c:v>
                </c:pt>
                <c:pt idx="11">
                  <c:v>30312.320766480421</c:v>
                </c:pt>
                <c:pt idx="12">
                  <c:v>30292.942181306847</c:v>
                </c:pt>
                <c:pt idx="13">
                  <c:v>30244.449556902171</c:v>
                </c:pt>
                <c:pt idx="14">
                  <c:v>30194.713096832042</c:v>
                </c:pt>
                <c:pt idx="15">
                  <c:v>30152.378944288961</c:v>
                </c:pt>
                <c:pt idx="16">
                  <c:v>30114.951656112615</c:v>
                </c:pt>
                <c:pt idx="17">
                  <c:v>30071.468022030444</c:v>
                </c:pt>
                <c:pt idx="18">
                  <c:v>30032.535257616859</c:v>
                </c:pt>
                <c:pt idx="19">
                  <c:v>29989.927592443433</c:v>
                </c:pt>
                <c:pt idx="20">
                  <c:v>29950.138150766525</c:v>
                </c:pt>
                <c:pt idx="21">
                  <c:v>29918.888319086989</c:v>
                </c:pt>
                <c:pt idx="22">
                  <c:v>29881.811244467761</c:v>
                </c:pt>
                <c:pt idx="23">
                  <c:v>29853.72844386442</c:v>
                </c:pt>
                <c:pt idx="24">
                  <c:v>29818.826167372848</c:v>
                </c:pt>
                <c:pt idx="25">
                  <c:v>29781.138880170449</c:v>
                </c:pt>
                <c:pt idx="26">
                  <c:v>29756.916662349275</c:v>
                </c:pt>
                <c:pt idx="27">
                  <c:v>29715.850618819579</c:v>
                </c:pt>
                <c:pt idx="28">
                  <c:v>29675.711015070898</c:v>
                </c:pt>
                <c:pt idx="29">
                  <c:v>29640.861745232709</c:v>
                </c:pt>
                <c:pt idx="30">
                  <c:v>29623.362418874738</c:v>
                </c:pt>
                <c:pt idx="31">
                  <c:v>29599.6600993998</c:v>
                </c:pt>
                <c:pt idx="32">
                  <c:v>29575.53412873553</c:v>
                </c:pt>
                <c:pt idx="33">
                  <c:v>29557.005616266342</c:v>
                </c:pt>
                <c:pt idx="34">
                  <c:v>29539.173570870258</c:v>
                </c:pt>
                <c:pt idx="35">
                  <c:v>29517.756897332154</c:v>
                </c:pt>
                <c:pt idx="36">
                  <c:v>29501.493390165855</c:v>
                </c:pt>
                <c:pt idx="37">
                  <c:v>29481.598905079758</c:v>
                </c:pt>
                <c:pt idx="38">
                  <c:v>29460.323407084317</c:v>
                </c:pt>
                <c:pt idx="39">
                  <c:v>29453.88000332045</c:v>
                </c:pt>
                <c:pt idx="40">
                  <c:v>29443.8839701898</c:v>
                </c:pt>
                <c:pt idx="41">
                  <c:v>29435.535768862774</c:v>
                </c:pt>
                <c:pt idx="42">
                  <c:v>29431.514848033225</c:v>
                </c:pt>
                <c:pt idx="43">
                  <c:v>29418.132996504042</c:v>
                </c:pt>
                <c:pt idx="44">
                  <c:v>29406.920784060341</c:v>
                </c:pt>
                <c:pt idx="45">
                  <c:v>29400.842402897237</c:v>
                </c:pt>
                <c:pt idx="46">
                  <c:v>29390.870113012985</c:v>
                </c:pt>
                <c:pt idx="47">
                  <c:v>29382.52729514601</c:v>
                </c:pt>
                <c:pt idx="48">
                  <c:v>29368.562924494625</c:v>
                </c:pt>
                <c:pt idx="49">
                  <c:v>29359.130249378977</c:v>
                </c:pt>
                <c:pt idx="50">
                  <c:v>29344.18412990895</c:v>
                </c:pt>
                <c:pt idx="51">
                  <c:v>29334.628410804868</c:v>
                </c:pt>
                <c:pt idx="52">
                  <c:v>29327.960958784704</c:v>
                </c:pt>
                <c:pt idx="53">
                  <c:v>29322.365712882038</c:v>
                </c:pt>
                <c:pt idx="54">
                  <c:v>29322.980510173242</c:v>
                </c:pt>
                <c:pt idx="55">
                  <c:v>29328.86951452442</c:v>
                </c:pt>
                <c:pt idx="56">
                  <c:v>29338.945810134355</c:v>
                </c:pt>
                <c:pt idx="57">
                  <c:v>29350.064297203848</c:v>
                </c:pt>
                <c:pt idx="58">
                  <c:v>29358.403520116695</c:v>
                </c:pt>
                <c:pt idx="59">
                  <c:v>29366.627577064413</c:v>
                </c:pt>
                <c:pt idx="60">
                  <c:v>29371.956489141132</c:v>
                </c:pt>
                <c:pt idx="61">
                  <c:v>29374.816037721841</c:v>
                </c:pt>
                <c:pt idx="62">
                  <c:v>29380.217051614854</c:v>
                </c:pt>
                <c:pt idx="63">
                  <c:v>29388.937136276287</c:v>
                </c:pt>
                <c:pt idx="64">
                  <c:v>29394.670163143521</c:v>
                </c:pt>
                <c:pt idx="65">
                  <c:v>29402.636926813215</c:v>
                </c:pt>
                <c:pt idx="66">
                  <c:v>29409.726520319768</c:v>
                </c:pt>
                <c:pt idx="67">
                  <c:v>29413.560975339253</c:v>
                </c:pt>
                <c:pt idx="68">
                  <c:v>29422.024828349258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244-4B00-A863-59BBCDFF8C09}"/>
            </c:ext>
          </c:extLst>
        </c:ser>
        <c:ser>
          <c:idx val="2"/>
          <c:order val="2"/>
          <c:tx>
            <c:v>G-THL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Лист1!$CY$2:$CY$72</c:f>
              <c:numCache>
                <c:formatCode>General</c:formatCode>
                <c:ptCount val="71"/>
                <c:pt idx="0">
                  <c:v>1948</c:v>
                </c:pt>
                <c:pt idx="1">
                  <c:v>1949</c:v>
                </c:pt>
                <c:pt idx="2">
                  <c:v>1950</c:v>
                </c:pt>
                <c:pt idx="3">
                  <c:v>1951</c:v>
                </c:pt>
                <c:pt idx="4">
                  <c:v>1952</c:v>
                </c:pt>
                <c:pt idx="5">
                  <c:v>1953</c:v>
                </c:pt>
                <c:pt idx="6">
                  <c:v>1954</c:v>
                </c:pt>
                <c:pt idx="7">
                  <c:v>1955</c:v>
                </c:pt>
                <c:pt idx="8">
                  <c:v>1956</c:v>
                </c:pt>
                <c:pt idx="9">
                  <c:v>1957</c:v>
                </c:pt>
                <c:pt idx="10">
                  <c:v>1958</c:v>
                </c:pt>
                <c:pt idx="11">
                  <c:v>1959</c:v>
                </c:pt>
                <c:pt idx="12">
                  <c:v>1960</c:v>
                </c:pt>
                <c:pt idx="13">
                  <c:v>1961</c:v>
                </c:pt>
                <c:pt idx="14">
                  <c:v>1962</c:v>
                </c:pt>
                <c:pt idx="15">
                  <c:v>1963</c:v>
                </c:pt>
                <c:pt idx="16">
                  <c:v>1964</c:v>
                </c:pt>
                <c:pt idx="17">
                  <c:v>1965</c:v>
                </c:pt>
                <c:pt idx="18">
                  <c:v>1966</c:v>
                </c:pt>
                <c:pt idx="19">
                  <c:v>1967</c:v>
                </c:pt>
                <c:pt idx="20">
                  <c:v>1968</c:v>
                </c:pt>
                <c:pt idx="21">
                  <c:v>1969</c:v>
                </c:pt>
                <c:pt idx="22">
                  <c:v>1970</c:v>
                </c:pt>
                <c:pt idx="23">
                  <c:v>1971</c:v>
                </c:pt>
                <c:pt idx="24">
                  <c:v>1972</c:v>
                </c:pt>
                <c:pt idx="25">
                  <c:v>1973</c:v>
                </c:pt>
                <c:pt idx="26">
                  <c:v>1974</c:v>
                </c:pt>
                <c:pt idx="27">
                  <c:v>1975</c:v>
                </c:pt>
                <c:pt idx="28">
                  <c:v>1976</c:v>
                </c:pt>
                <c:pt idx="29">
                  <c:v>1977</c:v>
                </c:pt>
                <c:pt idx="30">
                  <c:v>1978</c:v>
                </c:pt>
                <c:pt idx="31">
                  <c:v>1979</c:v>
                </c:pt>
                <c:pt idx="32">
                  <c:v>1980</c:v>
                </c:pt>
                <c:pt idx="33">
                  <c:v>1981</c:v>
                </c:pt>
                <c:pt idx="34">
                  <c:v>1982</c:v>
                </c:pt>
                <c:pt idx="35">
                  <c:v>1983</c:v>
                </c:pt>
                <c:pt idx="36">
                  <c:v>1984</c:v>
                </c:pt>
                <c:pt idx="37">
                  <c:v>1985</c:v>
                </c:pt>
                <c:pt idx="38">
                  <c:v>1986</c:v>
                </c:pt>
                <c:pt idx="39">
                  <c:v>1987</c:v>
                </c:pt>
                <c:pt idx="40">
                  <c:v>1988</c:v>
                </c:pt>
                <c:pt idx="41">
                  <c:v>1989</c:v>
                </c:pt>
                <c:pt idx="42">
                  <c:v>1990</c:v>
                </c:pt>
                <c:pt idx="43">
                  <c:v>1991</c:v>
                </c:pt>
                <c:pt idx="44">
                  <c:v>1992</c:v>
                </c:pt>
                <c:pt idx="45">
                  <c:v>1993</c:v>
                </c:pt>
                <c:pt idx="46">
                  <c:v>1994</c:v>
                </c:pt>
                <c:pt idx="47">
                  <c:v>1995</c:v>
                </c:pt>
                <c:pt idx="48">
                  <c:v>1996</c:v>
                </c:pt>
                <c:pt idx="49">
                  <c:v>1997</c:v>
                </c:pt>
                <c:pt idx="50">
                  <c:v>1998</c:v>
                </c:pt>
                <c:pt idx="51">
                  <c:v>1999</c:v>
                </c:pt>
                <c:pt idx="52">
                  <c:v>2000</c:v>
                </c:pt>
                <c:pt idx="53">
                  <c:v>2001</c:v>
                </c:pt>
                <c:pt idx="54">
                  <c:v>2002</c:v>
                </c:pt>
                <c:pt idx="55">
                  <c:v>2003</c:v>
                </c:pt>
                <c:pt idx="56">
                  <c:v>2004</c:v>
                </c:pt>
                <c:pt idx="57">
                  <c:v>2005</c:v>
                </c:pt>
                <c:pt idx="58">
                  <c:v>2006</c:v>
                </c:pt>
                <c:pt idx="59">
                  <c:v>2007</c:v>
                </c:pt>
                <c:pt idx="60">
                  <c:v>2008</c:v>
                </c:pt>
                <c:pt idx="61">
                  <c:v>2009</c:v>
                </c:pt>
                <c:pt idx="62">
                  <c:v>2010</c:v>
                </c:pt>
                <c:pt idx="63">
                  <c:v>2011</c:v>
                </c:pt>
                <c:pt idx="64">
                  <c:v>2012</c:v>
                </c:pt>
                <c:pt idx="65">
                  <c:v>2013</c:v>
                </c:pt>
                <c:pt idx="66">
                  <c:v>2014</c:v>
                </c:pt>
                <c:pt idx="67">
                  <c:v>2015</c:v>
                </c:pt>
                <c:pt idx="68">
                  <c:v>2016</c:v>
                </c:pt>
                <c:pt idx="69">
                  <c:v>2017</c:v>
                </c:pt>
                <c:pt idx="70">
                  <c:v>2018</c:v>
                </c:pt>
              </c:numCache>
            </c:numRef>
          </c:xVal>
          <c:yVal>
            <c:numRef>
              <c:f>Лист1!$DH$2:$DH$72</c:f>
              <c:numCache>
                <c:formatCode>General</c:formatCode>
                <c:ptCount val="71"/>
                <c:pt idx="0">
                  <c:v>28229.540591373436</c:v>
                </c:pt>
                <c:pt idx="1">
                  <c:v>28231.743711644875</c:v>
                </c:pt>
                <c:pt idx="2">
                  <c:v>28240.444211272596</c:v>
                </c:pt>
                <c:pt idx="3">
                  <c:v>28252.090511146249</c:v>
                </c:pt>
                <c:pt idx="4">
                  <c:v>28252.601813815309</c:v>
                </c:pt>
                <c:pt idx="5">
                  <c:v>28256.97248468066</c:v>
                </c:pt>
                <c:pt idx="6">
                  <c:v>28224.270535303469</c:v>
                </c:pt>
                <c:pt idx="7">
                  <c:v>28231.655672312238</c:v>
                </c:pt>
                <c:pt idx="8">
                  <c:v>28257.814321882714</c:v>
                </c:pt>
                <c:pt idx="9">
                  <c:v>28267.505784027009</c:v>
                </c:pt>
                <c:pt idx="10">
                  <c:v>28282.645920245854</c:v>
                </c:pt>
                <c:pt idx="11">
                  <c:v>28296.535441640197</c:v>
                </c:pt>
                <c:pt idx="12">
                  <c:v>28312.085339126814</c:v>
                </c:pt>
                <c:pt idx="13">
                  <c:v>28323.591262408794</c:v>
                </c:pt>
                <c:pt idx="14">
                  <c:v>28341.672308634159</c:v>
                </c:pt>
                <c:pt idx="15">
                  <c:v>28358.746979547595</c:v>
                </c:pt>
                <c:pt idx="16">
                  <c:v>28373.018679724581</c:v>
                </c:pt>
                <c:pt idx="17">
                  <c:v>28393.865415790075</c:v>
                </c:pt>
                <c:pt idx="18">
                  <c:v>28417.876596431335</c:v>
                </c:pt>
                <c:pt idx="19">
                  <c:v>28437.058814160089</c:v>
                </c:pt>
                <c:pt idx="20">
                  <c:v>28451.481424523405</c:v>
                </c:pt>
                <c:pt idx="21">
                  <c:v>28481.344560957794</c:v>
                </c:pt>
                <c:pt idx="22">
                  <c:v>28508.71019530698</c:v>
                </c:pt>
                <c:pt idx="23">
                  <c:v>28529.403590856928</c:v>
                </c:pt>
                <c:pt idx="24">
                  <c:v>28553.885987725029</c:v>
                </c:pt>
                <c:pt idx="25">
                  <c:v>28581.428922466417</c:v>
                </c:pt>
                <c:pt idx="26">
                  <c:v>28590.967109386143</c:v>
                </c:pt>
                <c:pt idx="27">
                  <c:v>28601.868614655235</c:v>
                </c:pt>
                <c:pt idx="28">
                  <c:v>28607.431569436627</c:v>
                </c:pt>
                <c:pt idx="29">
                  <c:v>28612.142946658147</c:v>
                </c:pt>
                <c:pt idx="30">
                  <c:v>28605.466562354821</c:v>
                </c:pt>
                <c:pt idx="31">
                  <c:v>28595.184878751879</c:v>
                </c:pt>
                <c:pt idx="32">
                  <c:v>28586.139110589942</c:v>
                </c:pt>
                <c:pt idx="33">
                  <c:v>28580.949914234825</c:v>
                </c:pt>
                <c:pt idx="34">
                  <c:v>28565.740253842541</c:v>
                </c:pt>
                <c:pt idx="35">
                  <c:v>28551.902462883278</c:v>
                </c:pt>
                <c:pt idx="36">
                  <c:v>28536.164756322814</c:v>
                </c:pt>
                <c:pt idx="37">
                  <c:v>28518.830095219539</c:v>
                </c:pt>
                <c:pt idx="38">
                  <c:v>28496.940976181988</c:v>
                </c:pt>
                <c:pt idx="39">
                  <c:v>28487.872876015157</c:v>
                </c:pt>
                <c:pt idx="41">
                  <c:v>28479.118459847035</c:v>
                </c:pt>
                <c:pt idx="42">
                  <c:v>28466.603063941438</c:v>
                </c:pt>
                <c:pt idx="43">
                  <c:v>28455.253069512491</c:v>
                </c:pt>
                <c:pt idx="44">
                  <c:v>28441.746184086514</c:v>
                </c:pt>
                <c:pt idx="45">
                  <c:v>28432.711654008664</c:v>
                </c:pt>
                <c:pt idx="46">
                  <c:v>28431.446076483695</c:v>
                </c:pt>
                <c:pt idx="47">
                  <c:v>28420.842303668618</c:v>
                </c:pt>
                <c:pt idx="48">
                  <c:v>28411.63420150274</c:v>
                </c:pt>
                <c:pt idx="49">
                  <c:v>28408.699393847659</c:v>
                </c:pt>
                <c:pt idx="50">
                  <c:v>28410.811995611806</c:v>
                </c:pt>
                <c:pt idx="51">
                  <c:v>28409.964273120797</c:v>
                </c:pt>
                <c:pt idx="52">
                  <c:v>28414.790180467637</c:v>
                </c:pt>
                <c:pt idx="53">
                  <c:v>28415.458438145957</c:v>
                </c:pt>
                <c:pt idx="54">
                  <c:v>28419.355943617025</c:v>
                </c:pt>
                <c:pt idx="55">
                  <c:v>28435.872577608723</c:v>
                </c:pt>
                <c:pt idx="56">
                  <c:v>28434.860207147151</c:v>
                </c:pt>
                <c:pt idx="57">
                  <c:v>28436.122186402281</c:v>
                </c:pt>
                <c:pt idx="58">
                  <c:v>28430.820811225272</c:v>
                </c:pt>
                <c:pt idx="59">
                  <c:v>28431.966885883929</c:v>
                </c:pt>
                <c:pt idx="60">
                  <c:v>28430.088836477462</c:v>
                </c:pt>
                <c:pt idx="61">
                  <c:v>28423.156004391909</c:v>
                </c:pt>
                <c:pt idx="62">
                  <c:v>28421.986810390299</c:v>
                </c:pt>
                <c:pt idx="63">
                  <c:v>28416.461870718529</c:v>
                </c:pt>
                <c:pt idx="64">
                  <c:v>28410.959892266936</c:v>
                </c:pt>
                <c:pt idx="65">
                  <c:v>28398.885928852913</c:v>
                </c:pt>
                <c:pt idx="66">
                  <c:v>28387.622676969626</c:v>
                </c:pt>
                <c:pt idx="67">
                  <c:v>28387.382271882692</c:v>
                </c:pt>
                <c:pt idx="68">
                  <c:v>28383.628555912295</c:v>
                </c:pt>
                <c:pt idx="69">
                  <c:v>28380.651965731864</c:v>
                </c:pt>
                <c:pt idx="70">
                  <c:v>28376.879501629486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244-4B00-A863-59BBCDFF8C09}"/>
            </c:ext>
          </c:extLst>
        </c:ser>
        <c:ser>
          <c:idx val="3"/>
          <c:order val="3"/>
          <c:tx>
            <c:v>G- VOS</c:v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Лист1!$EQ$7:$EQ$67</c:f>
              <c:numCache>
                <c:formatCode>General</c:formatCode>
                <c:ptCount val="61"/>
                <c:pt idx="0">
                  <c:v>1959.5</c:v>
                </c:pt>
                <c:pt idx="1">
                  <c:v>1960.5</c:v>
                </c:pt>
                <c:pt idx="2">
                  <c:v>1961.5</c:v>
                </c:pt>
                <c:pt idx="3">
                  <c:v>1962.5</c:v>
                </c:pt>
                <c:pt idx="4">
                  <c:v>1963.5</c:v>
                </c:pt>
                <c:pt idx="5">
                  <c:v>1964.5</c:v>
                </c:pt>
                <c:pt idx="6">
                  <c:v>1965.5</c:v>
                </c:pt>
                <c:pt idx="7">
                  <c:v>1966.5</c:v>
                </c:pt>
                <c:pt idx="8">
                  <c:v>1967.5</c:v>
                </c:pt>
                <c:pt idx="9">
                  <c:v>1968.5</c:v>
                </c:pt>
                <c:pt idx="10">
                  <c:v>1969.5</c:v>
                </c:pt>
                <c:pt idx="11">
                  <c:v>1970.5</c:v>
                </c:pt>
                <c:pt idx="12">
                  <c:v>1971.5</c:v>
                </c:pt>
                <c:pt idx="13">
                  <c:v>1972.5</c:v>
                </c:pt>
                <c:pt idx="14">
                  <c:v>1973.5</c:v>
                </c:pt>
                <c:pt idx="15">
                  <c:v>1974.5</c:v>
                </c:pt>
                <c:pt idx="16">
                  <c:v>1975.5</c:v>
                </c:pt>
                <c:pt idx="17">
                  <c:v>1976.5</c:v>
                </c:pt>
                <c:pt idx="18">
                  <c:v>1977.5</c:v>
                </c:pt>
                <c:pt idx="19">
                  <c:v>1978.5</c:v>
                </c:pt>
                <c:pt idx="20">
                  <c:v>1979.5</c:v>
                </c:pt>
                <c:pt idx="21">
                  <c:v>1980.5</c:v>
                </c:pt>
                <c:pt idx="22">
                  <c:v>1981.5</c:v>
                </c:pt>
                <c:pt idx="23">
                  <c:v>1982.5</c:v>
                </c:pt>
                <c:pt idx="24">
                  <c:v>1983.5</c:v>
                </c:pt>
                <c:pt idx="25">
                  <c:v>1984.5</c:v>
                </c:pt>
                <c:pt idx="26">
                  <c:v>1985.5</c:v>
                </c:pt>
                <c:pt idx="27">
                  <c:v>1986.5</c:v>
                </c:pt>
                <c:pt idx="28">
                  <c:v>1987.5</c:v>
                </c:pt>
                <c:pt idx="29">
                  <c:v>1988.5</c:v>
                </c:pt>
                <c:pt idx="30">
                  <c:v>1989.5</c:v>
                </c:pt>
                <c:pt idx="31">
                  <c:v>1990.5</c:v>
                </c:pt>
                <c:pt idx="32">
                  <c:v>1991.5</c:v>
                </c:pt>
                <c:pt idx="33">
                  <c:v>1992.5</c:v>
                </c:pt>
                <c:pt idx="34">
                  <c:v>1993.5</c:v>
                </c:pt>
                <c:pt idx="35">
                  <c:v>1994.5</c:v>
                </c:pt>
                <c:pt idx="36">
                  <c:v>1995.5</c:v>
                </c:pt>
                <c:pt idx="37">
                  <c:v>1996.5</c:v>
                </c:pt>
                <c:pt idx="38">
                  <c:v>1997.5</c:v>
                </c:pt>
                <c:pt idx="39">
                  <c:v>1998.5</c:v>
                </c:pt>
                <c:pt idx="40">
                  <c:v>1999.5</c:v>
                </c:pt>
                <c:pt idx="41">
                  <c:v>2000.5</c:v>
                </c:pt>
                <c:pt idx="42">
                  <c:v>2001.5</c:v>
                </c:pt>
                <c:pt idx="43">
                  <c:v>2002.5</c:v>
                </c:pt>
                <c:pt idx="44">
                  <c:v>2003.5</c:v>
                </c:pt>
                <c:pt idx="45">
                  <c:v>2004.5</c:v>
                </c:pt>
                <c:pt idx="46">
                  <c:v>2005.5</c:v>
                </c:pt>
                <c:pt idx="47">
                  <c:v>2006.5</c:v>
                </c:pt>
                <c:pt idx="48">
                  <c:v>2007.5</c:v>
                </c:pt>
                <c:pt idx="49">
                  <c:v>2008.5</c:v>
                </c:pt>
                <c:pt idx="50">
                  <c:v>2009.5</c:v>
                </c:pt>
                <c:pt idx="51">
                  <c:v>2010.5</c:v>
                </c:pt>
                <c:pt idx="52">
                  <c:v>2011.5</c:v>
                </c:pt>
                <c:pt idx="53">
                  <c:v>2012.5</c:v>
                </c:pt>
                <c:pt idx="54">
                  <c:v>2013.5</c:v>
                </c:pt>
                <c:pt idx="55">
                  <c:v>2014.5</c:v>
                </c:pt>
                <c:pt idx="56">
                  <c:v>2015.5</c:v>
                </c:pt>
                <c:pt idx="57">
                  <c:v>2016.5</c:v>
                </c:pt>
                <c:pt idx="58">
                  <c:v>2017.5</c:v>
                </c:pt>
                <c:pt idx="59">
                  <c:v>2018.5</c:v>
                </c:pt>
                <c:pt idx="60">
                  <c:v>2019.5</c:v>
                </c:pt>
              </c:numCache>
            </c:numRef>
          </c:xVal>
          <c:yVal>
            <c:numRef>
              <c:f>Лист1!$EZ$7:$EZ$66</c:f>
              <c:numCache>
                <c:formatCode>General</c:formatCode>
                <c:ptCount val="60"/>
                <c:pt idx="0">
                  <c:v>33178.098562907435</c:v>
                </c:pt>
                <c:pt idx="1">
                  <c:v>33142.899179160537</c:v>
                </c:pt>
                <c:pt idx="2">
                  <c:v>33051.841465340483</c:v>
                </c:pt>
                <c:pt idx="3">
                  <c:v>33003.012987453127</c:v>
                </c:pt>
                <c:pt idx="4">
                  <c:v>32931.354830920645</c:v>
                </c:pt>
                <c:pt idx="5">
                  <c:v>32880.188046907519</c:v>
                </c:pt>
                <c:pt idx="6">
                  <c:v>32847.259139843001</c:v>
                </c:pt>
                <c:pt idx="7">
                  <c:v>32817.18539500302</c:v>
                </c:pt>
                <c:pt idx="8">
                  <c:v>32800.897731617049</c:v>
                </c:pt>
                <c:pt idx="9">
                  <c:v>32741.274394867403</c:v>
                </c:pt>
                <c:pt idx="10">
                  <c:v>32718.996901647206</c:v>
                </c:pt>
                <c:pt idx="11">
                  <c:v>32688.285195158216</c:v>
                </c:pt>
                <c:pt idx="12">
                  <c:v>32649.847139764675</c:v>
                </c:pt>
                <c:pt idx="13">
                  <c:v>32651.255810458497</c:v>
                </c:pt>
                <c:pt idx="14">
                  <c:v>32614.077114031603</c:v>
                </c:pt>
                <c:pt idx="15">
                  <c:v>32583.499658569515</c:v>
                </c:pt>
                <c:pt idx="16">
                  <c:v>32541.687452404793</c:v>
                </c:pt>
                <c:pt idx="17">
                  <c:v>32507.904750229598</c:v>
                </c:pt>
                <c:pt idx="18">
                  <c:v>32475.353212089936</c:v>
                </c:pt>
                <c:pt idx="19">
                  <c:v>32448.033068277044</c:v>
                </c:pt>
                <c:pt idx="20">
                  <c:v>32412.702945758781</c:v>
                </c:pt>
                <c:pt idx="21">
                  <c:v>32414.702377933387</c:v>
                </c:pt>
                <c:pt idx="22">
                  <c:v>32387.590466874804</c:v>
                </c:pt>
                <c:pt idx="23">
                  <c:v>32357.085730949253</c:v>
                </c:pt>
                <c:pt idx="24">
                  <c:v>32333.275862491879</c:v>
                </c:pt>
                <c:pt idx="25">
                  <c:v>32307.852451068298</c:v>
                </c:pt>
                <c:pt idx="26">
                  <c:v>32291.748326778463</c:v>
                </c:pt>
                <c:pt idx="27">
                  <c:v>32276.843045750309</c:v>
                </c:pt>
                <c:pt idx="28">
                  <c:v>32252.659735283843</c:v>
                </c:pt>
                <c:pt idx="29">
                  <c:v>32193.282342749702</c:v>
                </c:pt>
                <c:pt idx="30">
                  <c:v>32178.820317096772</c:v>
                </c:pt>
                <c:pt idx="31">
                  <c:v>32169.224423352203</c:v>
                </c:pt>
                <c:pt idx="32">
                  <c:v>32146.396718761494</c:v>
                </c:pt>
                <c:pt idx="33">
                  <c:v>32156.713809094363</c:v>
                </c:pt>
                <c:pt idx="34">
                  <c:v>32157.493963305038</c:v>
                </c:pt>
                <c:pt idx="35">
                  <c:v>32135.418470124205</c:v>
                </c:pt>
                <c:pt idx="36">
                  <c:v>32112.47335927271</c:v>
                </c:pt>
                <c:pt idx="37">
                  <c:v>32132.791697112156</c:v>
                </c:pt>
                <c:pt idx="38">
                  <c:v>32097.789923918433</c:v>
                </c:pt>
                <c:pt idx="39">
                  <c:v>32078.31798894699</c:v>
                </c:pt>
                <c:pt idx="40">
                  <c:v>32061.376155742284</c:v>
                </c:pt>
                <c:pt idx="41">
                  <c:v>32051.566903975221</c:v>
                </c:pt>
                <c:pt idx="42">
                  <c:v>32038.328561271741</c:v>
                </c:pt>
                <c:pt idx="43">
                  <c:v>32034.893881516131</c:v>
                </c:pt>
                <c:pt idx="44">
                  <c:v>32029.663345093086</c:v>
                </c:pt>
                <c:pt idx="45">
                  <c:v>32000.844461513821</c:v>
                </c:pt>
                <c:pt idx="46">
                  <c:v>31997.819351480815</c:v>
                </c:pt>
                <c:pt idx="47">
                  <c:v>31970.074429065688</c:v>
                </c:pt>
                <c:pt idx="48">
                  <c:v>31977.833775914216</c:v>
                </c:pt>
                <c:pt idx="49">
                  <c:v>31954.680287087838</c:v>
                </c:pt>
                <c:pt idx="50">
                  <c:v>31950.007781689194</c:v>
                </c:pt>
                <c:pt idx="51">
                  <c:v>31951.587961320489</c:v>
                </c:pt>
                <c:pt idx="52">
                  <c:v>31945.020210511677</c:v>
                </c:pt>
                <c:pt idx="53">
                  <c:v>31945.152073515004</c:v>
                </c:pt>
                <c:pt idx="54">
                  <c:v>31935.950369450416</c:v>
                </c:pt>
                <c:pt idx="55">
                  <c:v>31932.185162465787</c:v>
                </c:pt>
                <c:pt idx="56">
                  <c:v>31941.581347829357</c:v>
                </c:pt>
                <c:pt idx="57">
                  <c:v>31932.221646011418</c:v>
                </c:pt>
                <c:pt idx="58">
                  <c:v>31921.698592023575</c:v>
                </c:pt>
                <c:pt idx="59">
                  <c:v>31915.075324993351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244-4B00-A863-59BBCDFF8C09}"/>
            </c:ext>
          </c:extLst>
        </c:ser>
        <c:ser>
          <c:idx val="4"/>
          <c:order val="4"/>
          <c:tx>
            <c:v>G - BRW</c:v>
          </c:tx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Лист1!$A$73:$A$149</c:f>
              <c:numCache>
                <c:formatCode>General</c:formatCode>
                <c:ptCount val="77"/>
                <c:pt idx="0">
                  <c:v>1933.2</c:v>
                </c:pt>
                <c:pt idx="1">
                  <c:v>1949.5</c:v>
                </c:pt>
                <c:pt idx="2">
                  <c:v>1950.5</c:v>
                </c:pt>
                <c:pt idx="3">
                  <c:v>1951.5</c:v>
                </c:pt>
                <c:pt idx="4">
                  <c:v>1952.5</c:v>
                </c:pt>
                <c:pt idx="5">
                  <c:v>1953.5</c:v>
                </c:pt>
                <c:pt idx="6">
                  <c:v>1954.5</c:v>
                </c:pt>
                <c:pt idx="7">
                  <c:v>1955.5</c:v>
                </c:pt>
                <c:pt idx="8">
                  <c:v>1956.5</c:v>
                </c:pt>
                <c:pt idx="9">
                  <c:v>1957.5</c:v>
                </c:pt>
                <c:pt idx="10">
                  <c:v>1958.5</c:v>
                </c:pt>
                <c:pt idx="11">
                  <c:v>1959.5</c:v>
                </c:pt>
                <c:pt idx="12">
                  <c:v>1960.5</c:v>
                </c:pt>
                <c:pt idx="13">
                  <c:v>1961.5</c:v>
                </c:pt>
                <c:pt idx="14">
                  <c:v>1962.5</c:v>
                </c:pt>
                <c:pt idx="15">
                  <c:v>1963.4</c:v>
                </c:pt>
                <c:pt idx="16">
                  <c:v>1964.5</c:v>
                </c:pt>
                <c:pt idx="17">
                  <c:v>1965.5</c:v>
                </c:pt>
                <c:pt idx="18">
                  <c:v>1966.5</c:v>
                </c:pt>
                <c:pt idx="19">
                  <c:v>1967.5</c:v>
                </c:pt>
                <c:pt idx="20">
                  <c:v>1968.5</c:v>
                </c:pt>
                <c:pt idx="21">
                  <c:v>1969.5</c:v>
                </c:pt>
                <c:pt idx="22">
                  <c:v>1970.5</c:v>
                </c:pt>
                <c:pt idx="23">
                  <c:v>1971.5</c:v>
                </c:pt>
                <c:pt idx="24">
                  <c:v>1972.5</c:v>
                </c:pt>
                <c:pt idx="25">
                  <c:v>1973.5</c:v>
                </c:pt>
                <c:pt idx="26">
                  <c:v>1974.5</c:v>
                </c:pt>
                <c:pt idx="27">
                  <c:v>1975.5</c:v>
                </c:pt>
                <c:pt idx="28">
                  <c:v>1976.5</c:v>
                </c:pt>
                <c:pt idx="29">
                  <c:v>1977.5</c:v>
                </c:pt>
                <c:pt idx="30">
                  <c:v>1978.5</c:v>
                </c:pt>
                <c:pt idx="31">
                  <c:v>1979.5</c:v>
                </c:pt>
                <c:pt idx="32">
                  <c:v>1980.5</c:v>
                </c:pt>
                <c:pt idx="33">
                  <c:v>1981.5</c:v>
                </c:pt>
                <c:pt idx="34">
                  <c:v>1982.5</c:v>
                </c:pt>
                <c:pt idx="35">
                  <c:v>1983.5</c:v>
                </c:pt>
                <c:pt idx="36">
                  <c:v>1984.5</c:v>
                </c:pt>
                <c:pt idx="37">
                  <c:v>1985.5</c:v>
                </c:pt>
                <c:pt idx="38">
                  <c:v>1986.5</c:v>
                </c:pt>
                <c:pt idx="39">
                  <c:v>1987.5</c:v>
                </c:pt>
                <c:pt idx="40">
                  <c:v>1988.5</c:v>
                </c:pt>
                <c:pt idx="41">
                  <c:v>1989.5</c:v>
                </c:pt>
                <c:pt idx="42">
                  <c:v>1990.5</c:v>
                </c:pt>
                <c:pt idx="43">
                  <c:v>1991.5</c:v>
                </c:pt>
                <c:pt idx="44">
                  <c:v>1992.5</c:v>
                </c:pt>
                <c:pt idx="45">
                  <c:v>1993.5</c:v>
                </c:pt>
                <c:pt idx="46">
                  <c:v>1994.5</c:v>
                </c:pt>
                <c:pt idx="47">
                  <c:v>1995.5</c:v>
                </c:pt>
                <c:pt idx="48">
                  <c:v>1996.5</c:v>
                </c:pt>
                <c:pt idx="49">
                  <c:v>1997.5</c:v>
                </c:pt>
                <c:pt idx="50">
                  <c:v>1998.5</c:v>
                </c:pt>
                <c:pt idx="51">
                  <c:v>1999.5</c:v>
                </c:pt>
                <c:pt idx="52">
                  <c:v>2000.5</c:v>
                </c:pt>
                <c:pt idx="53">
                  <c:v>2001.5</c:v>
                </c:pt>
                <c:pt idx="54">
                  <c:v>2002.5</c:v>
                </c:pt>
                <c:pt idx="55">
                  <c:v>2003.5</c:v>
                </c:pt>
                <c:pt idx="56">
                  <c:v>2004.5</c:v>
                </c:pt>
                <c:pt idx="57">
                  <c:v>2005.5</c:v>
                </c:pt>
                <c:pt idx="58">
                  <c:v>2006.5</c:v>
                </c:pt>
                <c:pt idx="59">
                  <c:v>2007.5</c:v>
                </c:pt>
                <c:pt idx="60">
                  <c:v>2008.5</c:v>
                </c:pt>
                <c:pt idx="61">
                  <c:v>2009.5</c:v>
                </c:pt>
                <c:pt idx="62">
                  <c:v>2010.5</c:v>
                </c:pt>
                <c:pt idx="63">
                  <c:v>2011.5</c:v>
                </c:pt>
                <c:pt idx="64">
                  <c:v>2012.5</c:v>
                </c:pt>
                <c:pt idx="65">
                  <c:v>2013.5</c:v>
                </c:pt>
                <c:pt idx="66">
                  <c:v>2014.5</c:v>
                </c:pt>
                <c:pt idx="67">
                  <c:v>2015.5</c:v>
                </c:pt>
                <c:pt idx="68">
                  <c:v>2016.5</c:v>
                </c:pt>
                <c:pt idx="69">
                  <c:v>2017.5</c:v>
                </c:pt>
                <c:pt idx="70">
                  <c:v>2018.5</c:v>
                </c:pt>
                <c:pt idx="71">
                  <c:v>2019.5</c:v>
                </c:pt>
                <c:pt idx="72">
                  <c:v>2020.5</c:v>
                </c:pt>
                <c:pt idx="73">
                  <c:v>2021.5</c:v>
                </c:pt>
                <c:pt idx="74">
                  <c:v>2022.5</c:v>
                </c:pt>
                <c:pt idx="75">
                  <c:v>2023.5</c:v>
                </c:pt>
                <c:pt idx="76">
                  <c:v>2024.5</c:v>
                </c:pt>
              </c:numCache>
            </c:numRef>
          </c:xVal>
          <c:yVal>
            <c:numRef>
              <c:f>Лист1!$J$73:$J$149</c:f>
              <c:numCache>
                <c:formatCode>General</c:formatCode>
                <c:ptCount val="77"/>
                <c:pt idx="0">
                  <c:v>29583.871995565423</c:v>
                </c:pt>
                <c:pt idx="1">
                  <c:v>29690.967043867062</c:v>
                </c:pt>
                <c:pt idx="2">
                  <c:v>29662.01198924307</c:v>
                </c:pt>
                <c:pt idx="3">
                  <c:v>29732.616332909551</c:v>
                </c:pt>
                <c:pt idx="4">
                  <c:v>29731.004120278216</c:v>
                </c:pt>
                <c:pt idx="5">
                  <c:v>29730.383700853909</c:v>
                </c:pt>
                <c:pt idx="6">
                  <c:v>29761.549375830549</c:v>
                </c:pt>
                <c:pt idx="7">
                  <c:v>29756.247226422889</c:v>
                </c:pt>
                <c:pt idx="8">
                  <c:v>29751.055279603112</c:v>
                </c:pt>
                <c:pt idx="9">
                  <c:v>29775.862053011992</c:v>
                </c:pt>
                <c:pt idx="10">
                  <c:v>29757.985235059183</c:v>
                </c:pt>
                <c:pt idx="11">
                  <c:v>29780.969296683408</c:v>
                </c:pt>
                <c:pt idx="12">
                  <c:v>29810.556687187167</c:v>
                </c:pt>
                <c:pt idx="13">
                  <c:v>29772.242546539888</c:v>
                </c:pt>
                <c:pt idx="14">
                  <c:v>29821.204221996144</c:v>
                </c:pt>
                <c:pt idx="15">
                  <c:v>29756.373199702946</c:v>
                </c:pt>
                <c:pt idx="16">
                  <c:v>29757.546857898084</c:v>
                </c:pt>
                <c:pt idx="17">
                  <c:v>29761.111336776386</c:v>
                </c:pt>
                <c:pt idx="18">
                  <c:v>29771.918837219746</c:v>
                </c:pt>
                <c:pt idx="19">
                  <c:v>29785.147892867681</c:v>
                </c:pt>
                <c:pt idx="20">
                  <c:v>29787.181475426638</c:v>
                </c:pt>
                <c:pt idx="21">
                  <c:v>29798.702605986051</c:v>
                </c:pt>
                <c:pt idx="22">
                  <c:v>29816.550471172886</c:v>
                </c:pt>
                <c:pt idx="23">
                  <c:v>29825.338522806411</c:v>
                </c:pt>
                <c:pt idx="24">
                  <c:v>29841.062585806161</c:v>
                </c:pt>
                <c:pt idx="25">
                  <c:v>29848.293401801053</c:v>
                </c:pt>
                <c:pt idx="26">
                  <c:v>29850.237457179468</c:v>
                </c:pt>
                <c:pt idx="27">
                  <c:v>29868.825403754989</c:v>
                </c:pt>
                <c:pt idx="28">
                  <c:v>29871.402113894819</c:v>
                </c:pt>
                <c:pt idx="29">
                  <c:v>29878.290580285888</c:v>
                </c:pt>
                <c:pt idx="30">
                  <c:v>29869.384878165805</c:v>
                </c:pt>
                <c:pt idx="31">
                  <c:v>29860.842352485641</c:v>
                </c:pt>
                <c:pt idx="32">
                  <c:v>29858.138007082758</c:v>
                </c:pt>
                <c:pt idx="33">
                  <c:v>29852.088603647153</c:v>
                </c:pt>
                <c:pt idx="34">
                  <c:v>29836.504621017524</c:v>
                </c:pt>
                <c:pt idx="35">
                  <c:v>29814.565098287116</c:v>
                </c:pt>
                <c:pt idx="36">
                  <c:v>29787.891185010063</c:v>
                </c:pt>
                <c:pt idx="37">
                  <c:v>29768.425302659198</c:v>
                </c:pt>
                <c:pt idx="38">
                  <c:v>29751.308861964382</c:v>
                </c:pt>
                <c:pt idx="39">
                  <c:v>29732.128905445032</c:v>
                </c:pt>
                <c:pt idx="40">
                  <c:v>29719.284164494948</c:v>
                </c:pt>
                <c:pt idx="41">
                  <c:v>29711.178990406966</c:v>
                </c:pt>
                <c:pt idx="42">
                  <c:v>29696.772265685719</c:v>
                </c:pt>
                <c:pt idx="43">
                  <c:v>29685.788910689243</c:v>
                </c:pt>
                <c:pt idx="44">
                  <c:v>29674.873563336379</c:v>
                </c:pt>
                <c:pt idx="45">
                  <c:v>29663.089185046119</c:v>
                </c:pt>
                <c:pt idx="46">
                  <c:v>29655.357833787803</c:v>
                </c:pt>
                <c:pt idx="47">
                  <c:v>29650.489726141117</c:v>
                </c:pt>
                <c:pt idx="48">
                  <c:v>29644.380647940689</c:v>
                </c:pt>
                <c:pt idx="49">
                  <c:v>29649.652712974566</c:v>
                </c:pt>
                <c:pt idx="50">
                  <c:v>29659.925358132656</c:v>
                </c:pt>
                <c:pt idx="51">
                  <c:v>29672.549890429029</c:v>
                </c:pt>
                <c:pt idx="52">
                  <c:v>29691.380470601212</c:v>
                </c:pt>
                <c:pt idx="53">
                  <c:v>29705.317878285703</c:v>
                </c:pt>
                <c:pt idx="54">
                  <c:v>29724.336313028081</c:v>
                </c:pt>
                <c:pt idx="55">
                  <c:v>29742.398276702574</c:v>
                </c:pt>
                <c:pt idx="56">
                  <c:v>29753.477863940549</c:v>
                </c:pt>
                <c:pt idx="57">
                  <c:v>29764.641947283697</c:v>
                </c:pt>
                <c:pt idx="58">
                  <c:v>29769.631896447761</c:v>
                </c:pt>
                <c:pt idx="59">
                  <c:v>29778.213529357326</c:v>
                </c:pt>
                <c:pt idx="60">
                  <c:v>29784.529104889341</c:v>
                </c:pt>
                <c:pt idx="61">
                  <c:v>29791.47250472859</c:v>
                </c:pt>
                <c:pt idx="62">
                  <c:v>29796.939343664137</c:v>
                </c:pt>
                <c:pt idx="63">
                  <c:v>29799.547664352223</c:v>
                </c:pt>
                <c:pt idx="64">
                  <c:v>29797.081102853001</c:v>
                </c:pt>
                <c:pt idx="65">
                  <c:v>29790.35033362313</c:v>
                </c:pt>
                <c:pt idx="66">
                  <c:v>29781.946112536036</c:v>
                </c:pt>
                <c:pt idx="67">
                  <c:v>29776.06759211162</c:v>
                </c:pt>
                <c:pt idx="68">
                  <c:v>29761.253489226558</c:v>
                </c:pt>
                <c:pt idx="69">
                  <c:v>29749.332395870671</c:v>
                </c:pt>
                <c:pt idx="70">
                  <c:v>29735.314883989377</c:v>
                </c:pt>
                <c:pt idx="71">
                  <c:v>29722.36114443131</c:v>
                </c:pt>
                <c:pt idx="72">
                  <c:v>29711.611286667037</c:v>
                </c:pt>
                <c:pt idx="73">
                  <c:v>29703.936544673667</c:v>
                </c:pt>
                <c:pt idx="74">
                  <c:v>29699.052257605792</c:v>
                </c:pt>
                <c:pt idx="75">
                  <c:v>29692.385370663644</c:v>
                </c:pt>
                <c:pt idx="76">
                  <c:v>29685.675889223072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244-4B00-A863-59BBCDFF8C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1281080"/>
        <c:axId val="531272552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v>G- CSY</c:v>
                </c:tx>
                <c:spPr>
                  <a:ln w="1905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Лист1!$A$27:$A$69</c15:sqref>
                        </c15:formulaRef>
                      </c:ext>
                    </c:extLst>
                    <c:numCache>
                      <c:formatCode>General</c:formatCode>
                      <c:ptCount val="43"/>
                      <c:pt idx="0">
                        <c:v>1979.5</c:v>
                      </c:pt>
                      <c:pt idx="1">
                        <c:v>1980.5</c:v>
                      </c:pt>
                      <c:pt idx="2">
                        <c:v>1981.5</c:v>
                      </c:pt>
                      <c:pt idx="3">
                        <c:v>1982.5</c:v>
                      </c:pt>
                      <c:pt idx="4">
                        <c:v>1983.5</c:v>
                      </c:pt>
                      <c:pt idx="5">
                        <c:v>1984.5</c:v>
                      </c:pt>
                      <c:pt idx="6">
                        <c:v>1985.5</c:v>
                      </c:pt>
                      <c:pt idx="7">
                        <c:v>1986.5</c:v>
                      </c:pt>
                      <c:pt idx="8">
                        <c:v>1987.5</c:v>
                      </c:pt>
                      <c:pt idx="9">
                        <c:v>1988.5</c:v>
                      </c:pt>
                      <c:pt idx="10">
                        <c:v>1989.5</c:v>
                      </c:pt>
                      <c:pt idx="11">
                        <c:v>1990.5</c:v>
                      </c:pt>
                      <c:pt idx="12">
                        <c:v>1991.5</c:v>
                      </c:pt>
                      <c:pt idx="13">
                        <c:v>1992.5</c:v>
                      </c:pt>
                      <c:pt idx="14">
                        <c:v>1993.5</c:v>
                      </c:pt>
                      <c:pt idx="15">
                        <c:v>1994.5</c:v>
                      </c:pt>
                      <c:pt idx="16">
                        <c:v>1995.5</c:v>
                      </c:pt>
                      <c:pt idx="17">
                        <c:v>1996.5</c:v>
                      </c:pt>
                      <c:pt idx="18">
                        <c:v>1997.5</c:v>
                      </c:pt>
                      <c:pt idx="19">
                        <c:v>1998.5</c:v>
                      </c:pt>
                      <c:pt idx="20">
                        <c:v>1999.5</c:v>
                      </c:pt>
                      <c:pt idx="21">
                        <c:v>2000.5</c:v>
                      </c:pt>
                      <c:pt idx="22">
                        <c:v>2001.5</c:v>
                      </c:pt>
                      <c:pt idx="23">
                        <c:v>2002.5</c:v>
                      </c:pt>
                      <c:pt idx="24">
                        <c:v>2003.5</c:v>
                      </c:pt>
                      <c:pt idx="25">
                        <c:v>2004.5</c:v>
                      </c:pt>
                      <c:pt idx="26">
                        <c:v>2005.5</c:v>
                      </c:pt>
                      <c:pt idx="27">
                        <c:v>2006.5</c:v>
                      </c:pt>
                      <c:pt idx="28">
                        <c:v>2007.5</c:v>
                      </c:pt>
                      <c:pt idx="29">
                        <c:v>2008.5</c:v>
                      </c:pt>
                      <c:pt idx="30">
                        <c:v>2009.5</c:v>
                      </c:pt>
                      <c:pt idx="31">
                        <c:v>2010.5</c:v>
                      </c:pt>
                      <c:pt idx="32">
                        <c:v>2011.5</c:v>
                      </c:pt>
                      <c:pt idx="33">
                        <c:v>2012.5</c:v>
                      </c:pt>
                      <c:pt idx="34">
                        <c:v>2013.5</c:v>
                      </c:pt>
                      <c:pt idx="35">
                        <c:v>2014.5</c:v>
                      </c:pt>
                      <c:pt idx="36">
                        <c:v>2015.5</c:v>
                      </c:pt>
                      <c:pt idx="37">
                        <c:v>2016.5</c:v>
                      </c:pt>
                      <c:pt idx="38">
                        <c:v>2017.5</c:v>
                      </c:pt>
                      <c:pt idx="39">
                        <c:v>2018.5</c:v>
                      </c:pt>
                      <c:pt idx="40">
                        <c:v>2019.5</c:v>
                      </c:pt>
                      <c:pt idx="41">
                        <c:v>2020.5</c:v>
                      </c:pt>
                      <c:pt idx="42">
                        <c:v>2021.5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Лист1!$J$27:$J$69</c15:sqref>
                        </c15:formulaRef>
                      </c:ext>
                    </c:extLst>
                    <c:numCache>
                      <c:formatCode>General</c:formatCode>
                      <c:ptCount val="43"/>
                      <c:pt idx="0">
                        <c:v>33619.526186429212</c:v>
                      </c:pt>
                      <c:pt idx="1">
                        <c:v>33612.212099919867</c:v>
                      </c:pt>
                      <c:pt idx="2">
                        <c:v>33652.913113131835</c:v>
                      </c:pt>
                      <c:pt idx="3">
                        <c:v>33431.449374054959</c:v>
                      </c:pt>
                      <c:pt idx="4">
                        <c:v>33614.92650594376</c:v>
                      </c:pt>
                      <c:pt idx="5">
                        <c:v>33560.970114107244</c:v>
                      </c:pt>
                      <c:pt idx="7">
                        <c:v>33455.461785035935</c:v>
                      </c:pt>
                      <c:pt idx="8">
                        <c:v>33467.165151085013</c:v>
                      </c:pt>
                      <c:pt idx="9">
                        <c:v>33454.147160703411</c:v>
                      </c:pt>
                      <c:pt idx="10">
                        <c:v>33458.847589240126</c:v>
                      </c:pt>
                      <c:pt idx="11">
                        <c:v>33375.617106654376</c:v>
                      </c:pt>
                      <c:pt idx="12">
                        <c:v>33371.063168559675</c:v>
                      </c:pt>
                      <c:pt idx="13">
                        <c:v>33364.107005133526</c:v>
                      </c:pt>
                      <c:pt idx="14">
                        <c:v>33346.831513653582</c:v>
                      </c:pt>
                      <c:pt idx="15">
                        <c:v>33348.95929410692</c:v>
                      </c:pt>
                      <c:pt idx="16">
                        <c:v>33332.969279678633</c:v>
                      </c:pt>
                      <c:pt idx="17">
                        <c:v>33322.292872039885</c:v>
                      </c:pt>
                      <c:pt idx="18">
                        <c:v>33322.290647553033</c:v>
                      </c:pt>
                      <c:pt idx="19">
                        <c:v>33307.317949663862</c:v>
                      </c:pt>
                      <c:pt idx="20">
                        <c:v>33310.209549776184</c:v>
                      </c:pt>
                      <c:pt idx="21">
                        <c:v>33299.481632602023</c:v>
                      </c:pt>
                      <c:pt idx="22">
                        <c:v>33289.578027514865</c:v>
                      </c:pt>
                      <c:pt idx="23">
                        <c:v>33271.171053180551</c:v>
                      </c:pt>
                      <c:pt idx="24">
                        <c:v>33260.810667360471</c:v>
                      </c:pt>
                      <c:pt idx="25">
                        <c:v>33260.834535531423</c:v>
                      </c:pt>
                      <c:pt idx="26">
                        <c:v>33240.435620641314</c:v>
                      </c:pt>
                      <c:pt idx="27">
                        <c:v>33231.572532758655</c:v>
                      </c:pt>
                      <c:pt idx="28">
                        <c:v>32961.145887999701</c:v>
                      </c:pt>
                      <c:pt idx="29">
                        <c:v>32958.739675539779</c:v>
                      </c:pt>
                      <c:pt idx="30">
                        <c:v>32965.295524232752</c:v>
                      </c:pt>
                      <c:pt idx="31">
                        <c:v>32972.210727368583</c:v>
                      </c:pt>
                      <c:pt idx="32">
                        <c:v>32976.116482236052</c:v>
                      </c:pt>
                      <c:pt idx="33">
                        <c:v>32977.371851771335</c:v>
                      </c:pt>
                      <c:pt idx="34">
                        <c:v>32982.315416750229</c:v>
                      </c:pt>
                      <c:pt idx="35">
                        <c:v>32982.29066105021</c:v>
                      </c:pt>
                      <c:pt idx="36">
                        <c:v>32983.344800823346</c:v>
                      </c:pt>
                      <c:pt idx="37">
                        <c:v>32978.702373653214</c:v>
                      </c:pt>
                      <c:pt idx="38">
                        <c:v>32977.787543284343</c:v>
                      </c:pt>
                      <c:pt idx="39">
                        <c:v>32978.823553911076</c:v>
                      </c:pt>
                      <c:pt idx="40">
                        <c:v>32980.948894778638</c:v>
                      </c:pt>
                      <c:pt idx="41">
                        <c:v>32984.188791752931</c:v>
                      </c:pt>
                      <c:pt idx="42">
                        <c:v>32969.161727286912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4-4244-4B00-A863-59BBCDFF8C09}"/>
                  </c:ext>
                </c:extLst>
              </c15:ser>
            </c15:filteredScatterSeries>
          </c:ext>
        </c:extLst>
      </c:scatterChart>
      <c:valAx>
        <c:axId val="531281080"/>
        <c:scaling>
          <c:orientation val="minMax"/>
          <c:min val="193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1272552"/>
        <c:crosses val="autoZero"/>
        <c:crossBetween val="midCat"/>
      </c:valAx>
      <c:valAx>
        <c:axId val="531272552"/>
        <c:scaling>
          <c:orientation val="minMax"/>
          <c:min val="28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128108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9752462819763593E-2"/>
          <c:y val="2.7175143056306535E-2"/>
          <c:w val="0.92728576499807225"/>
          <c:h val="0.75036577946169414"/>
        </c:manualLayout>
      </c:layout>
      <c:scatterChart>
        <c:scatterStyle val="lineMarker"/>
        <c:varyColors val="0"/>
        <c:ser>
          <c:idx val="0"/>
          <c:order val="0"/>
          <c:tx>
            <c:v>R BRW</c:v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Лист1!$A$73:$A$149</c:f>
              <c:numCache>
                <c:formatCode>General</c:formatCode>
                <c:ptCount val="77"/>
                <c:pt idx="0">
                  <c:v>1933.2</c:v>
                </c:pt>
                <c:pt idx="1">
                  <c:v>1949.5</c:v>
                </c:pt>
                <c:pt idx="2">
                  <c:v>1950.5</c:v>
                </c:pt>
                <c:pt idx="3">
                  <c:v>1951.5</c:v>
                </c:pt>
                <c:pt idx="4">
                  <c:v>1952.5</c:v>
                </c:pt>
                <c:pt idx="5">
                  <c:v>1953.5</c:v>
                </c:pt>
                <c:pt idx="6">
                  <c:v>1954.5</c:v>
                </c:pt>
                <c:pt idx="7">
                  <c:v>1955.5</c:v>
                </c:pt>
                <c:pt idx="8">
                  <c:v>1956.5</c:v>
                </c:pt>
                <c:pt idx="9">
                  <c:v>1957.5</c:v>
                </c:pt>
                <c:pt idx="10">
                  <c:v>1958.5</c:v>
                </c:pt>
                <c:pt idx="11">
                  <c:v>1959.5</c:v>
                </c:pt>
                <c:pt idx="12">
                  <c:v>1960.5</c:v>
                </c:pt>
                <c:pt idx="13">
                  <c:v>1961.5</c:v>
                </c:pt>
                <c:pt idx="14">
                  <c:v>1962.5</c:v>
                </c:pt>
                <c:pt idx="15">
                  <c:v>1963.4</c:v>
                </c:pt>
                <c:pt idx="16">
                  <c:v>1964.5</c:v>
                </c:pt>
                <c:pt idx="17">
                  <c:v>1965.5</c:v>
                </c:pt>
                <c:pt idx="18">
                  <c:v>1966.5</c:v>
                </c:pt>
                <c:pt idx="19">
                  <c:v>1967.5</c:v>
                </c:pt>
                <c:pt idx="20">
                  <c:v>1968.5</c:v>
                </c:pt>
                <c:pt idx="21">
                  <c:v>1969.5</c:v>
                </c:pt>
                <c:pt idx="22">
                  <c:v>1970.5</c:v>
                </c:pt>
                <c:pt idx="23">
                  <c:v>1971.5</c:v>
                </c:pt>
                <c:pt idx="24">
                  <c:v>1972.5</c:v>
                </c:pt>
                <c:pt idx="25">
                  <c:v>1973.5</c:v>
                </c:pt>
                <c:pt idx="26">
                  <c:v>1974.5</c:v>
                </c:pt>
                <c:pt idx="27">
                  <c:v>1975.5</c:v>
                </c:pt>
                <c:pt idx="28">
                  <c:v>1976.5</c:v>
                </c:pt>
                <c:pt idx="29">
                  <c:v>1977.5</c:v>
                </c:pt>
                <c:pt idx="30">
                  <c:v>1978.5</c:v>
                </c:pt>
                <c:pt idx="31">
                  <c:v>1979.5</c:v>
                </c:pt>
                <c:pt idx="32">
                  <c:v>1980.5</c:v>
                </c:pt>
                <c:pt idx="33">
                  <c:v>1981.5</c:v>
                </c:pt>
                <c:pt idx="34">
                  <c:v>1982.5</c:v>
                </c:pt>
                <c:pt idx="35">
                  <c:v>1983.5</c:v>
                </c:pt>
                <c:pt idx="36">
                  <c:v>1984.5</c:v>
                </c:pt>
                <c:pt idx="37">
                  <c:v>1985.5</c:v>
                </c:pt>
                <c:pt idx="38">
                  <c:v>1986.5</c:v>
                </c:pt>
                <c:pt idx="39">
                  <c:v>1987.5</c:v>
                </c:pt>
                <c:pt idx="40">
                  <c:v>1988.5</c:v>
                </c:pt>
                <c:pt idx="41">
                  <c:v>1989.5</c:v>
                </c:pt>
                <c:pt idx="42">
                  <c:v>1990.5</c:v>
                </c:pt>
                <c:pt idx="43">
                  <c:v>1991.5</c:v>
                </c:pt>
                <c:pt idx="44">
                  <c:v>1992.5</c:v>
                </c:pt>
                <c:pt idx="45">
                  <c:v>1993.5</c:v>
                </c:pt>
                <c:pt idx="46">
                  <c:v>1994.5</c:v>
                </c:pt>
                <c:pt idx="47">
                  <c:v>1995.5</c:v>
                </c:pt>
                <c:pt idx="48">
                  <c:v>1996.5</c:v>
                </c:pt>
                <c:pt idx="49">
                  <c:v>1997.5</c:v>
                </c:pt>
                <c:pt idx="50">
                  <c:v>1998.5</c:v>
                </c:pt>
                <c:pt idx="51">
                  <c:v>1999.5</c:v>
                </c:pt>
                <c:pt idx="52">
                  <c:v>2000.5</c:v>
                </c:pt>
                <c:pt idx="53">
                  <c:v>2001.5</c:v>
                </c:pt>
                <c:pt idx="54">
                  <c:v>2002.5</c:v>
                </c:pt>
                <c:pt idx="55">
                  <c:v>2003.5</c:v>
                </c:pt>
                <c:pt idx="56">
                  <c:v>2004.5</c:v>
                </c:pt>
                <c:pt idx="57">
                  <c:v>2005.5</c:v>
                </c:pt>
                <c:pt idx="58">
                  <c:v>2006.5</c:v>
                </c:pt>
                <c:pt idx="59">
                  <c:v>2007.5</c:v>
                </c:pt>
                <c:pt idx="60">
                  <c:v>2008.5</c:v>
                </c:pt>
                <c:pt idx="61">
                  <c:v>2009.5</c:v>
                </c:pt>
                <c:pt idx="62">
                  <c:v>2010.5</c:v>
                </c:pt>
                <c:pt idx="63">
                  <c:v>2011.5</c:v>
                </c:pt>
                <c:pt idx="64">
                  <c:v>2012.5</c:v>
                </c:pt>
                <c:pt idx="65">
                  <c:v>2013.5</c:v>
                </c:pt>
                <c:pt idx="66">
                  <c:v>2014.5</c:v>
                </c:pt>
                <c:pt idx="67">
                  <c:v>2015.5</c:v>
                </c:pt>
                <c:pt idx="68">
                  <c:v>2016.5</c:v>
                </c:pt>
                <c:pt idx="69">
                  <c:v>2017.5</c:v>
                </c:pt>
                <c:pt idx="70">
                  <c:v>2018.5</c:v>
                </c:pt>
                <c:pt idx="71">
                  <c:v>2019.5</c:v>
                </c:pt>
                <c:pt idx="72">
                  <c:v>2020.5</c:v>
                </c:pt>
                <c:pt idx="73">
                  <c:v>2021.5</c:v>
                </c:pt>
                <c:pt idx="74">
                  <c:v>2022.5</c:v>
                </c:pt>
                <c:pt idx="75">
                  <c:v>2023.5</c:v>
                </c:pt>
                <c:pt idx="76">
                  <c:v>2024.5</c:v>
                </c:pt>
              </c:numCache>
            </c:numRef>
          </c:xVal>
          <c:yVal>
            <c:numRef>
              <c:f>Лист1!$AF$73:$AF$149</c:f>
              <c:numCache>
                <c:formatCode>General</c:formatCode>
                <c:ptCount val="77"/>
                <c:pt idx="0">
                  <c:v>6370.4474726567169</c:v>
                </c:pt>
                <c:pt idx="1">
                  <c:v>6362.779629403547</c:v>
                </c:pt>
                <c:pt idx="2">
                  <c:v>6364.849125969753</c:v>
                </c:pt>
                <c:pt idx="3">
                  <c:v>6359.8075557509346</c:v>
                </c:pt>
                <c:pt idx="4">
                  <c:v>6359.9224991881629</c:v>
                </c:pt>
                <c:pt idx="5">
                  <c:v>6359.9667344892987</c:v>
                </c:pt>
                <c:pt idx="6">
                  <c:v>6357.7461729047845</c:v>
                </c:pt>
                <c:pt idx="7">
                  <c:v>6358.1237333654281</c:v>
                </c:pt>
                <c:pt idx="8">
                  <c:v>6358.4935333482163</c:v>
                </c:pt>
                <c:pt idx="9">
                  <c:v>6356.7274299153296</c:v>
                </c:pt>
                <c:pt idx="10">
                  <c:v>6357.9999617239264</c:v>
                </c:pt>
                <c:pt idx="11">
                  <c:v>6356.3640662626613</c:v>
                </c:pt>
                <c:pt idx="12">
                  <c:v>6354.26065401301</c:v>
                </c:pt>
                <c:pt idx="13">
                  <c:v>6356.9849962590324</c:v>
                </c:pt>
                <c:pt idx="14">
                  <c:v>6353.504385657674</c:v>
                </c:pt>
                <c:pt idx="15">
                  <c:v>6358.1147619009398</c:v>
                </c:pt>
                <c:pt idx="16">
                  <c:v>6358.0311796821907</c:v>
                </c:pt>
                <c:pt idx="17">
                  <c:v>6357.7773618046458</c:v>
                </c:pt>
                <c:pt idx="18">
                  <c:v>6357.0080336505507</c:v>
                </c:pt>
                <c:pt idx="19">
                  <c:v>6356.0668346270177</c:v>
                </c:pt>
                <c:pt idx="20">
                  <c:v>6355.9222020747957</c:v>
                </c:pt>
                <c:pt idx="21">
                  <c:v>6355.1030442001347</c:v>
                </c:pt>
                <c:pt idx="22">
                  <c:v>6353.8348858993686</c:v>
                </c:pt>
                <c:pt idx="23">
                  <c:v>6353.2108334116892</c:v>
                </c:pt>
                <c:pt idx="24">
                  <c:v>6352.0948560800216</c:v>
                </c:pt>
                <c:pt idx="25">
                  <c:v>6351.5819295435049</c:v>
                </c:pt>
                <c:pt idx="26">
                  <c:v>6351.4440539202178</c:v>
                </c:pt>
                <c:pt idx="27">
                  <c:v>6350.1263702062424</c:v>
                </c:pt>
                <c:pt idx="28">
                  <c:v>6349.9437957026557</c:v>
                </c:pt>
                <c:pt idx="29">
                  <c:v>6349.4558119388093</c:v>
                </c:pt>
                <c:pt idx="30">
                  <c:v>6350.0867264915487</c:v>
                </c:pt>
                <c:pt idx="31">
                  <c:v>6350.6921479322946</c:v>
                </c:pt>
                <c:pt idx="32">
                  <c:v>6350.8838570201333</c:v>
                </c:pt>
                <c:pt idx="33">
                  <c:v>6351.3127786777877</c:v>
                </c:pt>
                <c:pt idx="34">
                  <c:v>6352.4182658949157</c:v>
                </c:pt>
                <c:pt idx="35">
                  <c:v>6353.9759041120587</c:v>
                </c:pt>
                <c:pt idx="36">
                  <c:v>6355.8717291761959</c:v>
                </c:pt>
                <c:pt idx="37">
                  <c:v>6357.2566789576294</c:v>
                </c:pt>
                <c:pt idx="38">
                  <c:v>6358.4754697715398</c:v>
                </c:pt>
                <c:pt idx="39">
                  <c:v>6359.8423062386046</c:v>
                </c:pt>
                <c:pt idx="40">
                  <c:v>6360.7583286644576</c:v>
                </c:pt>
                <c:pt idx="41">
                  <c:v>6361.3366206600867</c:v>
                </c:pt>
                <c:pt idx="42">
                  <c:v>6362.3650382140113</c:v>
                </c:pt>
                <c:pt idx="43">
                  <c:v>6363.1495270479036</c:v>
                </c:pt>
                <c:pt idx="44">
                  <c:v>6363.9295419173686</c:v>
                </c:pt>
                <c:pt idx="45">
                  <c:v>6364.7720876220546</c:v>
                </c:pt>
                <c:pt idx="46">
                  <c:v>6365.325097218235</c:v>
                </c:pt>
                <c:pt idx="47">
                  <c:v>6365.6734028026785</c:v>
                </c:pt>
                <c:pt idx="48">
                  <c:v>6366.1106058071855</c:v>
                </c:pt>
                <c:pt idx="49">
                  <c:v>6365.7332974840056</c:v>
                </c:pt>
                <c:pt idx="50">
                  <c:v>6364.9983672159578</c:v>
                </c:pt>
                <c:pt idx="51">
                  <c:v>6364.0956418534042</c:v>
                </c:pt>
                <c:pt idx="52">
                  <c:v>6362.7501001561513</c:v>
                </c:pt>
                <c:pt idx="53">
                  <c:v>6361.7549332675662</c:v>
                </c:pt>
                <c:pt idx="54">
                  <c:v>6360.397971831967</c:v>
                </c:pt>
                <c:pt idx="55">
                  <c:v>6359.1103257176319</c:v>
                </c:pt>
                <c:pt idx="56">
                  <c:v>6358.320972406068</c:v>
                </c:pt>
                <c:pt idx="57">
                  <c:v>6357.5259955643915</c:v>
                </c:pt>
                <c:pt idx="58">
                  <c:v>6357.1707976696707</c:v>
                </c:pt>
                <c:pt idx="59">
                  <c:v>6356.5601197569322</c:v>
                </c:pt>
                <c:pt idx="60">
                  <c:v>6356.1108467067106</c:v>
                </c:pt>
                <c:pt idx="61">
                  <c:v>6355.6170584854981</c:v>
                </c:pt>
                <c:pt idx="62">
                  <c:v>6355.2283856211852</c:v>
                </c:pt>
                <c:pt idx="63">
                  <c:v>6355.0429767703126</c:v>
                </c:pt>
                <c:pt idx="64">
                  <c:v>6355.2183083102091</c:v>
                </c:pt>
                <c:pt idx="65">
                  <c:v>6355.6968526356659</c:v>
                </c:pt>
                <c:pt idx="66">
                  <c:v>6356.2945784803214</c:v>
                </c:pt>
                <c:pt idx="67">
                  <c:v>6356.7128048770819</c:v>
                </c:pt>
                <c:pt idx="68">
                  <c:v>6357.7672403146235</c:v>
                </c:pt>
                <c:pt idx="69">
                  <c:v>6358.6162659412239</c:v>
                </c:pt>
                <c:pt idx="70">
                  <c:v>6359.6151799114105</c:v>
                </c:pt>
                <c:pt idx="71">
                  <c:v>6360.5388458328534</c:v>
                </c:pt>
                <c:pt idx="72">
                  <c:v>6361.3057716614676</c:v>
                </c:pt>
                <c:pt idx="73">
                  <c:v>6361.8535362583043</c:v>
                </c:pt>
                <c:pt idx="74">
                  <c:v>6362.2022377162257</c:v>
                </c:pt>
                <c:pt idx="75">
                  <c:v>6362.6783268644595</c:v>
                </c:pt>
                <c:pt idx="76">
                  <c:v>6363.1576016454819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433-47C7-977E-1E457E87B08E}"/>
            </c:ext>
          </c:extLst>
        </c:ser>
        <c:ser>
          <c:idx val="1"/>
          <c:order val="1"/>
          <c:tx>
            <c:v>R VOS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Лист1!$EQ$7:$EQ$72</c:f>
              <c:numCache>
                <c:formatCode>General</c:formatCode>
                <c:ptCount val="66"/>
                <c:pt idx="0">
                  <c:v>1959.5</c:v>
                </c:pt>
                <c:pt idx="1">
                  <c:v>1960.5</c:v>
                </c:pt>
                <c:pt idx="2">
                  <c:v>1961.5</c:v>
                </c:pt>
                <c:pt idx="3">
                  <c:v>1962.5</c:v>
                </c:pt>
                <c:pt idx="4">
                  <c:v>1963.5</c:v>
                </c:pt>
                <c:pt idx="5">
                  <c:v>1964.5</c:v>
                </c:pt>
                <c:pt idx="6">
                  <c:v>1965.5</c:v>
                </c:pt>
                <c:pt idx="7">
                  <c:v>1966.5</c:v>
                </c:pt>
                <c:pt idx="8">
                  <c:v>1967.5</c:v>
                </c:pt>
                <c:pt idx="9">
                  <c:v>1968.5</c:v>
                </c:pt>
                <c:pt idx="10">
                  <c:v>1969.5</c:v>
                </c:pt>
                <c:pt idx="11">
                  <c:v>1970.5</c:v>
                </c:pt>
                <c:pt idx="12">
                  <c:v>1971.5</c:v>
                </c:pt>
                <c:pt idx="13">
                  <c:v>1972.5</c:v>
                </c:pt>
                <c:pt idx="14">
                  <c:v>1973.5</c:v>
                </c:pt>
                <c:pt idx="15">
                  <c:v>1974.5</c:v>
                </c:pt>
                <c:pt idx="16">
                  <c:v>1975.5</c:v>
                </c:pt>
                <c:pt idx="17">
                  <c:v>1976.5</c:v>
                </c:pt>
                <c:pt idx="18">
                  <c:v>1977.5</c:v>
                </c:pt>
                <c:pt idx="19">
                  <c:v>1978.5</c:v>
                </c:pt>
                <c:pt idx="20">
                  <c:v>1979.5</c:v>
                </c:pt>
                <c:pt idx="21">
                  <c:v>1980.5</c:v>
                </c:pt>
                <c:pt idx="22">
                  <c:v>1981.5</c:v>
                </c:pt>
                <c:pt idx="23">
                  <c:v>1982.5</c:v>
                </c:pt>
                <c:pt idx="24">
                  <c:v>1983.5</c:v>
                </c:pt>
                <c:pt idx="25">
                  <c:v>1984.5</c:v>
                </c:pt>
                <c:pt idx="26">
                  <c:v>1985.5</c:v>
                </c:pt>
                <c:pt idx="27">
                  <c:v>1986.5</c:v>
                </c:pt>
                <c:pt idx="28">
                  <c:v>1987.5</c:v>
                </c:pt>
                <c:pt idx="29">
                  <c:v>1988.5</c:v>
                </c:pt>
                <c:pt idx="30">
                  <c:v>1989.5</c:v>
                </c:pt>
                <c:pt idx="31">
                  <c:v>1990.5</c:v>
                </c:pt>
                <c:pt idx="32">
                  <c:v>1991.5</c:v>
                </c:pt>
                <c:pt idx="33">
                  <c:v>1992.5</c:v>
                </c:pt>
                <c:pt idx="34">
                  <c:v>1993.5</c:v>
                </c:pt>
                <c:pt idx="35">
                  <c:v>1994.5</c:v>
                </c:pt>
                <c:pt idx="36">
                  <c:v>1995.5</c:v>
                </c:pt>
                <c:pt idx="37">
                  <c:v>1996.5</c:v>
                </c:pt>
                <c:pt idx="38">
                  <c:v>1997.5</c:v>
                </c:pt>
                <c:pt idx="39">
                  <c:v>1998.5</c:v>
                </c:pt>
                <c:pt idx="40">
                  <c:v>1999.5</c:v>
                </c:pt>
                <c:pt idx="41">
                  <c:v>2000.5</c:v>
                </c:pt>
                <c:pt idx="42">
                  <c:v>2001.5</c:v>
                </c:pt>
                <c:pt idx="43">
                  <c:v>2002.5</c:v>
                </c:pt>
                <c:pt idx="44">
                  <c:v>2003.5</c:v>
                </c:pt>
                <c:pt idx="45">
                  <c:v>2004.5</c:v>
                </c:pt>
                <c:pt idx="46">
                  <c:v>2005.5</c:v>
                </c:pt>
                <c:pt idx="47">
                  <c:v>2006.5</c:v>
                </c:pt>
                <c:pt idx="48">
                  <c:v>2007.5</c:v>
                </c:pt>
                <c:pt idx="49">
                  <c:v>2008.5</c:v>
                </c:pt>
                <c:pt idx="50">
                  <c:v>2009.5</c:v>
                </c:pt>
                <c:pt idx="51">
                  <c:v>2010.5</c:v>
                </c:pt>
                <c:pt idx="52">
                  <c:v>2011.5</c:v>
                </c:pt>
                <c:pt idx="53">
                  <c:v>2012.5</c:v>
                </c:pt>
                <c:pt idx="54">
                  <c:v>2013.5</c:v>
                </c:pt>
                <c:pt idx="55">
                  <c:v>2014.5</c:v>
                </c:pt>
                <c:pt idx="56">
                  <c:v>2015.5</c:v>
                </c:pt>
                <c:pt idx="57">
                  <c:v>2016.5</c:v>
                </c:pt>
                <c:pt idx="58">
                  <c:v>2017.5</c:v>
                </c:pt>
                <c:pt idx="59">
                  <c:v>2018.5</c:v>
                </c:pt>
                <c:pt idx="60">
                  <c:v>2019.5</c:v>
                </c:pt>
                <c:pt idx="61">
                  <c:v>2020.5</c:v>
                </c:pt>
                <c:pt idx="62">
                  <c:v>2021.5</c:v>
                </c:pt>
                <c:pt idx="63">
                  <c:v>2022.5</c:v>
                </c:pt>
                <c:pt idx="64">
                  <c:v>2023.5</c:v>
                </c:pt>
                <c:pt idx="65">
                  <c:v>2024.5</c:v>
                </c:pt>
              </c:numCache>
            </c:numRef>
          </c:xVal>
          <c:yVal>
            <c:numRef>
              <c:f>Лист1!$FV$7:$FV$65</c:f>
              <c:numCache>
                <c:formatCode>General</c:formatCode>
                <c:ptCount val="59"/>
                <c:pt idx="0">
                  <c:v>6302.9760307394663</c:v>
                </c:pt>
                <c:pt idx="1">
                  <c:v>6305.2063746876438</c:v>
                </c:pt>
                <c:pt idx="2">
                  <c:v>6310.9907608837602</c:v>
                </c:pt>
                <c:pt idx="3">
                  <c:v>6314.1013194641018</c:v>
                </c:pt>
                <c:pt idx="4">
                  <c:v>6318.6773418194616</c:v>
                </c:pt>
                <c:pt idx="5">
                  <c:v>6321.9529365898034</c:v>
                </c:pt>
                <c:pt idx="6">
                  <c:v>6324.0645755992255</c:v>
                </c:pt>
                <c:pt idx="7">
                  <c:v>6325.9955884654928</c:v>
                </c:pt>
                <c:pt idx="8">
                  <c:v>6327.0423924791758</c:v>
                </c:pt>
                <c:pt idx="9">
                  <c:v>6330.8802893955599</c:v>
                </c:pt>
                <c:pt idx="10">
                  <c:v>6332.3166623176512</c:v>
                </c:pt>
                <c:pt idx="11">
                  <c:v>6334.2989823972885</c:v>
                </c:pt>
                <c:pt idx="12">
                  <c:v>6336.7835096714653</c:v>
                </c:pt>
                <c:pt idx="13">
                  <c:v>6336.6923883478057</c:v>
                </c:pt>
                <c:pt idx="14">
                  <c:v>6339.0990888147244</c:v>
                </c:pt>
                <c:pt idx="15">
                  <c:v>6341.0812120780447</c:v>
                </c:pt>
                <c:pt idx="16">
                  <c:v>6343.7956237901553</c:v>
                </c:pt>
                <c:pt idx="17">
                  <c:v>6345.9921658015201</c:v>
                </c:pt>
                <c:pt idx="18">
                  <c:v>6348.111538920627</c:v>
                </c:pt>
                <c:pt idx="19">
                  <c:v>6349.8924925605988</c:v>
                </c:pt>
                <c:pt idx="20">
                  <c:v>6352.1985697749187</c:v>
                </c:pt>
                <c:pt idx="21">
                  <c:v>6352.0679728510331</c:v>
                </c:pt>
                <c:pt idx="22">
                  <c:v>6353.8397569185736</c:v>
                </c:pt>
                <c:pt idx="23">
                  <c:v>6355.8356303974178</c:v>
                </c:pt>
                <c:pt idx="24">
                  <c:v>6357.3952140754136</c:v>
                </c:pt>
                <c:pt idx="25">
                  <c:v>6359.0621786526153</c:v>
                </c:pt>
                <c:pt idx="26">
                  <c:v>6360.1190004324744</c:v>
                </c:pt>
                <c:pt idx="27">
                  <c:v>6361.097775348142</c:v>
                </c:pt>
                <c:pt idx="28">
                  <c:v>6362.6870870523753</c:v>
                </c:pt>
                <c:pt idx="29">
                  <c:v>6366.5960802636637</c:v>
                </c:pt>
                <c:pt idx="30">
                  <c:v>6367.5496151061643</c:v>
                </c:pt>
                <c:pt idx="31">
                  <c:v>6368.1826232705689</c:v>
                </c:pt>
                <c:pt idx="32">
                  <c:v>6369.6895009156242</c:v>
                </c:pt>
                <c:pt idx="33">
                  <c:v>6369.0082837186037</c:v>
                </c:pt>
                <c:pt idx="34">
                  <c:v>6368.9567835204853</c:v>
                </c:pt>
                <c:pt idx="35">
                  <c:v>6370.4146932887343</c:v>
                </c:pt>
                <c:pt idx="36">
                  <c:v>6371.931450285424</c:v>
                </c:pt>
                <c:pt idx="37">
                  <c:v>6370.5882595348248</c:v>
                </c:pt>
                <c:pt idx="38">
                  <c:v>6372.9028382947126</c:v>
                </c:pt>
                <c:pt idx="39">
                  <c:v>6374.1919254337099</c:v>
                </c:pt>
                <c:pt idx="40">
                  <c:v>6375.314363035618</c:v>
                </c:pt>
                <c:pt idx="41">
                  <c:v>6375.964611345642</c:v>
                </c:pt>
                <c:pt idx="42">
                  <c:v>6376.8425924507019</c:v>
                </c:pt>
                <c:pt idx="43">
                  <c:v>6377.0704631314657</c:v>
                </c:pt>
                <c:pt idx="44">
                  <c:v>6377.4175408595165</c:v>
                </c:pt>
                <c:pt idx="45">
                  <c:v>6379.3312042473062</c:v>
                </c:pt>
                <c:pt idx="46">
                  <c:v>6379.5322142047335</c:v>
                </c:pt>
                <c:pt idx="47">
                  <c:v>6381.3769680282376</c:v>
                </c:pt>
                <c:pt idx="48">
                  <c:v>6380.8608358083757</c:v>
                </c:pt>
                <c:pt idx="49">
                  <c:v>6382.4014421542415</c:v>
                </c:pt>
                <c:pt idx="50">
                  <c:v>6382.7125257451298</c:v>
                </c:pt>
                <c:pt idx="51">
                  <c:v>6382.6073145944747</c:v>
                </c:pt>
                <c:pt idx="52">
                  <c:v>6383.0446525561838</c:v>
                </c:pt>
                <c:pt idx="53">
                  <c:v>6383.0358707914556</c:v>
                </c:pt>
                <c:pt idx="54">
                  <c:v>6383.6487985740396</c:v>
                </c:pt>
                <c:pt idx="55">
                  <c:v>6383.8996678328467</c:v>
                </c:pt>
                <c:pt idx="56">
                  <c:v>6383.2736897592995</c:v>
                </c:pt>
                <c:pt idx="57">
                  <c:v>6383.8972368077802</c:v>
                </c:pt>
                <c:pt idx="58">
                  <c:v>6384.5985779054381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433-47C7-977E-1E457E87B08E}"/>
            </c:ext>
          </c:extLst>
        </c:ser>
        <c:ser>
          <c:idx val="2"/>
          <c:order val="2"/>
          <c:tx>
            <c:v>R MAW</c:v>
          </c:tx>
          <c:spPr>
            <a:ln w="1905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xVal>
            <c:numRef>
              <c:f>Лист1!$BH$2:$BH$71</c:f>
              <c:numCache>
                <c:formatCode>General</c:formatCode>
                <c:ptCount val="70"/>
                <c:pt idx="0">
                  <c:v>1954.5</c:v>
                </c:pt>
                <c:pt idx="1">
                  <c:v>1955.5</c:v>
                </c:pt>
                <c:pt idx="2">
                  <c:v>1956.5</c:v>
                </c:pt>
                <c:pt idx="3">
                  <c:v>1957.5</c:v>
                </c:pt>
                <c:pt idx="4">
                  <c:v>1958.5</c:v>
                </c:pt>
                <c:pt idx="5">
                  <c:v>1959.5</c:v>
                </c:pt>
                <c:pt idx="6">
                  <c:v>1960.5</c:v>
                </c:pt>
                <c:pt idx="7">
                  <c:v>1961.5</c:v>
                </c:pt>
                <c:pt idx="8">
                  <c:v>1962.5</c:v>
                </c:pt>
                <c:pt idx="9">
                  <c:v>1963.5</c:v>
                </c:pt>
                <c:pt idx="10">
                  <c:v>1964.5</c:v>
                </c:pt>
                <c:pt idx="11">
                  <c:v>1965.5</c:v>
                </c:pt>
                <c:pt idx="12">
                  <c:v>1966.5</c:v>
                </c:pt>
                <c:pt idx="13">
                  <c:v>1967.5</c:v>
                </c:pt>
                <c:pt idx="14">
                  <c:v>1968.5</c:v>
                </c:pt>
                <c:pt idx="15">
                  <c:v>1969.5</c:v>
                </c:pt>
                <c:pt idx="16">
                  <c:v>1970.5</c:v>
                </c:pt>
                <c:pt idx="17">
                  <c:v>1971.5</c:v>
                </c:pt>
                <c:pt idx="18">
                  <c:v>1972.5</c:v>
                </c:pt>
                <c:pt idx="19">
                  <c:v>1973.5</c:v>
                </c:pt>
                <c:pt idx="20">
                  <c:v>1974.5</c:v>
                </c:pt>
                <c:pt idx="21">
                  <c:v>1975.5</c:v>
                </c:pt>
                <c:pt idx="22">
                  <c:v>1976.5</c:v>
                </c:pt>
                <c:pt idx="23">
                  <c:v>1977.5</c:v>
                </c:pt>
                <c:pt idx="24">
                  <c:v>1978.5</c:v>
                </c:pt>
                <c:pt idx="25">
                  <c:v>1979.5</c:v>
                </c:pt>
                <c:pt idx="26">
                  <c:v>1980.5</c:v>
                </c:pt>
                <c:pt idx="27">
                  <c:v>1981.5</c:v>
                </c:pt>
                <c:pt idx="28">
                  <c:v>1982.5</c:v>
                </c:pt>
                <c:pt idx="29">
                  <c:v>1983.5</c:v>
                </c:pt>
                <c:pt idx="30">
                  <c:v>1984.5</c:v>
                </c:pt>
                <c:pt idx="31">
                  <c:v>1985.5</c:v>
                </c:pt>
                <c:pt idx="32">
                  <c:v>1986.5</c:v>
                </c:pt>
                <c:pt idx="33">
                  <c:v>1987.5</c:v>
                </c:pt>
                <c:pt idx="34">
                  <c:v>1988.5</c:v>
                </c:pt>
                <c:pt idx="35">
                  <c:v>1989.5</c:v>
                </c:pt>
                <c:pt idx="36">
                  <c:v>1990.5</c:v>
                </c:pt>
                <c:pt idx="37">
                  <c:v>1991.5</c:v>
                </c:pt>
                <c:pt idx="38">
                  <c:v>1992.5</c:v>
                </c:pt>
                <c:pt idx="39">
                  <c:v>1993.5</c:v>
                </c:pt>
                <c:pt idx="40">
                  <c:v>1994.5</c:v>
                </c:pt>
                <c:pt idx="41">
                  <c:v>1995.5</c:v>
                </c:pt>
                <c:pt idx="42">
                  <c:v>1996.5</c:v>
                </c:pt>
                <c:pt idx="43">
                  <c:v>1997.5</c:v>
                </c:pt>
                <c:pt idx="44">
                  <c:v>1998.5</c:v>
                </c:pt>
                <c:pt idx="45">
                  <c:v>1999.5</c:v>
                </c:pt>
                <c:pt idx="46">
                  <c:v>2000.5</c:v>
                </c:pt>
                <c:pt idx="47">
                  <c:v>2001.5</c:v>
                </c:pt>
                <c:pt idx="48">
                  <c:v>2002.5</c:v>
                </c:pt>
                <c:pt idx="49">
                  <c:v>2003.5</c:v>
                </c:pt>
                <c:pt idx="50">
                  <c:v>2004.5</c:v>
                </c:pt>
                <c:pt idx="51">
                  <c:v>2005.5</c:v>
                </c:pt>
                <c:pt idx="52">
                  <c:v>2006.5</c:v>
                </c:pt>
                <c:pt idx="53">
                  <c:v>2007.5</c:v>
                </c:pt>
                <c:pt idx="54">
                  <c:v>2008.5</c:v>
                </c:pt>
                <c:pt idx="55">
                  <c:v>2009.5</c:v>
                </c:pt>
                <c:pt idx="56">
                  <c:v>2010.5</c:v>
                </c:pt>
                <c:pt idx="57">
                  <c:v>2011.5</c:v>
                </c:pt>
                <c:pt idx="58">
                  <c:v>2012.5</c:v>
                </c:pt>
                <c:pt idx="59">
                  <c:v>2013.5</c:v>
                </c:pt>
                <c:pt idx="60">
                  <c:v>2014.5</c:v>
                </c:pt>
                <c:pt idx="61">
                  <c:v>2015.5</c:v>
                </c:pt>
                <c:pt idx="62">
                  <c:v>2016.5</c:v>
                </c:pt>
                <c:pt idx="63">
                  <c:v>2017.5</c:v>
                </c:pt>
                <c:pt idx="64">
                  <c:v>2018.5</c:v>
                </c:pt>
                <c:pt idx="65">
                  <c:v>2019.5</c:v>
                </c:pt>
                <c:pt idx="66">
                  <c:v>2020.5</c:v>
                </c:pt>
                <c:pt idx="67">
                  <c:v>2021.5</c:v>
                </c:pt>
                <c:pt idx="68">
                  <c:v>2022.5</c:v>
                </c:pt>
                <c:pt idx="69">
                  <c:v>2023.5</c:v>
                </c:pt>
              </c:numCache>
            </c:numRef>
          </c:xVal>
          <c:yVal>
            <c:numRef>
              <c:f>Лист1!$CM$2:$CM$69</c:f>
              <c:numCache>
                <c:formatCode>General</c:formatCode>
                <c:ptCount val="68"/>
                <c:pt idx="0">
                  <c:v>6300.2290894120661</c:v>
                </c:pt>
                <c:pt idx="1">
                  <c:v>6299.9803709164617</c:v>
                </c:pt>
                <c:pt idx="2">
                  <c:v>6300.460589401041</c:v>
                </c:pt>
                <c:pt idx="3">
                  <c:v>6301.3310566255896</c:v>
                </c:pt>
                <c:pt idx="4">
                  <c:v>6303.527937835901</c:v>
                </c:pt>
                <c:pt idx="5">
                  <c:v>6303.9721452496478</c:v>
                </c:pt>
                <c:pt idx="6">
                  <c:v>6306.5570184261851</c:v>
                </c:pt>
                <c:pt idx="7">
                  <c:v>6307.698744539056</c:v>
                </c:pt>
                <c:pt idx="8">
                  <c:v>6309.1524727241585</c:v>
                </c:pt>
                <c:pt idx="9">
                  <c:v>6312.0862709962739</c:v>
                </c:pt>
                <c:pt idx="10">
                  <c:v>6314.5033798059712</c:v>
                </c:pt>
                <c:pt idx="11">
                  <c:v>6317.8959452616073</c:v>
                </c:pt>
                <c:pt idx="12">
                  <c:v>6319.2427226125465</c:v>
                </c:pt>
                <c:pt idx="13">
                  <c:v>6322.6179137952658</c:v>
                </c:pt>
                <c:pt idx="14">
                  <c:v>6326.0871821987485</c:v>
                </c:pt>
                <c:pt idx="15">
                  <c:v>6329.0461253693202</c:v>
                </c:pt>
                <c:pt idx="16">
                  <c:v>6331.6667204855921</c:v>
                </c:pt>
                <c:pt idx="17">
                  <c:v>6334.716829339106</c:v>
                </c:pt>
                <c:pt idx="18">
                  <c:v>6337.4527165218351</c:v>
                </c:pt>
                <c:pt idx="19">
                  <c:v>6340.4522712897488</c:v>
                </c:pt>
                <c:pt idx="20">
                  <c:v>6343.2585598949972</c:v>
                </c:pt>
                <c:pt idx="21">
                  <c:v>6345.4660502097058</c:v>
                </c:pt>
                <c:pt idx="22">
                  <c:v>6348.0891682616411</c:v>
                </c:pt>
                <c:pt idx="23">
                  <c:v>6350.0788519336757</c:v>
                </c:pt>
                <c:pt idx="24">
                  <c:v>6352.555180501121</c:v>
                </c:pt>
                <c:pt idx="25">
                  <c:v>6355.2334496575641</c:v>
                </c:pt>
                <c:pt idx="26">
                  <c:v>6356.9572024826084</c:v>
                </c:pt>
                <c:pt idx="27">
                  <c:v>6359.8839100906825</c:v>
                </c:pt>
                <c:pt idx="28">
                  <c:v>6362.7498081127869</c:v>
                </c:pt>
                <c:pt idx="29">
                  <c:v>6365.2421802324179</c:v>
                </c:pt>
                <c:pt idx="30">
                  <c:v>6366.4951821146569</c:v>
                </c:pt>
                <c:pt idx="31">
                  <c:v>6368.1939105630017</c:v>
                </c:pt>
                <c:pt idx="32">
                  <c:v>6369.9248653834029</c:v>
                </c:pt>
                <c:pt idx="33">
                  <c:v>6371.2555005951581</c:v>
                </c:pt>
                <c:pt idx="34">
                  <c:v>6372.5371693024244</c:v>
                </c:pt>
                <c:pt idx="35">
                  <c:v>6374.0778454034416</c:v>
                </c:pt>
                <c:pt idx="36">
                  <c:v>6375.2488081778693</c:v>
                </c:pt>
                <c:pt idx="37">
                  <c:v>6376.6823700909317</c:v>
                </c:pt>
                <c:pt idx="38">
                  <c:v>6378.2168733014914</c:v>
                </c:pt>
                <c:pt idx="39">
                  <c:v>6378.6818977229241</c:v>
                </c:pt>
                <c:pt idx="40">
                  <c:v>6379.4035860895729</c:v>
                </c:pt>
                <c:pt idx="41">
                  <c:v>6380.0065555366782</c:v>
                </c:pt>
                <c:pt idx="42">
                  <c:v>6380.2970578312816</c:v>
                </c:pt>
                <c:pt idx="43">
                  <c:v>6381.2642471020354</c:v>
                </c:pt>
                <c:pt idx="44">
                  <c:v>6382.0750748802629</c:v>
                </c:pt>
                <c:pt idx="45">
                  <c:v>6382.5148143521401</c:v>
                </c:pt>
                <c:pt idx="46">
                  <c:v>6383.2365206276272</c:v>
                </c:pt>
                <c:pt idx="47">
                  <c:v>6383.8405509809099</c:v>
                </c:pt>
                <c:pt idx="48">
                  <c:v>6384.8521006024293</c:v>
                </c:pt>
                <c:pt idx="49">
                  <c:v>6385.5357466995565</c:v>
                </c:pt>
                <c:pt idx="50">
                  <c:v>6386.6195871140208</c:v>
                </c:pt>
                <c:pt idx="51">
                  <c:v>6387.312920307374</c:v>
                </c:pt>
                <c:pt idx="52">
                  <c:v>6387.7968682263891</c:v>
                </c:pt>
                <c:pt idx="53">
                  <c:v>6388.2031047429464</c:v>
                </c:pt>
                <c:pt idx="54">
                  <c:v>6388.1584630251273</c:v>
                </c:pt>
                <c:pt idx="55">
                  <c:v>6387.7309133138642</c:v>
                </c:pt>
                <c:pt idx="56">
                  <c:v>6386.9996259832751</c:v>
                </c:pt>
                <c:pt idx="57">
                  <c:v>6386.1930901006554</c:v>
                </c:pt>
                <c:pt idx="58">
                  <c:v>6385.5884295521937</c:v>
                </c:pt>
                <c:pt idx="59">
                  <c:v>6384.9923436947583</c:v>
                </c:pt>
                <c:pt idx="60">
                  <c:v>6384.6062189442364</c:v>
                </c:pt>
                <c:pt idx="61">
                  <c:v>6384.3990589703599</c:v>
                </c:pt>
                <c:pt idx="62">
                  <c:v>6384.0078559053991</c:v>
                </c:pt>
                <c:pt idx="63">
                  <c:v>6383.3764501900987</c:v>
                </c:pt>
                <c:pt idx="64">
                  <c:v>6382.9614680611548</c:v>
                </c:pt>
                <c:pt idx="65">
                  <c:v>6382.3849772090807</c:v>
                </c:pt>
                <c:pt idx="66">
                  <c:v>6381.8721352368048</c:v>
                </c:pt>
                <c:pt idx="67">
                  <c:v>6381.5948298360636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433-47C7-977E-1E457E87B08E}"/>
            </c:ext>
          </c:extLst>
        </c:ser>
        <c:ser>
          <c:idx val="3"/>
          <c:order val="3"/>
          <c:tx>
            <c:v>R THL</c:v>
          </c:tx>
          <c:spPr>
            <a:ln w="1905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Лист1!$CY$2:$CY$78</c:f>
              <c:numCache>
                <c:formatCode>General</c:formatCode>
                <c:ptCount val="77"/>
                <c:pt idx="0">
                  <c:v>1948</c:v>
                </c:pt>
                <c:pt idx="1">
                  <c:v>1949</c:v>
                </c:pt>
                <c:pt idx="2">
                  <c:v>1950</c:v>
                </c:pt>
                <c:pt idx="3">
                  <c:v>1951</c:v>
                </c:pt>
                <c:pt idx="4">
                  <c:v>1952</c:v>
                </c:pt>
                <c:pt idx="5">
                  <c:v>1953</c:v>
                </c:pt>
                <c:pt idx="6">
                  <c:v>1954</c:v>
                </c:pt>
                <c:pt idx="7">
                  <c:v>1955</c:v>
                </c:pt>
                <c:pt idx="8">
                  <c:v>1956</c:v>
                </c:pt>
                <c:pt idx="9">
                  <c:v>1957</c:v>
                </c:pt>
                <c:pt idx="10">
                  <c:v>1958</c:v>
                </c:pt>
                <c:pt idx="11">
                  <c:v>1959</c:v>
                </c:pt>
                <c:pt idx="12">
                  <c:v>1960</c:v>
                </c:pt>
                <c:pt idx="13">
                  <c:v>1961</c:v>
                </c:pt>
                <c:pt idx="14">
                  <c:v>1962</c:v>
                </c:pt>
                <c:pt idx="15">
                  <c:v>1963</c:v>
                </c:pt>
                <c:pt idx="16">
                  <c:v>1964</c:v>
                </c:pt>
                <c:pt idx="17">
                  <c:v>1965</c:v>
                </c:pt>
                <c:pt idx="18">
                  <c:v>1966</c:v>
                </c:pt>
                <c:pt idx="19">
                  <c:v>1967</c:v>
                </c:pt>
                <c:pt idx="20">
                  <c:v>1968</c:v>
                </c:pt>
                <c:pt idx="21">
                  <c:v>1969</c:v>
                </c:pt>
                <c:pt idx="22">
                  <c:v>1970</c:v>
                </c:pt>
                <c:pt idx="23">
                  <c:v>1971</c:v>
                </c:pt>
                <c:pt idx="24">
                  <c:v>1972</c:v>
                </c:pt>
                <c:pt idx="25">
                  <c:v>1973</c:v>
                </c:pt>
                <c:pt idx="26">
                  <c:v>1974</c:v>
                </c:pt>
                <c:pt idx="27">
                  <c:v>1975</c:v>
                </c:pt>
                <c:pt idx="28">
                  <c:v>1976</c:v>
                </c:pt>
                <c:pt idx="29">
                  <c:v>1977</c:v>
                </c:pt>
                <c:pt idx="30">
                  <c:v>1978</c:v>
                </c:pt>
                <c:pt idx="31">
                  <c:v>1979</c:v>
                </c:pt>
                <c:pt idx="32">
                  <c:v>1980</c:v>
                </c:pt>
                <c:pt idx="33">
                  <c:v>1981</c:v>
                </c:pt>
                <c:pt idx="34">
                  <c:v>1982</c:v>
                </c:pt>
                <c:pt idx="35">
                  <c:v>1983</c:v>
                </c:pt>
                <c:pt idx="36">
                  <c:v>1984</c:v>
                </c:pt>
                <c:pt idx="37">
                  <c:v>1985</c:v>
                </c:pt>
                <c:pt idx="38">
                  <c:v>1986</c:v>
                </c:pt>
                <c:pt idx="39">
                  <c:v>1987</c:v>
                </c:pt>
                <c:pt idx="40">
                  <c:v>1988</c:v>
                </c:pt>
                <c:pt idx="41">
                  <c:v>1989</c:v>
                </c:pt>
                <c:pt idx="42">
                  <c:v>1990</c:v>
                </c:pt>
                <c:pt idx="43">
                  <c:v>1991</c:v>
                </c:pt>
                <c:pt idx="44">
                  <c:v>1992</c:v>
                </c:pt>
                <c:pt idx="45">
                  <c:v>1993</c:v>
                </c:pt>
                <c:pt idx="46">
                  <c:v>1994</c:v>
                </c:pt>
                <c:pt idx="47">
                  <c:v>1995</c:v>
                </c:pt>
                <c:pt idx="48">
                  <c:v>1996</c:v>
                </c:pt>
                <c:pt idx="49">
                  <c:v>1997</c:v>
                </c:pt>
                <c:pt idx="50">
                  <c:v>1998</c:v>
                </c:pt>
                <c:pt idx="51">
                  <c:v>1999</c:v>
                </c:pt>
                <c:pt idx="52">
                  <c:v>2000</c:v>
                </c:pt>
                <c:pt idx="53">
                  <c:v>2001</c:v>
                </c:pt>
                <c:pt idx="54">
                  <c:v>2002</c:v>
                </c:pt>
                <c:pt idx="55">
                  <c:v>2003</c:v>
                </c:pt>
                <c:pt idx="56">
                  <c:v>2004</c:v>
                </c:pt>
                <c:pt idx="57">
                  <c:v>2005</c:v>
                </c:pt>
                <c:pt idx="58">
                  <c:v>2006</c:v>
                </c:pt>
                <c:pt idx="59">
                  <c:v>2007</c:v>
                </c:pt>
                <c:pt idx="60">
                  <c:v>2008</c:v>
                </c:pt>
                <c:pt idx="61">
                  <c:v>2009</c:v>
                </c:pt>
                <c:pt idx="62">
                  <c:v>2010</c:v>
                </c:pt>
                <c:pt idx="63">
                  <c:v>2011</c:v>
                </c:pt>
                <c:pt idx="64">
                  <c:v>2012</c:v>
                </c:pt>
                <c:pt idx="65">
                  <c:v>2013</c:v>
                </c:pt>
                <c:pt idx="66">
                  <c:v>2014</c:v>
                </c:pt>
                <c:pt idx="67">
                  <c:v>2015</c:v>
                </c:pt>
                <c:pt idx="68">
                  <c:v>2016</c:v>
                </c:pt>
                <c:pt idx="69">
                  <c:v>2017</c:v>
                </c:pt>
                <c:pt idx="70">
                  <c:v>2018</c:v>
                </c:pt>
                <c:pt idx="71">
                  <c:v>2019</c:v>
                </c:pt>
                <c:pt idx="72">
                  <c:v>2020</c:v>
                </c:pt>
                <c:pt idx="73">
                  <c:v>2021</c:v>
                </c:pt>
                <c:pt idx="74">
                  <c:v>2022</c:v>
                </c:pt>
                <c:pt idx="75">
                  <c:v>2023</c:v>
                </c:pt>
                <c:pt idx="76">
                  <c:v>2024</c:v>
                </c:pt>
              </c:numCache>
            </c:numRef>
          </c:xVal>
          <c:yVal>
            <c:numRef>
              <c:f>Лист1!$ED$2:$ED$71</c:f>
              <c:numCache>
                <c:formatCode>General</c:formatCode>
                <c:ptCount val="70"/>
                <c:pt idx="0">
                  <c:v>6372.6100201832769</c:v>
                </c:pt>
                <c:pt idx="1">
                  <c:v>6372.44426601545</c:v>
                </c:pt>
                <c:pt idx="2">
                  <c:v>6371.7898428922617</c:v>
                </c:pt>
                <c:pt idx="3">
                  <c:v>6370.9142669403482</c:v>
                </c:pt>
                <c:pt idx="4">
                  <c:v>6370.8758379206811</c:v>
                </c:pt>
                <c:pt idx="5">
                  <c:v>6370.5473803145906</c:v>
                </c:pt>
                <c:pt idx="6">
                  <c:v>6373.006588610896</c:v>
                </c:pt>
                <c:pt idx="7">
                  <c:v>6372.4508894202854</c:v>
                </c:pt>
                <c:pt idx="8">
                  <c:v>6370.4841237031615</c:v>
                </c:pt>
                <c:pt idx="9">
                  <c:v>6369.756077054918</c:v>
                </c:pt>
                <c:pt idx="10">
                  <c:v>6368.6193783204772</c:v>
                </c:pt>
                <c:pt idx="11">
                  <c:v>6367.5772871896661</c:v>
                </c:pt>
                <c:pt idx="12">
                  <c:v>6366.4114316500691</c:v>
                </c:pt>
                <c:pt idx="13">
                  <c:v>6365.5493230231514</c:v>
                </c:pt>
                <c:pt idx="14">
                  <c:v>6364.1955007087181</c:v>
                </c:pt>
                <c:pt idx="15">
                  <c:v>6362.9180877510416</c:v>
                </c:pt>
                <c:pt idx="16">
                  <c:v>6361.8511608866856</c:v>
                </c:pt>
                <c:pt idx="17">
                  <c:v>6360.2939813487146</c:v>
                </c:pt>
                <c:pt idx="18">
                  <c:v>6358.5023165656648</c:v>
                </c:pt>
                <c:pt idx="19">
                  <c:v>6357.0724287380763</c:v>
                </c:pt>
                <c:pt idx="20">
                  <c:v>6355.9981799756943</c:v>
                </c:pt>
                <c:pt idx="21">
                  <c:v>6353.7761707072841</c:v>
                </c:pt>
                <c:pt idx="22">
                  <c:v>6351.7427174443064</c:v>
                </c:pt>
                <c:pt idx="23">
                  <c:v>6350.206784285152</c:v>
                </c:pt>
                <c:pt idx="24">
                  <c:v>6348.3915358778604</c:v>
                </c:pt>
                <c:pt idx="25">
                  <c:v>6346.3518426337996</c:v>
                </c:pt>
                <c:pt idx="26">
                  <c:v>6345.6461026128618</c:v>
                </c:pt>
                <c:pt idx="27">
                  <c:v>6344.8398736220197</c:v>
                </c:pt>
                <c:pt idx="28">
                  <c:v>6344.4286189960285</c:v>
                </c:pt>
                <c:pt idx="29">
                  <c:v>6344.080402644262</c:v>
                </c:pt>
                <c:pt idx="30">
                  <c:v>6344.5738746242096</c:v>
                </c:pt>
                <c:pt idx="31">
                  <c:v>6345.3341257146467</c:v>
                </c:pt>
                <c:pt idx="32">
                  <c:v>6346.0032918484976</c:v>
                </c:pt>
                <c:pt idx="33">
                  <c:v>6346.3872932142876</c:v>
                </c:pt>
                <c:pt idx="34">
                  <c:v>6347.5133462675412</c:v>
                </c:pt>
                <c:pt idx="35">
                  <c:v>6348.5385271515261</c:v>
                </c:pt>
                <c:pt idx="36">
                  <c:v>6349.7052698400212</c:v>
                </c:pt>
                <c:pt idx="37">
                  <c:v>6350.9913989095758</c:v>
                </c:pt>
                <c:pt idx="38">
                  <c:v>6352.6169316045316</c:v>
                </c:pt>
                <c:pt idx="39">
                  <c:v>6353.2908358466002</c:v>
                </c:pt>
                <c:pt idx="41">
                  <c:v>6353.9416997690932</c:v>
                </c:pt>
                <c:pt idx="42">
                  <c:v>6354.8726443917085</c:v>
                </c:pt>
                <c:pt idx="43">
                  <c:v>6355.7173738206839</c:v>
                </c:pt>
                <c:pt idx="44">
                  <c:v>6356.7232166191252</c:v>
                </c:pt>
                <c:pt idx="45">
                  <c:v>6357.3963636074059</c:v>
                </c:pt>
                <c:pt idx="46">
                  <c:v>6357.490682341474</c:v>
                </c:pt>
                <c:pt idx="47">
                  <c:v>6358.2811616550234</c:v>
                </c:pt>
                <c:pt idx="48">
                  <c:v>6358.9679169911933</c:v>
                </c:pt>
                <c:pt idx="49">
                  <c:v>6359.1868621183858</c:v>
                </c:pt>
                <c:pt idx="50">
                  <c:v>6359.0292528846021</c:v>
                </c:pt>
                <c:pt idx="51">
                  <c:v>6359.0924947737967</c:v>
                </c:pt>
                <c:pt idx="52">
                  <c:v>6358.7325054914127</c:v>
                </c:pt>
                <c:pt idx="53">
                  <c:v>6358.6826631352105</c:v>
                </c:pt>
                <c:pt idx="54">
                  <c:v>6358.3919967412321</c:v>
                </c:pt>
                <c:pt idx="55">
                  <c:v>6357.1608163044357</c:v>
                </c:pt>
                <c:pt idx="56">
                  <c:v>6357.2362528382182</c:v>
                </c:pt>
                <c:pt idx="57">
                  <c:v>6357.1422173174033</c:v>
                </c:pt>
                <c:pt idx="58">
                  <c:v>6357.5372830760507</c:v>
                </c:pt>
                <c:pt idx="59">
                  <c:v>6357.4518676974449</c:v>
                </c:pt>
                <c:pt idx="60">
                  <c:v>6357.5918385564064</c:v>
                </c:pt>
                <c:pt idx="61">
                  <c:v>6358.108648701429</c:v>
                </c:pt>
                <c:pt idx="62">
                  <c:v>6358.1958231980516</c:v>
                </c:pt>
                <c:pt idx="63">
                  <c:v>6358.6078245154795</c:v>
                </c:pt>
                <c:pt idx="64">
                  <c:v>6359.0182197393669</c:v>
                </c:pt>
                <c:pt idx="65">
                  <c:v>6359.919194022018</c:v>
                </c:pt>
                <c:pt idx="66">
                  <c:v>6360.7601325532814</c:v>
                </c:pt>
                <c:pt idx="67">
                  <c:v>6360.7780865612449</c:v>
                </c:pt>
                <c:pt idx="68">
                  <c:v>6361.0584490498086</c:v>
                </c:pt>
                <c:pt idx="69">
                  <c:v>6361.2808036881779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9433-47C7-977E-1E457E87B0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8753848"/>
        <c:axId val="344105952"/>
      </c:scatterChart>
      <c:valAx>
        <c:axId val="248753848"/>
        <c:scaling>
          <c:orientation val="minMax"/>
          <c:min val="193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4105952"/>
        <c:crosses val="autoZero"/>
        <c:crossBetween val="midCat"/>
        <c:majorUnit val="10"/>
      </c:valAx>
      <c:valAx>
        <c:axId val="344105952"/>
        <c:scaling>
          <c:orientation val="minMax"/>
          <c:max val="6410"/>
          <c:min val="62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8753848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686952114240094"/>
          <c:y val="0.72089283926958836"/>
          <c:w val="0.3357650116601581"/>
          <c:h val="3.45185037736294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0.64034</cdr:x>
      <cdr:y>0</cdr:y>
    </cdr:from>
    <cdr:to>
      <cdr:x>0.74016</cdr:x>
      <cdr:y>0.76483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826881" y="0"/>
          <a:ext cx="908323" cy="46548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/>
            <a:t>долгота, Е</a:t>
          </a:r>
        </a:p>
      </cdr:txBody>
    </cdr:sp>
  </cdr:relSizeAnchor>
  <cdr:relSizeAnchor xmlns:cdr="http://schemas.openxmlformats.org/drawingml/2006/chartDrawing">
    <cdr:from>
      <cdr:x>0.39376</cdr:x>
      <cdr:y>0.54979</cdr:y>
    </cdr:from>
    <cdr:to>
      <cdr:x>0.50975</cdr:x>
      <cdr:y>0.55393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99815" y="5515093"/>
          <a:ext cx="976018" cy="2469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/>
            <a:t>широта,  </a:t>
          </a:r>
          <a:r>
            <a:rPr lang="en-US" sz="1100" dirty="0"/>
            <a:t>S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0.55865</cdr:x>
      <cdr:y>0.501</cdr:y>
    </cdr:from>
    <cdr:to>
      <cdr:x>0.57235</cdr:x>
      <cdr:y>0.50532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056944" y="2398889"/>
          <a:ext cx="752593" cy="2587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0.54227</cdr:x>
      <cdr:y>0.49959</cdr:y>
    </cdr:from>
    <cdr:to>
      <cdr:x>0.57422</cdr:x>
      <cdr:y>0.50408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163241" y="2293076"/>
          <a:ext cx="1740331" cy="317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MOL-1998</a:t>
          </a:r>
          <a:endParaRPr lang="ru-RU" sz="1100"/>
        </a:p>
      </cdr:txBody>
    </cdr:sp>
  </cdr:relSizeAnchor>
  <cdr:relSizeAnchor xmlns:cdr="http://schemas.openxmlformats.org/drawingml/2006/chartDrawing">
    <cdr:from>
      <cdr:x>0.5608</cdr:x>
      <cdr:y>0.52006</cdr:y>
    </cdr:from>
    <cdr:to>
      <cdr:x>0.58017</cdr:x>
      <cdr:y>0.52457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174537" y="3610093"/>
          <a:ext cx="1081852" cy="2704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MOL-1965</a:t>
          </a:r>
          <a:endParaRPr lang="ru-RU" sz="1100"/>
        </a:p>
      </cdr:txBody>
    </cdr:sp>
  </cdr:relSizeAnchor>
  <cdr:relSizeAnchor xmlns:cdr="http://schemas.openxmlformats.org/drawingml/2006/chartDrawing">
    <cdr:from>
      <cdr:x>0.53555</cdr:x>
      <cdr:y>0.50489</cdr:y>
    </cdr:from>
    <cdr:to>
      <cdr:x>0.55033</cdr:x>
      <cdr:y>0.50815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798704" y="2645833"/>
          <a:ext cx="811389" cy="2234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MIR-2016</a:t>
          </a:r>
          <a:endParaRPr lang="ru-RU" sz="1100"/>
        </a:p>
      </cdr:txBody>
    </cdr:sp>
  </cdr:relSizeAnchor>
  <cdr:relSizeAnchor xmlns:cdr="http://schemas.openxmlformats.org/drawingml/2006/chartDrawing">
    <cdr:from>
      <cdr:x>0.56485</cdr:x>
      <cdr:y>0.52623</cdr:y>
    </cdr:from>
    <cdr:to>
      <cdr:x>0.57991</cdr:x>
      <cdr:y>0.53055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409722" y="4033426"/>
          <a:ext cx="834908" cy="2587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PIO-1957</a:t>
          </a:r>
          <a:endParaRPr lang="ru-RU" sz="1100"/>
        </a:p>
      </cdr:txBody>
    </cdr:sp>
  </cdr:relSizeAnchor>
  <cdr:relSizeAnchor xmlns:cdr="http://schemas.openxmlformats.org/drawingml/2006/chartDrawing">
    <cdr:from>
      <cdr:x>0.53878</cdr:x>
      <cdr:y>0.52395</cdr:y>
    </cdr:from>
    <cdr:to>
      <cdr:x>0.55384</cdr:x>
      <cdr:y>0.52685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975093" y="3857037"/>
          <a:ext cx="834907" cy="1999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OAS-1957</a:t>
          </a:r>
          <a:endParaRPr lang="ru-RU" sz="1100"/>
        </a:p>
      </cdr:txBody>
    </cdr:sp>
  </cdr:relSizeAnchor>
  <cdr:relSizeAnchor xmlns:cdr="http://schemas.openxmlformats.org/drawingml/2006/chartDrawing">
    <cdr:from>
      <cdr:x>0.55005</cdr:x>
      <cdr:y>0.53012</cdr:y>
    </cdr:from>
    <cdr:to>
      <cdr:x>0.57019</cdr:x>
      <cdr:y>0.53406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3586574" y="4233334"/>
          <a:ext cx="1093611" cy="2822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MIR-1957</a:t>
          </a:r>
          <a:endParaRPr lang="ru-RU" sz="1100"/>
        </a:p>
      </cdr:txBody>
    </cdr:sp>
  </cdr:relSizeAnchor>
  <cdr:relSizeAnchor xmlns:cdr="http://schemas.openxmlformats.org/drawingml/2006/chartDrawing">
    <cdr:from>
      <cdr:x>0.56323</cdr:x>
      <cdr:y>0.53746</cdr:y>
    </cdr:from>
    <cdr:to>
      <cdr:x>0.57799</cdr:x>
      <cdr:y>0.54122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4315648" y="4715463"/>
          <a:ext cx="799630" cy="2234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LAS-1960</a:t>
          </a:r>
          <a:endParaRPr lang="ru-RU" sz="1100"/>
        </a:p>
      </cdr:txBody>
    </cdr:sp>
  </cdr:relSizeAnchor>
  <cdr:relSizeAnchor xmlns:cdr="http://schemas.openxmlformats.org/drawingml/2006/chartDrawing">
    <cdr:from>
      <cdr:x>0.54658</cdr:x>
      <cdr:y>0.54079</cdr:y>
    </cdr:from>
    <cdr:to>
      <cdr:x>0.56108</cdr:x>
      <cdr:y>0.54444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3410185" y="4927130"/>
          <a:ext cx="787871" cy="1999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NVL-1961</a:t>
          </a:r>
          <a:endParaRPr lang="ru-RU" sz="1100"/>
        </a:p>
      </cdr:txBody>
    </cdr:sp>
  </cdr:relSizeAnchor>
  <cdr:relSizeAnchor xmlns:cdr="http://schemas.openxmlformats.org/drawingml/2006/chartDrawing">
    <cdr:from>
      <cdr:x>0.56619</cdr:x>
      <cdr:y>0.51476</cdr:y>
    </cdr:from>
    <cdr:to>
      <cdr:x>0.58095</cdr:x>
      <cdr:y>0.5184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4480278" y="3257315"/>
          <a:ext cx="799629" cy="2469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NVL-2016</a:t>
          </a:r>
          <a:endParaRPr lang="ru-RU" sz="1100"/>
        </a:p>
      </cdr:txBody>
    </cdr:sp>
  </cdr:relSizeAnchor>
  <cdr:relSizeAnchor xmlns:cdr="http://schemas.openxmlformats.org/drawingml/2006/chartDrawing">
    <cdr:from>
      <cdr:x>0.57075</cdr:x>
      <cdr:y>0.50328</cdr:y>
    </cdr:from>
    <cdr:to>
      <cdr:x>0.58713</cdr:x>
      <cdr:y>0.5076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4727222" y="2575277"/>
          <a:ext cx="893704" cy="2587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PRG-2009</a:t>
          </a:r>
          <a:endParaRPr lang="ru-RU" sz="1100"/>
        </a:p>
      </cdr:txBody>
    </cdr:sp>
  </cdr:relSizeAnchor>
  <cdr:relSizeAnchor xmlns:cdr="http://schemas.openxmlformats.org/drawingml/2006/chartDrawing">
    <cdr:from>
      <cdr:x>0.54951</cdr:x>
      <cdr:y>0.48971</cdr:y>
    </cdr:from>
    <cdr:to>
      <cdr:x>0.56486</cdr:x>
      <cdr:y>0.49341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3551296" y="1681573"/>
          <a:ext cx="870185" cy="2351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PRG-2016</a:t>
          </a:r>
          <a:endParaRPr lang="ru-RU" sz="1100"/>
        </a:p>
      </cdr:txBody>
    </cdr:sp>
  </cdr:relSizeAnchor>
  <cdr:relSizeAnchor xmlns:cdr="http://schemas.openxmlformats.org/drawingml/2006/chartDrawing">
    <cdr:from>
      <cdr:x>0.66401</cdr:x>
      <cdr:y>0.15105</cdr:y>
    </cdr:from>
    <cdr:to>
      <cdr:x>0.98184</cdr:x>
      <cdr:y>0.81177</cdr:y>
    </cdr:to>
    <cdr:pic>
      <cdr:nvPicPr>
        <cdr:cNvPr id="24" name="Рисунок 23">
          <a:extLst xmlns:a="http://schemas.openxmlformats.org/drawingml/2006/main">
            <a:ext uri="{FF2B5EF4-FFF2-40B4-BE49-F238E27FC236}">
              <a16:creationId xmlns:a16="http://schemas.microsoft.com/office/drawing/2014/main" id="{DE2ADB9F-28C2-429E-AB8C-AA91675026F7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6086838" y="890773"/>
          <a:ext cx="2913407" cy="3896314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0.64034</cdr:x>
      <cdr:y>0</cdr:y>
    </cdr:from>
    <cdr:to>
      <cdr:x>0.74016</cdr:x>
      <cdr:y>0.76483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826881" y="0"/>
          <a:ext cx="908323" cy="46548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/>
            <a:t>долгота, Е</a:t>
          </a:r>
        </a:p>
      </cdr:txBody>
    </cdr:sp>
  </cdr:relSizeAnchor>
  <cdr:relSizeAnchor xmlns:cdr="http://schemas.openxmlformats.org/drawingml/2006/chartDrawing">
    <cdr:from>
      <cdr:x>0.39376</cdr:x>
      <cdr:y>0.54979</cdr:y>
    </cdr:from>
    <cdr:to>
      <cdr:x>0.50975</cdr:x>
      <cdr:y>0.55393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99815" y="5515093"/>
          <a:ext cx="976018" cy="2469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/>
            <a:t>широта,  </a:t>
          </a:r>
          <a:r>
            <a:rPr lang="en-US" sz="1100" dirty="0"/>
            <a:t>S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0.55865</cdr:x>
      <cdr:y>0.501</cdr:y>
    </cdr:from>
    <cdr:to>
      <cdr:x>0.57235</cdr:x>
      <cdr:y>0.50532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056944" y="2398889"/>
          <a:ext cx="752593" cy="2587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0.54227</cdr:x>
      <cdr:y>0.49959</cdr:y>
    </cdr:from>
    <cdr:to>
      <cdr:x>0.57422</cdr:x>
      <cdr:y>0.50408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163241" y="2293076"/>
          <a:ext cx="1740331" cy="317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MOL-1998</a:t>
          </a:r>
          <a:endParaRPr lang="ru-RU" sz="1100"/>
        </a:p>
      </cdr:txBody>
    </cdr:sp>
  </cdr:relSizeAnchor>
  <cdr:relSizeAnchor xmlns:cdr="http://schemas.openxmlformats.org/drawingml/2006/chartDrawing">
    <cdr:from>
      <cdr:x>0.5608</cdr:x>
      <cdr:y>0.52006</cdr:y>
    </cdr:from>
    <cdr:to>
      <cdr:x>0.58017</cdr:x>
      <cdr:y>0.52457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174537" y="3610093"/>
          <a:ext cx="1081852" cy="2704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MOL-1965</a:t>
          </a:r>
          <a:endParaRPr lang="ru-RU" sz="1100"/>
        </a:p>
      </cdr:txBody>
    </cdr:sp>
  </cdr:relSizeAnchor>
  <cdr:relSizeAnchor xmlns:cdr="http://schemas.openxmlformats.org/drawingml/2006/chartDrawing">
    <cdr:from>
      <cdr:x>0.53555</cdr:x>
      <cdr:y>0.50489</cdr:y>
    </cdr:from>
    <cdr:to>
      <cdr:x>0.55033</cdr:x>
      <cdr:y>0.50815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798704" y="2645833"/>
          <a:ext cx="811389" cy="2234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MIR-2016</a:t>
          </a:r>
          <a:endParaRPr lang="ru-RU" sz="1100"/>
        </a:p>
      </cdr:txBody>
    </cdr:sp>
  </cdr:relSizeAnchor>
  <cdr:relSizeAnchor xmlns:cdr="http://schemas.openxmlformats.org/drawingml/2006/chartDrawing">
    <cdr:from>
      <cdr:x>0.56485</cdr:x>
      <cdr:y>0.52623</cdr:y>
    </cdr:from>
    <cdr:to>
      <cdr:x>0.57991</cdr:x>
      <cdr:y>0.53055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409722" y="4033426"/>
          <a:ext cx="834908" cy="2587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PIO-1957</a:t>
          </a:r>
          <a:endParaRPr lang="ru-RU" sz="1100"/>
        </a:p>
      </cdr:txBody>
    </cdr:sp>
  </cdr:relSizeAnchor>
  <cdr:relSizeAnchor xmlns:cdr="http://schemas.openxmlformats.org/drawingml/2006/chartDrawing">
    <cdr:from>
      <cdr:x>0.53878</cdr:x>
      <cdr:y>0.52395</cdr:y>
    </cdr:from>
    <cdr:to>
      <cdr:x>0.55384</cdr:x>
      <cdr:y>0.52685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975093" y="3857037"/>
          <a:ext cx="834907" cy="1999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OAS-1957</a:t>
          </a:r>
          <a:endParaRPr lang="ru-RU" sz="1100"/>
        </a:p>
      </cdr:txBody>
    </cdr:sp>
  </cdr:relSizeAnchor>
  <cdr:relSizeAnchor xmlns:cdr="http://schemas.openxmlformats.org/drawingml/2006/chartDrawing">
    <cdr:from>
      <cdr:x>0.55005</cdr:x>
      <cdr:y>0.53012</cdr:y>
    </cdr:from>
    <cdr:to>
      <cdr:x>0.57019</cdr:x>
      <cdr:y>0.53406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3586574" y="4233334"/>
          <a:ext cx="1093611" cy="2822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MIR-1957</a:t>
          </a:r>
          <a:endParaRPr lang="ru-RU" sz="1100"/>
        </a:p>
      </cdr:txBody>
    </cdr:sp>
  </cdr:relSizeAnchor>
  <cdr:relSizeAnchor xmlns:cdr="http://schemas.openxmlformats.org/drawingml/2006/chartDrawing">
    <cdr:from>
      <cdr:x>0.56323</cdr:x>
      <cdr:y>0.53746</cdr:y>
    </cdr:from>
    <cdr:to>
      <cdr:x>0.57799</cdr:x>
      <cdr:y>0.54122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4315648" y="4715463"/>
          <a:ext cx="799630" cy="2234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LAS-1960</a:t>
          </a:r>
          <a:endParaRPr lang="ru-RU" sz="1100"/>
        </a:p>
      </cdr:txBody>
    </cdr:sp>
  </cdr:relSizeAnchor>
  <cdr:relSizeAnchor xmlns:cdr="http://schemas.openxmlformats.org/drawingml/2006/chartDrawing">
    <cdr:from>
      <cdr:x>0.54658</cdr:x>
      <cdr:y>0.54079</cdr:y>
    </cdr:from>
    <cdr:to>
      <cdr:x>0.56108</cdr:x>
      <cdr:y>0.54444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3410185" y="4927130"/>
          <a:ext cx="787871" cy="1999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NVL-1961</a:t>
          </a:r>
          <a:endParaRPr lang="ru-RU" sz="1100"/>
        </a:p>
      </cdr:txBody>
    </cdr:sp>
  </cdr:relSizeAnchor>
  <cdr:relSizeAnchor xmlns:cdr="http://schemas.openxmlformats.org/drawingml/2006/chartDrawing">
    <cdr:from>
      <cdr:x>0.56619</cdr:x>
      <cdr:y>0.51476</cdr:y>
    </cdr:from>
    <cdr:to>
      <cdr:x>0.58095</cdr:x>
      <cdr:y>0.5184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4480278" y="3257315"/>
          <a:ext cx="799629" cy="2469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NVL-2016</a:t>
          </a:r>
          <a:endParaRPr lang="ru-RU" sz="1100"/>
        </a:p>
      </cdr:txBody>
    </cdr:sp>
  </cdr:relSizeAnchor>
  <cdr:relSizeAnchor xmlns:cdr="http://schemas.openxmlformats.org/drawingml/2006/chartDrawing">
    <cdr:from>
      <cdr:x>0.57075</cdr:x>
      <cdr:y>0.50328</cdr:y>
    </cdr:from>
    <cdr:to>
      <cdr:x>0.58713</cdr:x>
      <cdr:y>0.5076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4727222" y="2575277"/>
          <a:ext cx="893704" cy="2587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PRG-2009</a:t>
          </a:r>
          <a:endParaRPr lang="ru-RU" sz="1100"/>
        </a:p>
      </cdr:txBody>
    </cdr:sp>
  </cdr:relSizeAnchor>
  <cdr:relSizeAnchor xmlns:cdr="http://schemas.openxmlformats.org/drawingml/2006/chartDrawing">
    <cdr:from>
      <cdr:x>0.54951</cdr:x>
      <cdr:y>0.48971</cdr:y>
    </cdr:from>
    <cdr:to>
      <cdr:x>0.56486</cdr:x>
      <cdr:y>0.49341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3551296" y="1681573"/>
          <a:ext cx="870185" cy="2351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PRG-2016</a:t>
          </a:r>
          <a:endParaRPr lang="ru-RU" sz="11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0.04685</cdr:x>
      <cdr:y>0</cdr:y>
    </cdr:from>
    <cdr:to>
      <cdr:x>0.24543</cdr:x>
      <cdr:y>0.10676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58880" y="0"/>
          <a:ext cx="1944907" cy="5279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 err="1"/>
            <a:t>Vvmp</a:t>
          </a:r>
          <a:r>
            <a:rPr lang="en-US" sz="1600" b="1" dirty="0"/>
            <a:t>, </a:t>
          </a:r>
          <a:r>
            <a:rPr lang="en-US" sz="1600" dirty="0"/>
            <a:t>km/</a:t>
          </a:r>
          <a:r>
            <a:rPr lang="en-US" sz="1600" dirty="0" err="1"/>
            <a:t>yr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0.94183</cdr:x>
      <cdr:y>0.86793</cdr:y>
    </cdr:from>
    <cdr:to>
      <cdr:x>1</cdr:x>
      <cdr:y>0.94499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9224341" y="4291804"/>
          <a:ext cx="569721" cy="3810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/>
            <a:t>year</a:t>
          </a:r>
          <a:endParaRPr lang="ru-RU" sz="16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0.03681</cdr:x>
      <cdr:y>0</cdr:y>
    </cdr:from>
    <cdr:to>
      <cdr:x>0.23072</cdr:x>
      <cdr:y>0.05932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17786" y="-314366"/>
          <a:ext cx="2201106" cy="3695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 err="1">
              <a:solidFill>
                <a:schemeClr val="tx1"/>
              </a:solidFill>
            </a:rPr>
            <a:t>Vmm</a:t>
          </a:r>
          <a:r>
            <a:rPr lang="en-US" sz="1600" dirty="0">
              <a:solidFill>
                <a:schemeClr val="tx1"/>
              </a:solidFill>
            </a:rPr>
            <a:t>, %/100 years</a:t>
          </a:r>
          <a:endParaRPr lang="ru-RU" sz="16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0.93873</cdr:x>
      <cdr:y>0.4678</cdr:y>
    </cdr:from>
    <cdr:to>
      <cdr:x>0.99204</cdr:x>
      <cdr:y>0.53466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1BE0A7CF-EA2B-4D5F-8B81-CD87B37E9A0F}"/>
            </a:ext>
          </a:extLst>
        </cdr:cNvPr>
        <cdr:cNvSpPr txBox="1"/>
      </cdr:nvSpPr>
      <cdr:spPr>
        <a:xfrm xmlns:a="http://schemas.openxmlformats.org/drawingml/2006/main">
          <a:off x="10031886" y="2666201"/>
          <a:ext cx="569721" cy="3810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/>
            <a:t>year</a:t>
          </a:r>
          <a:endParaRPr lang="ru-RU" sz="16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0.05492</cdr:x>
      <cdr:y>0</cdr:y>
    </cdr:from>
    <cdr:to>
      <cdr:x>0.13109</cdr:x>
      <cdr:y>0.07287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39033" y="0"/>
          <a:ext cx="886234" cy="4729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/>
            <a:t>G, </a:t>
          </a:r>
          <a:r>
            <a:rPr lang="en-US" sz="1800" dirty="0" err="1"/>
            <a:t>nT</a:t>
          </a:r>
          <a:endParaRPr lang="ru-RU" sz="1800" dirty="0"/>
        </a:p>
      </cdr:txBody>
    </cdr:sp>
  </cdr:relSizeAnchor>
  <cdr:relSizeAnchor xmlns:cdr="http://schemas.openxmlformats.org/drawingml/2006/chartDrawing">
    <cdr:from>
      <cdr:x>0.91274</cdr:x>
      <cdr:y>0.9073</cdr:y>
    </cdr:from>
    <cdr:to>
      <cdr:x>1</cdr:x>
      <cdr:y>0.94332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619686" y="5888501"/>
          <a:ext cx="1015266" cy="2337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/>
            <a:t>year</a:t>
          </a:r>
          <a:endParaRPr lang="ru-RU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0.04065</cdr:x>
      <cdr:y>0</cdr:y>
    </cdr:from>
    <cdr:to>
      <cdr:x>0.10713</cdr:x>
      <cdr:y>0.12998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89995" y="0"/>
          <a:ext cx="801256" cy="9246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/>
            <a:t>R, km</a:t>
          </a:r>
          <a:endParaRPr lang="ru-RU" sz="1800" dirty="0"/>
        </a:p>
      </cdr:txBody>
    </cdr:sp>
  </cdr:relSizeAnchor>
  <cdr:relSizeAnchor xmlns:cdr="http://schemas.openxmlformats.org/drawingml/2006/chartDrawing">
    <cdr:from>
      <cdr:x>0.89612</cdr:x>
      <cdr:y>0.84958</cdr:y>
    </cdr:from>
    <cdr:to>
      <cdr:x>0.97645</cdr:x>
      <cdr:y>0.88983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27939" y="5161520"/>
          <a:ext cx="746554" cy="2445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year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0.7229</cdr:x>
      <cdr:y>0.5</cdr:y>
    </cdr:from>
    <cdr:to>
      <cdr:x>0.95143</cdr:x>
      <cdr:y>0.79872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8712853" y="3556788"/>
          <a:ext cx="2754376" cy="21249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/>
            <a:t>R=(MM/G)^(1/3)</a:t>
          </a:r>
        </a:p>
        <a:p xmlns:a="http://schemas.openxmlformats.org/drawingml/2006/main">
          <a:r>
            <a:rPr lang="en-US" sz="1600" dirty="0"/>
            <a:t>G=MM/R^3</a:t>
          </a:r>
        </a:p>
        <a:p xmlns:a="http://schemas.openxmlformats.org/drawingml/2006/main">
          <a:r>
            <a:rPr lang="en-US" sz="1600" dirty="0"/>
            <a:t>MM=G*R^3</a:t>
          </a:r>
        </a:p>
        <a:p xmlns:a="http://schemas.openxmlformats.org/drawingml/2006/main">
          <a:endParaRPr lang="en-US" sz="1600" dirty="0"/>
        </a:p>
        <a:p xmlns:a="http://schemas.openxmlformats.org/drawingml/2006/main">
          <a:r>
            <a:rPr lang="en-US" sz="1600" dirty="0"/>
            <a:t>G=(H^2+0,25Z^2)^0,5</a:t>
          </a:r>
          <a:endParaRPr lang="ru-RU" sz="16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C7DEFE-66E0-4C91-A86D-830E2FDFF9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24C1D45-AF5F-493B-995B-58F6C7B4C2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33FB7B-3FBE-4A0A-8184-6132507CB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EA82D-7B3F-493E-8AC0-9A93EBEB53F3}" type="datetimeFigureOut">
              <a:rPr lang="ru-RU" smtClean="0"/>
              <a:t>28.09.2025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6E03F4-DAC6-4977-8DA8-0F9D59D11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8BC597-47F1-4524-999B-583352D87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189D-CF5B-4D86-BB5D-311961E0D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207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091BBD-C7DC-423A-ABAD-EC9B8A381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3CA6120-2495-4886-8E91-4472AAD793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CA794F-E734-4046-8237-A53071099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EA82D-7B3F-493E-8AC0-9A93EBEB53F3}" type="datetimeFigureOut">
              <a:rPr lang="ru-RU" smtClean="0"/>
              <a:t>28.09.2025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4B9B4D-F027-47A7-B396-532F32AE0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0F7705-68D1-42E3-A7A9-A6B24925D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189D-CF5B-4D86-BB5D-311961E0D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583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3DA68AF-DBC8-420D-96EC-4CA1F77F59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3B9A642-02A6-42E6-B8DD-3BFF666E62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B50C86-BA8E-41A7-B697-2A5977490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EA82D-7B3F-493E-8AC0-9A93EBEB53F3}" type="datetimeFigureOut">
              <a:rPr lang="ru-RU" smtClean="0"/>
              <a:t>28.09.2025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1B8456-08DA-45D6-BE72-7C35511D9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5A9BE9-4D91-464C-A69E-F1765ECD2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189D-CF5B-4D86-BB5D-311961E0D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240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97" b="0" i="0">
                <a:solidFill>
                  <a:srgbClr val="EBEBEB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42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EA82D-7B3F-493E-8AC0-9A93EBEB53F3}" type="datetimeFigureOut">
              <a:rPr lang="ru-RU" smtClean="0"/>
              <a:t>28.09.2025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189D-CF5B-4D86-BB5D-311961E0D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121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EA82D-7B3F-493E-8AC0-9A93EBEB53F3}" type="datetimeFigureOut">
              <a:rPr lang="ru-RU" smtClean="0"/>
              <a:t>28.09.2025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189D-CF5B-4D86-BB5D-311961E0D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140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EA82D-7B3F-493E-8AC0-9A93EBEB53F3}" type="datetimeFigureOut">
              <a:rPr lang="ru-RU" smtClean="0"/>
              <a:t>28.09.2025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189D-CF5B-4D86-BB5D-311961E0D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717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EA82D-7B3F-493E-8AC0-9A93EBEB53F3}" type="datetimeFigureOut">
              <a:rPr lang="ru-RU" smtClean="0"/>
              <a:t>28.09.2025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189D-CF5B-4D86-BB5D-311961E0D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8159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EA82D-7B3F-493E-8AC0-9A93EBEB53F3}" type="datetimeFigureOut">
              <a:rPr lang="ru-RU" smtClean="0"/>
              <a:t>28.09.2025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189D-CF5B-4D86-BB5D-311961E0D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80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EA82D-7B3F-493E-8AC0-9A93EBEB53F3}" type="datetimeFigureOut">
              <a:rPr lang="ru-RU" smtClean="0"/>
              <a:t>28.09.2025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189D-CF5B-4D86-BB5D-311961E0D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4557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EA82D-7B3F-493E-8AC0-9A93EBEB53F3}" type="datetimeFigureOut">
              <a:rPr lang="ru-RU" smtClean="0"/>
              <a:t>28.09.2025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189D-CF5B-4D86-BB5D-311961E0D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340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764E75-7961-4DBE-B4D7-5FB342991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7EB3E6-9803-4485-B7C2-0DD2E2B88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CCDC45-4410-435A-A7F6-A6EC1D6DB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EA82D-7B3F-493E-8AC0-9A93EBEB53F3}" type="datetimeFigureOut">
              <a:rPr lang="ru-RU" smtClean="0"/>
              <a:t>28.09.2025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6AE0CD-FB87-4B98-A75F-8827BD779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D567B5-B079-4610-83D7-B8A559277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189D-CF5B-4D86-BB5D-311961E0D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121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EA82D-7B3F-493E-8AC0-9A93EBEB53F3}" type="datetimeFigureOut">
              <a:rPr lang="ru-RU" smtClean="0"/>
              <a:t>28.09.2025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189D-CF5B-4D86-BB5D-311961E0D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6069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EA82D-7B3F-493E-8AC0-9A93EBEB53F3}" type="datetimeFigureOut">
              <a:rPr lang="ru-RU" smtClean="0"/>
              <a:t>28.09.2025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189D-CF5B-4D86-BB5D-311961E0D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833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EA82D-7B3F-493E-8AC0-9A93EBEB53F3}" type="datetimeFigureOut">
              <a:rPr lang="ru-RU" smtClean="0"/>
              <a:t>28.09.2025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189D-CF5B-4D86-BB5D-311961E0D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4643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EA82D-7B3F-493E-8AC0-9A93EBEB53F3}" type="datetimeFigureOut">
              <a:rPr lang="ru-RU" smtClean="0"/>
              <a:t>28.09.2025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189D-CF5B-4D86-BB5D-311961E0D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8095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EA82D-7B3F-493E-8AC0-9A93EBEB53F3}" type="datetimeFigureOut">
              <a:rPr lang="ru-RU" smtClean="0"/>
              <a:t>28.09.2025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189D-CF5B-4D86-BB5D-311961E0D3E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6918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EA82D-7B3F-493E-8AC0-9A93EBEB53F3}" type="datetimeFigureOut">
              <a:rPr lang="ru-RU" smtClean="0"/>
              <a:t>28.09.2025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189D-CF5B-4D86-BB5D-311961E0D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8956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EA82D-7B3F-493E-8AC0-9A93EBEB53F3}" type="datetimeFigureOut">
              <a:rPr lang="ru-RU" smtClean="0"/>
              <a:t>28.09.2025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189D-CF5B-4D86-BB5D-311961E0D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4675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EA82D-7B3F-493E-8AC0-9A93EBEB53F3}" type="datetimeFigureOut">
              <a:rPr lang="ru-RU" smtClean="0"/>
              <a:t>28.09.2025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189D-CF5B-4D86-BB5D-311961E0D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1221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EA82D-7B3F-493E-8AC0-9A93EBEB53F3}" type="datetimeFigureOut">
              <a:rPr lang="ru-RU" smtClean="0"/>
              <a:t>28.09.2025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189D-CF5B-4D86-BB5D-311961E0D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423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EA82D-7B3F-493E-8AC0-9A93EBEB53F3}" type="datetimeFigureOut">
              <a:rPr lang="ru-RU" smtClean="0"/>
              <a:t>28.09.2025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189D-CF5B-4D86-BB5D-311961E0D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726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15448E-9027-40E9-8151-1BCDEC041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FACED7-AB3A-4F92-B1EA-376FE7970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1E4A3-6CE2-44C7-A68E-C91F57250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EA82D-7B3F-493E-8AC0-9A93EBEB53F3}" type="datetimeFigureOut">
              <a:rPr lang="ru-RU" smtClean="0"/>
              <a:t>28.09.2025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DC8F95-D2DE-4832-9A58-C2D3E2B9E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5D5A26-843E-4255-A36F-8368EFCD8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189D-CF5B-4D86-BB5D-311961E0D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5226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8" cy="430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97" b="0" i="0">
                <a:solidFill>
                  <a:srgbClr val="EBEBEB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3" y="3840480"/>
            <a:ext cx="8538845" cy="2997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48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94495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97" b="0" i="0">
                <a:solidFill>
                  <a:srgbClr val="EBEBEB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48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08491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3523" cy="685393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668718"/>
            <a:ext cx="4035932" cy="418521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" y="2889115"/>
            <a:ext cx="1522475" cy="236267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07933" y="1674087"/>
            <a:ext cx="2819781" cy="2817173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999856" y="76"/>
            <a:ext cx="1603628" cy="113856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607932" y="6088898"/>
            <a:ext cx="990980" cy="76503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391775" y="0"/>
            <a:ext cx="772464" cy="1212869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10436733" y="12"/>
            <a:ext cx="685165" cy="1143211"/>
          </a:xfrm>
          <a:custGeom>
            <a:avLst/>
            <a:gdLst/>
            <a:ahLst/>
            <a:cxnLst/>
            <a:rect l="l" t="t" r="r" b="b"/>
            <a:pathLst>
              <a:path w="685165" h="1144270">
                <a:moveTo>
                  <a:pt x="684669" y="0"/>
                </a:moveTo>
                <a:lnTo>
                  <a:pt x="0" y="0"/>
                </a:lnTo>
                <a:lnTo>
                  <a:pt x="0" y="1144130"/>
                </a:lnTo>
                <a:lnTo>
                  <a:pt x="684669" y="1144130"/>
                </a:lnTo>
                <a:lnTo>
                  <a:pt x="684669" y="0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97" b="0" i="0">
                <a:solidFill>
                  <a:srgbClr val="EBEBEB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3000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3000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4644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97" b="0" i="0">
                <a:solidFill>
                  <a:srgbClr val="EBEBEB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62334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3523" cy="685393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668718"/>
            <a:ext cx="4035932" cy="418521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" y="2889115"/>
            <a:ext cx="1522475" cy="236267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07933" y="1674087"/>
            <a:ext cx="2819781" cy="2817173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999856" y="76"/>
            <a:ext cx="1603628" cy="113856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607932" y="6088898"/>
            <a:ext cx="990980" cy="76503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391775" y="0"/>
            <a:ext cx="772464" cy="121286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9261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6724ED-5087-46F3-817C-1AE871D85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988BCD-08C4-45A8-9C9D-C30AF1EEBF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3ED9D5-AD63-47C7-8719-FF1DAAEC1D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B2F2EB-FA56-4271-B6A5-AF99F7C8D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EA82D-7B3F-493E-8AC0-9A93EBEB53F3}" type="datetimeFigureOut">
              <a:rPr lang="ru-RU" smtClean="0"/>
              <a:t>28.09.2025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264455-556A-4BBB-84FD-A94F423FA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12967B-782D-4EE2-B134-70CCDADA6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189D-CF5B-4D86-BB5D-311961E0D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174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9D379B-01AA-48FA-BD4F-D901182FD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9C22AD-2579-4892-A0D7-AC3A33994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E55308-0870-4C84-B354-73E040FC7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E49EDCD-2293-451F-B86B-609700C0E7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6778FD3-3BAA-464C-934C-3354EEE388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27607A8-081A-480C-8D51-281B217CE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EA82D-7B3F-493E-8AC0-9A93EBEB53F3}" type="datetimeFigureOut">
              <a:rPr lang="ru-RU" smtClean="0"/>
              <a:t>28.09.2025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6ADC464-B9F8-493F-A8C7-E79517A04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C582B99-75E6-48B2-8BBB-30F042649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189D-CF5B-4D86-BB5D-311961E0D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45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790150-2541-401E-A2BB-89386A9FE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1833249-0A4C-4689-BE4E-B0E2BD64C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EA82D-7B3F-493E-8AC0-9A93EBEB53F3}" type="datetimeFigureOut">
              <a:rPr lang="ru-RU" smtClean="0"/>
              <a:t>28.09.2025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7F174E9-A39E-4FCF-8450-2AA0F6216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023CBC8-1E0A-4ADE-9598-6A4535CA9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189D-CF5B-4D86-BB5D-311961E0D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256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05AFA3D-3E87-4BBA-AB62-B5C10A1EB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EA82D-7B3F-493E-8AC0-9A93EBEB53F3}" type="datetimeFigureOut">
              <a:rPr lang="ru-RU" smtClean="0"/>
              <a:t>28.09.2025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FAAF130-BF6D-4906-9BB5-F357B6886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176EC3B-349B-493B-9D9A-D2028F271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189D-CF5B-4D86-BB5D-311961E0D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284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57C469-E5AD-40C0-BBA4-CF0DAED2D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93A5D7-00D2-428B-B5F6-B32754EC6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00CE1D7-A847-422A-B3F6-08343E1FF4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E1267D-A0FB-4165-9255-296DE3483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EA82D-7B3F-493E-8AC0-9A93EBEB53F3}" type="datetimeFigureOut">
              <a:rPr lang="ru-RU" smtClean="0"/>
              <a:t>28.09.2025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B04165-9555-4076-B84B-6BEEC3825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6D1D1B-33C5-403F-A3EC-95D3AFFBD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189D-CF5B-4D86-BB5D-311961E0D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188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5D26F2-C903-4EFE-A251-3B7EE63F3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C2DD16D-D47D-4CB8-A22B-66B013E8AB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FB5C83-A770-437D-B10F-EA003C6DAA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481E1F-5D1C-4E15-A498-6AE1E7804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EA82D-7B3F-493E-8AC0-9A93EBEB53F3}" type="datetimeFigureOut">
              <a:rPr lang="ru-RU" smtClean="0"/>
              <a:t>28.09.2025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120315-FAA8-42F5-9E1E-0222C670A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66F984-52C2-471D-8C36-F897D5FC3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189D-CF5B-4D86-BB5D-311961E0D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431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7.jp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811C5F-D96E-4356-B24F-B97362D60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9D4262-5BA0-406F-9290-28DDA4A08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1900B1-E069-405A-81A8-C21D2AB7F9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EA82D-7B3F-493E-8AC0-9A93EBEB53F3}" type="datetimeFigureOut">
              <a:rPr lang="ru-RU" smtClean="0"/>
              <a:t>28.09.2025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B9D2E0-4B28-4D01-A079-5733B80FF8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34BD48-5AD6-4E47-ADE9-3F2882880D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2189D-CF5B-4D86-BB5D-311961E0D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871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60EA82D-7B3F-493E-8AC0-9A93EBEB53F3}" type="datetimeFigureOut">
              <a:rPr lang="ru-RU" smtClean="0"/>
              <a:t>28.09.2025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2189D-CF5B-4D86-BB5D-311961E0D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2045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" y="0"/>
            <a:ext cx="12193523" cy="685393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6209" y="-9668"/>
            <a:ext cx="1006094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EBEBEB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01692" y="1219771"/>
            <a:ext cx="7227570" cy="3000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2812" y="6377940"/>
            <a:ext cx="2805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2339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6789">
        <a:defRPr>
          <a:latin typeface="+mn-lt"/>
          <a:ea typeface="+mn-ea"/>
          <a:cs typeface="+mn-cs"/>
        </a:defRPr>
      </a:lvl2pPr>
      <a:lvl3pPr marL="913577">
        <a:defRPr>
          <a:latin typeface="+mn-lt"/>
          <a:ea typeface="+mn-ea"/>
          <a:cs typeface="+mn-cs"/>
        </a:defRPr>
      </a:lvl3pPr>
      <a:lvl4pPr marL="1370366">
        <a:defRPr>
          <a:latin typeface="+mn-lt"/>
          <a:ea typeface="+mn-ea"/>
          <a:cs typeface="+mn-cs"/>
        </a:defRPr>
      </a:lvl4pPr>
      <a:lvl5pPr marL="1827154">
        <a:defRPr>
          <a:latin typeface="+mn-lt"/>
          <a:ea typeface="+mn-ea"/>
          <a:cs typeface="+mn-cs"/>
        </a:defRPr>
      </a:lvl5pPr>
      <a:lvl6pPr marL="2283943">
        <a:defRPr>
          <a:latin typeface="+mn-lt"/>
          <a:ea typeface="+mn-ea"/>
          <a:cs typeface="+mn-cs"/>
        </a:defRPr>
      </a:lvl6pPr>
      <a:lvl7pPr marL="2740731">
        <a:defRPr>
          <a:latin typeface="+mn-lt"/>
          <a:ea typeface="+mn-ea"/>
          <a:cs typeface="+mn-cs"/>
        </a:defRPr>
      </a:lvl7pPr>
      <a:lvl8pPr marL="3197520">
        <a:defRPr>
          <a:latin typeface="+mn-lt"/>
          <a:ea typeface="+mn-ea"/>
          <a:cs typeface="+mn-cs"/>
        </a:defRPr>
      </a:lvl8pPr>
      <a:lvl9pPr marL="365430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789">
        <a:defRPr>
          <a:latin typeface="+mn-lt"/>
          <a:ea typeface="+mn-ea"/>
          <a:cs typeface="+mn-cs"/>
        </a:defRPr>
      </a:lvl2pPr>
      <a:lvl3pPr marL="913577">
        <a:defRPr>
          <a:latin typeface="+mn-lt"/>
          <a:ea typeface="+mn-ea"/>
          <a:cs typeface="+mn-cs"/>
        </a:defRPr>
      </a:lvl3pPr>
      <a:lvl4pPr marL="1370366">
        <a:defRPr>
          <a:latin typeface="+mn-lt"/>
          <a:ea typeface="+mn-ea"/>
          <a:cs typeface="+mn-cs"/>
        </a:defRPr>
      </a:lvl4pPr>
      <a:lvl5pPr marL="1827154">
        <a:defRPr>
          <a:latin typeface="+mn-lt"/>
          <a:ea typeface="+mn-ea"/>
          <a:cs typeface="+mn-cs"/>
        </a:defRPr>
      </a:lvl5pPr>
      <a:lvl6pPr marL="2283943">
        <a:defRPr>
          <a:latin typeface="+mn-lt"/>
          <a:ea typeface="+mn-ea"/>
          <a:cs typeface="+mn-cs"/>
        </a:defRPr>
      </a:lvl6pPr>
      <a:lvl7pPr marL="2740731">
        <a:defRPr>
          <a:latin typeface="+mn-lt"/>
          <a:ea typeface="+mn-ea"/>
          <a:cs typeface="+mn-cs"/>
        </a:defRPr>
      </a:lvl7pPr>
      <a:lvl8pPr marL="3197520">
        <a:defRPr>
          <a:latin typeface="+mn-lt"/>
          <a:ea typeface="+mn-ea"/>
          <a:cs typeface="+mn-cs"/>
        </a:defRPr>
      </a:lvl8pPr>
      <a:lvl9pPr marL="3654308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35.jp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35.jp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3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9.jpg"/><Relationship Id="rId5" Type="http://schemas.openxmlformats.org/officeDocument/2006/relationships/image" Target="../media/image30.jpg"/><Relationship Id="rId4" Type="http://schemas.openxmlformats.org/officeDocument/2006/relationships/image" Target="../media/image38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9.jpg"/><Relationship Id="rId5" Type="http://schemas.openxmlformats.org/officeDocument/2006/relationships/image" Target="../media/image30.jpg"/><Relationship Id="rId4" Type="http://schemas.openxmlformats.org/officeDocument/2006/relationships/image" Target="../media/image38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40.jpg"/><Relationship Id="rId4" Type="http://schemas.openxmlformats.org/officeDocument/2006/relationships/image" Target="../media/image30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40.jpg"/><Relationship Id="rId4" Type="http://schemas.openxmlformats.org/officeDocument/2006/relationships/image" Target="../media/image30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7A394F-D55F-B836-11BC-D040339033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589390"/>
            <a:ext cx="8825658" cy="1757039"/>
          </a:xfrm>
        </p:spPr>
        <p:txBody>
          <a:bodyPr/>
          <a:lstStyle/>
          <a:p>
            <a:r>
              <a:rPr lang="ru-RU" sz="4000" dirty="0"/>
              <a:t>Оценка скорости перемещения</a:t>
            </a:r>
            <a:br>
              <a:rPr lang="ru-RU" sz="4000" dirty="0"/>
            </a:br>
            <a:r>
              <a:rPr lang="ru-RU" sz="4000" dirty="0"/>
              <a:t>южного магнитного полюса в</a:t>
            </a:r>
            <a:br>
              <a:rPr lang="ru-RU" sz="4000" dirty="0"/>
            </a:br>
            <a:r>
              <a:rPr lang="ru-RU" sz="4000" dirty="0"/>
              <a:t>XIX–XXI веках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одзаголовок 2">
                <a:extLst>
                  <a:ext uri="{FF2B5EF4-FFF2-40B4-BE49-F238E27FC236}">
                    <a16:creationId xmlns:a16="http://schemas.microsoft.com/office/drawing/2014/main" id="{B8F0F3A7-9939-554C-459D-F874157D262B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154955" y="3511571"/>
                <a:ext cx="8825658" cy="2360267"/>
              </a:xfrm>
            </p:spPr>
            <p:txBody>
              <a:bodyPr>
                <a:normAutofit fontScale="85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ru-RU" b="1" dirty="0"/>
                          <m:t>Семаков Н. Н.</m:t>
                        </m:r>
                      </m:e>
                      <m:sup>
                        <m:r>
                          <a:rPr lang="ru-RU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/>
                  <a:t>,</a:t>
                </a:r>
                <a:r>
                  <a:rPr lang="ru-RU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ru-RU" b="1" dirty="0"/>
                          <m:t>Уколов Д. А</m:t>
                        </m:r>
                        <m:r>
                          <m:rPr>
                            <m:nor/>
                          </m:rPr>
                          <a:rPr lang="ru-RU" b="1" dirty="0"/>
                          <m:t>.</m:t>
                        </m:r>
                      </m:e>
                      <m:sup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b="1" dirty="0"/>
              </a:p>
              <a:p>
                <a:r>
                  <a:rPr lang="ru-RU" dirty="0"/>
                  <a:t>1</a:t>
                </a:r>
                <a:r>
                  <a:rPr lang="en-US" dirty="0"/>
                  <a:t> -</a:t>
                </a:r>
                <a:r>
                  <a:rPr lang="ru-RU" dirty="0"/>
                  <a:t> Федеральное государственное автономное</a:t>
                </a:r>
                <a:r>
                  <a:rPr lang="en-US" dirty="0"/>
                  <a:t> </a:t>
                </a:r>
                <a:r>
                  <a:rPr lang="ru-RU" dirty="0"/>
                  <a:t>образовательное учреждение высшего образования</a:t>
                </a:r>
                <a:r>
                  <a:rPr lang="en-US" dirty="0"/>
                  <a:t> </a:t>
                </a:r>
                <a:r>
                  <a:rPr lang="ru-RU" b="1" dirty="0"/>
                  <a:t>Новосибирский национальный исследовательский</a:t>
                </a:r>
                <a:r>
                  <a:rPr lang="en-US" b="1" dirty="0"/>
                  <a:t> </a:t>
                </a:r>
                <a:r>
                  <a:rPr lang="ru-RU" b="1" dirty="0"/>
                  <a:t>государственный университет</a:t>
                </a:r>
              </a:p>
              <a:p>
                <a:r>
                  <a:rPr lang="ru-RU" dirty="0"/>
                  <a:t>2 </a:t>
                </a:r>
                <a:r>
                  <a:rPr lang="en-US" dirty="0"/>
                  <a:t>- </a:t>
                </a:r>
                <a:r>
                  <a:rPr lang="ru-RU" dirty="0"/>
                  <a:t>Федеральное государственное бюджетное учреждение</a:t>
                </a:r>
                <a:r>
                  <a:rPr lang="en-US" dirty="0"/>
                  <a:t> </a:t>
                </a:r>
                <a:r>
                  <a:rPr lang="ru-RU" dirty="0"/>
                  <a:t>«</a:t>
                </a:r>
                <a:r>
                  <a:rPr lang="ru-RU" b="1" dirty="0"/>
                  <a:t>Арктический и антарктический</a:t>
                </a:r>
                <a:r>
                  <a:rPr lang="en-US" b="1" dirty="0"/>
                  <a:t> </a:t>
                </a:r>
                <a:r>
                  <a:rPr lang="ru-RU" b="1" dirty="0"/>
                  <a:t>научно-исследовательский институт</a:t>
                </a:r>
                <a:r>
                  <a:rPr lang="ru-RU" dirty="0"/>
                  <a:t>»</a:t>
                </a:r>
              </a:p>
              <a:p>
                <a:r>
                  <a:rPr lang="ru-RU" dirty="0"/>
                  <a:t>3</a:t>
                </a:r>
                <a:r>
                  <a:rPr lang="en-US" dirty="0"/>
                  <a:t> -</a:t>
                </a:r>
                <a:r>
                  <a:rPr lang="ru-RU" dirty="0"/>
                  <a:t> Федеральное государственное бюджетное учреждение</a:t>
                </a:r>
                <a:r>
                  <a:rPr lang="en-US" dirty="0"/>
                  <a:t> </a:t>
                </a:r>
                <a:r>
                  <a:rPr lang="ru-RU" dirty="0"/>
                  <a:t>науки Федеральный исследовательский центр «</a:t>
                </a:r>
                <a:r>
                  <a:rPr lang="ru-RU" b="1" dirty="0"/>
                  <a:t>Единая</a:t>
                </a:r>
                <a:r>
                  <a:rPr lang="en-US" b="1" dirty="0"/>
                  <a:t> </a:t>
                </a:r>
                <a:r>
                  <a:rPr lang="ru-RU" b="1" dirty="0"/>
                  <a:t>геофизическая служба Российской академии наук</a:t>
                </a:r>
                <a:r>
                  <a:rPr lang="ru-RU" dirty="0"/>
                  <a:t>»</a:t>
                </a:r>
                <a:r>
                  <a:rPr lang="en-US" dirty="0"/>
                  <a:t>, </a:t>
                </a:r>
                <a:r>
                  <a:rPr lang="ru-RU" dirty="0"/>
                  <a:t>сибирский филиал</a:t>
                </a:r>
              </a:p>
            </p:txBody>
          </p:sp>
        </mc:Choice>
        <mc:Fallback>
          <p:sp>
            <p:nvSpPr>
              <p:cNvPr id="3" name="Подзаголовок 2">
                <a:extLst>
                  <a:ext uri="{FF2B5EF4-FFF2-40B4-BE49-F238E27FC236}">
                    <a16:creationId xmlns:a16="http://schemas.microsoft.com/office/drawing/2014/main" id="{B8F0F3A7-9939-554C-459D-F874157D26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154955" y="3511571"/>
                <a:ext cx="8825658" cy="2360267"/>
              </a:xfrm>
              <a:blipFill>
                <a:blip r:embed="rId2"/>
                <a:stretch>
                  <a:fillRect l="-414" t="-2584" b="-2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F910D56-CB16-48F3-9630-403BF77757D7}"/>
              </a:ext>
            </a:extLst>
          </p:cNvPr>
          <p:cNvSpPr txBox="1">
            <a:spLocks/>
          </p:cNvSpPr>
          <p:nvPr/>
        </p:nvSpPr>
        <p:spPr>
          <a:xfrm>
            <a:off x="10417225" y="188860"/>
            <a:ext cx="2180215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N*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797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5FCBCD-A95B-C89E-FE53-8B992EE0A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40370"/>
            <a:ext cx="10515600" cy="5322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/>
              <a:t>Рис. 4. Скорость изменения величины магнитного момента в Арктике и Антарктике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073916"/>
              </p:ext>
            </p:extLst>
          </p:nvPr>
        </p:nvGraphicFramePr>
        <p:xfrm>
          <a:off x="367862" y="314366"/>
          <a:ext cx="11351172" cy="5658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object 9">
            <a:extLst>
              <a:ext uri="{FF2B5EF4-FFF2-40B4-BE49-F238E27FC236}">
                <a16:creationId xmlns:a16="http://schemas.microsoft.com/office/drawing/2014/main" id="{967FC520-D9D8-4237-BA59-88ED0F99DD3D}"/>
              </a:ext>
            </a:extLst>
          </p:cNvPr>
          <p:cNvGrpSpPr/>
          <p:nvPr/>
        </p:nvGrpSpPr>
        <p:grpSpPr>
          <a:xfrm>
            <a:off x="11154771" y="-19963"/>
            <a:ext cx="772080" cy="1212997"/>
            <a:chOff x="10391775" y="0"/>
            <a:chExt cx="772795" cy="1214120"/>
          </a:xfrm>
        </p:grpSpPr>
        <p:pic>
          <p:nvPicPr>
            <p:cNvPr id="6" name="object 10">
              <a:extLst>
                <a:ext uri="{FF2B5EF4-FFF2-40B4-BE49-F238E27FC236}">
                  <a16:creationId xmlns:a16="http://schemas.microsoft.com/office/drawing/2014/main" id="{96DAC474-B8F1-4E20-8484-FD18CCD64AD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91775" y="0"/>
              <a:ext cx="772464" cy="1213992"/>
            </a:xfrm>
            <a:prstGeom prst="rect">
              <a:avLst/>
            </a:prstGeom>
          </p:spPr>
        </p:pic>
        <p:sp>
          <p:nvSpPr>
            <p:cNvPr id="7" name="object 11">
              <a:extLst>
                <a:ext uri="{FF2B5EF4-FFF2-40B4-BE49-F238E27FC236}">
                  <a16:creationId xmlns:a16="http://schemas.microsoft.com/office/drawing/2014/main" id="{83EF8790-FF04-435E-A54B-86337517A8CA}"/>
                </a:ext>
              </a:extLst>
            </p:cNvPr>
            <p:cNvSpPr/>
            <p:nvPr/>
          </p:nvSpPr>
          <p:spPr>
            <a:xfrm>
              <a:off x="10436732" y="12"/>
              <a:ext cx="685165" cy="1144270"/>
            </a:xfrm>
            <a:custGeom>
              <a:avLst/>
              <a:gdLst/>
              <a:ahLst/>
              <a:cxnLst/>
              <a:rect l="l" t="t" r="r" b="b"/>
              <a:pathLst>
                <a:path w="685165" h="1144270">
                  <a:moveTo>
                    <a:pt x="684669" y="0"/>
                  </a:moveTo>
                  <a:lnTo>
                    <a:pt x="0" y="0"/>
                  </a:lnTo>
                  <a:lnTo>
                    <a:pt x="0" y="1144130"/>
                  </a:lnTo>
                  <a:lnTo>
                    <a:pt x="684669" y="1144130"/>
                  </a:lnTo>
                  <a:lnTo>
                    <a:pt x="684669" y="0"/>
                  </a:lnTo>
                  <a:close/>
                </a:path>
              </a:pathLst>
            </a:custGeom>
            <a:solidFill>
              <a:srgbClr val="AF1512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</p:grpSp>
      <p:sp>
        <p:nvSpPr>
          <p:cNvPr id="8" name="object 13">
            <a:extLst>
              <a:ext uri="{FF2B5EF4-FFF2-40B4-BE49-F238E27FC236}">
                <a16:creationId xmlns:a16="http://schemas.microsoft.com/office/drawing/2014/main" id="{EAE9C953-416D-4D33-855F-9A5C2ECC0F2F}"/>
              </a:ext>
            </a:extLst>
          </p:cNvPr>
          <p:cNvSpPr txBox="1"/>
          <p:nvPr/>
        </p:nvSpPr>
        <p:spPr>
          <a:xfrm>
            <a:off x="11366957" y="197394"/>
            <a:ext cx="280410" cy="576681"/>
          </a:xfrm>
          <a:prstGeom prst="rect">
            <a:avLst/>
          </a:prstGeom>
        </p:spPr>
        <p:txBody>
          <a:bodyPr vert="horz" wrap="square" lIns="0" tIns="15226" rIns="0" bIns="0" rtlCol="0">
            <a:spAutoFit/>
          </a:bodyPr>
          <a:lstStyle/>
          <a:p>
            <a:pPr marL="12689">
              <a:spcBef>
                <a:spcPts val="120"/>
              </a:spcBef>
            </a:pPr>
            <a:r>
              <a:rPr lang="en-US" sz="3597" spc="-350" dirty="0">
                <a:solidFill>
                  <a:srgbClr val="EBEBEB"/>
                </a:solidFill>
                <a:latin typeface="Verdana"/>
                <a:cs typeface="Verdana"/>
              </a:rPr>
              <a:t>9</a:t>
            </a:r>
            <a:endParaRPr sz="3597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280081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5FCBCD-A95B-C89E-FE53-8B992EE0A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965" y="6224017"/>
            <a:ext cx="10733690" cy="532242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Рис. 5. Изменение локальной магнитной постоянной </a:t>
            </a:r>
            <a:r>
              <a:rPr lang="en-US" sz="2400" dirty="0"/>
              <a:t>(G)</a:t>
            </a:r>
            <a:endParaRPr lang="ru-RU" sz="2400" dirty="0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027154"/>
              </p:ext>
            </p:extLst>
          </p:nvPr>
        </p:nvGraphicFramePr>
        <p:xfrm>
          <a:off x="315311" y="367862"/>
          <a:ext cx="11634952" cy="5951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object 9">
            <a:extLst>
              <a:ext uri="{FF2B5EF4-FFF2-40B4-BE49-F238E27FC236}">
                <a16:creationId xmlns:a16="http://schemas.microsoft.com/office/drawing/2014/main" id="{26C0FB5C-744C-4786-A153-9DA5008FCC3B}"/>
              </a:ext>
            </a:extLst>
          </p:cNvPr>
          <p:cNvGrpSpPr/>
          <p:nvPr/>
        </p:nvGrpSpPr>
        <p:grpSpPr>
          <a:xfrm>
            <a:off x="11154771" y="-19963"/>
            <a:ext cx="772080" cy="1212997"/>
            <a:chOff x="10391775" y="0"/>
            <a:chExt cx="772795" cy="1214120"/>
          </a:xfrm>
        </p:grpSpPr>
        <p:pic>
          <p:nvPicPr>
            <p:cNvPr id="5" name="object 10">
              <a:extLst>
                <a:ext uri="{FF2B5EF4-FFF2-40B4-BE49-F238E27FC236}">
                  <a16:creationId xmlns:a16="http://schemas.microsoft.com/office/drawing/2014/main" id="{80237EB4-251D-4767-B2E8-0F796FB8AF1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91775" y="0"/>
              <a:ext cx="772464" cy="1213992"/>
            </a:xfrm>
            <a:prstGeom prst="rect">
              <a:avLst/>
            </a:prstGeom>
          </p:spPr>
        </p:pic>
        <p:sp>
          <p:nvSpPr>
            <p:cNvPr id="6" name="object 11">
              <a:extLst>
                <a:ext uri="{FF2B5EF4-FFF2-40B4-BE49-F238E27FC236}">
                  <a16:creationId xmlns:a16="http://schemas.microsoft.com/office/drawing/2014/main" id="{01D2AF31-0982-4649-B30F-B4E043808C8A}"/>
                </a:ext>
              </a:extLst>
            </p:cNvPr>
            <p:cNvSpPr/>
            <p:nvPr/>
          </p:nvSpPr>
          <p:spPr>
            <a:xfrm>
              <a:off x="10436732" y="12"/>
              <a:ext cx="685165" cy="1144270"/>
            </a:xfrm>
            <a:custGeom>
              <a:avLst/>
              <a:gdLst/>
              <a:ahLst/>
              <a:cxnLst/>
              <a:rect l="l" t="t" r="r" b="b"/>
              <a:pathLst>
                <a:path w="685165" h="1144270">
                  <a:moveTo>
                    <a:pt x="684669" y="0"/>
                  </a:moveTo>
                  <a:lnTo>
                    <a:pt x="0" y="0"/>
                  </a:lnTo>
                  <a:lnTo>
                    <a:pt x="0" y="1144130"/>
                  </a:lnTo>
                  <a:lnTo>
                    <a:pt x="684669" y="1144130"/>
                  </a:lnTo>
                  <a:lnTo>
                    <a:pt x="684669" y="0"/>
                  </a:lnTo>
                  <a:close/>
                </a:path>
              </a:pathLst>
            </a:custGeom>
            <a:solidFill>
              <a:srgbClr val="AF1512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</p:grpSp>
      <p:sp>
        <p:nvSpPr>
          <p:cNvPr id="11" name="object 13">
            <a:extLst>
              <a:ext uri="{FF2B5EF4-FFF2-40B4-BE49-F238E27FC236}">
                <a16:creationId xmlns:a16="http://schemas.microsoft.com/office/drawing/2014/main" id="{F3C12C4D-6463-4BE7-87F2-5C58C9680673}"/>
              </a:ext>
            </a:extLst>
          </p:cNvPr>
          <p:cNvSpPr txBox="1"/>
          <p:nvPr/>
        </p:nvSpPr>
        <p:spPr>
          <a:xfrm>
            <a:off x="11255299" y="177074"/>
            <a:ext cx="509732" cy="568924"/>
          </a:xfrm>
          <a:prstGeom prst="rect">
            <a:avLst/>
          </a:prstGeom>
        </p:spPr>
        <p:txBody>
          <a:bodyPr vert="horz" wrap="square" lIns="0" tIns="15226" rIns="0" bIns="0" rtlCol="0">
            <a:spAutoFit/>
          </a:bodyPr>
          <a:lstStyle/>
          <a:p>
            <a:pPr marL="12689">
              <a:spcBef>
                <a:spcPts val="120"/>
              </a:spcBef>
            </a:pPr>
            <a:r>
              <a:rPr lang="en-US" sz="3597" spc="-350" dirty="0">
                <a:solidFill>
                  <a:srgbClr val="EBEBEB"/>
                </a:solidFill>
                <a:latin typeface="Verdana"/>
                <a:cs typeface="Verdana"/>
              </a:rPr>
              <a:t>10</a:t>
            </a:r>
            <a:endParaRPr sz="3597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774535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5FCBCD-A95B-C89E-FE53-8B992EE0A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445" y="6325758"/>
            <a:ext cx="10733690" cy="532242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Рис. 6. Изменение расстояния </a:t>
            </a:r>
            <a:r>
              <a:rPr lang="en-US" sz="2400" dirty="0"/>
              <a:t>(R)</a:t>
            </a:r>
            <a:r>
              <a:rPr lang="ru-RU" sz="2400" dirty="0"/>
              <a:t> от обсерватории до магнитного диполя</a:t>
            </a:r>
          </a:p>
        </p:txBody>
      </p:sp>
      <p:graphicFrame>
        <p:nvGraphicFramePr>
          <p:cNvPr id="20" name="Диаграмма 19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297333"/>
              </p:ext>
            </p:extLst>
          </p:nvPr>
        </p:nvGraphicFramePr>
        <p:xfrm>
          <a:off x="0" y="173620"/>
          <a:ext cx="12052581" cy="7113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2" name="object 9">
            <a:extLst>
              <a:ext uri="{FF2B5EF4-FFF2-40B4-BE49-F238E27FC236}">
                <a16:creationId xmlns:a16="http://schemas.microsoft.com/office/drawing/2014/main" id="{85B0E58B-A763-47DC-BD12-79BAF2FF3B7E}"/>
              </a:ext>
            </a:extLst>
          </p:cNvPr>
          <p:cNvGrpSpPr/>
          <p:nvPr/>
        </p:nvGrpSpPr>
        <p:grpSpPr>
          <a:xfrm>
            <a:off x="11154771" y="-19963"/>
            <a:ext cx="772080" cy="1212997"/>
            <a:chOff x="10391775" y="0"/>
            <a:chExt cx="772795" cy="1214120"/>
          </a:xfrm>
        </p:grpSpPr>
        <p:pic>
          <p:nvPicPr>
            <p:cNvPr id="23" name="object 10">
              <a:extLst>
                <a:ext uri="{FF2B5EF4-FFF2-40B4-BE49-F238E27FC236}">
                  <a16:creationId xmlns:a16="http://schemas.microsoft.com/office/drawing/2014/main" id="{53CAE7EB-216D-40D4-A963-39ACDAF9D29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91775" y="0"/>
              <a:ext cx="772464" cy="1213992"/>
            </a:xfrm>
            <a:prstGeom prst="rect">
              <a:avLst/>
            </a:prstGeom>
          </p:spPr>
        </p:pic>
        <p:sp>
          <p:nvSpPr>
            <p:cNvPr id="24" name="object 11">
              <a:extLst>
                <a:ext uri="{FF2B5EF4-FFF2-40B4-BE49-F238E27FC236}">
                  <a16:creationId xmlns:a16="http://schemas.microsoft.com/office/drawing/2014/main" id="{E32CFCF7-B9FC-4A33-93CF-AFF86F064556}"/>
                </a:ext>
              </a:extLst>
            </p:cNvPr>
            <p:cNvSpPr/>
            <p:nvPr/>
          </p:nvSpPr>
          <p:spPr>
            <a:xfrm>
              <a:off x="10436732" y="12"/>
              <a:ext cx="685165" cy="1144270"/>
            </a:xfrm>
            <a:custGeom>
              <a:avLst/>
              <a:gdLst/>
              <a:ahLst/>
              <a:cxnLst/>
              <a:rect l="l" t="t" r="r" b="b"/>
              <a:pathLst>
                <a:path w="685165" h="1144270">
                  <a:moveTo>
                    <a:pt x="684669" y="0"/>
                  </a:moveTo>
                  <a:lnTo>
                    <a:pt x="0" y="0"/>
                  </a:lnTo>
                  <a:lnTo>
                    <a:pt x="0" y="1144130"/>
                  </a:lnTo>
                  <a:lnTo>
                    <a:pt x="684669" y="1144130"/>
                  </a:lnTo>
                  <a:lnTo>
                    <a:pt x="684669" y="0"/>
                  </a:lnTo>
                  <a:close/>
                </a:path>
              </a:pathLst>
            </a:custGeom>
            <a:solidFill>
              <a:srgbClr val="AF1512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</p:grpSp>
      <p:sp>
        <p:nvSpPr>
          <p:cNvPr id="25" name="object 13">
            <a:extLst>
              <a:ext uri="{FF2B5EF4-FFF2-40B4-BE49-F238E27FC236}">
                <a16:creationId xmlns:a16="http://schemas.microsoft.com/office/drawing/2014/main" id="{AB6CD63B-D29C-44DE-A993-1082C0916720}"/>
              </a:ext>
            </a:extLst>
          </p:cNvPr>
          <p:cNvSpPr txBox="1"/>
          <p:nvPr/>
        </p:nvSpPr>
        <p:spPr>
          <a:xfrm>
            <a:off x="11255299" y="177074"/>
            <a:ext cx="509732" cy="568924"/>
          </a:xfrm>
          <a:prstGeom prst="rect">
            <a:avLst/>
          </a:prstGeom>
        </p:spPr>
        <p:txBody>
          <a:bodyPr vert="horz" wrap="square" lIns="0" tIns="15226" rIns="0" bIns="0" rtlCol="0">
            <a:spAutoFit/>
          </a:bodyPr>
          <a:lstStyle/>
          <a:p>
            <a:pPr marL="12689">
              <a:spcBef>
                <a:spcPts val="120"/>
              </a:spcBef>
            </a:pPr>
            <a:r>
              <a:rPr lang="en-US" sz="3597" spc="-350" dirty="0">
                <a:solidFill>
                  <a:srgbClr val="EBEBEB"/>
                </a:solidFill>
                <a:latin typeface="Verdana"/>
                <a:cs typeface="Verdana"/>
              </a:rPr>
              <a:t>11</a:t>
            </a:r>
            <a:endParaRPr sz="3597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728046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40" y="0"/>
            <a:ext cx="12182243" cy="685393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94602" y="1960383"/>
            <a:ext cx="9240219" cy="2475666"/>
          </a:xfrm>
          <a:prstGeom prst="rect">
            <a:avLst/>
          </a:prstGeom>
        </p:spPr>
        <p:txBody>
          <a:bodyPr vert="horz" wrap="square" lIns="0" tIns="13323" rIns="0" bIns="0" rtlCol="0" anchor="ctr">
            <a:spAutoFit/>
          </a:bodyPr>
          <a:lstStyle/>
          <a:p>
            <a:pPr marL="12700" marR="743585" algn="ctr">
              <a:lnSpc>
                <a:spcPct val="100200"/>
              </a:lnSpc>
              <a:spcBef>
                <a:spcPts val="75"/>
              </a:spcBef>
            </a:pPr>
            <a:r>
              <a:rPr lang="ru-RU" sz="4000" spc="-55" dirty="0">
                <a:solidFill>
                  <a:srgbClr val="EBEBEB"/>
                </a:solidFill>
                <a:latin typeface="Verdana"/>
                <a:cs typeface="Verdana"/>
              </a:rPr>
              <a:t>Поведение</a:t>
            </a:r>
            <a:r>
              <a:rPr lang="ru-RU" sz="4000" spc="-35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lang="ru-RU" sz="4000" spc="-130" dirty="0">
                <a:solidFill>
                  <a:srgbClr val="EBEBEB"/>
                </a:solidFill>
                <a:latin typeface="Verdana"/>
                <a:cs typeface="Verdana"/>
              </a:rPr>
              <a:t>интегральных </a:t>
            </a:r>
            <a:r>
              <a:rPr lang="ru-RU" sz="4000" spc="-60" dirty="0">
                <a:solidFill>
                  <a:srgbClr val="EBEBEB"/>
                </a:solidFill>
                <a:latin typeface="Verdana"/>
                <a:cs typeface="Verdana"/>
              </a:rPr>
              <a:t>характеристик</a:t>
            </a:r>
            <a:r>
              <a:rPr lang="ru-RU" sz="4000" spc="-35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lang="ru-RU" sz="4000" spc="-30" dirty="0">
                <a:solidFill>
                  <a:srgbClr val="EBEBEB"/>
                </a:solidFill>
                <a:latin typeface="Verdana"/>
                <a:cs typeface="Verdana"/>
              </a:rPr>
              <a:t>магнитного </a:t>
            </a:r>
            <a:r>
              <a:rPr lang="ru-RU" sz="4000" spc="-270" dirty="0">
                <a:solidFill>
                  <a:srgbClr val="EBEBEB"/>
                </a:solidFill>
                <a:latin typeface="Verdana"/>
                <a:cs typeface="Verdana"/>
              </a:rPr>
              <a:t>поля</a:t>
            </a:r>
            <a:r>
              <a:rPr lang="ru-RU" sz="4000" spc="-34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lang="ru-RU" sz="4000" spc="85" dirty="0">
                <a:solidFill>
                  <a:srgbClr val="EBEBEB"/>
                </a:solidFill>
                <a:latin typeface="Verdana"/>
                <a:cs typeface="Verdana"/>
              </a:rPr>
              <a:t>на</a:t>
            </a:r>
            <a:r>
              <a:rPr lang="ru-RU" sz="4000" spc="-33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lang="ru-RU" sz="4000" spc="165" dirty="0">
                <a:solidFill>
                  <a:srgbClr val="EBEBEB"/>
                </a:solidFill>
                <a:latin typeface="Verdana"/>
                <a:cs typeface="Verdana"/>
              </a:rPr>
              <a:t>разном</a:t>
            </a:r>
            <a:r>
              <a:rPr lang="ru-RU" sz="4000" spc="-29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lang="ru-RU" sz="4000" spc="-10" dirty="0">
                <a:solidFill>
                  <a:srgbClr val="EBEBEB"/>
                </a:solidFill>
                <a:latin typeface="Verdana"/>
                <a:cs typeface="Verdana"/>
              </a:rPr>
              <a:t>удалении </a:t>
            </a:r>
            <a:r>
              <a:rPr lang="ru-RU" sz="4000" spc="-195" dirty="0">
                <a:solidFill>
                  <a:srgbClr val="EBEBEB"/>
                </a:solidFill>
                <a:latin typeface="Verdana"/>
                <a:cs typeface="Verdana"/>
              </a:rPr>
              <a:t>от</a:t>
            </a:r>
            <a:r>
              <a:rPr lang="ru-RU" sz="4000" spc="-35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lang="ru-RU" sz="4000" spc="-35" dirty="0">
                <a:solidFill>
                  <a:srgbClr val="EBEBEB"/>
                </a:solidFill>
                <a:latin typeface="Verdana"/>
                <a:cs typeface="Verdana"/>
              </a:rPr>
              <a:t>сейсмоактивных</a:t>
            </a:r>
            <a:r>
              <a:rPr lang="ru-RU" sz="4000" spc="-28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lang="ru-RU" sz="4000" spc="-25" dirty="0">
                <a:solidFill>
                  <a:srgbClr val="EBEBEB"/>
                </a:solidFill>
                <a:latin typeface="Verdana"/>
                <a:cs typeface="Verdana"/>
              </a:rPr>
              <a:t>зон</a:t>
            </a:r>
            <a:endParaRPr lang="ru-RU" sz="4000" dirty="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19267" y="88"/>
            <a:ext cx="868549" cy="122407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0572162" y="213531"/>
            <a:ext cx="538616" cy="576681"/>
          </a:xfrm>
          <a:prstGeom prst="rect">
            <a:avLst/>
          </a:prstGeom>
        </p:spPr>
        <p:txBody>
          <a:bodyPr vert="horz" wrap="square" lIns="0" tIns="15226" rIns="0" bIns="0" rtlCol="0">
            <a:spAutoFit/>
          </a:bodyPr>
          <a:lstStyle/>
          <a:p>
            <a:pPr marL="12689">
              <a:spcBef>
                <a:spcPts val="120"/>
              </a:spcBef>
            </a:pPr>
            <a:r>
              <a:rPr sz="3597" spc="-310" dirty="0">
                <a:solidFill>
                  <a:srgbClr val="EBEBEB"/>
                </a:solidFill>
                <a:latin typeface="Verdana"/>
                <a:cs typeface="Verdana"/>
              </a:rPr>
              <a:t>1</a:t>
            </a:r>
            <a:r>
              <a:rPr lang="en-US" sz="3597" spc="-310" dirty="0">
                <a:solidFill>
                  <a:srgbClr val="EBEBEB"/>
                </a:solidFill>
                <a:latin typeface="Verdana"/>
                <a:cs typeface="Verdana"/>
              </a:rPr>
              <a:t>2</a:t>
            </a:r>
            <a:endParaRPr sz="3597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584715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40" y="0"/>
            <a:ext cx="12182243" cy="685393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639" y="2668718"/>
            <a:ext cx="4032326" cy="4185220"/>
            <a:chOff x="0" y="2671189"/>
            <a:chExt cx="4036060" cy="418909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671189"/>
              <a:ext cx="4035932" cy="418909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891789"/>
              <a:ext cx="1522475" cy="2364867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05609" y="1674087"/>
            <a:ext cx="2817173" cy="281717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998095" y="76"/>
            <a:ext cx="1602145" cy="113856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605608" y="6088898"/>
            <a:ext cx="990063" cy="765038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10387802" y="0"/>
            <a:ext cx="772080" cy="1212997"/>
            <a:chOff x="10391775" y="0"/>
            <a:chExt cx="772795" cy="1214120"/>
          </a:xfrm>
        </p:grpSpPr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391775" y="0"/>
              <a:ext cx="772464" cy="121399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0436732" y="12"/>
              <a:ext cx="685165" cy="1144270"/>
            </a:xfrm>
            <a:custGeom>
              <a:avLst/>
              <a:gdLst/>
              <a:ahLst/>
              <a:cxnLst/>
              <a:rect l="l" t="t" r="r" b="b"/>
              <a:pathLst>
                <a:path w="685165" h="1144270">
                  <a:moveTo>
                    <a:pt x="684669" y="0"/>
                  </a:moveTo>
                  <a:lnTo>
                    <a:pt x="0" y="0"/>
                  </a:lnTo>
                  <a:lnTo>
                    <a:pt x="0" y="1144130"/>
                  </a:lnTo>
                  <a:lnTo>
                    <a:pt x="684669" y="1144130"/>
                  </a:lnTo>
                  <a:lnTo>
                    <a:pt x="684669" y="0"/>
                  </a:lnTo>
                  <a:close/>
                </a:path>
              </a:pathLst>
            </a:custGeom>
            <a:solidFill>
              <a:srgbClr val="AF1512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96568" y="266313"/>
            <a:ext cx="9811191" cy="496111"/>
          </a:xfrm>
          <a:prstGeom prst="rect">
            <a:avLst/>
          </a:prstGeom>
        </p:spPr>
        <p:txBody>
          <a:bodyPr vert="horz" wrap="square" lIns="0" tIns="17129" rIns="0" bIns="0" rtlCol="0" anchor="ctr">
            <a:spAutoFit/>
          </a:bodyPr>
          <a:lstStyle/>
          <a:p>
            <a:pPr marL="12689">
              <a:lnSpc>
                <a:spcPct val="100000"/>
              </a:lnSpc>
              <a:spcBef>
                <a:spcPts val="135"/>
              </a:spcBef>
            </a:pPr>
            <a:r>
              <a:rPr sz="3047" spc="-150" dirty="0">
                <a:solidFill>
                  <a:schemeClr val="bg1"/>
                </a:solidFill>
              </a:rPr>
              <a:t>ВЕЛИКОЕ</a:t>
            </a:r>
            <a:r>
              <a:rPr sz="3047" spc="-145" dirty="0">
                <a:solidFill>
                  <a:schemeClr val="bg1"/>
                </a:solidFill>
              </a:rPr>
              <a:t> </a:t>
            </a:r>
            <a:r>
              <a:rPr sz="3047" spc="-95" dirty="0">
                <a:solidFill>
                  <a:schemeClr val="bg1"/>
                </a:solidFill>
              </a:rPr>
              <a:t>ВОСТОЧНО-</a:t>
            </a:r>
            <a:r>
              <a:rPr sz="3047" spc="-35" dirty="0">
                <a:solidFill>
                  <a:schemeClr val="bg1"/>
                </a:solidFill>
              </a:rPr>
              <a:t>ЯПОНСКОЕ</a:t>
            </a:r>
            <a:r>
              <a:rPr sz="3047" spc="-85" dirty="0">
                <a:solidFill>
                  <a:schemeClr val="bg1"/>
                </a:solidFill>
              </a:rPr>
              <a:t> </a:t>
            </a:r>
            <a:r>
              <a:rPr sz="3047" spc="-110" dirty="0">
                <a:solidFill>
                  <a:schemeClr val="bg1"/>
                </a:solidFill>
              </a:rPr>
              <a:t>ЗЕМЛЕТРЯСЕНИЕ</a:t>
            </a:r>
            <a:endParaRPr sz="3047" dirty="0">
              <a:solidFill>
                <a:schemeClr val="bg1"/>
              </a:solidFill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6568" y="916752"/>
            <a:ext cx="3619324" cy="5734455"/>
          </a:xfrm>
          <a:prstGeom prst="rect">
            <a:avLst/>
          </a:prstGeom>
        </p:spPr>
        <p:txBody>
          <a:bodyPr vert="horz" wrap="square" lIns="0" tIns="64709" rIns="0" bIns="0" rtlCol="0">
            <a:spAutoFit/>
          </a:bodyPr>
          <a:lstStyle/>
          <a:p>
            <a:pPr marL="12689" marR="186522">
              <a:lnSpc>
                <a:spcPct val="80100"/>
              </a:lnSpc>
              <a:spcBef>
                <a:spcPts val="509"/>
              </a:spcBef>
            </a:pPr>
            <a:r>
              <a:rPr sz="1698" spc="-125" dirty="0">
                <a:solidFill>
                  <a:srgbClr val="FFFFFF"/>
                </a:solidFill>
                <a:latin typeface="Verdana"/>
                <a:cs typeface="Verdana"/>
              </a:rPr>
              <a:t>Для</a:t>
            </a:r>
            <a:r>
              <a:rPr sz="1698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45" dirty="0">
                <a:solidFill>
                  <a:srgbClr val="FFFFFF"/>
                </a:solidFill>
                <a:latin typeface="Verdana"/>
                <a:cs typeface="Verdana"/>
              </a:rPr>
              <a:t>проведения</a:t>
            </a:r>
            <a:r>
              <a:rPr sz="1698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35" dirty="0">
                <a:solidFill>
                  <a:srgbClr val="FFFFFF"/>
                </a:solidFill>
                <a:latin typeface="Verdana"/>
                <a:cs typeface="Verdana"/>
              </a:rPr>
              <a:t>аналитических </a:t>
            </a:r>
            <a:r>
              <a:rPr sz="1698" dirty="0">
                <a:solidFill>
                  <a:srgbClr val="FFFFFF"/>
                </a:solidFill>
                <a:latin typeface="Verdana"/>
                <a:cs typeface="Verdana"/>
              </a:rPr>
              <a:t>работ</a:t>
            </a:r>
            <a:r>
              <a:rPr sz="1698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40" dirty="0">
                <a:solidFill>
                  <a:srgbClr val="FFFFFF"/>
                </a:solidFill>
                <a:latin typeface="Verdana"/>
                <a:cs typeface="Verdana"/>
              </a:rPr>
              <a:t>использовались</a:t>
            </a:r>
            <a:r>
              <a:rPr sz="1698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10" dirty="0">
                <a:solidFill>
                  <a:srgbClr val="FFFFFF"/>
                </a:solidFill>
                <a:latin typeface="Verdana"/>
                <a:cs typeface="Verdana"/>
              </a:rPr>
              <a:t>данные следующих</a:t>
            </a:r>
            <a:r>
              <a:rPr sz="1698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10" dirty="0">
                <a:solidFill>
                  <a:srgbClr val="FFFFFF"/>
                </a:solidFill>
                <a:latin typeface="Verdana"/>
                <a:cs typeface="Verdana"/>
              </a:rPr>
              <a:t>магнитных обсерваторий:</a:t>
            </a:r>
            <a:endParaRPr sz="1698" dirty="0">
              <a:latin typeface="Verdana"/>
              <a:cs typeface="Verdana"/>
            </a:endParaRPr>
          </a:p>
          <a:p>
            <a:pPr marL="12689">
              <a:spcBef>
                <a:spcPts val="619"/>
              </a:spcBef>
              <a:tabLst>
                <a:tab pos="354646" algn="l"/>
              </a:tabLst>
            </a:pPr>
            <a:r>
              <a:rPr sz="1349" spc="55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1349" dirty="0">
                <a:solidFill>
                  <a:srgbClr val="89D0D5"/>
                </a:solidFill>
                <a:latin typeface="Lucida Sans Unicode"/>
                <a:cs typeface="Lucida Sans Unicode"/>
              </a:rPr>
              <a:t>	</a:t>
            </a:r>
            <a:r>
              <a:rPr sz="1698" spc="-35" dirty="0">
                <a:solidFill>
                  <a:srgbClr val="FFFFFF"/>
                </a:solidFill>
                <a:latin typeface="Verdana"/>
                <a:cs typeface="Verdana"/>
              </a:rPr>
              <a:t>Какиока</a:t>
            </a:r>
            <a:r>
              <a:rPr sz="1698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110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1698" b="1" spc="-110" dirty="0">
                <a:solidFill>
                  <a:srgbClr val="FFFFFF"/>
                </a:solidFill>
                <a:latin typeface="Tahoma"/>
                <a:cs typeface="Tahoma"/>
              </a:rPr>
              <a:t>KAK</a:t>
            </a:r>
            <a:r>
              <a:rPr sz="1698" spc="-110" dirty="0">
                <a:solidFill>
                  <a:srgbClr val="FFFFFF"/>
                </a:solidFill>
                <a:latin typeface="Verdana"/>
                <a:cs typeface="Verdana"/>
              </a:rPr>
              <a:t>),</a:t>
            </a:r>
            <a:r>
              <a:rPr sz="1698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10" dirty="0">
                <a:solidFill>
                  <a:srgbClr val="FFFFFF"/>
                </a:solidFill>
                <a:latin typeface="Verdana"/>
                <a:cs typeface="Verdana"/>
              </a:rPr>
              <a:t>Япония</a:t>
            </a:r>
            <a:endParaRPr sz="1698" dirty="0">
              <a:latin typeface="Verdana"/>
              <a:cs typeface="Verdana"/>
            </a:endParaRPr>
          </a:p>
          <a:p>
            <a:pPr marL="12689">
              <a:spcBef>
                <a:spcPts val="584"/>
              </a:spcBef>
              <a:tabLst>
                <a:tab pos="354646" algn="l"/>
              </a:tabLst>
            </a:pPr>
            <a:r>
              <a:rPr sz="1349" spc="55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1349" dirty="0">
                <a:solidFill>
                  <a:srgbClr val="89D0D5"/>
                </a:solidFill>
                <a:latin typeface="Lucida Sans Unicode"/>
                <a:cs typeface="Lucida Sans Unicode"/>
              </a:rPr>
              <a:t>	</a:t>
            </a:r>
            <a:r>
              <a:rPr sz="1698" spc="110" dirty="0">
                <a:solidFill>
                  <a:srgbClr val="FFFFFF"/>
                </a:solidFill>
                <a:latin typeface="Verdana"/>
                <a:cs typeface="Verdana"/>
              </a:rPr>
              <a:t>Мемамбецу</a:t>
            </a:r>
            <a:r>
              <a:rPr sz="1698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70" dirty="0">
                <a:solidFill>
                  <a:srgbClr val="FFFFFF"/>
                </a:solidFill>
                <a:latin typeface="Verdana"/>
                <a:cs typeface="Verdana"/>
              </a:rPr>
              <a:t>(MMB),</a:t>
            </a:r>
            <a:r>
              <a:rPr sz="1698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10" dirty="0">
                <a:solidFill>
                  <a:srgbClr val="FFFFFF"/>
                </a:solidFill>
                <a:latin typeface="Verdana"/>
                <a:cs typeface="Verdana"/>
              </a:rPr>
              <a:t>Япония</a:t>
            </a:r>
            <a:endParaRPr sz="1698" dirty="0">
              <a:latin typeface="Verdana"/>
              <a:cs typeface="Verdana"/>
            </a:endParaRPr>
          </a:p>
          <a:p>
            <a:pPr marL="12689">
              <a:spcBef>
                <a:spcPts val="589"/>
              </a:spcBef>
              <a:tabLst>
                <a:tab pos="354646" algn="l"/>
              </a:tabLst>
            </a:pPr>
            <a:r>
              <a:rPr sz="1349" spc="55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1349" dirty="0">
                <a:solidFill>
                  <a:srgbClr val="89D0D5"/>
                </a:solidFill>
                <a:latin typeface="Lucida Sans Unicode"/>
                <a:cs typeface="Lucida Sans Unicode"/>
              </a:rPr>
              <a:t>	</a:t>
            </a:r>
            <a:r>
              <a:rPr sz="1698" spc="-80" dirty="0">
                <a:solidFill>
                  <a:srgbClr val="FFFFFF"/>
                </a:solidFill>
                <a:latin typeface="Verdana"/>
                <a:cs typeface="Verdana"/>
              </a:rPr>
              <a:t>Каноя</a:t>
            </a:r>
            <a:r>
              <a:rPr sz="1698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125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1698" b="1" spc="-125" dirty="0">
                <a:solidFill>
                  <a:srgbClr val="FFFFFF"/>
                </a:solidFill>
                <a:latin typeface="Tahoma"/>
                <a:cs typeface="Tahoma"/>
              </a:rPr>
              <a:t>KNY</a:t>
            </a:r>
            <a:r>
              <a:rPr sz="1698" spc="-125" dirty="0">
                <a:solidFill>
                  <a:srgbClr val="FFFFFF"/>
                </a:solidFill>
                <a:latin typeface="Verdana"/>
                <a:cs typeface="Verdana"/>
              </a:rPr>
              <a:t>),</a:t>
            </a:r>
            <a:r>
              <a:rPr sz="1698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10" dirty="0">
                <a:solidFill>
                  <a:srgbClr val="FFFFFF"/>
                </a:solidFill>
                <a:latin typeface="Verdana"/>
                <a:cs typeface="Verdana"/>
              </a:rPr>
              <a:t>Япония</a:t>
            </a:r>
            <a:endParaRPr sz="1698" dirty="0">
              <a:latin typeface="Verdana"/>
              <a:cs typeface="Verdana"/>
            </a:endParaRPr>
          </a:p>
          <a:p>
            <a:pPr marL="12689">
              <a:spcBef>
                <a:spcPts val="584"/>
              </a:spcBef>
              <a:tabLst>
                <a:tab pos="354646" algn="l"/>
              </a:tabLst>
            </a:pPr>
            <a:r>
              <a:rPr sz="1349" spc="55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1349" dirty="0">
                <a:solidFill>
                  <a:srgbClr val="89D0D5"/>
                </a:solidFill>
                <a:latin typeface="Lucida Sans Unicode"/>
                <a:cs typeface="Lucida Sans Unicode"/>
              </a:rPr>
              <a:t>	</a:t>
            </a:r>
            <a:r>
              <a:rPr sz="1698" spc="-130" dirty="0">
                <a:solidFill>
                  <a:srgbClr val="FFFFFF"/>
                </a:solidFill>
                <a:latin typeface="Verdana"/>
                <a:cs typeface="Verdana"/>
              </a:rPr>
              <a:t>Чанчунь</a:t>
            </a:r>
            <a:r>
              <a:rPr sz="1698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95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1698" b="1" spc="-95" dirty="0">
                <a:solidFill>
                  <a:srgbClr val="FFFFFF"/>
                </a:solidFill>
                <a:latin typeface="Tahoma"/>
                <a:cs typeface="Tahoma"/>
              </a:rPr>
              <a:t>CHN</a:t>
            </a:r>
            <a:r>
              <a:rPr sz="1698" spc="-95" dirty="0">
                <a:solidFill>
                  <a:srgbClr val="FFFFFF"/>
                </a:solidFill>
                <a:latin typeface="Verdana"/>
                <a:cs typeface="Verdana"/>
              </a:rPr>
              <a:t>),</a:t>
            </a:r>
            <a:r>
              <a:rPr sz="1698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20" dirty="0">
                <a:solidFill>
                  <a:srgbClr val="FFFFFF"/>
                </a:solidFill>
                <a:latin typeface="Verdana"/>
                <a:cs typeface="Verdana"/>
              </a:rPr>
              <a:t>Китай</a:t>
            </a:r>
            <a:endParaRPr sz="1698" dirty="0">
              <a:latin typeface="Verdana"/>
              <a:cs typeface="Verdana"/>
            </a:endParaRPr>
          </a:p>
          <a:p>
            <a:pPr marL="12689">
              <a:spcBef>
                <a:spcPts val="584"/>
              </a:spcBef>
              <a:tabLst>
                <a:tab pos="354646" algn="l"/>
              </a:tabLst>
            </a:pPr>
            <a:r>
              <a:rPr sz="1349" spc="55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1349" dirty="0">
                <a:solidFill>
                  <a:srgbClr val="89D0D5"/>
                </a:solidFill>
                <a:latin typeface="Lucida Sans Unicode"/>
                <a:cs typeface="Lucida Sans Unicode"/>
              </a:rPr>
              <a:t>	</a:t>
            </a:r>
            <a:r>
              <a:rPr sz="1698" spc="-45" dirty="0">
                <a:solidFill>
                  <a:srgbClr val="FFFFFF"/>
                </a:solidFill>
                <a:latin typeface="Verdana"/>
                <a:cs typeface="Verdana"/>
              </a:rPr>
              <a:t>Петропавловск</a:t>
            </a:r>
            <a:r>
              <a:rPr sz="1698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200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1698" b="1" spc="-200" dirty="0">
                <a:solidFill>
                  <a:srgbClr val="FFFFFF"/>
                </a:solidFill>
                <a:latin typeface="Tahoma"/>
                <a:cs typeface="Tahoma"/>
              </a:rPr>
              <a:t>PET</a:t>
            </a:r>
            <a:r>
              <a:rPr sz="1698" spc="-200" dirty="0">
                <a:solidFill>
                  <a:srgbClr val="FFFFFF"/>
                </a:solidFill>
                <a:latin typeface="Verdana"/>
                <a:cs typeface="Verdana"/>
              </a:rPr>
              <a:t>),</a:t>
            </a:r>
            <a:r>
              <a:rPr sz="1698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10" dirty="0">
                <a:solidFill>
                  <a:srgbClr val="FFFFFF"/>
                </a:solidFill>
                <a:latin typeface="Verdana"/>
                <a:cs typeface="Verdana"/>
              </a:rPr>
              <a:t>Россия</a:t>
            </a:r>
            <a:endParaRPr sz="1698" dirty="0">
              <a:latin typeface="Verdana"/>
              <a:cs typeface="Verdana"/>
            </a:endParaRPr>
          </a:p>
          <a:p>
            <a:pPr marL="12689">
              <a:spcBef>
                <a:spcPts val="619"/>
              </a:spcBef>
              <a:tabLst>
                <a:tab pos="354646" algn="l"/>
              </a:tabLst>
            </a:pPr>
            <a:r>
              <a:rPr sz="1349" spc="55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1349" dirty="0">
                <a:solidFill>
                  <a:srgbClr val="89D0D5"/>
                </a:solidFill>
                <a:latin typeface="Lucida Sans Unicode"/>
                <a:cs typeface="Lucida Sans Unicode"/>
              </a:rPr>
              <a:t>	</a:t>
            </a:r>
            <a:r>
              <a:rPr sz="1698" dirty="0">
                <a:solidFill>
                  <a:srgbClr val="FFFFFF"/>
                </a:solidFill>
                <a:latin typeface="Verdana"/>
                <a:cs typeface="Verdana"/>
              </a:rPr>
              <a:t>Новосибирск</a:t>
            </a:r>
            <a:r>
              <a:rPr sz="1698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114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1698" b="1" spc="-114" dirty="0">
                <a:solidFill>
                  <a:srgbClr val="FFFFFF"/>
                </a:solidFill>
                <a:latin typeface="Tahoma"/>
                <a:cs typeface="Tahoma"/>
              </a:rPr>
              <a:t>NVS</a:t>
            </a:r>
            <a:r>
              <a:rPr sz="1698" spc="-114" dirty="0">
                <a:solidFill>
                  <a:srgbClr val="FFFFFF"/>
                </a:solidFill>
                <a:latin typeface="Verdana"/>
                <a:cs typeface="Verdana"/>
              </a:rPr>
              <a:t>),</a:t>
            </a:r>
            <a:r>
              <a:rPr sz="1698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10" dirty="0">
                <a:solidFill>
                  <a:srgbClr val="FFFFFF"/>
                </a:solidFill>
                <a:latin typeface="Verdana"/>
                <a:cs typeface="Verdana"/>
              </a:rPr>
              <a:t>Россия</a:t>
            </a:r>
            <a:endParaRPr sz="1698" dirty="0">
              <a:latin typeface="Verdana"/>
              <a:cs typeface="Verdana"/>
            </a:endParaRPr>
          </a:p>
          <a:p>
            <a:pPr marL="12689" marR="48851">
              <a:lnSpc>
                <a:spcPct val="80000"/>
              </a:lnSpc>
              <a:spcBef>
                <a:spcPts val="993"/>
              </a:spcBef>
            </a:pPr>
            <a:r>
              <a:rPr sz="1698" spc="190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1698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20" dirty="0">
                <a:solidFill>
                  <a:srgbClr val="FFFFFF"/>
                </a:solidFill>
                <a:latin typeface="Verdana"/>
                <a:cs typeface="Verdana"/>
              </a:rPr>
              <a:t>каждой </a:t>
            </a:r>
            <a:r>
              <a:rPr sz="1698" dirty="0">
                <a:solidFill>
                  <a:srgbClr val="FFFFFF"/>
                </a:solidFill>
                <a:latin typeface="Verdana"/>
                <a:cs typeface="Verdana"/>
              </a:rPr>
              <a:t>обсерватории</a:t>
            </a:r>
            <a:r>
              <a:rPr sz="1698" spc="-20" dirty="0">
                <a:solidFill>
                  <a:srgbClr val="FFFFFF"/>
                </a:solidFill>
                <a:latin typeface="Verdana"/>
                <a:cs typeface="Verdana"/>
              </a:rPr>
              <a:t> были </a:t>
            </a:r>
            <a:r>
              <a:rPr sz="1698" dirty="0">
                <a:solidFill>
                  <a:srgbClr val="FFFFFF"/>
                </a:solidFill>
                <a:latin typeface="Verdana"/>
                <a:cs typeface="Verdana"/>
              </a:rPr>
              <a:t>собраны</a:t>
            </a:r>
            <a:r>
              <a:rPr sz="1698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45" dirty="0">
                <a:solidFill>
                  <a:srgbClr val="FFFFFF"/>
                </a:solidFill>
                <a:latin typeface="Verdana"/>
                <a:cs typeface="Verdana"/>
              </a:rPr>
              <a:t>минутные</a:t>
            </a:r>
            <a:r>
              <a:rPr sz="1698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35" dirty="0">
                <a:solidFill>
                  <a:srgbClr val="FFFFFF"/>
                </a:solidFill>
                <a:latin typeface="Verdana"/>
                <a:cs typeface="Verdana"/>
              </a:rPr>
              <a:t>данные</a:t>
            </a:r>
            <a:r>
              <a:rPr sz="1698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145" dirty="0">
                <a:solidFill>
                  <a:srgbClr val="FFFFFF"/>
                </a:solidFill>
                <a:latin typeface="Verdana"/>
                <a:cs typeface="Verdana"/>
              </a:rPr>
              <a:t>X,</a:t>
            </a:r>
            <a:r>
              <a:rPr sz="1698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25" dirty="0">
                <a:solidFill>
                  <a:srgbClr val="FFFFFF"/>
                </a:solidFill>
                <a:latin typeface="Verdana"/>
                <a:cs typeface="Verdana"/>
              </a:rPr>
              <a:t>Y, </a:t>
            </a:r>
            <a:r>
              <a:rPr sz="1698" spc="-350" dirty="0">
                <a:solidFill>
                  <a:srgbClr val="FFFFFF"/>
                </a:solidFill>
                <a:latin typeface="Verdana"/>
                <a:cs typeface="Verdana"/>
              </a:rPr>
              <a:t>Z</a:t>
            </a:r>
            <a:r>
              <a:rPr sz="1698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10" dirty="0">
                <a:solidFill>
                  <a:srgbClr val="FFFFFF"/>
                </a:solidFill>
                <a:latin typeface="Verdana"/>
                <a:cs typeface="Verdana"/>
              </a:rPr>
              <a:t>компонент</a:t>
            </a:r>
            <a:r>
              <a:rPr sz="1698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5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698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30" dirty="0">
                <a:solidFill>
                  <a:srgbClr val="FFFFFF"/>
                </a:solidFill>
                <a:latin typeface="Verdana"/>
                <a:cs typeface="Verdana"/>
              </a:rPr>
              <a:t>модуля</a:t>
            </a:r>
            <a:r>
              <a:rPr sz="1698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10" dirty="0">
                <a:solidFill>
                  <a:srgbClr val="FFFFFF"/>
                </a:solidFill>
                <a:latin typeface="Verdana"/>
                <a:cs typeface="Verdana"/>
              </a:rPr>
              <a:t>вектора </a:t>
            </a:r>
            <a:r>
              <a:rPr sz="1698" spc="-20" dirty="0">
                <a:solidFill>
                  <a:srgbClr val="FFFFFF"/>
                </a:solidFill>
                <a:latin typeface="Verdana"/>
                <a:cs typeface="Verdana"/>
              </a:rPr>
              <a:t>магнитной</a:t>
            </a:r>
            <a:r>
              <a:rPr sz="1698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70" dirty="0">
                <a:solidFill>
                  <a:srgbClr val="FFFFFF"/>
                </a:solidFill>
                <a:latin typeface="Verdana"/>
                <a:cs typeface="Verdana"/>
              </a:rPr>
              <a:t>индукции</a:t>
            </a:r>
            <a:r>
              <a:rPr sz="1698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33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698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25" dirty="0">
                <a:solidFill>
                  <a:srgbClr val="FFFFFF"/>
                </a:solidFill>
                <a:latin typeface="Verdana"/>
                <a:cs typeface="Verdana"/>
              </a:rPr>
              <a:t>за </a:t>
            </a:r>
            <a:r>
              <a:rPr sz="1698" dirty="0">
                <a:solidFill>
                  <a:srgbClr val="FFFFFF"/>
                </a:solidFill>
                <a:latin typeface="Verdana"/>
                <a:cs typeface="Verdana"/>
              </a:rPr>
              <a:t>временной</a:t>
            </a:r>
            <a:r>
              <a:rPr sz="1698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45" dirty="0">
                <a:solidFill>
                  <a:srgbClr val="FFFFFF"/>
                </a:solidFill>
                <a:latin typeface="Verdana"/>
                <a:cs typeface="Verdana"/>
              </a:rPr>
              <a:t>интервал </a:t>
            </a:r>
            <a:r>
              <a:rPr sz="1698" spc="-40" dirty="0">
                <a:solidFill>
                  <a:srgbClr val="FFFFFF"/>
                </a:solidFill>
                <a:latin typeface="Verdana"/>
                <a:cs typeface="Verdana"/>
              </a:rPr>
              <a:t>длиною</a:t>
            </a:r>
            <a:r>
              <a:rPr sz="1698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229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698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50" dirty="0">
                <a:solidFill>
                  <a:srgbClr val="FFFFFF"/>
                </a:solidFill>
                <a:latin typeface="Verdana"/>
                <a:cs typeface="Verdana"/>
              </a:rPr>
              <a:t>2 </a:t>
            </a:r>
            <a:r>
              <a:rPr sz="1698" spc="65" dirty="0">
                <a:solidFill>
                  <a:srgbClr val="FFFFFF"/>
                </a:solidFill>
                <a:latin typeface="Verdana"/>
                <a:cs typeface="Verdana"/>
              </a:rPr>
              <a:t>месяца</a:t>
            </a:r>
            <a:r>
              <a:rPr sz="1698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b="1" spc="-140" dirty="0">
                <a:solidFill>
                  <a:srgbClr val="FFFFFF"/>
                </a:solidFill>
                <a:latin typeface="Tahoma"/>
                <a:cs typeface="Tahoma"/>
              </a:rPr>
              <a:t>(10.02.2011</a:t>
            </a:r>
            <a:r>
              <a:rPr sz="1698" b="1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98" b="1" spc="-245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1698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98" b="1" spc="-114" dirty="0">
                <a:solidFill>
                  <a:srgbClr val="FFFFFF"/>
                </a:solidFill>
                <a:latin typeface="Tahoma"/>
                <a:cs typeface="Tahoma"/>
              </a:rPr>
              <a:t>10.04.2011</a:t>
            </a:r>
            <a:r>
              <a:rPr sz="1698" spc="-114" dirty="0">
                <a:solidFill>
                  <a:srgbClr val="FFFFFF"/>
                </a:solidFill>
                <a:latin typeface="Verdana"/>
                <a:cs typeface="Verdana"/>
              </a:rPr>
              <a:t>).</a:t>
            </a:r>
            <a:endParaRPr sz="1698" dirty="0">
              <a:latin typeface="Verdana"/>
              <a:cs typeface="Verdana"/>
            </a:endParaRPr>
          </a:p>
          <a:p>
            <a:pPr marL="12689" marR="5075">
              <a:lnSpc>
                <a:spcPct val="80000"/>
              </a:lnSpc>
              <a:spcBef>
                <a:spcPts val="5"/>
              </a:spcBef>
            </a:pPr>
            <a:r>
              <a:rPr sz="1698" spc="-95" dirty="0">
                <a:solidFill>
                  <a:srgbClr val="FFFFFF"/>
                </a:solidFill>
                <a:latin typeface="Verdana"/>
                <a:cs typeface="Verdana"/>
              </a:rPr>
              <a:t>Из</a:t>
            </a:r>
            <a:r>
              <a:rPr sz="1698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100" dirty="0">
                <a:solidFill>
                  <a:srgbClr val="FFFFFF"/>
                </a:solidFill>
                <a:latin typeface="Verdana"/>
                <a:cs typeface="Verdana"/>
              </a:rPr>
              <a:t>полученных</a:t>
            </a:r>
            <a:r>
              <a:rPr sz="1698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10" dirty="0">
                <a:solidFill>
                  <a:srgbClr val="FFFFFF"/>
                </a:solidFill>
                <a:latin typeface="Verdana"/>
                <a:cs typeface="Verdana"/>
              </a:rPr>
              <a:t>данных </a:t>
            </a:r>
            <a:r>
              <a:rPr sz="1698" spc="-35" dirty="0">
                <a:solidFill>
                  <a:srgbClr val="FFFFFF"/>
                </a:solidFill>
                <a:latin typeface="Verdana"/>
                <a:cs typeface="Verdana"/>
              </a:rPr>
              <a:t>рассчитывались</a:t>
            </a:r>
            <a:r>
              <a:rPr sz="1698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10" dirty="0">
                <a:solidFill>
                  <a:srgbClr val="FFFFFF"/>
                </a:solidFill>
                <a:latin typeface="Verdana"/>
                <a:cs typeface="Verdana"/>
              </a:rPr>
              <a:t>остальные </a:t>
            </a:r>
            <a:r>
              <a:rPr sz="1698" spc="-35" dirty="0">
                <a:solidFill>
                  <a:srgbClr val="FFFFFF"/>
                </a:solidFill>
                <a:latin typeface="Verdana"/>
                <a:cs typeface="Verdana"/>
              </a:rPr>
              <a:t>магнитные</a:t>
            </a:r>
            <a:r>
              <a:rPr sz="1698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25" dirty="0">
                <a:solidFill>
                  <a:srgbClr val="FFFFFF"/>
                </a:solidFill>
                <a:latin typeface="Verdana"/>
                <a:cs typeface="Verdana"/>
              </a:rPr>
              <a:t>характеристики</a:t>
            </a:r>
            <a:r>
              <a:rPr sz="1698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170" dirty="0">
                <a:solidFill>
                  <a:srgbClr val="FFFFFF"/>
                </a:solidFill>
                <a:latin typeface="Verdana"/>
                <a:cs typeface="Verdana"/>
              </a:rPr>
              <a:t>(R,</a:t>
            </a:r>
            <a:r>
              <a:rPr sz="1698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25" dirty="0">
                <a:solidFill>
                  <a:srgbClr val="FFFFFF"/>
                </a:solidFill>
                <a:latin typeface="Verdana"/>
                <a:cs typeface="Verdana"/>
              </a:rPr>
              <a:t>L, </a:t>
            </a:r>
            <a:r>
              <a:rPr sz="1698" spc="-10" dirty="0">
                <a:solidFill>
                  <a:srgbClr val="FFFFFF"/>
                </a:solidFill>
                <a:latin typeface="Verdana"/>
                <a:cs typeface="Verdana"/>
              </a:rPr>
              <a:t>модуль</a:t>
            </a:r>
            <a:r>
              <a:rPr sz="1698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229" dirty="0">
                <a:solidFill>
                  <a:srgbClr val="FFFFFF"/>
                </a:solidFill>
                <a:latin typeface="Verdana"/>
                <a:cs typeface="Verdana"/>
              </a:rPr>
              <a:t>T,</a:t>
            </a:r>
            <a:r>
              <a:rPr sz="1698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dirty="0">
                <a:solidFill>
                  <a:srgbClr val="FFFFFF"/>
                </a:solidFill>
                <a:latin typeface="Verdana"/>
                <a:cs typeface="Verdana"/>
              </a:rPr>
              <a:t>G,</a:t>
            </a:r>
            <a:r>
              <a:rPr sz="1698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10" dirty="0">
                <a:solidFill>
                  <a:srgbClr val="FFFFFF"/>
                </a:solidFill>
                <a:latin typeface="Verdana"/>
                <a:cs typeface="Verdana"/>
              </a:rPr>
              <a:t>координаты </a:t>
            </a:r>
            <a:r>
              <a:rPr sz="1698" dirty="0">
                <a:solidFill>
                  <a:srgbClr val="FFFFFF"/>
                </a:solidFill>
                <a:latin typeface="Verdana"/>
                <a:cs typeface="Verdana"/>
              </a:rPr>
              <a:t>северного</a:t>
            </a:r>
            <a:r>
              <a:rPr sz="1698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25" dirty="0">
                <a:solidFill>
                  <a:srgbClr val="FFFFFF"/>
                </a:solidFill>
                <a:latin typeface="Verdana"/>
                <a:cs typeface="Verdana"/>
              </a:rPr>
              <a:t>магнитного</a:t>
            </a:r>
            <a:r>
              <a:rPr sz="1698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10" dirty="0">
                <a:solidFill>
                  <a:srgbClr val="FFFFFF"/>
                </a:solidFill>
                <a:latin typeface="Verdana"/>
                <a:cs typeface="Verdana"/>
              </a:rPr>
              <a:t>полюса, </a:t>
            </a:r>
            <a:r>
              <a:rPr sz="1698" spc="-25" dirty="0">
                <a:solidFill>
                  <a:srgbClr val="FFFFFF"/>
                </a:solidFill>
                <a:latin typeface="Verdana"/>
                <a:cs typeface="Verdana"/>
              </a:rPr>
              <a:t>Vвмп,</a:t>
            </a:r>
            <a:r>
              <a:rPr sz="1698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65" dirty="0">
                <a:solidFill>
                  <a:srgbClr val="FFFFFF"/>
                </a:solidFill>
                <a:latin typeface="Verdana"/>
                <a:cs typeface="Verdana"/>
              </a:rPr>
              <a:t>Vмм).</a:t>
            </a:r>
            <a:r>
              <a:rPr sz="1698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dirty="0">
                <a:solidFill>
                  <a:srgbClr val="FFFFFF"/>
                </a:solidFill>
                <a:latin typeface="Verdana"/>
                <a:cs typeface="Verdana"/>
              </a:rPr>
              <a:t>Затем </a:t>
            </a:r>
            <a:r>
              <a:rPr sz="1698" spc="-10" dirty="0">
                <a:solidFill>
                  <a:srgbClr val="FFFFFF"/>
                </a:solidFill>
                <a:latin typeface="Verdana"/>
                <a:cs typeface="Verdana"/>
              </a:rPr>
              <a:t>проводилось </a:t>
            </a:r>
            <a:r>
              <a:rPr sz="1698" b="1" u="sng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скользящее</a:t>
            </a:r>
            <a:r>
              <a:rPr sz="1698" b="1" u="sng" spc="-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 </a:t>
            </a:r>
            <a:r>
              <a:rPr sz="1698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осреднение</a:t>
            </a:r>
            <a:r>
              <a:rPr sz="1698" spc="-1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1698" dirty="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482525" y="126493"/>
            <a:ext cx="707128" cy="568924"/>
          </a:xfrm>
          <a:prstGeom prst="rect">
            <a:avLst/>
          </a:prstGeom>
        </p:spPr>
        <p:txBody>
          <a:bodyPr vert="horz" wrap="square" lIns="0" tIns="15226" rIns="0" bIns="0" rtlCol="0">
            <a:spAutoFit/>
          </a:bodyPr>
          <a:lstStyle/>
          <a:p>
            <a:pPr marL="12689">
              <a:spcBef>
                <a:spcPts val="120"/>
              </a:spcBef>
            </a:pPr>
            <a:r>
              <a:rPr lang="en-US" sz="3597" spc="-350" dirty="0">
                <a:solidFill>
                  <a:srgbClr val="EBEBEB"/>
                </a:solidFill>
                <a:latin typeface="Verdana"/>
                <a:cs typeface="Verdana"/>
              </a:rPr>
              <a:t>13</a:t>
            </a:r>
            <a:endParaRPr sz="3597" dirty="0">
              <a:latin typeface="Verdana"/>
              <a:cs typeface="Verdan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125577" y="947279"/>
            <a:ext cx="7817232" cy="5171097"/>
            <a:chOff x="4123753" y="948156"/>
            <a:chExt cx="7824470" cy="5175885"/>
          </a:xfrm>
        </p:grpSpPr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39564" y="964031"/>
              <a:ext cx="7792719" cy="514400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131690" y="956093"/>
              <a:ext cx="7808595" cy="5160010"/>
            </a:xfrm>
            <a:custGeom>
              <a:avLst/>
              <a:gdLst/>
              <a:ahLst/>
              <a:cxnLst/>
              <a:rect l="l" t="t" r="r" b="b"/>
              <a:pathLst>
                <a:path w="7808595" h="5160010">
                  <a:moveTo>
                    <a:pt x="0" y="5159883"/>
                  </a:moveTo>
                  <a:lnTo>
                    <a:pt x="7808595" y="5159883"/>
                  </a:lnTo>
                  <a:lnTo>
                    <a:pt x="7808595" y="0"/>
                  </a:lnTo>
                  <a:lnTo>
                    <a:pt x="0" y="0"/>
                  </a:lnTo>
                  <a:lnTo>
                    <a:pt x="0" y="5159883"/>
                  </a:lnTo>
                  <a:close/>
                </a:path>
              </a:pathLst>
            </a:custGeom>
            <a:ln w="15875">
              <a:solidFill>
                <a:srgbClr val="AF1512"/>
              </a:solidFill>
            </a:ln>
          </p:spPr>
          <p:txBody>
            <a:bodyPr wrap="square" lIns="0" tIns="0" rIns="0" bIns="0" rtlCol="0"/>
            <a:lstStyle/>
            <a:p>
              <a:endParaRPr sz="1798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304799" y="6134401"/>
            <a:ext cx="7394712" cy="635047"/>
          </a:xfrm>
          <a:prstGeom prst="rect">
            <a:avLst/>
          </a:prstGeom>
        </p:spPr>
        <p:txBody>
          <a:bodyPr vert="horz" wrap="square" lIns="0" tIns="17129" rIns="0" bIns="0" rtlCol="0">
            <a:spAutoFit/>
          </a:bodyPr>
          <a:lstStyle/>
          <a:p>
            <a:pPr algn="ctr">
              <a:spcBef>
                <a:spcPts val="135"/>
              </a:spcBef>
            </a:pPr>
            <a:r>
              <a:rPr sz="1948" dirty="0">
                <a:solidFill>
                  <a:srgbClr val="EBEBEB"/>
                </a:solidFill>
                <a:latin typeface="Verdana"/>
                <a:cs typeface="Verdana"/>
              </a:rPr>
              <a:t>Рис.</a:t>
            </a:r>
            <a:r>
              <a:rPr sz="1948" spc="-2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lang="ru-RU" sz="1948" spc="-165" dirty="0">
                <a:solidFill>
                  <a:srgbClr val="EBEBEB"/>
                </a:solidFill>
                <a:latin typeface="Verdana"/>
                <a:cs typeface="Verdana"/>
              </a:rPr>
              <a:t>7</a:t>
            </a:r>
            <a:r>
              <a:rPr sz="1948" spc="-165" dirty="0">
                <a:solidFill>
                  <a:srgbClr val="EBEBEB"/>
                </a:solidFill>
                <a:latin typeface="Verdana"/>
                <a:cs typeface="Verdana"/>
              </a:rPr>
              <a:t>.</a:t>
            </a:r>
            <a:r>
              <a:rPr sz="1948" spc="-5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dirty="0">
                <a:solidFill>
                  <a:srgbClr val="EBEBEB"/>
                </a:solidFill>
                <a:latin typeface="Verdana"/>
                <a:cs typeface="Verdana"/>
              </a:rPr>
              <a:t>Карта</a:t>
            </a:r>
            <a:r>
              <a:rPr sz="1948" spc="4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dirty="0">
                <a:solidFill>
                  <a:srgbClr val="EBEBEB"/>
                </a:solidFill>
                <a:latin typeface="Verdana"/>
                <a:cs typeface="Verdana"/>
              </a:rPr>
              <a:t>расположения</a:t>
            </a:r>
            <a:r>
              <a:rPr sz="1948" spc="12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spc="45" dirty="0">
                <a:solidFill>
                  <a:srgbClr val="EBEBEB"/>
                </a:solidFill>
                <a:latin typeface="Verdana"/>
                <a:cs typeface="Verdana"/>
              </a:rPr>
              <a:t>обсерваторий</a:t>
            </a:r>
            <a:r>
              <a:rPr sz="1948" spc="12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spc="-75" dirty="0">
                <a:solidFill>
                  <a:srgbClr val="EBEBEB"/>
                </a:solidFill>
                <a:latin typeface="Verdana"/>
                <a:cs typeface="Verdana"/>
              </a:rPr>
              <a:t>INTERMAGNET</a:t>
            </a:r>
            <a:endParaRPr sz="1948" dirty="0">
              <a:latin typeface="Verdana"/>
              <a:cs typeface="Verdana"/>
            </a:endParaRPr>
          </a:p>
          <a:p>
            <a:pPr marL="2538" algn="ctr">
              <a:spcBef>
                <a:spcPts val="75"/>
              </a:spcBef>
            </a:pPr>
            <a:r>
              <a:rPr sz="1948" spc="-10" dirty="0">
                <a:solidFill>
                  <a:srgbClr val="EBEBEB"/>
                </a:solidFill>
                <a:latin typeface="Verdana"/>
                <a:cs typeface="Verdana"/>
              </a:rPr>
              <a:t>относительно</a:t>
            </a:r>
            <a:r>
              <a:rPr sz="1948" spc="6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dirty="0">
                <a:solidFill>
                  <a:srgbClr val="EBEBEB"/>
                </a:solidFill>
                <a:latin typeface="Verdana"/>
                <a:cs typeface="Verdana"/>
              </a:rPr>
              <a:t>эпицентра </a:t>
            </a:r>
            <a:r>
              <a:rPr sz="1948" spc="-35" dirty="0">
                <a:solidFill>
                  <a:srgbClr val="EBEBEB"/>
                </a:solidFill>
                <a:latin typeface="Verdana"/>
                <a:cs typeface="Verdana"/>
              </a:rPr>
              <a:t>события</a:t>
            </a:r>
            <a:r>
              <a:rPr sz="1948" spc="-6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spc="-145" dirty="0">
                <a:solidFill>
                  <a:srgbClr val="EBEBEB"/>
                </a:solidFill>
                <a:latin typeface="Verdana"/>
                <a:cs typeface="Verdana"/>
              </a:rPr>
              <a:t>11</a:t>
            </a:r>
            <a:r>
              <a:rPr sz="1948" spc="-10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spc="120" dirty="0">
                <a:solidFill>
                  <a:srgbClr val="EBEBEB"/>
                </a:solidFill>
                <a:latin typeface="Verdana"/>
                <a:cs typeface="Verdana"/>
              </a:rPr>
              <a:t>марта</a:t>
            </a:r>
            <a:r>
              <a:rPr sz="1948" spc="-3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spc="-150" dirty="0">
                <a:solidFill>
                  <a:srgbClr val="EBEBEB"/>
                </a:solidFill>
                <a:latin typeface="Verdana"/>
                <a:cs typeface="Verdana"/>
              </a:rPr>
              <a:t>2011</a:t>
            </a:r>
            <a:r>
              <a:rPr sz="1948" spc="-6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spc="-10" dirty="0">
                <a:solidFill>
                  <a:srgbClr val="EBEBEB"/>
                </a:solidFill>
                <a:latin typeface="Verdana"/>
                <a:cs typeface="Verdana"/>
              </a:rPr>
              <a:t>года.</a:t>
            </a:r>
            <a:endParaRPr sz="1948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40" y="0"/>
            <a:ext cx="12182243" cy="685393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639" y="2668718"/>
            <a:ext cx="4032326" cy="4185220"/>
            <a:chOff x="0" y="2671189"/>
            <a:chExt cx="4036060" cy="418909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671189"/>
              <a:ext cx="4035932" cy="418909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891789"/>
              <a:ext cx="1522475" cy="2364867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75620" y="-13867"/>
            <a:ext cx="1602145" cy="113856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05608" y="6088898"/>
            <a:ext cx="990063" cy="765038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18268" y="193749"/>
            <a:ext cx="9880342" cy="679456"/>
          </a:xfrm>
          <a:prstGeom prst="rect">
            <a:avLst/>
          </a:prstGeom>
        </p:spPr>
        <p:txBody>
          <a:bodyPr vert="horz" wrap="square" lIns="0" tIns="12054" rIns="0" bIns="0" rtlCol="0" anchor="ctr">
            <a:spAutoFit/>
          </a:bodyPr>
          <a:lstStyle/>
          <a:p>
            <a:pPr marL="12689">
              <a:lnSpc>
                <a:spcPct val="100000"/>
              </a:lnSpc>
              <a:spcBef>
                <a:spcPts val="95"/>
              </a:spcBef>
            </a:pPr>
            <a:r>
              <a:rPr sz="4296" spc="-254" dirty="0">
                <a:solidFill>
                  <a:schemeClr val="bg1"/>
                </a:solidFill>
              </a:rPr>
              <a:t>ЗЕМЛЕТРЯСЕНИЕ</a:t>
            </a:r>
            <a:r>
              <a:rPr sz="4296" spc="-240" dirty="0">
                <a:solidFill>
                  <a:schemeClr val="bg1"/>
                </a:solidFill>
              </a:rPr>
              <a:t> </a:t>
            </a:r>
            <a:r>
              <a:rPr sz="4296" spc="-505" dirty="0">
                <a:solidFill>
                  <a:schemeClr val="bg1"/>
                </a:solidFill>
              </a:rPr>
              <a:t>В</a:t>
            </a:r>
            <a:r>
              <a:rPr sz="4296" spc="-290" dirty="0">
                <a:solidFill>
                  <a:schemeClr val="bg1"/>
                </a:solidFill>
              </a:rPr>
              <a:t> </a:t>
            </a:r>
            <a:r>
              <a:rPr sz="4296" spc="-204" dirty="0">
                <a:solidFill>
                  <a:schemeClr val="bg1"/>
                </a:solidFill>
              </a:rPr>
              <a:t>ТУРЦИИ</a:t>
            </a:r>
            <a:r>
              <a:rPr sz="4296" spc="-235" dirty="0">
                <a:solidFill>
                  <a:schemeClr val="bg1"/>
                </a:solidFill>
              </a:rPr>
              <a:t> </a:t>
            </a:r>
            <a:r>
              <a:rPr sz="4296" spc="-70" dirty="0">
                <a:solidFill>
                  <a:schemeClr val="bg1"/>
                </a:solidFill>
              </a:rPr>
              <a:t>И</a:t>
            </a:r>
            <a:r>
              <a:rPr sz="4296" spc="-290" dirty="0">
                <a:solidFill>
                  <a:schemeClr val="bg1"/>
                </a:solidFill>
              </a:rPr>
              <a:t> </a:t>
            </a:r>
            <a:r>
              <a:rPr sz="4296" spc="-10" dirty="0">
                <a:solidFill>
                  <a:schemeClr val="bg1"/>
                </a:solidFill>
              </a:rPr>
              <a:t>СИРИИ</a:t>
            </a:r>
            <a:endParaRPr sz="4296" dirty="0">
              <a:solidFill>
                <a:schemeClr val="bg1"/>
              </a:solidFill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14792" y="1244248"/>
            <a:ext cx="9329671" cy="4523362"/>
            <a:chOff x="209346" y="1245400"/>
            <a:chExt cx="9338310" cy="4527550"/>
          </a:xfrm>
        </p:grpSpPr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5221" y="1261275"/>
              <a:ext cx="9306179" cy="449541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17284" y="1253337"/>
              <a:ext cx="9322435" cy="4511675"/>
            </a:xfrm>
            <a:custGeom>
              <a:avLst/>
              <a:gdLst/>
              <a:ahLst/>
              <a:cxnLst/>
              <a:rect l="l" t="t" r="r" b="b"/>
              <a:pathLst>
                <a:path w="9322435" h="4511675">
                  <a:moveTo>
                    <a:pt x="0" y="4511294"/>
                  </a:moveTo>
                  <a:lnTo>
                    <a:pt x="9322054" y="4511294"/>
                  </a:lnTo>
                  <a:lnTo>
                    <a:pt x="9322054" y="0"/>
                  </a:lnTo>
                  <a:lnTo>
                    <a:pt x="0" y="0"/>
                  </a:lnTo>
                  <a:lnTo>
                    <a:pt x="0" y="4511294"/>
                  </a:lnTo>
                  <a:close/>
                </a:path>
              </a:pathLst>
            </a:custGeom>
            <a:ln w="15875">
              <a:solidFill>
                <a:srgbClr val="AF1512"/>
              </a:solidFill>
            </a:ln>
          </p:spPr>
          <p:txBody>
            <a:bodyPr wrap="square" lIns="0" tIns="0" rIns="0" bIns="0" rtlCol="0"/>
            <a:lstStyle/>
            <a:p>
              <a:endParaRPr sz="1798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989613" y="5927392"/>
            <a:ext cx="7394079" cy="634413"/>
          </a:xfrm>
          <a:prstGeom prst="rect">
            <a:avLst/>
          </a:prstGeom>
        </p:spPr>
        <p:txBody>
          <a:bodyPr vert="horz" wrap="square" lIns="0" tIns="17129" rIns="0" bIns="0" rtlCol="0">
            <a:spAutoFit/>
          </a:bodyPr>
          <a:lstStyle/>
          <a:p>
            <a:pPr marL="12689">
              <a:spcBef>
                <a:spcPts val="135"/>
              </a:spcBef>
            </a:pPr>
            <a:r>
              <a:rPr sz="1948" dirty="0">
                <a:solidFill>
                  <a:srgbClr val="EBEBEB"/>
                </a:solidFill>
                <a:latin typeface="Verdana"/>
                <a:cs typeface="Verdana"/>
              </a:rPr>
              <a:t>Рис.</a:t>
            </a:r>
            <a:r>
              <a:rPr sz="1948" spc="-3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lang="ru-RU" sz="1948" spc="-165" dirty="0">
                <a:solidFill>
                  <a:srgbClr val="EBEBEB"/>
                </a:solidFill>
                <a:latin typeface="Verdana"/>
                <a:cs typeface="Verdana"/>
              </a:rPr>
              <a:t>8</a:t>
            </a:r>
            <a:r>
              <a:rPr sz="1948" spc="-165" dirty="0">
                <a:solidFill>
                  <a:srgbClr val="EBEBEB"/>
                </a:solidFill>
                <a:latin typeface="Verdana"/>
                <a:cs typeface="Verdana"/>
              </a:rPr>
              <a:t>.</a:t>
            </a:r>
            <a:r>
              <a:rPr sz="1948" spc="-6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dirty="0">
                <a:solidFill>
                  <a:srgbClr val="EBEBEB"/>
                </a:solidFill>
                <a:latin typeface="Verdana"/>
                <a:cs typeface="Verdana"/>
              </a:rPr>
              <a:t>Карта</a:t>
            </a:r>
            <a:r>
              <a:rPr sz="1948" spc="2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dirty="0">
                <a:solidFill>
                  <a:srgbClr val="EBEBEB"/>
                </a:solidFill>
                <a:latin typeface="Verdana"/>
                <a:cs typeface="Verdana"/>
              </a:rPr>
              <a:t>расположения</a:t>
            </a:r>
            <a:r>
              <a:rPr sz="1948" spc="114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spc="45" dirty="0">
                <a:solidFill>
                  <a:srgbClr val="EBEBEB"/>
                </a:solidFill>
                <a:latin typeface="Verdana"/>
                <a:cs typeface="Verdana"/>
              </a:rPr>
              <a:t>обсерваторий</a:t>
            </a:r>
            <a:r>
              <a:rPr sz="1948" spc="16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spc="-85" dirty="0">
                <a:solidFill>
                  <a:srgbClr val="EBEBEB"/>
                </a:solidFill>
                <a:latin typeface="Verdana"/>
                <a:cs typeface="Verdana"/>
              </a:rPr>
              <a:t>INTERMAGNET</a:t>
            </a:r>
            <a:endParaRPr sz="1948" dirty="0">
              <a:latin typeface="Verdana"/>
              <a:cs typeface="Verdana"/>
            </a:endParaRPr>
          </a:p>
          <a:p>
            <a:pPr marL="142746">
              <a:spcBef>
                <a:spcPts val="75"/>
              </a:spcBef>
            </a:pPr>
            <a:r>
              <a:rPr sz="1948" spc="-10" dirty="0">
                <a:solidFill>
                  <a:srgbClr val="EBEBEB"/>
                </a:solidFill>
                <a:latin typeface="Verdana"/>
                <a:cs typeface="Verdana"/>
              </a:rPr>
              <a:t>относительно</a:t>
            </a:r>
            <a:r>
              <a:rPr sz="1948" spc="9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dirty="0">
                <a:solidFill>
                  <a:srgbClr val="EBEBEB"/>
                </a:solidFill>
                <a:latin typeface="Verdana"/>
                <a:cs typeface="Verdana"/>
              </a:rPr>
              <a:t>эпицентра</a:t>
            </a:r>
            <a:r>
              <a:rPr sz="1948" spc="4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spc="-40" dirty="0">
                <a:solidFill>
                  <a:srgbClr val="EBEBEB"/>
                </a:solidFill>
                <a:latin typeface="Verdana"/>
                <a:cs typeface="Verdana"/>
              </a:rPr>
              <a:t>события</a:t>
            </a:r>
            <a:r>
              <a:rPr sz="1948" spc="-2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spc="-155" dirty="0">
                <a:solidFill>
                  <a:srgbClr val="EBEBEB"/>
                </a:solidFill>
                <a:latin typeface="Verdana"/>
                <a:cs typeface="Verdana"/>
              </a:rPr>
              <a:t>6</a:t>
            </a:r>
            <a:r>
              <a:rPr sz="1948" spc="-7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dirty="0">
                <a:solidFill>
                  <a:srgbClr val="EBEBEB"/>
                </a:solidFill>
                <a:latin typeface="Verdana"/>
                <a:cs typeface="Verdana"/>
              </a:rPr>
              <a:t>февраля</a:t>
            </a:r>
            <a:r>
              <a:rPr sz="1948" spc="1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spc="-160" dirty="0">
                <a:solidFill>
                  <a:srgbClr val="EBEBEB"/>
                </a:solidFill>
                <a:latin typeface="Verdana"/>
                <a:cs typeface="Verdana"/>
              </a:rPr>
              <a:t>2023</a:t>
            </a:r>
            <a:r>
              <a:rPr sz="1948" spc="-3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spc="-20" dirty="0">
                <a:solidFill>
                  <a:srgbClr val="EBEBEB"/>
                </a:solidFill>
                <a:latin typeface="Verdana"/>
                <a:cs typeface="Verdana"/>
              </a:rPr>
              <a:t>года.</a:t>
            </a:r>
            <a:endParaRPr sz="1948" dirty="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677766" y="1260603"/>
            <a:ext cx="2264219" cy="2384122"/>
          </a:xfrm>
          <a:prstGeom prst="rect">
            <a:avLst/>
          </a:prstGeom>
        </p:spPr>
        <p:txBody>
          <a:bodyPr vert="horz" wrap="square" lIns="0" tIns="38699" rIns="0" bIns="0" rtlCol="0">
            <a:spAutoFit/>
          </a:bodyPr>
          <a:lstStyle/>
          <a:p>
            <a:pPr marL="12689" marR="5075">
              <a:lnSpc>
                <a:spcPct val="90200"/>
              </a:lnSpc>
              <a:spcBef>
                <a:spcPts val="305"/>
              </a:spcBef>
            </a:pPr>
            <a:r>
              <a:rPr sz="1698" spc="-130" dirty="0">
                <a:solidFill>
                  <a:srgbClr val="FFFFFF"/>
                </a:solidFill>
                <a:latin typeface="Verdana"/>
                <a:cs typeface="Verdana"/>
              </a:rPr>
              <a:t>Для </a:t>
            </a:r>
            <a:r>
              <a:rPr sz="1698" spc="-10" dirty="0">
                <a:solidFill>
                  <a:srgbClr val="FFFFFF"/>
                </a:solidFill>
                <a:latin typeface="Verdana"/>
                <a:cs typeface="Verdana"/>
              </a:rPr>
              <a:t>проведения аналитических работ использовались </a:t>
            </a:r>
            <a:r>
              <a:rPr sz="1698" spc="-45" dirty="0">
                <a:solidFill>
                  <a:srgbClr val="FFFFFF"/>
                </a:solidFill>
                <a:latin typeface="Verdana"/>
                <a:cs typeface="Verdana"/>
              </a:rPr>
              <a:t>минутные</a:t>
            </a:r>
            <a:r>
              <a:rPr sz="1698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35" dirty="0">
                <a:solidFill>
                  <a:srgbClr val="FFFFFF"/>
                </a:solidFill>
                <a:latin typeface="Verdana"/>
                <a:cs typeface="Verdana"/>
              </a:rPr>
              <a:t>данные</a:t>
            </a:r>
            <a:r>
              <a:rPr sz="1698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25" dirty="0">
                <a:solidFill>
                  <a:srgbClr val="FFFFFF"/>
                </a:solidFill>
                <a:latin typeface="Verdana"/>
                <a:cs typeface="Verdana"/>
              </a:rPr>
              <a:t>за </a:t>
            </a:r>
            <a:r>
              <a:rPr sz="1698" dirty="0">
                <a:solidFill>
                  <a:srgbClr val="FFFFFF"/>
                </a:solidFill>
                <a:latin typeface="Verdana"/>
                <a:cs typeface="Verdana"/>
              </a:rPr>
              <a:t>промежуток</a:t>
            </a:r>
            <a:r>
              <a:rPr sz="1698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130" dirty="0">
                <a:solidFill>
                  <a:srgbClr val="FFFFFF"/>
                </a:solidFill>
                <a:latin typeface="Verdana"/>
                <a:cs typeface="Verdana"/>
              </a:rPr>
              <a:t>с </a:t>
            </a:r>
            <a:r>
              <a:rPr sz="1698" b="1" spc="-135" dirty="0">
                <a:solidFill>
                  <a:srgbClr val="FFFFFF"/>
                </a:solidFill>
                <a:latin typeface="Tahoma"/>
                <a:cs typeface="Tahoma"/>
              </a:rPr>
              <a:t>06.01.2023</a:t>
            </a:r>
            <a:r>
              <a:rPr sz="1698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98" b="1" spc="-25" dirty="0">
                <a:solidFill>
                  <a:srgbClr val="FFFFFF"/>
                </a:solidFill>
                <a:latin typeface="Tahoma"/>
                <a:cs typeface="Tahoma"/>
              </a:rPr>
              <a:t>по</a:t>
            </a:r>
            <a:endParaRPr sz="1698" dirty="0">
              <a:latin typeface="Tahoma"/>
              <a:cs typeface="Tahoma"/>
            </a:endParaRPr>
          </a:p>
          <a:p>
            <a:pPr marL="12689">
              <a:lnSpc>
                <a:spcPts val="1728"/>
              </a:lnSpc>
            </a:pPr>
            <a:r>
              <a:rPr sz="1698" b="1" spc="-130" dirty="0">
                <a:solidFill>
                  <a:srgbClr val="FFFFFF"/>
                </a:solidFill>
                <a:latin typeface="Tahoma"/>
                <a:cs typeface="Tahoma"/>
              </a:rPr>
              <a:t>06.03.2023</a:t>
            </a:r>
            <a:r>
              <a:rPr sz="1698" b="1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98" spc="100" dirty="0">
                <a:solidFill>
                  <a:srgbClr val="FFFFFF"/>
                </a:solidFill>
                <a:latin typeface="Verdana"/>
                <a:cs typeface="Verdana"/>
              </a:rPr>
              <a:t>со</a:t>
            </a:r>
            <a:endParaRPr sz="1698" dirty="0">
              <a:latin typeface="Verdana"/>
              <a:cs typeface="Verdana"/>
            </a:endParaRPr>
          </a:p>
          <a:p>
            <a:pPr marL="12689">
              <a:lnSpc>
                <a:spcPts val="1828"/>
              </a:lnSpc>
            </a:pPr>
            <a:r>
              <a:rPr sz="1698" spc="-10" dirty="0">
                <a:solidFill>
                  <a:srgbClr val="FFFFFF"/>
                </a:solidFill>
                <a:latin typeface="Verdana"/>
                <a:cs typeface="Verdana"/>
              </a:rPr>
              <a:t>следующих</a:t>
            </a:r>
            <a:endParaRPr sz="1698" dirty="0">
              <a:latin typeface="Verdana"/>
              <a:cs typeface="Verdana"/>
            </a:endParaRPr>
          </a:p>
          <a:p>
            <a:pPr marL="12689">
              <a:lnSpc>
                <a:spcPts val="1943"/>
              </a:lnSpc>
            </a:pPr>
            <a:r>
              <a:rPr sz="1698" spc="-10" dirty="0">
                <a:solidFill>
                  <a:srgbClr val="FFFFFF"/>
                </a:solidFill>
                <a:latin typeface="Verdana"/>
                <a:cs typeface="Verdana"/>
              </a:rPr>
              <a:t>обсерваторий:</a:t>
            </a:r>
            <a:endParaRPr sz="1698" dirty="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677765" y="3719878"/>
            <a:ext cx="2112594" cy="2892287"/>
          </a:xfrm>
          <a:prstGeom prst="rect">
            <a:avLst/>
          </a:prstGeom>
        </p:spPr>
        <p:txBody>
          <a:bodyPr vert="horz" wrap="square" lIns="0" tIns="12688" rIns="0" bIns="0" rtlCol="0">
            <a:spAutoFit/>
          </a:bodyPr>
          <a:lstStyle/>
          <a:p>
            <a:pPr marL="12689">
              <a:lnSpc>
                <a:spcPts val="1937"/>
              </a:lnSpc>
              <a:spcBef>
                <a:spcPts val="100"/>
              </a:spcBef>
              <a:tabLst>
                <a:tab pos="354646" algn="l"/>
              </a:tabLst>
            </a:pPr>
            <a:r>
              <a:rPr sz="1349" spc="55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1349" dirty="0">
                <a:solidFill>
                  <a:srgbClr val="89D0D5"/>
                </a:solidFill>
                <a:latin typeface="Lucida Sans Unicode"/>
                <a:cs typeface="Lucida Sans Unicode"/>
              </a:rPr>
              <a:t>	</a:t>
            </a:r>
            <a:r>
              <a:rPr sz="1698" spc="-35" dirty="0">
                <a:solidFill>
                  <a:srgbClr val="FFFFFF"/>
                </a:solidFill>
                <a:latin typeface="Verdana"/>
                <a:cs typeface="Verdana"/>
              </a:rPr>
              <a:t>Педели</a:t>
            </a:r>
            <a:r>
              <a:rPr sz="1698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10" dirty="0">
                <a:solidFill>
                  <a:srgbClr val="FFFFFF"/>
                </a:solidFill>
                <a:latin typeface="Verdana"/>
                <a:cs typeface="Verdana"/>
              </a:rPr>
              <a:t>(PEG),</a:t>
            </a:r>
            <a:endParaRPr sz="1698" dirty="0">
              <a:latin typeface="Verdana"/>
              <a:cs typeface="Verdana"/>
            </a:endParaRPr>
          </a:p>
          <a:p>
            <a:pPr marL="354646">
              <a:lnSpc>
                <a:spcPts val="1937"/>
              </a:lnSpc>
            </a:pPr>
            <a:r>
              <a:rPr sz="1698" spc="-10" dirty="0">
                <a:solidFill>
                  <a:srgbClr val="FFFFFF"/>
                </a:solidFill>
                <a:latin typeface="Verdana"/>
                <a:cs typeface="Verdana"/>
              </a:rPr>
              <a:t>Греция</a:t>
            </a:r>
            <a:endParaRPr sz="1698" dirty="0">
              <a:latin typeface="Verdana"/>
              <a:cs typeface="Verdana"/>
            </a:endParaRPr>
          </a:p>
          <a:p>
            <a:pPr marL="12689">
              <a:lnSpc>
                <a:spcPts val="1923"/>
              </a:lnSpc>
              <a:spcBef>
                <a:spcPts val="799"/>
              </a:spcBef>
              <a:tabLst>
                <a:tab pos="354646" algn="l"/>
              </a:tabLst>
            </a:pPr>
            <a:r>
              <a:rPr sz="1349" spc="55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1349" dirty="0">
                <a:solidFill>
                  <a:srgbClr val="89D0D5"/>
                </a:solidFill>
                <a:latin typeface="Lucida Sans Unicode"/>
                <a:cs typeface="Lucida Sans Unicode"/>
              </a:rPr>
              <a:t>	</a:t>
            </a:r>
            <a:r>
              <a:rPr sz="1698" spc="-10" dirty="0">
                <a:solidFill>
                  <a:srgbClr val="FFFFFF"/>
                </a:solidFill>
                <a:latin typeface="Verdana"/>
                <a:cs typeface="Verdana"/>
              </a:rPr>
              <a:t>Панагюриште</a:t>
            </a:r>
            <a:endParaRPr sz="1698" dirty="0">
              <a:latin typeface="Verdana"/>
              <a:cs typeface="Verdana"/>
            </a:endParaRPr>
          </a:p>
          <a:p>
            <a:pPr marL="354646">
              <a:lnSpc>
                <a:spcPts val="1923"/>
              </a:lnSpc>
            </a:pPr>
            <a:r>
              <a:rPr sz="1698" spc="-40" dirty="0">
                <a:solidFill>
                  <a:srgbClr val="FFFFFF"/>
                </a:solidFill>
                <a:latin typeface="Verdana"/>
                <a:cs typeface="Verdana"/>
              </a:rPr>
              <a:t>(PAG),</a:t>
            </a:r>
            <a:r>
              <a:rPr sz="1698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55" dirty="0">
                <a:solidFill>
                  <a:srgbClr val="FFFFFF"/>
                </a:solidFill>
                <a:latin typeface="Verdana"/>
                <a:cs typeface="Verdana"/>
              </a:rPr>
              <a:t>Болгария</a:t>
            </a:r>
            <a:endParaRPr sz="1698" dirty="0">
              <a:latin typeface="Verdana"/>
              <a:cs typeface="Verdana"/>
            </a:endParaRPr>
          </a:p>
          <a:p>
            <a:pPr marL="12689">
              <a:lnSpc>
                <a:spcPts val="1943"/>
              </a:lnSpc>
              <a:spcBef>
                <a:spcPts val="799"/>
              </a:spcBef>
              <a:tabLst>
                <a:tab pos="354646" algn="l"/>
              </a:tabLst>
            </a:pPr>
            <a:r>
              <a:rPr sz="1349" spc="55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1349" dirty="0">
                <a:solidFill>
                  <a:srgbClr val="89D0D5"/>
                </a:solidFill>
                <a:latin typeface="Lucida Sans Unicode"/>
                <a:cs typeface="Lucida Sans Unicode"/>
              </a:rPr>
              <a:t>	</a:t>
            </a:r>
            <a:r>
              <a:rPr sz="1698" dirty="0">
                <a:solidFill>
                  <a:srgbClr val="FFFFFF"/>
                </a:solidFill>
                <a:latin typeface="Verdana"/>
                <a:cs typeface="Verdana"/>
              </a:rPr>
              <a:t>Сурларь</a:t>
            </a:r>
            <a:r>
              <a:rPr sz="1698" spc="-10" dirty="0">
                <a:solidFill>
                  <a:srgbClr val="FFFFFF"/>
                </a:solidFill>
                <a:latin typeface="Verdana"/>
                <a:cs typeface="Verdana"/>
              </a:rPr>
              <a:t> (SUA),</a:t>
            </a:r>
            <a:endParaRPr sz="1698" dirty="0">
              <a:latin typeface="Verdana"/>
              <a:cs typeface="Verdana"/>
            </a:endParaRPr>
          </a:p>
          <a:p>
            <a:pPr marL="354646">
              <a:lnSpc>
                <a:spcPts val="1943"/>
              </a:lnSpc>
            </a:pPr>
            <a:r>
              <a:rPr sz="1698" spc="-10" dirty="0">
                <a:solidFill>
                  <a:srgbClr val="FFFFFF"/>
                </a:solidFill>
                <a:latin typeface="Verdana"/>
                <a:cs typeface="Verdana"/>
              </a:rPr>
              <a:t>Румыния</a:t>
            </a:r>
            <a:endParaRPr sz="1698" dirty="0">
              <a:latin typeface="Verdana"/>
              <a:cs typeface="Verdana"/>
            </a:endParaRPr>
          </a:p>
          <a:p>
            <a:pPr marL="12689">
              <a:lnSpc>
                <a:spcPts val="1943"/>
              </a:lnSpc>
              <a:spcBef>
                <a:spcPts val="799"/>
              </a:spcBef>
              <a:tabLst>
                <a:tab pos="354646" algn="l"/>
              </a:tabLst>
            </a:pPr>
            <a:r>
              <a:rPr sz="1349" spc="55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1349" dirty="0">
                <a:solidFill>
                  <a:srgbClr val="89D0D5"/>
                </a:solidFill>
                <a:latin typeface="Lucida Sans Unicode"/>
                <a:cs typeface="Lucida Sans Unicode"/>
              </a:rPr>
              <a:t>	</a:t>
            </a:r>
            <a:r>
              <a:rPr sz="1698" spc="-114" dirty="0">
                <a:solidFill>
                  <a:srgbClr val="FFFFFF"/>
                </a:solidFill>
                <a:latin typeface="Verdana"/>
                <a:cs typeface="Verdana"/>
              </a:rPr>
              <a:t>Тихань</a:t>
            </a:r>
            <a:r>
              <a:rPr sz="1698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10" dirty="0">
                <a:solidFill>
                  <a:srgbClr val="FFFFFF"/>
                </a:solidFill>
                <a:latin typeface="Verdana"/>
                <a:cs typeface="Verdana"/>
              </a:rPr>
              <a:t>(THY),</a:t>
            </a:r>
            <a:endParaRPr sz="1698" dirty="0">
              <a:latin typeface="Verdana"/>
              <a:cs typeface="Verdana"/>
            </a:endParaRPr>
          </a:p>
          <a:p>
            <a:pPr marL="354646">
              <a:lnSpc>
                <a:spcPts val="1943"/>
              </a:lnSpc>
            </a:pPr>
            <a:r>
              <a:rPr sz="1698" spc="-10" dirty="0">
                <a:solidFill>
                  <a:srgbClr val="FFFFFF"/>
                </a:solidFill>
                <a:latin typeface="Verdana"/>
                <a:cs typeface="Verdana"/>
              </a:rPr>
              <a:t>Венгрия</a:t>
            </a:r>
            <a:endParaRPr sz="1698" dirty="0">
              <a:latin typeface="Verdana"/>
              <a:cs typeface="Verdana"/>
            </a:endParaRPr>
          </a:p>
          <a:p>
            <a:pPr marL="12689">
              <a:lnSpc>
                <a:spcPts val="1937"/>
              </a:lnSpc>
              <a:spcBef>
                <a:spcPts val="799"/>
              </a:spcBef>
              <a:tabLst>
                <a:tab pos="354646" algn="l"/>
              </a:tabLst>
            </a:pPr>
            <a:r>
              <a:rPr sz="1349" spc="55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1349" dirty="0">
                <a:solidFill>
                  <a:srgbClr val="89D0D5"/>
                </a:solidFill>
                <a:latin typeface="Lucida Sans Unicode"/>
                <a:cs typeface="Lucida Sans Unicode"/>
              </a:rPr>
              <a:t>	</a:t>
            </a:r>
            <a:r>
              <a:rPr sz="1698" spc="-10" dirty="0">
                <a:solidFill>
                  <a:srgbClr val="FFFFFF"/>
                </a:solidFill>
                <a:latin typeface="Verdana"/>
                <a:cs typeface="Verdana"/>
              </a:rPr>
              <a:t>Новосибирск</a:t>
            </a:r>
            <a:endParaRPr sz="1698" dirty="0">
              <a:latin typeface="Verdana"/>
              <a:cs typeface="Verdana"/>
            </a:endParaRPr>
          </a:p>
          <a:p>
            <a:pPr marL="354646">
              <a:lnSpc>
                <a:spcPts val="1937"/>
              </a:lnSpc>
            </a:pPr>
            <a:r>
              <a:rPr sz="1698" spc="-135" dirty="0">
                <a:solidFill>
                  <a:srgbClr val="FFFFFF"/>
                </a:solidFill>
                <a:latin typeface="Verdana"/>
                <a:cs typeface="Verdana"/>
              </a:rPr>
              <a:t>(NVS),</a:t>
            </a:r>
            <a:r>
              <a:rPr sz="1698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10" dirty="0">
                <a:solidFill>
                  <a:srgbClr val="FFFFFF"/>
                </a:solidFill>
                <a:latin typeface="Verdana"/>
                <a:cs typeface="Verdana"/>
              </a:rPr>
              <a:t>Россия</a:t>
            </a:r>
            <a:endParaRPr sz="1698" dirty="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569733" y="-13867"/>
            <a:ext cx="1022827" cy="802745"/>
          </a:xfrm>
          <a:prstGeom prst="rect">
            <a:avLst/>
          </a:prstGeom>
          <a:solidFill>
            <a:srgbClr val="AF1512"/>
          </a:solidFill>
        </p:spPr>
        <p:txBody>
          <a:bodyPr vert="horz" wrap="square" lIns="0" tIns="246786" rIns="0" bIns="0" rtlCol="0">
            <a:spAutoFit/>
          </a:bodyPr>
          <a:lstStyle/>
          <a:p>
            <a:pPr marL="222050">
              <a:spcBef>
                <a:spcPts val="1943"/>
              </a:spcBef>
            </a:pPr>
            <a:r>
              <a:rPr lang="en-US" sz="3597" spc="-350" dirty="0">
                <a:solidFill>
                  <a:srgbClr val="EBEBEB"/>
                </a:solidFill>
                <a:latin typeface="Verdana"/>
                <a:cs typeface="Verdana"/>
              </a:rPr>
              <a:t>14</a:t>
            </a:r>
            <a:endParaRPr sz="3597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78" y="-78277"/>
            <a:ext cx="12182243" cy="685393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639" y="2668718"/>
            <a:ext cx="4032326" cy="4185220"/>
            <a:chOff x="0" y="2671189"/>
            <a:chExt cx="4036060" cy="418909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671189"/>
              <a:ext cx="4035932" cy="418909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891789"/>
              <a:ext cx="1522475" cy="2364867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05609" y="1674087"/>
            <a:ext cx="2817173" cy="281717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998095" y="76"/>
            <a:ext cx="1602145" cy="113856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605608" y="6088898"/>
            <a:ext cx="990063" cy="765038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10387802" y="-78277"/>
            <a:ext cx="772080" cy="1212997"/>
            <a:chOff x="10391775" y="0"/>
            <a:chExt cx="772795" cy="1214120"/>
          </a:xfrm>
        </p:grpSpPr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391775" y="0"/>
              <a:ext cx="772464" cy="121399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0436732" y="12"/>
              <a:ext cx="685165" cy="1144270"/>
            </a:xfrm>
            <a:custGeom>
              <a:avLst/>
              <a:gdLst/>
              <a:ahLst/>
              <a:cxnLst/>
              <a:rect l="l" t="t" r="r" b="b"/>
              <a:pathLst>
                <a:path w="685165" h="1144270">
                  <a:moveTo>
                    <a:pt x="684669" y="0"/>
                  </a:moveTo>
                  <a:lnTo>
                    <a:pt x="0" y="0"/>
                  </a:lnTo>
                  <a:lnTo>
                    <a:pt x="0" y="1144130"/>
                  </a:lnTo>
                  <a:lnTo>
                    <a:pt x="684669" y="1144130"/>
                  </a:lnTo>
                  <a:lnTo>
                    <a:pt x="684669" y="0"/>
                  </a:lnTo>
                  <a:close/>
                </a:path>
              </a:pathLst>
            </a:custGeom>
            <a:solidFill>
              <a:srgbClr val="AF1512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20795" y="-289011"/>
            <a:ext cx="10505872" cy="1053747"/>
          </a:xfrm>
          <a:prstGeom prst="rect">
            <a:avLst/>
          </a:prstGeom>
        </p:spPr>
        <p:txBody>
          <a:bodyPr vert="horz" wrap="square" lIns="0" tIns="412316" rIns="0" bIns="0" rtlCol="0" anchor="ctr">
            <a:spAutoFit/>
          </a:bodyPr>
          <a:lstStyle/>
          <a:p>
            <a:pPr marL="187791">
              <a:lnSpc>
                <a:spcPct val="100000"/>
              </a:lnSpc>
              <a:spcBef>
                <a:spcPts val="135"/>
              </a:spcBef>
            </a:pPr>
            <a:r>
              <a:rPr sz="4146" spc="-130" dirty="0"/>
              <a:t>СКОЛЬЗЯЩЕЕ</a:t>
            </a:r>
            <a:r>
              <a:rPr sz="4146" spc="-185" dirty="0"/>
              <a:t> </a:t>
            </a:r>
            <a:r>
              <a:rPr sz="4146" spc="-65" dirty="0"/>
              <a:t>ОСРЕДНЕНИЕ</a:t>
            </a:r>
            <a:endParaRPr sz="4146" dirty="0"/>
          </a:p>
        </p:txBody>
      </p:sp>
      <p:sp>
        <p:nvSpPr>
          <p:cNvPr id="13" name="object 13"/>
          <p:cNvSpPr txBox="1"/>
          <p:nvPr/>
        </p:nvSpPr>
        <p:spPr>
          <a:xfrm>
            <a:off x="10469165" y="163514"/>
            <a:ext cx="607633" cy="568924"/>
          </a:xfrm>
          <a:prstGeom prst="rect">
            <a:avLst/>
          </a:prstGeom>
        </p:spPr>
        <p:txBody>
          <a:bodyPr vert="horz" wrap="square" lIns="0" tIns="15226" rIns="0" bIns="0" rtlCol="0">
            <a:spAutoFit/>
          </a:bodyPr>
          <a:lstStyle/>
          <a:p>
            <a:pPr marL="12689">
              <a:spcBef>
                <a:spcPts val="120"/>
              </a:spcBef>
            </a:pPr>
            <a:r>
              <a:rPr lang="en-US" sz="3597" spc="-350" dirty="0">
                <a:solidFill>
                  <a:srgbClr val="EBEBEB"/>
                </a:solidFill>
                <a:latin typeface="Verdana"/>
                <a:cs typeface="Verdana"/>
              </a:rPr>
              <a:t>15</a:t>
            </a:r>
            <a:endParaRPr sz="3597" dirty="0">
              <a:latin typeface="Verdana"/>
              <a:cs typeface="Verdana"/>
            </a:endParaRPr>
          </a:p>
        </p:txBody>
      </p:sp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5794" y="1064115"/>
            <a:ext cx="11871763" cy="5643354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2369080" y="6523528"/>
            <a:ext cx="7409305" cy="258037"/>
          </a:xfrm>
          <a:prstGeom prst="rect">
            <a:avLst/>
          </a:prstGeom>
        </p:spPr>
        <p:txBody>
          <a:bodyPr vert="horz" wrap="square" lIns="0" tIns="12054" rIns="0" bIns="0" rtlCol="0">
            <a:spAutoFit/>
          </a:bodyPr>
          <a:lstStyle/>
          <a:p>
            <a:pPr marL="12689">
              <a:spcBef>
                <a:spcPts val="95"/>
              </a:spcBef>
            </a:pPr>
            <a:r>
              <a:rPr sz="1599" spc="-10" dirty="0">
                <a:solidFill>
                  <a:srgbClr val="EBEBEB"/>
                </a:solidFill>
                <a:latin typeface="Verdana"/>
                <a:cs typeface="Verdana"/>
              </a:rPr>
              <a:t>Рис.</a:t>
            </a:r>
            <a:r>
              <a:rPr sz="1599" spc="-114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lang="ru-RU" sz="1599" spc="-145" dirty="0">
                <a:solidFill>
                  <a:srgbClr val="EBEBEB"/>
                </a:solidFill>
                <a:latin typeface="Verdana"/>
                <a:cs typeface="Verdana"/>
              </a:rPr>
              <a:t>9</a:t>
            </a:r>
            <a:r>
              <a:rPr sz="1599" spc="-145" dirty="0">
                <a:solidFill>
                  <a:srgbClr val="EBEBEB"/>
                </a:solidFill>
                <a:latin typeface="Verdana"/>
                <a:cs typeface="Verdana"/>
              </a:rPr>
              <a:t>.</a:t>
            </a:r>
            <a:r>
              <a:rPr sz="1599" spc="-14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599" spc="60" dirty="0">
                <a:solidFill>
                  <a:srgbClr val="EBEBEB"/>
                </a:solidFill>
                <a:latin typeface="Verdana"/>
                <a:cs typeface="Verdana"/>
              </a:rPr>
              <a:t>Пример</a:t>
            </a:r>
            <a:r>
              <a:rPr sz="1599" spc="-15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599" spc="-145" dirty="0">
                <a:solidFill>
                  <a:srgbClr val="EBEBEB"/>
                </a:solidFill>
                <a:latin typeface="Verdana"/>
                <a:cs typeface="Verdana"/>
              </a:rPr>
              <a:t>влияния</a:t>
            </a:r>
            <a:r>
              <a:rPr sz="1599" spc="-9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599" spc="-50" dirty="0">
                <a:solidFill>
                  <a:srgbClr val="EBEBEB"/>
                </a:solidFill>
                <a:latin typeface="Verdana"/>
                <a:cs typeface="Verdana"/>
              </a:rPr>
              <a:t>скользящего</a:t>
            </a:r>
            <a:r>
              <a:rPr sz="1599" spc="-7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599" dirty="0">
                <a:solidFill>
                  <a:srgbClr val="EBEBEB"/>
                </a:solidFill>
                <a:latin typeface="Verdana"/>
                <a:cs typeface="Verdana"/>
              </a:rPr>
              <a:t>осреднения</a:t>
            </a:r>
            <a:r>
              <a:rPr sz="1599" spc="-5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599" dirty="0">
                <a:solidFill>
                  <a:srgbClr val="EBEBEB"/>
                </a:solidFill>
                <a:latin typeface="Verdana"/>
                <a:cs typeface="Verdana"/>
              </a:rPr>
              <a:t>на</a:t>
            </a:r>
            <a:r>
              <a:rPr sz="1599" spc="-114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599" spc="-35" dirty="0">
                <a:solidFill>
                  <a:srgbClr val="EBEBEB"/>
                </a:solidFill>
                <a:latin typeface="Verdana"/>
                <a:cs typeface="Verdana"/>
              </a:rPr>
              <a:t>магнитные</a:t>
            </a:r>
            <a:r>
              <a:rPr sz="1599" spc="-10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599" spc="-10" dirty="0">
                <a:solidFill>
                  <a:srgbClr val="EBEBEB"/>
                </a:solidFill>
                <a:latin typeface="Verdana"/>
                <a:cs typeface="Verdana"/>
              </a:rPr>
              <a:t>данные.</a:t>
            </a:r>
            <a:endParaRPr sz="1599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40" y="0"/>
            <a:ext cx="12182243" cy="685393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69703" y="1854109"/>
            <a:ext cx="9240219" cy="2464693"/>
          </a:xfrm>
          <a:prstGeom prst="rect">
            <a:avLst/>
          </a:prstGeom>
        </p:spPr>
        <p:txBody>
          <a:bodyPr vert="horz" wrap="square" lIns="0" tIns="13323" rIns="0" bIns="0" rtlCol="0" anchor="ctr">
            <a:spAutoFit/>
          </a:bodyPr>
          <a:lstStyle/>
          <a:p>
            <a:pPr marL="12054" marR="5075" indent="-634" algn="ctr">
              <a:lnSpc>
                <a:spcPct val="100099"/>
              </a:lnSpc>
              <a:spcBef>
                <a:spcPts val="105"/>
              </a:spcBef>
            </a:pPr>
            <a:r>
              <a:rPr sz="3996" dirty="0"/>
              <a:t>ДИНАМИКА</a:t>
            </a:r>
            <a:r>
              <a:rPr sz="3996" spc="-395" dirty="0"/>
              <a:t> </a:t>
            </a:r>
            <a:r>
              <a:rPr sz="3996" spc="-110" dirty="0"/>
              <a:t>МАГНИТНЫХ </a:t>
            </a:r>
            <a:r>
              <a:rPr sz="3996" spc="-190" dirty="0"/>
              <a:t>ХАРАКТЕРИСТИК</a:t>
            </a:r>
            <a:r>
              <a:rPr sz="3996" spc="-245" dirty="0"/>
              <a:t> </a:t>
            </a:r>
            <a:r>
              <a:rPr sz="3996" spc="-35" dirty="0"/>
              <a:t>ОТНОСИТЕЛЬНО </a:t>
            </a:r>
            <a:r>
              <a:rPr sz="3996" u="sng" spc="-229" dirty="0">
                <a:uFill>
                  <a:solidFill>
                    <a:srgbClr val="EBEBEB"/>
                  </a:solidFill>
                </a:uFill>
              </a:rPr>
              <a:t>ЗЕМЛЕТРЯСЕНИЯ</a:t>
            </a:r>
            <a:r>
              <a:rPr sz="3996" u="sng" spc="-385" dirty="0">
                <a:uFill>
                  <a:solidFill>
                    <a:srgbClr val="EBEBEB"/>
                  </a:solidFill>
                </a:uFill>
              </a:rPr>
              <a:t> </a:t>
            </a:r>
            <a:r>
              <a:rPr sz="3996" u="sng" spc="-440" dirty="0">
                <a:uFill>
                  <a:solidFill>
                    <a:srgbClr val="EBEBEB"/>
                  </a:solidFill>
                </a:uFill>
              </a:rPr>
              <a:t>В</a:t>
            </a:r>
            <a:r>
              <a:rPr sz="3996" u="sng" spc="-250" dirty="0">
                <a:uFill>
                  <a:solidFill>
                    <a:srgbClr val="EBEBEB"/>
                  </a:solidFill>
                </a:uFill>
              </a:rPr>
              <a:t> </a:t>
            </a:r>
            <a:r>
              <a:rPr sz="3996" u="sng" spc="-170" dirty="0">
                <a:uFill>
                  <a:solidFill>
                    <a:srgbClr val="EBEBEB"/>
                  </a:solidFill>
                </a:uFill>
              </a:rPr>
              <a:t>ТУРЦИИ</a:t>
            </a:r>
            <a:r>
              <a:rPr sz="3996" u="sng" spc="-295" dirty="0">
                <a:uFill>
                  <a:solidFill>
                    <a:srgbClr val="EBEBEB"/>
                  </a:solidFill>
                </a:uFill>
              </a:rPr>
              <a:t> </a:t>
            </a:r>
            <a:r>
              <a:rPr sz="3996" u="sng" spc="-60" dirty="0">
                <a:uFill>
                  <a:solidFill>
                    <a:srgbClr val="EBEBEB"/>
                  </a:solidFill>
                </a:uFill>
              </a:rPr>
              <a:t>И</a:t>
            </a:r>
            <a:r>
              <a:rPr sz="3996" u="sng" spc="-310" dirty="0">
                <a:uFill>
                  <a:solidFill>
                    <a:srgbClr val="EBEBEB"/>
                  </a:solidFill>
                </a:uFill>
              </a:rPr>
              <a:t> </a:t>
            </a:r>
            <a:r>
              <a:rPr sz="3996" u="sng" spc="40" dirty="0">
                <a:uFill>
                  <a:solidFill>
                    <a:srgbClr val="EBEBEB"/>
                  </a:solidFill>
                </a:uFill>
              </a:rPr>
              <a:t>СИРИИ</a:t>
            </a:r>
            <a:r>
              <a:rPr sz="3996" spc="40" dirty="0"/>
              <a:t> </a:t>
            </a:r>
            <a:r>
              <a:rPr sz="3996" u="sng" spc="-330" dirty="0">
                <a:uFill>
                  <a:solidFill>
                    <a:srgbClr val="EBEBEB"/>
                  </a:solidFill>
                </a:uFill>
              </a:rPr>
              <a:t>06.02.2023,</a:t>
            </a:r>
            <a:r>
              <a:rPr sz="3996" u="sng" spc="-370" dirty="0">
                <a:uFill>
                  <a:solidFill>
                    <a:srgbClr val="EBEBEB"/>
                  </a:solidFill>
                </a:uFill>
              </a:rPr>
              <a:t> </a:t>
            </a:r>
            <a:r>
              <a:rPr sz="3996" u="sng" spc="-409" dirty="0">
                <a:uFill>
                  <a:solidFill>
                    <a:srgbClr val="EBEBEB"/>
                  </a:solidFill>
                </a:uFill>
              </a:rPr>
              <a:t>01:17</a:t>
            </a:r>
            <a:r>
              <a:rPr sz="3996" u="sng" spc="-330" dirty="0">
                <a:uFill>
                  <a:solidFill>
                    <a:srgbClr val="EBEBEB"/>
                  </a:solidFill>
                </a:uFill>
              </a:rPr>
              <a:t> </a:t>
            </a:r>
            <a:r>
              <a:rPr sz="3996" u="sng" spc="-25" dirty="0">
                <a:uFill>
                  <a:solidFill>
                    <a:srgbClr val="EBEBEB"/>
                  </a:solidFill>
                </a:uFill>
              </a:rPr>
              <a:t>UTC</a:t>
            </a:r>
            <a:endParaRPr sz="3996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19267" y="88"/>
            <a:ext cx="868549" cy="122407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0572162" y="213531"/>
            <a:ext cx="538616" cy="576681"/>
          </a:xfrm>
          <a:prstGeom prst="rect">
            <a:avLst/>
          </a:prstGeom>
        </p:spPr>
        <p:txBody>
          <a:bodyPr vert="horz" wrap="square" lIns="0" tIns="15226" rIns="0" bIns="0" rtlCol="0">
            <a:spAutoFit/>
          </a:bodyPr>
          <a:lstStyle/>
          <a:p>
            <a:pPr marL="12689">
              <a:spcBef>
                <a:spcPts val="120"/>
              </a:spcBef>
            </a:pPr>
            <a:r>
              <a:rPr sz="3597" spc="-310" dirty="0">
                <a:solidFill>
                  <a:srgbClr val="EBEBEB"/>
                </a:solidFill>
                <a:latin typeface="Verdana"/>
                <a:cs typeface="Verdana"/>
              </a:rPr>
              <a:t>1</a:t>
            </a:r>
            <a:r>
              <a:rPr lang="en-US" sz="3597" spc="-310" dirty="0">
                <a:solidFill>
                  <a:srgbClr val="EBEBEB"/>
                </a:solidFill>
                <a:latin typeface="Verdana"/>
                <a:cs typeface="Verdana"/>
              </a:rPr>
              <a:t>6</a:t>
            </a:r>
            <a:endParaRPr sz="3597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657" y="-9659"/>
            <a:ext cx="10051633" cy="1176245"/>
          </a:xfrm>
          <a:prstGeom prst="rect">
            <a:avLst/>
          </a:prstGeom>
        </p:spPr>
        <p:txBody>
          <a:bodyPr vert="horz" wrap="square" lIns="0" tIns="220356" rIns="0" bIns="0" rtlCol="0">
            <a:spAutoFit/>
          </a:bodyPr>
          <a:lstStyle/>
          <a:p>
            <a:pPr marL="272804" marR="5075">
              <a:lnSpc>
                <a:spcPct val="100699"/>
              </a:lnSpc>
              <a:spcBef>
                <a:spcPts val="65"/>
              </a:spcBef>
            </a:pPr>
            <a:r>
              <a:rPr sz="3197" dirty="0"/>
              <a:t>Динамика</a:t>
            </a:r>
            <a:r>
              <a:rPr sz="3197" spc="15" dirty="0"/>
              <a:t> </a:t>
            </a:r>
            <a:r>
              <a:rPr sz="3197" spc="-145" dirty="0"/>
              <a:t>скользящих</a:t>
            </a:r>
            <a:r>
              <a:rPr sz="3197" spc="20" dirty="0"/>
              <a:t> </a:t>
            </a:r>
            <a:r>
              <a:rPr sz="3197" dirty="0"/>
              <a:t>Vвмп</a:t>
            </a:r>
            <a:r>
              <a:rPr sz="3197" spc="-70" dirty="0"/>
              <a:t> </a:t>
            </a:r>
            <a:r>
              <a:rPr sz="3197" spc="-10" dirty="0"/>
              <a:t>(скоростей </a:t>
            </a:r>
            <a:r>
              <a:rPr sz="3197" spc="-135" dirty="0"/>
              <a:t>виртуального</a:t>
            </a:r>
            <a:r>
              <a:rPr sz="3197" spc="-110" dirty="0"/>
              <a:t> </a:t>
            </a:r>
            <a:r>
              <a:rPr sz="3197" spc="-45" dirty="0"/>
              <a:t>магнитного</a:t>
            </a:r>
            <a:r>
              <a:rPr sz="3197" spc="-145" dirty="0"/>
              <a:t> </a:t>
            </a:r>
            <a:r>
              <a:rPr sz="3197" spc="-10" dirty="0"/>
              <a:t>полюса)</a:t>
            </a:r>
            <a:endParaRPr sz="3197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3175" y="5481361"/>
            <a:ext cx="11484644" cy="106205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640" y="88"/>
            <a:ext cx="12182625" cy="5396313"/>
            <a:chOff x="0" y="88"/>
            <a:chExt cx="12193905" cy="540131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23270" y="88"/>
              <a:ext cx="869353" cy="12252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184655"/>
              <a:ext cx="12193523" cy="421614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277227" y="5320145"/>
            <a:ext cx="1641860" cy="224085"/>
          </a:xfrm>
          <a:prstGeom prst="rect">
            <a:avLst/>
          </a:prstGeom>
        </p:spPr>
        <p:txBody>
          <a:bodyPr vert="horz" wrap="square" lIns="0" tIns="16495" rIns="0" bIns="0" rtlCol="0">
            <a:spAutoFit/>
          </a:bodyPr>
          <a:lstStyle/>
          <a:p>
            <a:pPr marL="12689" defTabSz="913577">
              <a:spcBef>
                <a:spcPts val="130"/>
              </a:spcBef>
            </a:pPr>
            <a:r>
              <a:rPr sz="1349" kern="0" spc="-10" dirty="0">
                <a:solidFill>
                  <a:srgbClr val="EBEBEB"/>
                </a:solidFill>
                <a:latin typeface="Verdana"/>
                <a:cs typeface="Verdana"/>
              </a:rPr>
              <a:t>Дата:</a:t>
            </a:r>
            <a:r>
              <a:rPr sz="1349" kern="0" spc="-2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349" kern="0" spc="-90" dirty="0">
                <a:solidFill>
                  <a:srgbClr val="EBEBEB"/>
                </a:solidFill>
                <a:latin typeface="Verdana"/>
                <a:cs typeface="Verdana"/>
              </a:rPr>
              <a:t>yyyy-</a:t>
            </a:r>
            <a:r>
              <a:rPr sz="1349" kern="0" spc="-70" dirty="0">
                <a:solidFill>
                  <a:srgbClr val="EBEBEB"/>
                </a:solidFill>
                <a:latin typeface="Verdana"/>
                <a:cs typeface="Verdana"/>
              </a:rPr>
              <a:t>mm-</a:t>
            </a:r>
            <a:r>
              <a:rPr sz="1349" kern="0" spc="90" dirty="0">
                <a:solidFill>
                  <a:srgbClr val="EBEBEB"/>
                </a:solidFill>
                <a:latin typeface="Verdana"/>
                <a:cs typeface="Verdana"/>
              </a:rPr>
              <a:t>dd</a:t>
            </a:r>
            <a:endParaRPr sz="1349" kern="0">
              <a:solidFill>
                <a:sysClr val="windowText" lastClr="000000"/>
              </a:solidFill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9491" y="6424530"/>
            <a:ext cx="11230372" cy="384686"/>
          </a:xfrm>
          <a:prstGeom prst="rect">
            <a:avLst/>
          </a:prstGeom>
        </p:spPr>
        <p:txBody>
          <a:bodyPr vert="horz" wrap="square" lIns="0" tIns="15860" rIns="0" bIns="0" rtlCol="0">
            <a:spAutoFit/>
          </a:bodyPr>
          <a:lstStyle/>
          <a:p>
            <a:pPr marL="12689" defTabSz="913577">
              <a:spcBef>
                <a:spcPts val="125"/>
              </a:spcBef>
            </a:pPr>
            <a:r>
              <a:rPr sz="1798" kern="0" spc="-10" dirty="0">
                <a:solidFill>
                  <a:srgbClr val="EBEBEB"/>
                </a:solidFill>
                <a:latin typeface="Verdana"/>
                <a:cs typeface="Verdana"/>
              </a:rPr>
              <a:t>Рис.</a:t>
            </a:r>
            <a:r>
              <a:rPr sz="1798" kern="0" spc="-8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kern="0" spc="-170" dirty="0">
                <a:solidFill>
                  <a:srgbClr val="EBEBEB"/>
                </a:solidFill>
                <a:latin typeface="Verdana"/>
                <a:cs typeface="Verdana"/>
              </a:rPr>
              <a:t>1</a:t>
            </a:r>
            <a:r>
              <a:rPr lang="en-US" sz="1798" kern="0" spc="-170" dirty="0">
                <a:solidFill>
                  <a:srgbClr val="EBEBEB"/>
                </a:solidFill>
                <a:latin typeface="Verdana"/>
                <a:cs typeface="Verdana"/>
              </a:rPr>
              <a:t>0</a:t>
            </a:r>
            <a:r>
              <a:rPr sz="1798" kern="0" spc="-170" dirty="0">
                <a:solidFill>
                  <a:srgbClr val="EBEBEB"/>
                </a:solidFill>
                <a:latin typeface="Verdana"/>
                <a:cs typeface="Verdana"/>
              </a:rPr>
              <a:t>.</a:t>
            </a:r>
            <a:r>
              <a:rPr sz="1798" kern="0" spc="-4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kern="0" spc="-55" dirty="0">
                <a:solidFill>
                  <a:srgbClr val="EBEBEB"/>
                </a:solidFill>
                <a:latin typeface="Verdana"/>
                <a:cs typeface="Verdana"/>
              </a:rPr>
              <a:t>Сводный</a:t>
            </a:r>
            <a:r>
              <a:rPr sz="1798" kern="0" spc="-14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kern="0" dirty="0">
                <a:solidFill>
                  <a:srgbClr val="EBEBEB"/>
                </a:solidFill>
                <a:latin typeface="Verdana"/>
                <a:cs typeface="Verdana"/>
              </a:rPr>
              <a:t>график</a:t>
            </a:r>
            <a:r>
              <a:rPr sz="1798" kern="0" spc="-7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kern="0" spc="-80" dirty="0">
                <a:solidFill>
                  <a:srgbClr val="EBEBEB"/>
                </a:solidFill>
                <a:latin typeface="Verdana"/>
                <a:cs typeface="Verdana"/>
              </a:rPr>
              <a:t>скользящих</a:t>
            </a:r>
            <a:r>
              <a:rPr sz="1798" kern="0" spc="-14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kern="0" spc="-60" dirty="0">
                <a:solidFill>
                  <a:srgbClr val="EBEBEB"/>
                </a:solidFill>
                <a:latin typeface="Verdana"/>
                <a:cs typeface="Verdana"/>
              </a:rPr>
              <a:t>значений</a:t>
            </a:r>
            <a:r>
              <a:rPr sz="1798" kern="0" spc="-10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kern="0" spc="-10" dirty="0">
                <a:solidFill>
                  <a:srgbClr val="EBEBEB"/>
                </a:solidFill>
                <a:latin typeface="Verdana"/>
                <a:cs typeface="Verdana"/>
              </a:rPr>
              <a:t>Vвмп,</a:t>
            </a:r>
            <a:r>
              <a:rPr sz="1798" kern="0" spc="-204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kern="0" spc="50" dirty="0">
                <a:solidFill>
                  <a:srgbClr val="EBEBEB"/>
                </a:solidFill>
                <a:latin typeface="Verdana"/>
                <a:cs typeface="Verdana"/>
              </a:rPr>
              <a:t>на</a:t>
            </a:r>
            <a:r>
              <a:rPr sz="1798" kern="0" spc="-12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kern="0" spc="135" dirty="0">
                <a:solidFill>
                  <a:srgbClr val="EBEBEB"/>
                </a:solidFill>
                <a:latin typeface="Verdana"/>
                <a:cs typeface="Verdana"/>
              </a:rPr>
              <a:t>фоне</a:t>
            </a:r>
            <a:r>
              <a:rPr sz="1798" kern="0" spc="-8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kern="0" spc="-30" dirty="0">
                <a:solidFill>
                  <a:srgbClr val="EBEBEB"/>
                </a:solidFill>
                <a:latin typeface="Verdana"/>
                <a:cs typeface="Verdana"/>
              </a:rPr>
              <a:t>землетрясения</a:t>
            </a:r>
            <a:r>
              <a:rPr sz="1798" kern="0" spc="-19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kern="0" spc="-245" dirty="0">
                <a:solidFill>
                  <a:srgbClr val="EBEBEB"/>
                </a:solidFill>
                <a:latin typeface="Verdana"/>
                <a:cs typeface="Verdana"/>
              </a:rPr>
              <a:t>в</a:t>
            </a:r>
            <a:r>
              <a:rPr sz="1798" kern="0" spc="-80" dirty="0">
                <a:solidFill>
                  <a:srgbClr val="EBEBEB"/>
                </a:solidFill>
                <a:latin typeface="Verdana"/>
                <a:cs typeface="Verdana"/>
              </a:rPr>
              <a:t> Турции</a:t>
            </a:r>
            <a:r>
              <a:rPr sz="1798" kern="0" spc="-9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kern="0" spc="-40" dirty="0">
                <a:solidFill>
                  <a:srgbClr val="EBEBEB"/>
                </a:solidFill>
                <a:latin typeface="Verdana"/>
                <a:cs typeface="Verdana"/>
              </a:rPr>
              <a:t>и</a:t>
            </a:r>
            <a:r>
              <a:rPr sz="1798" kern="0" spc="-10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kern="0" spc="-10" dirty="0">
                <a:solidFill>
                  <a:srgbClr val="EBEBEB"/>
                </a:solidFill>
                <a:latin typeface="Verdana"/>
                <a:cs typeface="Verdana"/>
              </a:rPr>
              <a:t>Сирии</a:t>
            </a:r>
            <a:r>
              <a:rPr sz="2398" kern="0" spc="-10" dirty="0">
                <a:solidFill>
                  <a:srgbClr val="EBEBEB"/>
                </a:solidFill>
                <a:latin typeface="Verdana"/>
                <a:cs typeface="Verdana"/>
              </a:rPr>
              <a:t>.</a:t>
            </a:r>
            <a:endParaRPr sz="2398" kern="0" dirty="0">
              <a:solidFill>
                <a:sysClr val="windowText" lastClr="000000"/>
              </a:solidFill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560488" y="209090"/>
            <a:ext cx="538616" cy="576681"/>
          </a:xfrm>
          <a:prstGeom prst="rect">
            <a:avLst/>
          </a:prstGeom>
        </p:spPr>
        <p:txBody>
          <a:bodyPr vert="horz" wrap="square" lIns="0" tIns="15226" rIns="0" bIns="0" rtlCol="0">
            <a:spAutoFit/>
          </a:bodyPr>
          <a:lstStyle/>
          <a:p>
            <a:pPr marL="12689" defTabSz="913577">
              <a:spcBef>
                <a:spcPts val="120"/>
              </a:spcBef>
            </a:pPr>
            <a:r>
              <a:rPr sz="3597" kern="0" spc="-310" dirty="0">
                <a:solidFill>
                  <a:srgbClr val="EBEBEB"/>
                </a:solidFill>
                <a:latin typeface="Verdana"/>
                <a:cs typeface="Verdana"/>
              </a:rPr>
              <a:t>1</a:t>
            </a:r>
            <a:r>
              <a:rPr lang="en-US" sz="3597" kern="0" spc="-310" dirty="0">
                <a:solidFill>
                  <a:srgbClr val="EBEBEB"/>
                </a:solidFill>
                <a:latin typeface="Verdana"/>
                <a:cs typeface="Verdana"/>
              </a:rPr>
              <a:t>7</a:t>
            </a:r>
            <a:endParaRPr sz="3597" kern="0" dirty="0">
              <a:solidFill>
                <a:sysClr val="windowText" lastClr="000000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657" y="-9659"/>
            <a:ext cx="10051633" cy="1176245"/>
          </a:xfrm>
          <a:prstGeom prst="rect">
            <a:avLst/>
          </a:prstGeom>
        </p:spPr>
        <p:txBody>
          <a:bodyPr vert="horz" wrap="square" lIns="0" tIns="220356" rIns="0" bIns="0" rtlCol="0">
            <a:spAutoFit/>
          </a:bodyPr>
          <a:lstStyle/>
          <a:p>
            <a:pPr marL="272804" marR="5075">
              <a:lnSpc>
                <a:spcPct val="100699"/>
              </a:lnSpc>
              <a:spcBef>
                <a:spcPts val="65"/>
              </a:spcBef>
            </a:pPr>
            <a:r>
              <a:rPr sz="3197" dirty="0"/>
              <a:t>Динамика</a:t>
            </a:r>
            <a:r>
              <a:rPr sz="3197" spc="15" dirty="0"/>
              <a:t> </a:t>
            </a:r>
            <a:r>
              <a:rPr sz="3197" spc="-145" dirty="0"/>
              <a:t>скользящих</a:t>
            </a:r>
            <a:r>
              <a:rPr sz="3197" spc="20" dirty="0"/>
              <a:t> </a:t>
            </a:r>
            <a:r>
              <a:rPr sz="3197" dirty="0"/>
              <a:t>Vвмп</a:t>
            </a:r>
            <a:r>
              <a:rPr sz="3197" spc="-70" dirty="0"/>
              <a:t> </a:t>
            </a:r>
            <a:r>
              <a:rPr sz="3197" spc="-10" dirty="0"/>
              <a:t>(скоростей </a:t>
            </a:r>
            <a:r>
              <a:rPr sz="3197" spc="-135" dirty="0"/>
              <a:t>виртуального</a:t>
            </a:r>
            <a:r>
              <a:rPr sz="3197" spc="-110" dirty="0"/>
              <a:t> </a:t>
            </a:r>
            <a:r>
              <a:rPr sz="3197" spc="-45" dirty="0"/>
              <a:t>магнитного</a:t>
            </a:r>
            <a:r>
              <a:rPr sz="3197" spc="-145" dirty="0"/>
              <a:t> </a:t>
            </a:r>
            <a:r>
              <a:rPr sz="3197" spc="-10" dirty="0"/>
              <a:t>полюса)</a:t>
            </a:r>
            <a:endParaRPr sz="3197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3175" y="5481361"/>
            <a:ext cx="11484644" cy="106205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640" y="88"/>
            <a:ext cx="12182625" cy="5396313"/>
            <a:chOff x="0" y="88"/>
            <a:chExt cx="12193905" cy="540131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23270" y="88"/>
              <a:ext cx="869353" cy="12252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184655"/>
              <a:ext cx="12193523" cy="421614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277227" y="5320145"/>
            <a:ext cx="1641860" cy="224085"/>
          </a:xfrm>
          <a:prstGeom prst="rect">
            <a:avLst/>
          </a:prstGeom>
        </p:spPr>
        <p:txBody>
          <a:bodyPr vert="horz" wrap="square" lIns="0" tIns="16495" rIns="0" bIns="0" rtlCol="0">
            <a:spAutoFit/>
          </a:bodyPr>
          <a:lstStyle/>
          <a:p>
            <a:pPr marL="12689" defTabSz="913577">
              <a:spcBef>
                <a:spcPts val="130"/>
              </a:spcBef>
            </a:pPr>
            <a:r>
              <a:rPr sz="1349" kern="0" spc="-10" dirty="0">
                <a:solidFill>
                  <a:srgbClr val="EBEBEB"/>
                </a:solidFill>
                <a:latin typeface="Verdana"/>
                <a:cs typeface="Verdana"/>
              </a:rPr>
              <a:t>Дата:</a:t>
            </a:r>
            <a:r>
              <a:rPr sz="1349" kern="0" spc="-2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349" kern="0" spc="-90" dirty="0">
                <a:solidFill>
                  <a:srgbClr val="EBEBEB"/>
                </a:solidFill>
                <a:latin typeface="Verdana"/>
                <a:cs typeface="Verdana"/>
              </a:rPr>
              <a:t>yyyy-</a:t>
            </a:r>
            <a:r>
              <a:rPr sz="1349" kern="0" spc="-70" dirty="0">
                <a:solidFill>
                  <a:srgbClr val="EBEBEB"/>
                </a:solidFill>
                <a:latin typeface="Verdana"/>
                <a:cs typeface="Verdana"/>
              </a:rPr>
              <a:t>mm-</a:t>
            </a:r>
            <a:r>
              <a:rPr sz="1349" kern="0" spc="90" dirty="0">
                <a:solidFill>
                  <a:srgbClr val="EBEBEB"/>
                </a:solidFill>
                <a:latin typeface="Verdana"/>
                <a:cs typeface="Verdana"/>
              </a:rPr>
              <a:t>dd</a:t>
            </a:r>
            <a:endParaRPr sz="1349" kern="0">
              <a:solidFill>
                <a:sysClr val="windowText" lastClr="000000"/>
              </a:solidFill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560488" y="209090"/>
            <a:ext cx="538616" cy="576681"/>
          </a:xfrm>
          <a:prstGeom prst="rect">
            <a:avLst/>
          </a:prstGeom>
        </p:spPr>
        <p:txBody>
          <a:bodyPr vert="horz" wrap="square" lIns="0" tIns="15226" rIns="0" bIns="0" rtlCol="0">
            <a:spAutoFit/>
          </a:bodyPr>
          <a:lstStyle/>
          <a:p>
            <a:pPr marL="12689" defTabSz="913577">
              <a:spcBef>
                <a:spcPts val="120"/>
              </a:spcBef>
            </a:pPr>
            <a:r>
              <a:rPr sz="3597" kern="0" spc="-310" dirty="0">
                <a:solidFill>
                  <a:srgbClr val="EBEBEB"/>
                </a:solidFill>
                <a:latin typeface="Verdana"/>
                <a:cs typeface="Verdana"/>
              </a:rPr>
              <a:t>1</a:t>
            </a:r>
            <a:r>
              <a:rPr lang="en-US" sz="3597" kern="0" spc="-310" dirty="0">
                <a:solidFill>
                  <a:srgbClr val="EBEBEB"/>
                </a:solidFill>
                <a:latin typeface="Verdana"/>
                <a:cs typeface="Verdana"/>
              </a:rPr>
              <a:t>7</a:t>
            </a:r>
            <a:endParaRPr sz="3597" kern="0" dirty="0">
              <a:solidFill>
                <a:sysClr val="windowText" lastClr="000000"/>
              </a:solidFill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09421" y="1672237"/>
            <a:ext cx="2254702" cy="355218"/>
          </a:xfrm>
          <a:prstGeom prst="rect">
            <a:avLst/>
          </a:prstGeom>
          <a:solidFill>
            <a:srgbClr val="AF1512"/>
          </a:solidFill>
          <a:ln w="19050">
            <a:solidFill>
              <a:srgbClr val="800C0A"/>
            </a:solidFill>
          </a:ln>
        </p:spPr>
        <p:txBody>
          <a:bodyPr vert="horz" wrap="square" lIns="0" tIns="78033" rIns="0" bIns="0" rtlCol="0">
            <a:spAutoFit/>
          </a:bodyPr>
          <a:lstStyle/>
          <a:p>
            <a:pPr marL="209996" defTabSz="913577">
              <a:spcBef>
                <a:spcPts val="614"/>
              </a:spcBef>
            </a:pPr>
            <a:r>
              <a:rPr sz="1798" kern="0" spc="-10" dirty="0">
                <a:solidFill>
                  <a:srgbClr val="FFFFFF"/>
                </a:solidFill>
                <a:latin typeface="Verdana"/>
                <a:cs typeface="Verdana"/>
              </a:rPr>
              <a:t>Землетрясение</a:t>
            </a:r>
            <a:endParaRPr sz="1798" kern="0">
              <a:solidFill>
                <a:sysClr val="windowText" lastClr="000000"/>
              </a:solidFill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636772" y="2027455"/>
            <a:ext cx="48215" cy="3253267"/>
          </a:xfrm>
          <a:custGeom>
            <a:avLst/>
            <a:gdLst/>
            <a:ahLst/>
            <a:cxnLst/>
            <a:rect l="l" t="t" r="r" b="b"/>
            <a:pathLst>
              <a:path w="48259" h="3256279">
                <a:moveTo>
                  <a:pt x="0" y="0"/>
                </a:moveTo>
                <a:lnTo>
                  <a:pt x="48132" y="3255772"/>
                </a:lnTo>
              </a:path>
            </a:pathLst>
          </a:custGeom>
          <a:ln w="57149">
            <a:solidFill>
              <a:srgbClr val="AF1512"/>
            </a:solidFill>
          </a:ln>
        </p:spPr>
        <p:txBody>
          <a:bodyPr wrap="square" lIns="0" tIns="0" rIns="0" bIns="0" rtlCol="0"/>
          <a:lstStyle/>
          <a:p>
            <a:pPr defTabSz="913577"/>
            <a:endParaRPr sz="1798" kern="0">
              <a:solidFill>
                <a:sysClr val="windowText" lastClr="000000"/>
              </a:solidFill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9491" y="6424530"/>
            <a:ext cx="11230372" cy="384686"/>
          </a:xfrm>
          <a:prstGeom prst="rect">
            <a:avLst/>
          </a:prstGeom>
        </p:spPr>
        <p:txBody>
          <a:bodyPr vert="horz" wrap="square" lIns="0" tIns="15860" rIns="0" bIns="0" rtlCol="0">
            <a:spAutoFit/>
          </a:bodyPr>
          <a:lstStyle/>
          <a:p>
            <a:pPr marL="12689" defTabSz="913577">
              <a:spcBef>
                <a:spcPts val="125"/>
              </a:spcBef>
            </a:pPr>
            <a:r>
              <a:rPr sz="1798" kern="0" spc="-10" dirty="0">
                <a:solidFill>
                  <a:srgbClr val="EBEBEB"/>
                </a:solidFill>
                <a:latin typeface="Verdana"/>
                <a:cs typeface="Verdana"/>
              </a:rPr>
              <a:t>Рис.</a:t>
            </a:r>
            <a:r>
              <a:rPr sz="1798" kern="0" spc="-8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kern="0" spc="-170" dirty="0">
                <a:solidFill>
                  <a:srgbClr val="EBEBEB"/>
                </a:solidFill>
                <a:latin typeface="Verdana"/>
                <a:cs typeface="Verdana"/>
              </a:rPr>
              <a:t>1</a:t>
            </a:r>
            <a:r>
              <a:rPr lang="en-US" sz="1798" kern="0" spc="-170" dirty="0">
                <a:solidFill>
                  <a:srgbClr val="EBEBEB"/>
                </a:solidFill>
                <a:latin typeface="Verdana"/>
                <a:cs typeface="Verdana"/>
              </a:rPr>
              <a:t>0</a:t>
            </a:r>
            <a:r>
              <a:rPr sz="1798" kern="0" spc="-170" dirty="0">
                <a:solidFill>
                  <a:srgbClr val="EBEBEB"/>
                </a:solidFill>
                <a:latin typeface="Verdana"/>
                <a:cs typeface="Verdana"/>
              </a:rPr>
              <a:t>.</a:t>
            </a:r>
            <a:r>
              <a:rPr sz="1798" kern="0" spc="-4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kern="0" spc="-55" dirty="0">
                <a:solidFill>
                  <a:srgbClr val="EBEBEB"/>
                </a:solidFill>
                <a:latin typeface="Verdana"/>
                <a:cs typeface="Verdana"/>
              </a:rPr>
              <a:t>Сводный</a:t>
            </a:r>
            <a:r>
              <a:rPr sz="1798" kern="0" spc="-14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kern="0" dirty="0">
                <a:solidFill>
                  <a:srgbClr val="EBEBEB"/>
                </a:solidFill>
                <a:latin typeface="Verdana"/>
                <a:cs typeface="Verdana"/>
              </a:rPr>
              <a:t>график</a:t>
            </a:r>
            <a:r>
              <a:rPr sz="1798" kern="0" spc="-7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kern="0" spc="-80" dirty="0">
                <a:solidFill>
                  <a:srgbClr val="EBEBEB"/>
                </a:solidFill>
                <a:latin typeface="Verdana"/>
                <a:cs typeface="Verdana"/>
              </a:rPr>
              <a:t>скользящих</a:t>
            </a:r>
            <a:r>
              <a:rPr sz="1798" kern="0" spc="-14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kern="0" spc="-60" dirty="0">
                <a:solidFill>
                  <a:srgbClr val="EBEBEB"/>
                </a:solidFill>
                <a:latin typeface="Verdana"/>
                <a:cs typeface="Verdana"/>
              </a:rPr>
              <a:t>значений</a:t>
            </a:r>
            <a:r>
              <a:rPr sz="1798" kern="0" spc="-10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kern="0" spc="-10" dirty="0">
                <a:solidFill>
                  <a:srgbClr val="EBEBEB"/>
                </a:solidFill>
                <a:latin typeface="Verdana"/>
                <a:cs typeface="Verdana"/>
              </a:rPr>
              <a:t>Vвмп,</a:t>
            </a:r>
            <a:r>
              <a:rPr sz="1798" kern="0" spc="-204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kern="0" spc="50" dirty="0">
                <a:solidFill>
                  <a:srgbClr val="EBEBEB"/>
                </a:solidFill>
                <a:latin typeface="Verdana"/>
                <a:cs typeface="Verdana"/>
              </a:rPr>
              <a:t>на</a:t>
            </a:r>
            <a:r>
              <a:rPr sz="1798" kern="0" spc="-12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kern="0" spc="135" dirty="0">
                <a:solidFill>
                  <a:srgbClr val="EBEBEB"/>
                </a:solidFill>
                <a:latin typeface="Verdana"/>
                <a:cs typeface="Verdana"/>
              </a:rPr>
              <a:t>фоне</a:t>
            </a:r>
            <a:r>
              <a:rPr sz="1798" kern="0" spc="-8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kern="0" spc="-30" dirty="0">
                <a:solidFill>
                  <a:srgbClr val="EBEBEB"/>
                </a:solidFill>
                <a:latin typeface="Verdana"/>
                <a:cs typeface="Verdana"/>
              </a:rPr>
              <a:t>землетрясения</a:t>
            </a:r>
            <a:r>
              <a:rPr sz="1798" kern="0" spc="-19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kern="0" spc="-245" dirty="0">
                <a:solidFill>
                  <a:srgbClr val="EBEBEB"/>
                </a:solidFill>
                <a:latin typeface="Verdana"/>
                <a:cs typeface="Verdana"/>
              </a:rPr>
              <a:t>в</a:t>
            </a:r>
            <a:r>
              <a:rPr sz="1798" kern="0" spc="-80" dirty="0">
                <a:solidFill>
                  <a:srgbClr val="EBEBEB"/>
                </a:solidFill>
                <a:latin typeface="Verdana"/>
                <a:cs typeface="Verdana"/>
              </a:rPr>
              <a:t> Турции</a:t>
            </a:r>
            <a:r>
              <a:rPr sz="1798" kern="0" spc="-9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kern="0" spc="-40" dirty="0">
                <a:solidFill>
                  <a:srgbClr val="EBEBEB"/>
                </a:solidFill>
                <a:latin typeface="Verdana"/>
                <a:cs typeface="Verdana"/>
              </a:rPr>
              <a:t>и</a:t>
            </a:r>
            <a:r>
              <a:rPr sz="1798" kern="0" spc="-10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kern="0" spc="-10" dirty="0">
                <a:solidFill>
                  <a:srgbClr val="EBEBEB"/>
                </a:solidFill>
                <a:latin typeface="Verdana"/>
                <a:cs typeface="Verdana"/>
              </a:rPr>
              <a:t>Сирии</a:t>
            </a:r>
            <a:r>
              <a:rPr sz="2398" kern="0" spc="-10" dirty="0">
                <a:solidFill>
                  <a:srgbClr val="EBEBEB"/>
                </a:solidFill>
                <a:latin typeface="Verdana"/>
                <a:cs typeface="Verdana"/>
              </a:rPr>
              <a:t>.</a:t>
            </a:r>
            <a:endParaRPr sz="2398" kern="0" dirty="0">
              <a:solidFill>
                <a:sysClr val="windowText" lastClr="000000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40" y="0"/>
            <a:ext cx="12182243" cy="685393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639" y="2668718"/>
            <a:ext cx="4032326" cy="4185220"/>
            <a:chOff x="0" y="2671189"/>
            <a:chExt cx="4036060" cy="418909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671189"/>
              <a:ext cx="4035932" cy="418909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891789"/>
              <a:ext cx="1522475" cy="2364867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98095" y="76"/>
            <a:ext cx="1602145" cy="113856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05608" y="6088898"/>
            <a:ext cx="990063" cy="765038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10610606" y="-9945"/>
            <a:ext cx="772080" cy="1212997"/>
            <a:chOff x="10391775" y="0"/>
            <a:chExt cx="772795" cy="1214120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91775" y="0"/>
              <a:ext cx="772464" cy="121399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0436732" y="12"/>
              <a:ext cx="685165" cy="1144270"/>
            </a:xfrm>
            <a:custGeom>
              <a:avLst/>
              <a:gdLst/>
              <a:ahLst/>
              <a:cxnLst/>
              <a:rect l="l" t="t" r="r" b="b"/>
              <a:pathLst>
                <a:path w="685165" h="1144270">
                  <a:moveTo>
                    <a:pt x="684669" y="0"/>
                  </a:moveTo>
                  <a:lnTo>
                    <a:pt x="0" y="0"/>
                  </a:lnTo>
                  <a:lnTo>
                    <a:pt x="0" y="1144130"/>
                  </a:lnTo>
                  <a:lnTo>
                    <a:pt x="684669" y="1144130"/>
                  </a:lnTo>
                  <a:lnTo>
                    <a:pt x="684669" y="0"/>
                  </a:lnTo>
                  <a:close/>
                </a:path>
              </a:pathLst>
            </a:custGeom>
            <a:solidFill>
              <a:srgbClr val="AF1512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44660" y="145106"/>
            <a:ext cx="9022616" cy="513588"/>
          </a:xfrm>
          <a:prstGeom prst="rect">
            <a:avLst/>
          </a:prstGeom>
        </p:spPr>
        <p:txBody>
          <a:bodyPr vert="horz" wrap="square" lIns="0" tIns="15226" rIns="0" bIns="0" rtlCol="0" anchor="t">
            <a:spAutoFit/>
          </a:bodyPr>
          <a:lstStyle/>
          <a:p>
            <a:pPr marL="12689">
              <a:spcBef>
                <a:spcPts val="120"/>
              </a:spcBef>
            </a:pPr>
            <a:r>
              <a:rPr sz="3597" spc="-225" dirty="0">
                <a:solidFill>
                  <a:schemeClr val="bg1"/>
                </a:solidFill>
              </a:rPr>
              <a:t>ЭКВИВАЛЕНТНЫЙ</a:t>
            </a:r>
            <a:r>
              <a:rPr sz="3597" spc="-330" dirty="0">
                <a:solidFill>
                  <a:schemeClr val="bg1"/>
                </a:solidFill>
              </a:rPr>
              <a:t> </a:t>
            </a:r>
            <a:r>
              <a:rPr sz="3597" spc="-190" dirty="0">
                <a:solidFill>
                  <a:schemeClr val="bg1"/>
                </a:solidFill>
              </a:rPr>
              <a:t>МАГНИТНЫЙ</a:t>
            </a:r>
            <a:r>
              <a:rPr sz="3597" spc="-325" dirty="0">
                <a:solidFill>
                  <a:schemeClr val="bg1"/>
                </a:solidFill>
              </a:rPr>
              <a:t> </a:t>
            </a:r>
            <a:r>
              <a:rPr sz="3597" spc="-10" dirty="0">
                <a:solidFill>
                  <a:schemeClr val="bg1"/>
                </a:solidFill>
              </a:rPr>
              <a:t>ДИПОЛЬ</a:t>
            </a:r>
            <a:endParaRPr sz="3597" dirty="0">
              <a:solidFill>
                <a:schemeClr val="bg1"/>
              </a:solidFill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856275" y="155862"/>
            <a:ext cx="280410" cy="576681"/>
          </a:xfrm>
          <a:prstGeom prst="rect">
            <a:avLst/>
          </a:prstGeom>
        </p:spPr>
        <p:txBody>
          <a:bodyPr vert="horz" wrap="square" lIns="0" tIns="15226" rIns="0" bIns="0" rtlCol="0">
            <a:spAutoFit/>
          </a:bodyPr>
          <a:lstStyle/>
          <a:p>
            <a:pPr marL="12689">
              <a:spcBef>
                <a:spcPts val="120"/>
              </a:spcBef>
            </a:pPr>
            <a:r>
              <a:rPr lang="en-US" sz="3597" spc="-350" dirty="0">
                <a:solidFill>
                  <a:srgbClr val="EBEBEB"/>
                </a:solidFill>
                <a:latin typeface="Verdana"/>
                <a:cs typeface="Verdana"/>
              </a:rPr>
              <a:t>2</a:t>
            </a:r>
            <a:endParaRPr sz="3597" dirty="0">
              <a:latin typeface="Verdana"/>
              <a:cs typeface="Verdana"/>
            </a:endParaRPr>
          </a:p>
        </p:txBody>
      </p:sp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76732" y="615628"/>
            <a:ext cx="5346322" cy="5674821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244660" y="732543"/>
            <a:ext cx="6332072" cy="4943432"/>
          </a:xfrm>
          <a:prstGeom prst="rect">
            <a:avLst/>
          </a:prstGeom>
        </p:spPr>
        <p:txBody>
          <a:bodyPr vert="horz" wrap="square" lIns="0" tIns="39968" rIns="0" bIns="0" rtlCol="0">
            <a:spAutoFit/>
          </a:bodyPr>
          <a:lstStyle/>
          <a:p>
            <a:pPr marL="12689" marR="83745">
              <a:lnSpc>
                <a:spcPct val="92500"/>
              </a:lnSpc>
              <a:spcBef>
                <a:spcPts val="315"/>
              </a:spcBef>
            </a:pPr>
            <a:r>
              <a:rPr sz="1948" spc="-30" dirty="0">
                <a:solidFill>
                  <a:srgbClr val="FFFFFF"/>
                </a:solidFill>
                <a:latin typeface="Verdana"/>
                <a:cs typeface="Verdana"/>
              </a:rPr>
              <a:t>Эквивалентным</a:t>
            </a:r>
            <a:r>
              <a:rPr sz="1948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dirty="0">
                <a:solidFill>
                  <a:srgbClr val="FFFFFF"/>
                </a:solidFill>
                <a:latin typeface="Verdana"/>
                <a:cs typeface="Verdana"/>
              </a:rPr>
              <a:t>магнитным</a:t>
            </a:r>
            <a:r>
              <a:rPr sz="1948" spc="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spc="50" dirty="0">
                <a:solidFill>
                  <a:srgbClr val="FFFFFF"/>
                </a:solidFill>
                <a:latin typeface="Verdana"/>
                <a:cs typeface="Verdana"/>
              </a:rPr>
              <a:t>диполем</a:t>
            </a:r>
            <a:r>
              <a:rPr sz="1948" spc="-40" dirty="0">
                <a:solidFill>
                  <a:srgbClr val="FFFFFF"/>
                </a:solidFill>
                <a:latin typeface="Verdana"/>
                <a:cs typeface="Verdana"/>
              </a:rPr>
              <a:t> называется </a:t>
            </a:r>
            <a:r>
              <a:rPr sz="1948" spc="-20" dirty="0">
                <a:solidFill>
                  <a:srgbClr val="FFFFFF"/>
                </a:solidFill>
                <a:latin typeface="Verdana"/>
                <a:cs typeface="Verdana"/>
              </a:rPr>
              <a:t>такой</a:t>
            </a:r>
            <a:r>
              <a:rPr sz="1948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spc="-75" dirty="0">
                <a:solidFill>
                  <a:srgbClr val="FFFFFF"/>
                </a:solidFill>
                <a:latin typeface="Verdana"/>
                <a:cs typeface="Verdana"/>
              </a:rPr>
              <a:t>диполь,</a:t>
            </a:r>
            <a:r>
              <a:rPr sz="1948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dirty="0">
                <a:solidFill>
                  <a:srgbClr val="FFFFFF"/>
                </a:solidFill>
                <a:latin typeface="Verdana"/>
                <a:cs typeface="Verdana"/>
              </a:rPr>
              <a:t>ориентация</a:t>
            </a:r>
            <a:r>
              <a:rPr sz="1948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spc="-4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948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spc="-25" dirty="0">
                <a:solidFill>
                  <a:srgbClr val="FFFFFF"/>
                </a:solidFill>
                <a:latin typeface="Verdana"/>
                <a:cs typeface="Verdana"/>
              </a:rPr>
              <a:t>магнитный</a:t>
            </a:r>
            <a:r>
              <a:rPr sz="1948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spc="105" dirty="0">
                <a:solidFill>
                  <a:srgbClr val="FFFFFF"/>
                </a:solidFill>
                <a:latin typeface="Verdana"/>
                <a:cs typeface="Verdana"/>
              </a:rPr>
              <a:t>момент </a:t>
            </a:r>
            <a:r>
              <a:rPr sz="1948" dirty="0">
                <a:solidFill>
                  <a:srgbClr val="FFFFFF"/>
                </a:solidFill>
                <a:latin typeface="Verdana"/>
                <a:cs typeface="Verdana"/>
              </a:rPr>
              <a:t>которого</a:t>
            </a:r>
            <a:r>
              <a:rPr sz="1948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spc="55" dirty="0">
                <a:solidFill>
                  <a:srgbClr val="FFFFFF"/>
                </a:solidFill>
                <a:latin typeface="Verdana"/>
                <a:cs typeface="Verdana"/>
              </a:rPr>
              <a:t>способны</a:t>
            </a:r>
            <a:r>
              <a:rPr sz="1948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dirty="0">
                <a:solidFill>
                  <a:srgbClr val="FFFFFF"/>
                </a:solidFill>
                <a:latin typeface="Verdana"/>
                <a:cs typeface="Verdana"/>
              </a:rPr>
              <a:t>создать</a:t>
            </a:r>
            <a:r>
              <a:rPr sz="1948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spc="-24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948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dirty="0">
                <a:solidFill>
                  <a:srgbClr val="FFFFFF"/>
                </a:solidFill>
                <a:latin typeface="Verdana"/>
                <a:cs typeface="Verdana"/>
              </a:rPr>
              <a:t>данной</a:t>
            </a:r>
            <a:r>
              <a:rPr sz="1948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spc="-10" dirty="0">
                <a:solidFill>
                  <a:srgbClr val="FFFFFF"/>
                </a:solidFill>
                <a:latin typeface="Verdana"/>
                <a:cs typeface="Verdana"/>
              </a:rPr>
              <a:t>точке </a:t>
            </a:r>
            <a:r>
              <a:rPr sz="1948" dirty="0">
                <a:solidFill>
                  <a:srgbClr val="FFFFFF"/>
                </a:solidFill>
                <a:latin typeface="Verdana"/>
                <a:cs typeface="Verdana"/>
              </a:rPr>
              <a:t>наблюденное</a:t>
            </a:r>
            <a:r>
              <a:rPr sz="1948" spc="3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spc="-20" dirty="0">
                <a:solidFill>
                  <a:srgbClr val="FFFFFF"/>
                </a:solidFill>
                <a:latin typeface="Verdana"/>
                <a:cs typeface="Verdana"/>
              </a:rPr>
              <a:t>поле.</a:t>
            </a:r>
            <a:endParaRPr sz="1948" dirty="0">
              <a:latin typeface="Verdana"/>
              <a:cs typeface="Verdana"/>
            </a:endParaRPr>
          </a:p>
          <a:p>
            <a:pPr marL="12689">
              <a:lnSpc>
                <a:spcPts val="2248"/>
              </a:lnSpc>
              <a:spcBef>
                <a:spcPts val="814"/>
              </a:spcBef>
            </a:pPr>
            <a:r>
              <a:rPr sz="1948" spc="-21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948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spc="65" dirty="0" err="1">
                <a:solidFill>
                  <a:srgbClr val="FFFFFF"/>
                </a:solidFill>
                <a:latin typeface="Verdana"/>
                <a:cs typeface="Verdana"/>
              </a:rPr>
              <a:t>работе</a:t>
            </a:r>
            <a:r>
              <a:rPr sz="1948" spc="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dirty="0">
                <a:solidFill>
                  <a:srgbClr val="FFFFFF"/>
                </a:solidFill>
                <a:latin typeface="Verdana"/>
                <a:cs typeface="Verdana"/>
              </a:rPr>
              <a:t>исследовалось</a:t>
            </a:r>
            <a:r>
              <a:rPr sz="1948" spc="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dirty="0">
                <a:solidFill>
                  <a:srgbClr val="FFFFFF"/>
                </a:solidFill>
                <a:latin typeface="Verdana"/>
                <a:cs typeface="Verdana"/>
              </a:rPr>
              <a:t>поведение</a:t>
            </a:r>
            <a:r>
              <a:rPr sz="1948" spc="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spc="-10" dirty="0">
                <a:solidFill>
                  <a:srgbClr val="FFFFFF"/>
                </a:solidFill>
                <a:latin typeface="Verdana"/>
                <a:cs typeface="Verdana"/>
              </a:rPr>
              <a:t>следующих</a:t>
            </a:r>
            <a:endParaRPr sz="1948" dirty="0">
              <a:latin typeface="Verdana"/>
              <a:cs typeface="Verdana"/>
            </a:endParaRPr>
          </a:p>
          <a:p>
            <a:pPr marL="12689">
              <a:lnSpc>
                <a:spcPts val="2248"/>
              </a:lnSpc>
            </a:pPr>
            <a:r>
              <a:rPr sz="1948" spc="-45" dirty="0">
                <a:solidFill>
                  <a:srgbClr val="FFFFFF"/>
                </a:solidFill>
                <a:latin typeface="Verdana"/>
                <a:cs typeface="Verdana"/>
              </a:rPr>
              <a:t>магнитных</a:t>
            </a:r>
            <a:r>
              <a:rPr sz="1948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spc="-10" dirty="0">
                <a:solidFill>
                  <a:srgbClr val="FFFFFF"/>
                </a:solidFill>
                <a:latin typeface="Verdana"/>
                <a:cs typeface="Verdana"/>
              </a:rPr>
              <a:t>параметров:</a:t>
            </a:r>
            <a:endParaRPr sz="1948" dirty="0">
              <a:latin typeface="Verdana"/>
              <a:cs typeface="Verdana"/>
            </a:endParaRPr>
          </a:p>
          <a:p>
            <a:pPr marL="12689">
              <a:lnSpc>
                <a:spcPts val="2253"/>
              </a:lnSpc>
              <a:spcBef>
                <a:spcPts val="818"/>
              </a:spcBef>
              <a:tabLst>
                <a:tab pos="354646" algn="l"/>
              </a:tabLst>
            </a:pPr>
            <a:r>
              <a:rPr sz="1599" spc="75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1599" dirty="0">
                <a:solidFill>
                  <a:srgbClr val="89D0D5"/>
                </a:solidFill>
                <a:latin typeface="Lucida Sans Unicode"/>
                <a:cs typeface="Lucida Sans Unicode"/>
              </a:rPr>
              <a:t>	</a:t>
            </a:r>
            <a:r>
              <a:rPr sz="1948" b="1" spc="-27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948" b="1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48" spc="-20" dirty="0">
                <a:solidFill>
                  <a:srgbClr val="FFFFFF"/>
                </a:solidFill>
                <a:latin typeface="Verdana"/>
                <a:cs typeface="Verdana"/>
              </a:rPr>
              <a:t>(км)</a:t>
            </a:r>
            <a:r>
              <a:rPr sz="1948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spc="-254" dirty="0">
                <a:solidFill>
                  <a:srgbClr val="FFFFFF"/>
                </a:solidFill>
                <a:latin typeface="Verdana"/>
                <a:cs typeface="Verdana"/>
              </a:rPr>
              <a:t>–</a:t>
            </a:r>
            <a:r>
              <a:rPr sz="1948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dirty="0">
                <a:solidFill>
                  <a:srgbClr val="FFFFFF"/>
                </a:solidFill>
                <a:latin typeface="Verdana"/>
                <a:cs typeface="Verdana"/>
              </a:rPr>
              <a:t>расстояние</a:t>
            </a:r>
            <a:r>
              <a:rPr sz="1948" spc="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spc="-50" dirty="0">
                <a:solidFill>
                  <a:srgbClr val="FFFFFF"/>
                </a:solidFill>
                <a:latin typeface="Verdana"/>
                <a:cs typeface="Verdana"/>
              </a:rPr>
              <a:t>от</a:t>
            </a:r>
            <a:r>
              <a:rPr sz="1948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dirty="0">
                <a:solidFill>
                  <a:srgbClr val="FFFFFF"/>
                </a:solidFill>
                <a:latin typeface="Verdana"/>
                <a:cs typeface="Verdana"/>
              </a:rPr>
              <a:t>магнитного</a:t>
            </a:r>
            <a:r>
              <a:rPr sz="1948" spc="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spc="-10" dirty="0">
                <a:solidFill>
                  <a:srgbClr val="FFFFFF"/>
                </a:solidFill>
                <a:latin typeface="Verdana"/>
                <a:cs typeface="Verdana"/>
              </a:rPr>
              <a:t>центра</a:t>
            </a:r>
            <a:endParaRPr sz="1948" dirty="0">
              <a:latin typeface="Verdana"/>
              <a:cs typeface="Verdana"/>
            </a:endParaRPr>
          </a:p>
          <a:p>
            <a:pPr marL="354646">
              <a:lnSpc>
                <a:spcPts val="2253"/>
              </a:lnSpc>
            </a:pPr>
            <a:r>
              <a:rPr sz="1948" spc="-40" dirty="0">
                <a:solidFill>
                  <a:srgbClr val="FFFFFF"/>
                </a:solidFill>
                <a:latin typeface="Verdana"/>
                <a:cs typeface="Verdana"/>
              </a:rPr>
              <a:t>эквивалентного</a:t>
            </a:r>
            <a:r>
              <a:rPr sz="1948" spc="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spc="-70" dirty="0">
                <a:solidFill>
                  <a:srgbClr val="FFFFFF"/>
                </a:solidFill>
                <a:latin typeface="Verdana"/>
                <a:cs typeface="Verdana"/>
              </a:rPr>
              <a:t>диполя</a:t>
            </a:r>
            <a:r>
              <a:rPr sz="1948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dirty="0">
                <a:solidFill>
                  <a:srgbClr val="FFFFFF"/>
                </a:solidFill>
                <a:latin typeface="Verdana"/>
                <a:cs typeface="Verdana"/>
              </a:rPr>
              <a:t>до</a:t>
            </a:r>
            <a:r>
              <a:rPr sz="1948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spc="-10" dirty="0">
                <a:solidFill>
                  <a:srgbClr val="FFFFFF"/>
                </a:solidFill>
                <a:latin typeface="Verdana"/>
                <a:cs typeface="Verdana"/>
              </a:rPr>
              <a:t>обсерватории,</a:t>
            </a:r>
            <a:endParaRPr sz="1948" dirty="0">
              <a:latin typeface="Verdana"/>
              <a:cs typeface="Verdana"/>
            </a:endParaRPr>
          </a:p>
          <a:p>
            <a:pPr marL="12689">
              <a:lnSpc>
                <a:spcPts val="2248"/>
              </a:lnSpc>
              <a:spcBef>
                <a:spcPts val="818"/>
              </a:spcBef>
              <a:tabLst>
                <a:tab pos="354646" algn="l"/>
              </a:tabLst>
            </a:pPr>
            <a:r>
              <a:rPr sz="1599" spc="75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1599" dirty="0">
                <a:solidFill>
                  <a:srgbClr val="89D0D5"/>
                </a:solidFill>
                <a:latin typeface="Lucida Sans Unicode"/>
                <a:cs typeface="Lucida Sans Unicode"/>
              </a:rPr>
              <a:t>	</a:t>
            </a:r>
            <a:r>
              <a:rPr sz="1948" b="1" spc="-250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1948" b="1" spc="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48" spc="-20" dirty="0">
                <a:solidFill>
                  <a:srgbClr val="FFFFFF"/>
                </a:solidFill>
                <a:latin typeface="Verdana"/>
                <a:cs typeface="Verdana"/>
              </a:rPr>
              <a:t>(км)</a:t>
            </a:r>
            <a:r>
              <a:rPr sz="1948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spc="-254" dirty="0">
                <a:solidFill>
                  <a:srgbClr val="FFFFFF"/>
                </a:solidFill>
                <a:latin typeface="Verdana"/>
                <a:cs typeface="Verdana"/>
              </a:rPr>
              <a:t>–</a:t>
            </a:r>
            <a:r>
              <a:rPr sz="1948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dirty="0">
                <a:solidFill>
                  <a:srgbClr val="FFFFFF"/>
                </a:solidFill>
                <a:latin typeface="Verdana"/>
                <a:cs typeface="Verdana"/>
              </a:rPr>
              <a:t>расстояние</a:t>
            </a:r>
            <a:r>
              <a:rPr sz="1948" spc="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spc="-50" dirty="0">
                <a:solidFill>
                  <a:srgbClr val="FFFFFF"/>
                </a:solidFill>
                <a:latin typeface="Verdana"/>
                <a:cs typeface="Verdana"/>
              </a:rPr>
              <a:t>от</a:t>
            </a:r>
            <a:r>
              <a:rPr sz="1948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dirty="0">
                <a:solidFill>
                  <a:srgbClr val="FFFFFF"/>
                </a:solidFill>
                <a:latin typeface="Verdana"/>
                <a:cs typeface="Verdana"/>
              </a:rPr>
              <a:t>северного</a:t>
            </a:r>
            <a:r>
              <a:rPr sz="1948" spc="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spc="-10" dirty="0">
                <a:solidFill>
                  <a:srgbClr val="FFFFFF"/>
                </a:solidFill>
                <a:latin typeface="Verdana"/>
                <a:cs typeface="Verdana"/>
              </a:rPr>
              <a:t>магнитного</a:t>
            </a:r>
            <a:endParaRPr sz="1948" dirty="0">
              <a:latin typeface="Verdana"/>
              <a:cs typeface="Verdana"/>
            </a:endParaRPr>
          </a:p>
          <a:p>
            <a:pPr marL="354646">
              <a:lnSpc>
                <a:spcPts val="2248"/>
              </a:lnSpc>
            </a:pPr>
            <a:r>
              <a:rPr sz="1948" spc="60" dirty="0">
                <a:solidFill>
                  <a:srgbClr val="FFFFFF"/>
                </a:solidFill>
                <a:latin typeface="Verdana"/>
                <a:cs typeface="Verdana"/>
              </a:rPr>
              <a:t>полюса</a:t>
            </a:r>
            <a:r>
              <a:rPr sz="1948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dirty="0">
                <a:solidFill>
                  <a:srgbClr val="FFFFFF"/>
                </a:solidFill>
                <a:latin typeface="Verdana"/>
                <a:cs typeface="Verdana"/>
              </a:rPr>
              <a:t>до</a:t>
            </a:r>
            <a:r>
              <a:rPr sz="1948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spc="-10" dirty="0">
                <a:solidFill>
                  <a:srgbClr val="FFFFFF"/>
                </a:solidFill>
                <a:latin typeface="Verdana"/>
                <a:cs typeface="Verdana"/>
              </a:rPr>
              <a:t>обсерватории,</a:t>
            </a:r>
            <a:endParaRPr sz="1948" dirty="0">
              <a:latin typeface="Verdana"/>
              <a:cs typeface="Verdana"/>
            </a:endParaRPr>
          </a:p>
          <a:p>
            <a:pPr marL="12689">
              <a:spcBef>
                <a:spcPts val="818"/>
              </a:spcBef>
              <a:tabLst>
                <a:tab pos="354646" algn="l"/>
              </a:tabLst>
            </a:pPr>
            <a:r>
              <a:rPr sz="1599" spc="75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1599" dirty="0">
                <a:solidFill>
                  <a:srgbClr val="89D0D5"/>
                </a:solidFill>
                <a:latin typeface="Lucida Sans Unicode"/>
                <a:cs typeface="Lucida Sans Unicode"/>
              </a:rPr>
              <a:t>	</a:t>
            </a:r>
            <a:r>
              <a:rPr sz="1948" b="1" spc="-37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948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48" spc="-180" dirty="0">
                <a:solidFill>
                  <a:srgbClr val="FFFFFF"/>
                </a:solidFill>
                <a:latin typeface="Verdana"/>
                <a:cs typeface="Verdana"/>
              </a:rPr>
              <a:t>(нтл)–</a:t>
            </a:r>
            <a:r>
              <a:rPr sz="1948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dirty="0">
                <a:solidFill>
                  <a:srgbClr val="FFFFFF"/>
                </a:solidFill>
                <a:latin typeface="Verdana"/>
                <a:cs typeface="Verdana"/>
              </a:rPr>
              <a:t>модуль</a:t>
            </a:r>
            <a:r>
              <a:rPr sz="1948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dirty="0">
                <a:solidFill>
                  <a:srgbClr val="FFFFFF"/>
                </a:solidFill>
                <a:latin typeface="Verdana"/>
                <a:cs typeface="Verdana"/>
              </a:rPr>
              <a:t>вектора</a:t>
            </a:r>
            <a:r>
              <a:rPr sz="1948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dirty="0">
                <a:solidFill>
                  <a:srgbClr val="FFFFFF"/>
                </a:solidFill>
                <a:latin typeface="Verdana"/>
                <a:cs typeface="Verdana"/>
              </a:rPr>
              <a:t>магнитной</a:t>
            </a:r>
            <a:r>
              <a:rPr sz="1948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spc="-10" dirty="0">
                <a:solidFill>
                  <a:srgbClr val="FFFFFF"/>
                </a:solidFill>
                <a:latin typeface="Verdana"/>
                <a:cs typeface="Verdana"/>
              </a:rPr>
              <a:t>индукции,</a:t>
            </a:r>
            <a:endParaRPr sz="1948" dirty="0">
              <a:latin typeface="Verdana"/>
              <a:cs typeface="Verdana"/>
            </a:endParaRPr>
          </a:p>
          <a:p>
            <a:pPr marR="1265050" algn="ctr">
              <a:lnSpc>
                <a:spcPts val="2253"/>
              </a:lnSpc>
              <a:spcBef>
                <a:spcPts val="819"/>
              </a:spcBef>
              <a:tabLst>
                <a:tab pos="341957" algn="l"/>
              </a:tabLst>
            </a:pPr>
            <a:r>
              <a:rPr sz="1599" spc="75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1599" dirty="0">
                <a:solidFill>
                  <a:srgbClr val="89D0D5"/>
                </a:solidFill>
                <a:latin typeface="Lucida Sans Unicode"/>
                <a:cs typeface="Lucida Sans Unicode"/>
              </a:rPr>
              <a:t>	</a:t>
            </a:r>
            <a:r>
              <a:rPr sz="1948" b="1" dirty="0">
                <a:solidFill>
                  <a:srgbClr val="FFFFFF"/>
                </a:solidFill>
                <a:latin typeface="Tahoma"/>
                <a:cs typeface="Tahoma"/>
              </a:rPr>
              <a:t>Vвмп</a:t>
            </a:r>
            <a:r>
              <a:rPr sz="1948" b="1" spc="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48" spc="-75" dirty="0">
                <a:solidFill>
                  <a:srgbClr val="FFFFFF"/>
                </a:solidFill>
                <a:latin typeface="Verdana"/>
                <a:cs typeface="Verdana"/>
              </a:rPr>
              <a:t>(км/ч)</a:t>
            </a:r>
            <a:r>
              <a:rPr sz="1948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spc="-254" dirty="0">
                <a:solidFill>
                  <a:srgbClr val="FFFFFF"/>
                </a:solidFill>
                <a:latin typeface="Verdana"/>
                <a:cs typeface="Verdana"/>
              </a:rPr>
              <a:t>–</a:t>
            </a:r>
            <a:r>
              <a:rPr sz="1948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dirty="0">
                <a:solidFill>
                  <a:srgbClr val="FFFFFF"/>
                </a:solidFill>
                <a:latin typeface="Verdana"/>
                <a:cs typeface="Verdana"/>
              </a:rPr>
              <a:t>скорость</a:t>
            </a:r>
            <a:r>
              <a:rPr sz="1948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spc="-30" dirty="0">
                <a:solidFill>
                  <a:srgbClr val="FFFFFF"/>
                </a:solidFill>
                <a:latin typeface="Verdana"/>
                <a:cs typeface="Verdana"/>
              </a:rPr>
              <a:t>виртуального</a:t>
            </a:r>
            <a:endParaRPr sz="1948" dirty="0">
              <a:latin typeface="Verdana"/>
              <a:cs typeface="Verdana"/>
            </a:endParaRPr>
          </a:p>
          <a:p>
            <a:pPr marR="1280911" algn="ctr">
              <a:lnSpc>
                <a:spcPts val="2253"/>
              </a:lnSpc>
            </a:pPr>
            <a:r>
              <a:rPr sz="1948" spc="-10" dirty="0">
                <a:solidFill>
                  <a:srgbClr val="FFFFFF"/>
                </a:solidFill>
                <a:latin typeface="Verdana"/>
                <a:cs typeface="Verdana"/>
              </a:rPr>
              <a:t>(расчетного)</a:t>
            </a:r>
            <a:r>
              <a:rPr sz="1948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dirty="0">
                <a:solidFill>
                  <a:srgbClr val="FFFFFF"/>
                </a:solidFill>
                <a:latin typeface="Verdana"/>
                <a:cs typeface="Verdana"/>
              </a:rPr>
              <a:t>магнитного</a:t>
            </a:r>
            <a:r>
              <a:rPr sz="1948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spc="-10" dirty="0">
                <a:solidFill>
                  <a:srgbClr val="FFFFFF"/>
                </a:solidFill>
                <a:latin typeface="Verdana"/>
                <a:cs typeface="Verdana"/>
              </a:rPr>
              <a:t>полюса,</a:t>
            </a:r>
            <a:endParaRPr sz="1948" dirty="0">
              <a:latin typeface="Verdana"/>
              <a:cs typeface="Verdana"/>
            </a:endParaRPr>
          </a:p>
          <a:p>
            <a:pPr algn="ctr">
              <a:lnSpc>
                <a:spcPts val="2248"/>
              </a:lnSpc>
              <a:spcBef>
                <a:spcPts val="814"/>
              </a:spcBef>
              <a:tabLst>
                <a:tab pos="341957" algn="l"/>
              </a:tabLst>
            </a:pPr>
            <a:r>
              <a:rPr sz="1599" spc="75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1599" dirty="0">
                <a:solidFill>
                  <a:srgbClr val="89D0D5"/>
                </a:solidFill>
                <a:latin typeface="Lucida Sans Unicode"/>
                <a:cs typeface="Lucida Sans Unicode"/>
              </a:rPr>
              <a:t>	</a:t>
            </a:r>
            <a:r>
              <a:rPr sz="1948" b="1" spc="65" dirty="0">
                <a:solidFill>
                  <a:srgbClr val="FFFFFF"/>
                </a:solidFill>
                <a:latin typeface="Tahoma"/>
                <a:cs typeface="Tahoma"/>
              </a:rPr>
              <a:t>Vмм</a:t>
            </a:r>
            <a:r>
              <a:rPr sz="1948" b="1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48" spc="-140" dirty="0">
                <a:solidFill>
                  <a:srgbClr val="FFFFFF"/>
                </a:solidFill>
                <a:latin typeface="Verdana"/>
                <a:cs typeface="Verdana"/>
              </a:rPr>
              <a:t>(%/сутки)</a:t>
            </a:r>
            <a:r>
              <a:rPr sz="1948" spc="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spc="-254" dirty="0">
                <a:solidFill>
                  <a:srgbClr val="FFFFFF"/>
                </a:solidFill>
                <a:latin typeface="Verdana"/>
                <a:cs typeface="Verdana"/>
              </a:rPr>
              <a:t>–</a:t>
            </a:r>
            <a:r>
              <a:rPr sz="1948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dirty="0">
                <a:solidFill>
                  <a:srgbClr val="FFFFFF"/>
                </a:solidFill>
                <a:latin typeface="Verdana"/>
                <a:cs typeface="Verdana"/>
              </a:rPr>
              <a:t>скорость</a:t>
            </a:r>
            <a:r>
              <a:rPr sz="1948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dirty="0">
                <a:solidFill>
                  <a:srgbClr val="FFFFFF"/>
                </a:solidFill>
                <a:latin typeface="Verdana"/>
                <a:cs typeface="Verdana"/>
              </a:rPr>
              <a:t>изменения</a:t>
            </a:r>
            <a:r>
              <a:rPr sz="1948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spc="-60" dirty="0">
                <a:solidFill>
                  <a:srgbClr val="FFFFFF"/>
                </a:solidFill>
                <a:latin typeface="Verdana"/>
                <a:cs typeface="Verdana"/>
              </a:rPr>
              <a:t>величины</a:t>
            </a:r>
            <a:endParaRPr sz="1948" dirty="0">
              <a:latin typeface="Verdana"/>
              <a:cs typeface="Verdana"/>
            </a:endParaRPr>
          </a:p>
          <a:p>
            <a:pPr marR="2816228" algn="ctr">
              <a:lnSpc>
                <a:spcPts val="2248"/>
              </a:lnSpc>
            </a:pPr>
            <a:r>
              <a:rPr sz="1948" dirty="0">
                <a:solidFill>
                  <a:srgbClr val="FFFFFF"/>
                </a:solidFill>
                <a:latin typeface="Verdana"/>
                <a:cs typeface="Verdana"/>
              </a:rPr>
              <a:t>магнитного</a:t>
            </a:r>
            <a:r>
              <a:rPr sz="1948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spc="75" dirty="0">
                <a:solidFill>
                  <a:srgbClr val="FFFFFF"/>
                </a:solidFill>
                <a:latin typeface="Verdana"/>
                <a:cs typeface="Verdana"/>
              </a:rPr>
              <a:t>момента,</a:t>
            </a:r>
            <a:endParaRPr sz="1948" dirty="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4661" y="5734208"/>
            <a:ext cx="5799165" cy="609670"/>
          </a:xfrm>
          <a:prstGeom prst="rect">
            <a:avLst/>
          </a:prstGeom>
        </p:spPr>
        <p:txBody>
          <a:bodyPr vert="horz" wrap="square" lIns="0" tIns="19032" rIns="0" bIns="0" rtlCol="0">
            <a:spAutoFit/>
          </a:bodyPr>
          <a:lstStyle/>
          <a:p>
            <a:pPr marR="27280" algn="r">
              <a:lnSpc>
                <a:spcPts val="2253"/>
              </a:lnSpc>
              <a:spcBef>
                <a:spcPts val="150"/>
              </a:spcBef>
              <a:tabLst>
                <a:tab pos="341957" algn="l"/>
              </a:tabLst>
            </a:pPr>
            <a:r>
              <a:rPr sz="1599" spc="75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1599" dirty="0">
                <a:solidFill>
                  <a:srgbClr val="89D0D5"/>
                </a:solidFill>
                <a:latin typeface="Lucida Sans Unicode"/>
                <a:cs typeface="Lucida Sans Unicode"/>
              </a:rPr>
              <a:t>	</a:t>
            </a:r>
            <a:r>
              <a:rPr sz="1948" b="1" spc="215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1948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48" spc="-160" dirty="0">
                <a:solidFill>
                  <a:srgbClr val="FFFFFF"/>
                </a:solidFill>
                <a:latin typeface="Verdana"/>
                <a:cs typeface="Verdana"/>
              </a:rPr>
              <a:t>(нтл)</a:t>
            </a:r>
            <a:r>
              <a:rPr sz="1948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spc="-254" dirty="0">
                <a:solidFill>
                  <a:srgbClr val="FFFFFF"/>
                </a:solidFill>
                <a:latin typeface="Verdana"/>
                <a:cs typeface="Verdana"/>
              </a:rPr>
              <a:t>–</a:t>
            </a:r>
            <a:r>
              <a:rPr sz="1948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spc="-60" dirty="0">
                <a:solidFill>
                  <a:srgbClr val="FFFFFF"/>
                </a:solidFill>
                <a:latin typeface="Verdana"/>
                <a:cs typeface="Verdana"/>
              </a:rPr>
              <a:t>локальная </a:t>
            </a:r>
            <a:r>
              <a:rPr sz="1948" spc="-10" dirty="0">
                <a:solidFill>
                  <a:srgbClr val="FFFFFF"/>
                </a:solidFill>
                <a:latin typeface="Verdana"/>
                <a:cs typeface="Verdana"/>
              </a:rPr>
              <a:t>магнитная</a:t>
            </a:r>
            <a:r>
              <a:rPr sz="1948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spc="-30" dirty="0">
                <a:solidFill>
                  <a:srgbClr val="FFFFFF"/>
                </a:solidFill>
                <a:latin typeface="Verdana"/>
                <a:cs typeface="Verdana"/>
              </a:rPr>
              <a:t>постоянная,</a:t>
            </a:r>
            <a:endParaRPr sz="1948" dirty="0">
              <a:latin typeface="Verdana"/>
              <a:cs typeface="Verdana"/>
            </a:endParaRPr>
          </a:p>
          <a:p>
            <a:pPr marR="5075" algn="r">
              <a:lnSpc>
                <a:spcPts val="2253"/>
              </a:lnSpc>
            </a:pPr>
            <a:r>
              <a:rPr sz="1948" spc="-20" dirty="0">
                <a:solidFill>
                  <a:srgbClr val="FFFFFF"/>
                </a:solidFill>
                <a:latin typeface="Verdana"/>
                <a:cs typeface="Verdana"/>
              </a:rPr>
              <a:t>силовая</a:t>
            </a:r>
            <a:r>
              <a:rPr sz="1948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dirty="0">
                <a:solidFill>
                  <a:srgbClr val="FFFFFF"/>
                </a:solidFill>
                <a:latin typeface="Verdana"/>
                <a:cs typeface="Verdana"/>
              </a:rPr>
              <a:t>характеристика</a:t>
            </a:r>
            <a:r>
              <a:rPr sz="1948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dirty="0">
                <a:solidFill>
                  <a:srgbClr val="FFFFFF"/>
                </a:solidFill>
                <a:latin typeface="Verdana"/>
                <a:cs typeface="Verdana"/>
              </a:rPr>
              <a:t>магнитного</a:t>
            </a:r>
            <a:r>
              <a:rPr sz="1948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spc="-10" dirty="0">
                <a:solidFill>
                  <a:srgbClr val="FFFFFF"/>
                </a:solidFill>
                <a:latin typeface="Verdana"/>
                <a:cs typeface="Verdana"/>
              </a:rPr>
              <a:t>поля.</a:t>
            </a:r>
            <a:endParaRPr sz="1948" dirty="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746907" y="6447642"/>
            <a:ext cx="5327162" cy="318703"/>
          </a:xfrm>
          <a:prstGeom prst="rect">
            <a:avLst/>
          </a:prstGeom>
        </p:spPr>
        <p:txBody>
          <a:bodyPr vert="horz" wrap="square" lIns="0" tIns="19032" rIns="0" bIns="0" rtlCol="0">
            <a:spAutoFit/>
          </a:bodyPr>
          <a:lstStyle/>
          <a:p>
            <a:pPr marL="12689">
              <a:spcBef>
                <a:spcPts val="150"/>
              </a:spcBef>
            </a:pPr>
            <a:r>
              <a:rPr sz="1948" dirty="0">
                <a:solidFill>
                  <a:srgbClr val="EBEBEB"/>
                </a:solidFill>
                <a:latin typeface="Verdana"/>
                <a:cs typeface="Verdana"/>
              </a:rPr>
              <a:t>Рис.</a:t>
            </a:r>
            <a:r>
              <a:rPr sz="1948" spc="-17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lang="ru-RU" sz="1948" spc="-165" dirty="0">
                <a:solidFill>
                  <a:srgbClr val="EBEBEB"/>
                </a:solidFill>
                <a:latin typeface="Verdana"/>
                <a:cs typeface="Verdana"/>
              </a:rPr>
              <a:t>1</a:t>
            </a:r>
            <a:r>
              <a:rPr sz="1948" spc="-165" dirty="0">
                <a:solidFill>
                  <a:srgbClr val="EBEBEB"/>
                </a:solidFill>
                <a:latin typeface="Verdana"/>
                <a:cs typeface="Verdana"/>
              </a:rPr>
              <a:t>.</a:t>
            </a:r>
            <a:r>
              <a:rPr sz="1948" spc="-13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spc="-55" dirty="0">
                <a:solidFill>
                  <a:srgbClr val="EBEBEB"/>
                </a:solidFill>
                <a:latin typeface="Verdana"/>
                <a:cs typeface="Verdana"/>
              </a:rPr>
              <a:t>Эквивалентный</a:t>
            </a:r>
            <a:r>
              <a:rPr sz="1948" spc="-1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spc="-20" dirty="0">
                <a:solidFill>
                  <a:srgbClr val="EBEBEB"/>
                </a:solidFill>
                <a:latin typeface="Verdana"/>
                <a:cs typeface="Verdana"/>
              </a:rPr>
              <a:t>магнитный</a:t>
            </a:r>
            <a:r>
              <a:rPr sz="1948" spc="-4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spc="-35" dirty="0">
                <a:solidFill>
                  <a:srgbClr val="EBEBEB"/>
                </a:solidFill>
                <a:latin typeface="Verdana"/>
                <a:cs typeface="Verdana"/>
              </a:rPr>
              <a:t>диполь.</a:t>
            </a:r>
            <a:endParaRPr sz="1948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1779" y="134051"/>
            <a:ext cx="8355214" cy="962065"/>
          </a:xfrm>
          <a:prstGeom prst="rect">
            <a:avLst/>
          </a:prstGeom>
        </p:spPr>
        <p:txBody>
          <a:bodyPr vert="horz" wrap="square" lIns="0" tIns="8247" rIns="0" bIns="0" rtlCol="0">
            <a:spAutoFit/>
          </a:bodyPr>
          <a:lstStyle/>
          <a:p>
            <a:pPr marL="12689" marR="5075">
              <a:lnSpc>
                <a:spcPct val="100699"/>
              </a:lnSpc>
              <a:spcBef>
                <a:spcPts val="65"/>
              </a:spcBef>
            </a:pPr>
            <a:r>
              <a:rPr sz="3197" dirty="0"/>
              <a:t>Динамика</a:t>
            </a:r>
            <a:r>
              <a:rPr sz="3197" spc="10" dirty="0"/>
              <a:t> </a:t>
            </a:r>
            <a:r>
              <a:rPr sz="3197" spc="-145" dirty="0"/>
              <a:t>скользящих</a:t>
            </a:r>
            <a:r>
              <a:rPr sz="3197" spc="20" dirty="0"/>
              <a:t> </a:t>
            </a:r>
            <a:r>
              <a:rPr sz="3197" spc="-70" dirty="0"/>
              <a:t>Vmm</a:t>
            </a:r>
            <a:r>
              <a:rPr sz="3197" spc="-130" dirty="0"/>
              <a:t> </a:t>
            </a:r>
            <a:r>
              <a:rPr sz="3197" spc="-10" dirty="0"/>
              <a:t>(изменений </a:t>
            </a:r>
            <a:r>
              <a:rPr sz="3197" dirty="0"/>
              <a:t>скорости </a:t>
            </a:r>
            <a:r>
              <a:rPr sz="3197" spc="-45" dirty="0"/>
              <a:t>магнитного</a:t>
            </a:r>
            <a:r>
              <a:rPr sz="3197" spc="-15" dirty="0"/>
              <a:t> </a:t>
            </a:r>
            <a:r>
              <a:rPr sz="3197" spc="95" dirty="0"/>
              <a:t>момента)</a:t>
            </a:r>
            <a:endParaRPr sz="3197"/>
          </a:p>
        </p:txBody>
      </p:sp>
      <p:grpSp>
        <p:nvGrpSpPr>
          <p:cNvPr id="3" name="object 3"/>
          <p:cNvGrpSpPr/>
          <p:nvPr/>
        </p:nvGrpSpPr>
        <p:grpSpPr>
          <a:xfrm>
            <a:off x="5640" y="88"/>
            <a:ext cx="12182625" cy="6394879"/>
            <a:chOff x="0" y="88"/>
            <a:chExt cx="12193905" cy="64008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23270" y="88"/>
              <a:ext cx="869353" cy="122520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117091"/>
              <a:ext cx="12193523" cy="421614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6109" y="5351309"/>
              <a:ext cx="11567414" cy="104952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401698" y="5009283"/>
            <a:ext cx="1641860" cy="224085"/>
          </a:xfrm>
          <a:prstGeom prst="rect">
            <a:avLst/>
          </a:prstGeom>
        </p:spPr>
        <p:txBody>
          <a:bodyPr vert="horz" wrap="square" lIns="0" tIns="16495" rIns="0" bIns="0" rtlCol="0">
            <a:spAutoFit/>
          </a:bodyPr>
          <a:lstStyle/>
          <a:p>
            <a:pPr marL="12689" defTabSz="913577">
              <a:spcBef>
                <a:spcPts val="130"/>
              </a:spcBef>
            </a:pPr>
            <a:r>
              <a:rPr sz="1349" kern="0" spc="-10" dirty="0">
                <a:solidFill>
                  <a:srgbClr val="EBEBEB"/>
                </a:solidFill>
                <a:latin typeface="Verdana"/>
                <a:cs typeface="Verdana"/>
              </a:rPr>
              <a:t>Дата:</a:t>
            </a:r>
            <a:r>
              <a:rPr sz="1349" kern="0" spc="-3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349" kern="0" spc="-90" dirty="0">
                <a:solidFill>
                  <a:srgbClr val="EBEBEB"/>
                </a:solidFill>
                <a:latin typeface="Verdana"/>
                <a:cs typeface="Verdana"/>
              </a:rPr>
              <a:t>yyyy-</a:t>
            </a:r>
            <a:r>
              <a:rPr sz="1349" kern="0" spc="-70" dirty="0">
                <a:solidFill>
                  <a:srgbClr val="EBEBEB"/>
                </a:solidFill>
                <a:latin typeface="Verdana"/>
                <a:cs typeface="Verdana"/>
              </a:rPr>
              <a:t>mm-</a:t>
            </a:r>
            <a:r>
              <a:rPr sz="1349" kern="0" spc="90" dirty="0">
                <a:solidFill>
                  <a:srgbClr val="EBEBEB"/>
                </a:solidFill>
                <a:latin typeface="Verdana"/>
                <a:cs typeface="Verdana"/>
              </a:rPr>
              <a:t>dd</a:t>
            </a:r>
            <a:endParaRPr sz="1349" kern="0">
              <a:solidFill>
                <a:sysClr val="windowText" lastClr="000000"/>
              </a:solidFill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7294" y="6432789"/>
            <a:ext cx="11190404" cy="291798"/>
          </a:xfrm>
          <a:prstGeom prst="rect">
            <a:avLst/>
          </a:prstGeom>
        </p:spPr>
        <p:txBody>
          <a:bodyPr vert="horz" wrap="square" lIns="0" tIns="15226" rIns="0" bIns="0" rtlCol="0">
            <a:spAutoFit/>
          </a:bodyPr>
          <a:lstStyle/>
          <a:p>
            <a:pPr marL="12689" defTabSz="913577">
              <a:spcBef>
                <a:spcPts val="120"/>
              </a:spcBef>
            </a:pPr>
            <a:r>
              <a:rPr sz="1798" kern="0" spc="-10" dirty="0">
                <a:solidFill>
                  <a:srgbClr val="EBEBEB"/>
                </a:solidFill>
                <a:latin typeface="Verdana"/>
                <a:cs typeface="Verdana"/>
              </a:rPr>
              <a:t>Рис.</a:t>
            </a:r>
            <a:r>
              <a:rPr sz="1798" kern="0" spc="-8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kern="0" spc="-170" dirty="0">
                <a:solidFill>
                  <a:srgbClr val="EBEBEB"/>
                </a:solidFill>
                <a:latin typeface="Verdana"/>
                <a:cs typeface="Verdana"/>
              </a:rPr>
              <a:t>1</a:t>
            </a:r>
            <a:r>
              <a:rPr lang="en-US" sz="1798" kern="0" spc="-170" dirty="0">
                <a:solidFill>
                  <a:srgbClr val="EBEBEB"/>
                </a:solidFill>
                <a:latin typeface="Verdana"/>
                <a:cs typeface="Verdana"/>
              </a:rPr>
              <a:t>1</a:t>
            </a:r>
            <a:r>
              <a:rPr sz="1798" kern="0" spc="-170" dirty="0">
                <a:solidFill>
                  <a:srgbClr val="EBEBEB"/>
                </a:solidFill>
                <a:latin typeface="Verdana"/>
                <a:cs typeface="Verdana"/>
              </a:rPr>
              <a:t>.</a:t>
            </a:r>
            <a:r>
              <a:rPr sz="1798" kern="0" spc="-4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kern="0" spc="-55" dirty="0">
                <a:solidFill>
                  <a:srgbClr val="EBEBEB"/>
                </a:solidFill>
                <a:latin typeface="Verdana"/>
                <a:cs typeface="Verdana"/>
              </a:rPr>
              <a:t>Сводный</a:t>
            </a:r>
            <a:r>
              <a:rPr sz="1798" kern="0" spc="-14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kern="0" dirty="0">
                <a:solidFill>
                  <a:srgbClr val="EBEBEB"/>
                </a:solidFill>
                <a:latin typeface="Verdana"/>
                <a:cs typeface="Verdana"/>
              </a:rPr>
              <a:t>график</a:t>
            </a:r>
            <a:r>
              <a:rPr sz="1798" kern="0" spc="-7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kern="0" spc="-80" dirty="0">
                <a:solidFill>
                  <a:srgbClr val="EBEBEB"/>
                </a:solidFill>
                <a:latin typeface="Verdana"/>
                <a:cs typeface="Verdana"/>
              </a:rPr>
              <a:t>скользящих</a:t>
            </a:r>
            <a:r>
              <a:rPr sz="1798" kern="0" spc="-14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kern="0" spc="-60" dirty="0">
                <a:solidFill>
                  <a:srgbClr val="EBEBEB"/>
                </a:solidFill>
                <a:latin typeface="Verdana"/>
                <a:cs typeface="Verdana"/>
              </a:rPr>
              <a:t>значений</a:t>
            </a:r>
            <a:r>
              <a:rPr sz="1798" kern="0" spc="-11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kern="0" spc="-50" dirty="0">
                <a:solidFill>
                  <a:srgbClr val="EBEBEB"/>
                </a:solidFill>
                <a:latin typeface="Verdana"/>
                <a:cs typeface="Verdana"/>
              </a:rPr>
              <a:t>Vmm,</a:t>
            </a:r>
            <a:r>
              <a:rPr sz="1798" kern="0" spc="-16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kern="0" spc="50" dirty="0">
                <a:solidFill>
                  <a:srgbClr val="EBEBEB"/>
                </a:solidFill>
                <a:latin typeface="Verdana"/>
                <a:cs typeface="Verdana"/>
              </a:rPr>
              <a:t>на</a:t>
            </a:r>
            <a:r>
              <a:rPr sz="1798" kern="0" spc="-15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kern="0" spc="135" dirty="0">
                <a:solidFill>
                  <a:srgbClr val="EBEBEB"/>
                </a:solidFill>
                <a:latin typeface="Verdana"/>
                <a:cs typeface="Verdana"/>
              </a:rPr>
              <a:t>фоне</a:t>
            </a:r>
            <a:r>
              <a:rPr sz="1798" kern="0" spc="-8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kern="0" spc="-30" dirty="0">
                <a:solidFill>
                  <a:srgbClr val="EBEBEB"/>
                </a:solidFill>
                <a:latin typeface="Verdana"/>
                <a:cs typeface="Verdana"/>
              </a:rPr>
              <a:t>землетрясения</a:t>
            </a:r>
            <a:r>
              <a:rPr sz="1798" kern="0" spc="-15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kern="0" spc="-245" dirty="0">
                <a:solidFill>
                  <a:srgbClr val="EBEBEB"/>
                </a:solidFill>
                <a:latin typeface="Verdana"/>
                <a:cs typeface="Verdana"/>
              </a:rPr>
              <a:t>в</a:t>
            </a:r>
            <a:r>
              <a:rPr sz="1798" kern="0" spc="-114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kern="0" spc="-80" dirty="0">
                <a:solidFill>
                  <a:srgbClr val="EBEBEB"/>
                </a:solidFill>
                <a:latin typeface="Verdana"/>
                <a:cs typeface="Verdana"/>
              </a:rPr>
              <a:t>Турции</a:t>
            </a:r>
            <a:r>
              <a:rPr sz="1798" kern="0" spc="-9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kern="0" spc="-40" dirty="0">
                <a:solidFill>
                  <a:srgbClr val="EBEBEB"/>
                </a:solidFill>
                <a:latin typeface="Verdana"/>
                <a:cs typeface="Verdana"/>
              </a:rPr>
              <a:t>и</a:t>
            </a:r>
            <a:r>
              <a:rPr sz="1798" kern="0" spc="-7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kern="0" spc="-10" dirty="0">
                <a:solidFill>
                  <a:srgbClr val="EBEBEB"/>
                </a:solidFill>
                <a:latin typeface="Verdana"/>
                <a:cs typeface="Verdana"/>
              </a:rPr>
              <a:t>Сирии.</a:t>
            </a:r>
            <a:endParaRPr sz="1798" kern="0" dirty="0">
              <a:solidFill>
                <a:sysClr val="windowText" lastClr="000000"/>
              </a:solidFill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572162" y="213531"/>
            <a:ext cx="538616" cy="576681"/>
          </a:xfrm>
          <a:prstGeom prst="rect">
            <a:avLst/>
          </a:prstGeom>
        </p:spPr>
        <p:txBody>
          <a:bodyPr vert="horz" wrap="square" lIns="0" tIns="15226" rIns="0" bIns="0" rtlCol="0">
            <a:spAutoFit/>
          </a:bodyPr>
          <a:lstStyle/>
          <a:p>
            <a:pPr marL="12689" defTabSz="913577">
              <a:spcBef>
                <a:spcPts val="120"/>
              </a:spcBef>
            </a:pPr>
            <a:r>
              <a:rPr sz="3597" kern="0" spc="-310" dirty="0">
                <a:solidFill>
                  <a:srgbClr val="EBEBEB"/>
                </a:solidFill>
                <a:latin typeface="Verdana"/>
                <a:cs typeface="Verdana"/>
              </a:rPr>
              <a:t>1</a:t>
            </a:r>
            <a:r>
              <a:rPr lang="en-US" sz="3597" kern="0" spc="-310" dirty="0">
                <a:solidFill>
                  <a:srgbClr val="EBEBEB"/>
                </a:solidFill>
                <a:latin typeface="Verdana"/>
                <a:cs typeface="Verdana"/>
              </a:rPr>
              <a:t>8</a:t>
            </a:r>
            <a:endParaRPr sz="3597" kern="0" dirty="0">
              <a:solidFill>
                <a:sysClr val="windowText" lastClr="000000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1779" y="134051"/>
            <a:ext cx="8355214" cy="962065"/>
          </a:xfrm>
          <a:prstGeom prst="rect">
            <a:avLst/>
          </a:prstGeom>
        </p:spPr>
        <p:txBody>
          <a:bodyPr vert="horz" wrap="square" lIns="0" tIns="8247" rIns="0" bIns="0" rtlCol="0">
            <a:spAutoFit/>
          </a:bodyPr>
          <a:lstStyle/>
          <a:p>
            <a:pPr marL="12689" marR="5075">
              <a:lnSpc>
                <a:spcPct val="100699"/>
              </a:lnSpc>
              <a:spcBef>
                <a:spcPts val="65"/>
              </a:spcBef>
            </a:pPr>
            <a:r>
              <a:rPr sz="3197" dirty="0"/>
              <a:t>Динамика</a:t>
            </a:r>
            <a:r>
              <a:rPr sz="3197" spc="10" dirty="0"/>
              <a:t> </a:t>
            </a:r>
            <a:r>
              <a:rPr sz="3197" spc="-145" dirty="0"/>
              <a:t>скользящих</a:t>
            </a:r>
            <a:r>
              <a:rPr sz="3197" spc="20" dirty="0"/>
              <a:t> </a:t>
            </a:r>
            <a:r>
              <a:rPr sz="3197" spc="-70" dirty="0"/>
              <a:t>Vmm</a:t>
            </a:r>
            <a:r>
              <a:rPr sz="3197" spc="-130" dirty="0"/>
              <a:t> </a:t>
            </a:r>
            <a:r>
              <a:rPr sz="3197" spc="-10" dirty="0"/>
              <a:t>(изменений </a:t>
            </a:r>
            <a:r>
              <a:rPr sz="3197" dirty="0"/>
              <a:t>скорости </a:t>
            </a:r>
            <a:r>
              <a:rPr sz="3197" spc="-45" dirty="0"/>
              <a:t>магнитного</a:t>
            </a:r>
            <a:r>
              <a:rPr sz="3197" spc="-15" dirty="0"/>
              <a:t> </a:t>
            </a:r>
            <a:r>
              <a:rPr sz="3197" spc="95" dirty="0"/>
              <a:t>момента)</a:t>
            </a:r>
            <a:endParaRPr sz="3197"/>
          </a:p>
        </p:txBody>
      </p:sp>
      <p:grpSp>
        <p:nvGrpSpPr>
          <p:cNvPr id="3" name="object 3"/>
          <p:cNvGrpSpPr/>
          <p:nvPr/>
        </p:nvGrpSpPr>
        <p:grpSpPr>
          <a:xfrm>
            <a:off x="5640" y="88"/>
            <a:ext cx="12182625" cy="6394879"/>
            <a:chOff x="0" y="88"/>
            <a:chExt cx="12193905" cy="64008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23270" y="88"/>
              <a:ext cx="869353" cy="122520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117091"/>
              <a:ext cx="12193523" cy="421614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6109" y="5351309"/>
              <a:ext cx="11567414" cy="104952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401698" y="5009283"/>
            <a:ext cx="1641860" cy="224085"/>
          </a:xfrm>
          <a:prstGeom prst="rect">
            <a:avLst/>
          </a:prstGeom>
        </p:spPr>
        <p:txBody>
          <a:bodyPr vert="horz" wrap="square" lIns="0" tIns="16495" rIns="0" bIns="0" rtlCol="0">
            <a:spAutoFit/>
          </a:bodyPr>
          <a:lstStyle/>
          <a:p>
            <a:pPr marL="12689" defTabSz="913577">
              <a:spcBef>
                <a:spcPts val="130"/>
              </a:spcBef>
            </a:pPr>
            <a:r>
              <a:rPr sz="1349" kern="0" spc="-10" dirty="0">
                <a:solidFill>
                  <a:srgbClr val="EBEBEB"/>
                </a:solidFill>
                <a:latin typeface="Verdana"/>
                <a:cs typeface="Verdana"/>
              </a:rPr>
              <a:t>Дата:</a:t>
            </a:r>
            <a:r>
              <a:rPr sz="1349" kern="0" spc="-3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349" kern="0" spc="-90" dirty="0">
                <a:solidFill>
                  <a:srgbClr val="EBEBEB"/>
                </a:solidFill>
                <a:latin typeface="Verdana"/>
                <a:cs typeface="Verdana"/>
              </a:rPr>
              <a:t>yyyy-</a:t>
            </a:r>
            <a:r>
              <a:rPr sz="1349" kern="0" spc="-70" dirty="0">
                <a:solidFill>
                  <a:srgbClr val="EBEBEB"/>
                </a:solidFill>
                <a:latin typeface="Verdana"/>
                <a:cs typeface="Verdana"/>
              </a:rPr>
              <a:t>mm-</a:t>
            </a:r>
            <a:r>
              <a:rPr sz="1349" kern="0" spc="90" dirty="0">
                <a:solidFill>
                  <a:srgbClr val="EBEBEB"/>
                </a:solidFill>
                <a:latin typeface="Verdana"/>
                <a:cs typeface="Verdana"/>
              </a:rPr>
              <a:t>dd</a:t>
            </a:r>
            <a:endParaRPr sz="1349" kern="0">
              <a:solidFill>
                <a:sysClr val="windowText" lastClr="000000"/>
              </a:solidFill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572162" y="213531"/>
            <a:ext cx="538616" cy="576681"/>
          </a:xfrm>
          <a:prstGeom prst="rect">
            <a:avLst/>
          </a:prstGeom>
        </p:spPr>
        <p:txBody>
          <a:bodyPr vert="horz" wrap="square" lIns="0" tIns="15226" rIns="0" bIns="0" rtlCol="0">
            <a:spAutoFit/>
          </a:bodyPr>
          <a:lstStyle/>
          <a:p>
            <a:pPr marL="12689" defTabSz="913577">
              <a:spcBef>
                <a:spcPts val="120"/>
              </a:spcBef>
            </a:pPr>
            <a:r>
              <a:rPr sz="3597" kern="0" spc="-310" dirty="0">
                <a:solidFill>
                  <a:srgbClr val="EBEBEB"/>
                </a:solidFill>
                <a:latin typeface="Verdana"/>
                <a:cs typeface="Verdana"/>
              </a:rPr>
              <a:t>1</a:t>
            </a:r>
            <a:r>
              <a:rPr lang="en-US" sz="3597" kern="0" spc="-310" dirty="0">
                <a:solidFill>
                  <a:srgbClr val="EBEBEB"/>
                </a:solidFill>
                <a:latin typeface="Verdana"/>
                <a:cs typeface="Verdana"/>
              </a:rPr>
              <a:t>8</a:t>
            </a:r>
            <a:endParaRPr sz="3597" kern="0" dirty="0">
              <a:solidFill>
                <a:sysClr val="windowText" lastClr="000000"/>
              </a:solidFill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636772" y="1977844"/>
            <a:ext cx="48215" cy="3253267"/>
          </a:xfrm>
          <a:custGeom>
            <a:avLst/>
            <a:gdLst/>
            <a:ahLst/>
            <a:cxnLst/>
            <a:rect l="l" t="t" r="r" b="b"/>
            <a:pathLst>
              <a:path w="48259" h="3256279">
                <a:moveTo>
                  <a:pt x="0" y="0"/>
                </a:moveTo>
                <a:lnTo>
                  <a:pt x="48132" y="3255899"/>
                </a:lnTo>
              </a:path>
            </a:pathLst>
          </a:custGeom>
          <a:ln w="57149">
            <a:solidFill>
              <a:srgbClr val="AF1512"/>
            </a:solidFill>
          </a:ln>
        </p:spPr>
        <p:txBody>
          <a:bodyPr wrap="square" lIns="0" tIns="0" rIns="0" bIns="0" rtlCol="0"/>
          <a:lstStyle/>
          <a:p>
            <a:pPr defTabSz="913577"/>
            <a:endParaRPr sz="1798" kern="0">
              <a:solidFill>
                <a:sysClr val="windowText" lastClr="000000"/>
              </a:solidFill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09421" y="1588646"/>
            <a:ext cx="2254702" cy="355218"/>
          </a:xfrm>
          <a:prstGeom prst="rect">
            <a:avLst/>
          </a:prstGeom>
          <a:solidFill>
            <a:srgbClr val="AF1512"/>
          </a:solidFill>
          <a:ln w="19050">
            <a:solidFill>
              <a:srgbClr val="800C0A"/>
            </a:solidFill>
          </a:ln>
        </p:spPr>
        <p:txBody>
          <a:bodyPr vert="horz" wrap="square" lIns="0" tIns="78033" rIns="0" bIns="0" rtlCol="0">
            <a:spAutoFit/>
          </a:bodyPr>
          <a:lstStyle/>
          <a:p>
            <a:pPr marL="209996" defTabSz="913577">
              <a:spcBef>
                <a:spcPts val="614"/>
              </a:spcBef>
            </a:pPr>
            <a:r>
              <a:rPr sz="1798" kern="0" spc="-10" dirty="0">
                <a:solidFill>
                  <a:srgbClr val="FFFFFF"/>
                </a:solidFill>
                <a:latin typeface="Verdana"/>
                <a:cs typeface="Verdana"/>
              </a:rPr>
              <a:t>Землетрясение</a:t>
            </a:r>
            <a:endParaRPr sz="1798" kern="0">
              <a:solidFill>
                <a:sysClr val="windowText" lastClr="000000"/>
              </a:solidFill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7294" y="6432789"/>
            <a:ext cx="11190404" cy="291798"/>
          </a:xfrm>
          <a:prstGeom prst="rect">
            <a:avLst/>
          </a:prstGeom>
        </p:spPr>
        <p:txBody>
          <a:bodyPr vert="horz" wrap="square" lIns="0" tIns="15226" rIns="0" bIns="0" rtlCol="0">
            <a:spAutoFit/>
          </a:bodyPr>
          <a:lstStyle/>
          <a:p>
            <a:pPr marL="12689" defTabSz="913577">
              <a:spcBef>
                <a:spcPts val="120"/>
              </a:spcBef>
            </a:pPr>
            <a:r>
              <a:rPr sz="1798" kern="0" spc="-10" dirty="0">
                <a:solidFill>
                  <a:srgbClr val="EBEBEB"/>
                </a:solidFill>
                <a:latin typeface="Verdana"/>
                <a:cs typeface="Verdana"/>
              </a:rPr>
              <a:t>Рис.</a:t>
            </a:r>
            <a:r>
              <a:rPr sz="1798" kern="0" spc="-8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kern="0" spc="-170" dirty="0">
                <a:solidFill>
                  <a:srgbClr val="EBEBEB"/>
                </a:solidFill>
                <a:latin typeface="Verdana"/>
                <a:cs typeface="Verdana"/>
              </a:rPr>
              <a:t>1</a:t>
            </a:r>
            <a:r>
              <a:rPr lang="en-US" sz="1798" kern="0" spc="-170" dirty="0">
                <a:solidFill>
                  <a:srgbClr val="EBEBEB"/>
                </a:solidFill>
                <a:latin typeface="Verdana"/>
                <a:cs typeface="Verdana"/>
              </a:rPr>
              <a:t>1</a:t>
            </a:r>
            <a:r>
              <a:rPr sz="1798" kern="0" spc="-170" dirty="0">
                <a:solidFill>
                  <a:srgbClr val="EBEBEB"/>
                </a:solidFill>
                <a:latin typeface="Verdana"/>
                <a:cs typeface="Verdana"/>
              </a:rPr>
              <a:t>.</a:t>
            </a:r>
            <a:r>
              <a:rPr sz="1798" kern="0" spc="-4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kern="0" spc="-55" dirty="0">
                <a:solidFill>
                  <a:srgbClr val="EBEBEB"/>
                </a:solidFill>
                <a:latin typeface="Verdana"/>
                <a:cs typeface="Verdana"/>
              </a:rPr>
              <a:t>Сводный</a:t>
            </a:r>
            <a:r>
              <a:rPr sz="1798" kern="0" spc="-14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kern="0" dirty="0">
                <a:solidFill>
                  <a:srgbClr val="EBEBEB"/>
                </a:solidFill>
                <a:latin typeface="Verdana"/>
                <a:cs typeface="Verdana"/>
              </a:rPr>
              <a:t>график</a:t>
            </a:r>
            <a:r>
              <a:rPr sz="1798" kern="0" spc="-7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kern="0" spc="-80" dirty="0">
                <a:solidFill>
                  <a:srgbClr val="EBEBEB"/>
                </a:solidFill>
                <a:latin typeface="Verdana"/>
                <a:cs typeface="Verdana"/>
              </a:rPr>
              <a:t>скользящих</a:t>
            </a:r>
            <a:r>
              <a:rPr sz="1798" kern="0" spc="-14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kern="0" spc="-60" dirty="0">
                <a:solidFill>
                  <a:srgbClr val="EBEBEB"/>
                </a:solidFill>
                <a:latin typeface="Verdana"/>
                <a:cs typeface="Verdana"/>
              </a:rPr>
              <a:t>значений</a:t>
            </a:r>
            <a:r>
              <a:rPr sz="1798" kern="0" spc="-11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kern="0" spc="-50" dirty="0">
                <a:solidFill>
                  <a:srgbClr val="EBEBEB"/>
                </a:solidFill>
                <a:latin typeface="Verdana"/>
                <a:cs typeface="Verdana"/>
              </a:rPr>
              <a:t>Vmm,</a:t>
            </a:r>
            <a:r>
              <a:rPr sz="1798" kern="0" spc="-16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kern="0" spc="50" dirty="0">
                <a:solidFill>
                  <a:srgbClr val="EBEBEB"/>
                </a:solidFill>
                <a:latin typeface="Verdana"/>
                <a:cs typeface="Verdana"/>
              </a:rPr>
              <a:t>на</a:t>
            </a:r>
            <a:r>
              <a:rPr sz="1798" kern="0" spc="-15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kern="0" spc="135" dirty="0">
                <a:solidFill>
                  <a:srgbClr val="EBEBEB"/>
                </a:solidFill>
                <a:latin typeface="Verdana"/>
                <a:cs typeface="Verdana"/>
              </a:rPr>
              <a:t>фоне</a:t>
            </a:r>
            <a:r>
              <a:rPr sz="1798" kern="0" spc="-8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kern="0" spc="-30" dirty="0">
                <a:solidFill>
                  <a:srgbClr val="EBEBEB"/>
                </a:solidFill>
                <a:latin typeface="Verdana"/>
                <a:cs typeface="Verdana"/>
              </a:rPr>
              <a:t>землетрясения</a:t>
            </a:r>
            <a:r>
              <a:rPr sz="1798" kern="0" spc="-15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kern="0" spc="-245" dirty="0">
                <a:solidFill>
                  <a:srgbClr val="EBEBEB"/>
                </a:solidFill>
                <a:latin typeface="Verdana"/>
                <a:cs typeface="Verdana"/>
              </a:rPr>
              <a:t>в</a:t>
            </a:r>
            <a:r>
              <a:rPr sz="1798" kern="0" spc="-114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kern="0" spc="-80" dirty="0">
                <a:solidFill>
                  <a:srgbClr val="EBEBEB"/>
                </a:solidFill>
                <a:latin typeface="Verdana"/>
                <a:cs typeface="Verdana"/>
              </a:rPr>
              <a:t>Турции</a:t>
            </a:r>
            <a:r>
              <a:rPr sz="1798" kern="0" spc="-9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kern="0" spc="-40" dirty="0">
                <a:solidFill>
                  <a:srgbClr val="EBEBEB"/>
                </a:solidFill>
                <a:latin typeface="Verdana"/>
                <a:cs typeface="Verdana"/>
              </a:rPr>
              <a:t>и</a:t>
            </a:r>
            <a:r>
              <a:rPr sz="1798" kern="0" spc="-7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kern="0" spc="-10" dirty="0">
                <a:solidFill>
                  <a:srgbClr val="EBEBEB"/>
                </a:solidFill>
                <a:latin typeface="Verdana"/>
                <a:cs typeface="Verdana"/>
              </a:rPr>
              <a:t>Сирии.</a:t>
            </a:r>
            <a:endParaRPr sz="1798" kern="0" dirty="0">
              <a:solidFill>
                <a:sysClr val="windowText" lastClr="000000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657" y="-9659"/>
            <a:ext cx="10051633" cy="1016760"/>
          </a:xfrm>
          <a:prstGeom prst="rect">
            <a:avLst/>
          </a:prstGeom>
        </p:spPr>
        <p:txBody>
          <a:bodyPr vert="horz" wrap="square" lIns="0" tIns="155164" rIns="0" bIns="0" rtlCol="0">
            <a:spAutoFit/>
          </a:bodyPr>
          <a:lstStyle/>
          <a:p>
            <a:pPr marL="272804" marR="5075">
              <a:lnSpc>
                <a:spcPct val="100400"/>
              </a:lnSpc>
              <a:spcBef>
                <a:spcPts val="90"/>
              </a:spcBef>
            </a:pPr>
            <a:r>
              <a:rPr spc="50" dirty="0"/>
              <a:t>Динамика</a:t>
            </a:r>
            <a:r>
              <a:rPr spc="-229" dirty="0"/>
              <a:t> </a:t>
            </a:r>
            <a:r>
              <a:rPr spc="-70" dirty="0"/>
              <a:t>скользящего</a:t>
            </a:r>
            <a:r>
              <a:rPr spc="-180" dirty="0"/>
              <a:t> </a:t>
            </a:r>
            <a:r>
              <a:rPr spc="-254" dirty="0"/>
              <a:t>R</a:t>
            </a:r>
            <a:r>
              <a:rPr spc="-195" dirty="0"/>
              <a:t> </a:t>
            </a:r>
            <a:r>
              <a:rPr spc="-55" dirty="0"/>
              <a:t>(расстояния</a:t>
            </a:r>
            <a:r>
              <a:rPr spc="-130" dirty="0"/>
              <a:t> </a:t>
            </a:r>
            <a:r>
              <a:rPr spc="-95" dirty="0"/>
              <a:t>от</a:t>
            </a:r>
            <a:r>
              <a:rPr spc="-200" dirty="0"/>
              <a:t> </a:t>
            </a:r>
            <a:r>
              <a:rPr spc="-10" dirty="0"/>
              <a:t>магнитного </a:t>
            </a:r>
            <a:r>
              <a:rPr dirty="0"/>
              <a:t>центра</a:t>
            </a:r>
            <a:r>
              <a:rPr spc="-155" dirty="0"/>
              <a:t> </a:t>
            </a:r>
            <a:r>
              <a:rPr spc="-90" dirty="0"/>
              <a:t>эквивалентного</a:t>
            </a:r>
            <a:r>
              <a:rPr spc="-175" dirty="0"/>
              <a:t> </a:t>
            </a:r>
            <a:r>
              <a:rPr spc="-130" dirty="0"/>
              <a:t>диполя</a:t>
            </a:r>
            <a:r>
              <a:rPr spc="-195" dirty="0"/>
              <a:t> </a:t>
            </a:r>
            <a:r>
              <a:rPr dirty="0"/>
              <a:t>до</a:t>
            </a:r>
            <a:r>
              <a:rPr spc="-140" dirty="0"/>
              <a:t> </a:t>
            </a:r>
            <a:r>
              <a:rPr spc="-10" dirty="0"/>
              <a:t>обсерватории)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640" y="88"/>
            <a:ext cx="12150904" cy="6368233"/>
            <a:chOff x="0" y="88"/>
            <a:chExt cx="12162155" cy="63741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23270" y="88"/>
              <a:ext cx="869353" cy="122520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162151"/>
              <a:ext cx="12098909" cy="453148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0887" y="5684621"/>
              <a:ext cx="11261090" cy="68917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401698" y="5242746"/>
            <a:ext cx="1641860" cy="224085"/>
          </a:xfrm>
          <a:prstGeom prst="rect">
            <a:avLst/>
          </a:prstGeom>
        </p:spPr>
        <p:txBody>
          <a:bodyPr vert="horz" wrap="square" lIns="0" tIns="16495" rIns="0" bIns="0" rtlCol="0">
            <a:spAutoFit/>
          </a:bodyPr>
          <a:lstStyle/>
          <a:p>
            <a:pPr marL="12689" defTabSz="913577">
              <a:spcBef>
                <a:spcPts val="130"/>
              </a:spcBef>
            </a:pPr>
            <a:r>
              <a:rPr sz="1349" kern="0" spc="-10" dirty="0">
                <a:solidFill>
                  <a:srgbClr val="EBEBEB"/>
                </a:solidFill>
                <a:latin typeface="Verdana"/>
                <a:cs typeface="Verdana"/>
              </a:rPr>
              <a:t>Дата:</a:t>
            </a:r>
            <a:r>
              <a:rPr sz="1349" kern="0" spc="-3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349" kern="0" spc="-90" dirty="0">
                <a:solidFill>
                  <a:srgbClr val="EBEBEB"/>
                </a:solidFill>
                <a:latin typeface="Verdana"/>
                <a:cs typeface="Verdana"/>
              </a:rPr>
              <a:t>yyyy-</a:t>
            </a:r>
            <a:r>
              <a:rPr sz="1349" kern="0" spc="-70" dirty="0">
                <a:solidFill>
                  <a:srgbClr val="EBEBEB"/>
                </a:solidFill>
                <a:latin typeface="Verdana"/>
                <a:cs typeface="Verdana"/>
              </a:rPr>
              <a:t>mm-</a:t>
            </a:r>
            <a:r>
              <a:rPr sz="1349" kern="0" spc="90" dirty="0">
                <a:solidFill>
                  <a:srgbClr val="EBEBEB"/>
                </a:solidFill>
                <a:latin typeface="Verdana"/>
                <a:cs typeface="Verdana"/>
              </a:rPr>
              <a:t>dd</a:t>
            </a:r>
            <a:endParaRPr sz="1349" kern="0">
              <a:solidFill>
                <a:sysClr val="windowText" lastClr="000000"/>
              </a:solidFill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955" y="6421541"/>
            <a:ext cx="12057011" cy="259318"/>
          </a:xfrm>
          <a:prstGeom prst="rect">
            <a:avLst/>
          </a:prstGeom>
        </p:spPr>
        <p:txBody>
          <a:bodyPr vert="horz" wrap="square" lIns="0" tIns="13323" rIns="0" bIns="0" rtlCol="0">
            <a:spAutoFit/>
          </a:bodyPr>
          <a:lstStyle/>
          <a:p>
            <a:pPr marL="12689" defTabSz="913577">
              <a:spcBef>
                <a:spcPts val="105"/>
              </a:spcBef>
            </a:pPr>
            <a:r>
              <a:rPr sz="1599" kern="0" spc="-10" dirty="0">
                <a:solidFill>
                  <a:srgbClr val="EBEBEB"/>
                </a:solidFill>
                <a:latin typeface="Verdana"/>
                <a:cs typeface="Verdana"/>
              </a:rPr>
              <a:t>Рис.</a:t>
            </a:r>
            <a:r>
              <a:rPr sz="1599" kern="0" spc="-8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599" kern="0" spc="-145" dirty="0">
                <a:solidFill>
                  <a:srgbClr val="EBEBEB"/>
                </a:solidFill>
                <a:latin typeface="Verdana"/>
                <a:cs typeface="Verdana"/>
              </a:rPr>
              <a:t>1</a:t>
            </a:r>
            <a:r>
              <a:rPr lang="en-US" sz="1599" kern="0" spc="-145" dirty="0">
                <a:solidFill>
                  <a:srgbClr val="EBEBEB"/>
                </a:solidFill>
                <a:latin typeface="Verdana"/>
                <a:cs typeface="Verdana"/>
              </a:rPr>
              <a:t>2</a:t>
            </a:r>
            <a:r>
              <a:rPr sz="1599" kern="0" spc="-145" dirty="0">
                <a:solidFill>
                  <a:srgbClr val="EBEBEB"/>
                </a:solidFill>
                <a:latin typeface="Verdana"/>
                <a:cs typeface="Verdana"/>
              </a:rPr>
              <a:t>.</a:t>
            </a:r>
            <a:r>
              <a:rPr sz="1599" kern="0" spc="-10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599" kern="0" dirty="0">
                <a:solidFill>
                  <a:srgbClr val="EBEBEB"/>
                </a:solidFill>
                <a:latin typeface="Verdana"/>
                <a:cs typeface="Verdana"/>
              </a:rPr>
              <a:t>График</a:t>
            </a:r>
            <a:r>
              <a:rPr sz="1599" kern="0" spc="-12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599" kern="0" spc="-70" dirty="0">
                <a:solidFill>
                  <a:srgbClr val="EBEBEB"/>
                </a:solidFill>
                <a:latin typeface="Verdana"/>
                <a:cs typeface="Verdana"/>
              </a:rPr>
              <a:t>скользящих</a:t>
            </a:r>
            <a:r>
              <a:rPr sz="1599" kern="0" spc="-2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599" kern="0" spc="-160" dirty="0">
                <a:solidFill>
                  <a:srgbClr val="EBEBEB"/>
                </a:solidFill>
                <a:latin typeface="Verdana"/>
                <a:cs typeface="Verdana"/>
              </a:rPr>
              <a:t>R,</a:t>
            </a:r>
            <a:r>
              <a:rPr sz="1599" kern="0" spc="-7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599" kern="0" dirty="0">
                <a:solidFill>
                  <a:srgbClr val="EBEBEB"/>
                </a:solidFill>
                <a:latin typeface="Verdana"/>
                <a:cs typeface="Verdana"/>
              </a:rPr>
              <a:t>по</a:t>
            </a:r>
            <a:r>
              <a:rPr sz="1599" kern="0" spc="-7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599" kern="0" dirty="0">
                <a:solidFill>
                  <a:srgbClr val="EBEBEB"/>
                </a:solidFill>
                <a:latin typeface="Verdana"/>
                <a:cs typeface="Verdana"/>
              </a:rPr>
              <a:t>данным</a:t>
            </a:r>
            <a:r>
              <a:rPr sz="1599" kern="0" spc="-8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599" kern="0" dirty="0">
                <a:solidFill>
                  <a:srgbClr val="EBEBEB"/>
                </a:solidFill>
                <a:latin typeface="Verdana"/>
                <a:cs typeface="Verdana"/>
              </a:rPr>
              <a:t>обсерватории</a:t>
            </a:r>
            <a:r>
              <a:rPr sz="1599" kern="0" spc="2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599" kern="0" dirty="0">
                <a:solidFill>
                  <a:srgbClr val="EBEBEB"/>
                </a:solidFill>
                <a:latin typeface="Verdana"/>
                <a:cs typeface="Verdana"/>
              </a:rPr>
              <a:t>PAG</a:t>
            </a:r>
            <a:r>
              <a:rPr sz="1599" kern="0" spc="1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599" kern="0" spc="-90" dirty="0">
                <a:solidFill>
                  <a:srgbClr val="EBEBEB"/>
                </a:solidFill>
                <a:latin typeface="Verdana"/>
                <a:cs typeface="Verdana"/>
              </a:rPr>
              <a:t>(Болгария),</a:t>
            </a:r>
            <a:r>
              <a:rPr sz="1599" kern="0" spc="-3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599" kern="0" dirty="0">
                <a:solidFill>
                  <a:srgbClr val="EBEBEB"/>
                </a:solidFill>
                <a:latin typeface="Verdana"/>
                <a:cs typeface="Verdana"/>
              </a:rPr>
              <a:t>на</a:t>
            </a:r>
            <a:r>
              <a:rPr sz="1599" kern="0" spc="-5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599" kern="0" spc="110" dirty="0">
                <a:solidFill>
                  <a:srgbClr val="EBEBEB"/>
                </a:solidFill>
                <a:latin typeface="Verdana"/>
                <a:cs typeface="Verdana"/>
              </a:rPr>
              <a:t>фоне</a:t>
            </a:r>
            <a:r>
              <a:rPr sz="1599" kern="0" spc="-6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599" kern="0" spc="-30" dirty="0">
                <a:solidFill>
                  <a:srgbClr val="EBEBEB"/>
                </a:solidFill>
                <a:latin typeface="Verdana"/>
                <a:cs typeface="Verdana"/>
              </a:rPr>
              <a:t>землетрясения</a:t>
            </a:r>
            <a:r>
              <a:rPr sz="1599" kern="0" spc="-6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599" kern="0" spc="-215" dirty="0">
                <a:solidFill>
                  <a:srgbClr val="EBEBEB"/>
                </a:solidFill>
                <a:latin typeface="Verdana"/>
                <a:cs typeface="Verdana"/>
              </a:rPr>
              <a:t>в</a:t>
            </a:r>
            <a:r>
              <a:rPr sz="1599" kern="0" spc="-6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599" kern="0" spc="-85" dirty="0">
                <a:solidFill>
                  <a:srgbClr val="EBEBEB"/>
                </a:solidFill>
                <a:latin typeface="Verdana"/>
                <a:cs typeface="Verdana"/>
              </a:rPr>
              <a:t>Турции</a:t>
            </a:r>
            <a:r>
              <a:rPr sz="1599" kern="0" spc="3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599" kern="0" spc="-45" dirty="0">
                <a:solidFill>
                  <a:srgbClr val="EBEBEB"/>
                </a:solidFill>
                <a:latin typeface="Verdana"/>
                <a:cs typeface="Verdana"/>
              </a:rPr>
              <a:t>и</a:t>
            </a:r>
            <a:r>
              <a:rPr sz="1599" kern="0" spc="-9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599" kern="0" spc="-10" dirty="0">
                <a:solidFill>
                  <a:srgbClr val="EBEBEB"/>
                </a:solidFill>
                <a:latin typeface="Verdana"/>
                <a:cs typeface="Verdana"/>
              </a:rPr>
              <a:t>Сирии.</a:t>
            </a:r>
            <a:endParaRPr sz="1599" kern="0" dirty="0">
              <a:solidFill>
                <a:sysClr val="windowText" lastClr="000000"/>
              </a:solidFill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553890" y="213531"/>
            <a:ext cx="539251" cy="576681"/>
          </a:xfrm>
          <a:prstGeom prst="rect">
            <a:avLst/>
          </a:prstGeom>
        </p:spPr>
        <p:txBody>
          <a:bodyPr vert="horz" wrap="square" lIns="0" tIns="15226" rIns="0" bIns="0" rtlCol="0">
            <a:spAutoFit/>
          </a:bodyPr>
          <a:lstStyle/>
          <a:p>
            <a:pPr marL="12689" defTabSz="913577">
              <a:spcBef>
                <a:spcPts val="120"/>
              </a:spcBef>
            </a:pPr>
            <a:r>
              <a:rPr sz="3597" kern="0" spc="-310" dirty="0">
                <a:solidFill>
                  <a:srgbClr val="EBEBEB"/>
                </a:solidFill>
                <a:latin typeface="Verdana"/>
                <a:cs typeface="Verdana"/>
              </a:rPr>
              <a:t>1</a:t>
            </a:r>
            <a:r>
              <a:rPr lang="en-US" sz="3597" kern="0" spc="-310" dirty="0">
                <a:solidFill>
                  <a:srgbClr val="EBEBEB"/>
                </a:solidFill>
                <a:latin typeface="Verdana"/>
                <a:cs typeface="Verdana"/>
              </a:rPr>
              <a:t>9</a:t>
            </a:r>
            <a:endParaRPr sz="3597" kern="0" dirty="0">
              <a:solidFill>
                <a:sysClr val="windowText" lastClr="000000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657" y="-9659"/>
            <a:ext cx="10051633" cy="1016760"/>
          </a:xfrm>
          <a:prstGeom prst="rect">
            <a:avLst/>
          </a:prstGeom>
        </p:spPr>
        <p:txBody>
          <a:bodyPr vert="horz" wrap="square" lIns="0" tIns="155164" rIns="0" bIns="0" rtlCol="0">
            <a:spAutoFit/>
          </a:bodyPr>
          <a:lstStyle/>
          <a:p>
            <a:pPr marL="272804" marR="5075">
              <a:lnSpc>
                <a:spcPct val="100400"/>
              </a:lnSpc>
              <a:spcBef>
                <a:spcPts val="90"/>
              </a:spcBef>
            </a:pPr>
            <a:r>
              <a:rPr spc="50" dirty="0"/>
              <a:t>Динамика</a:t>
            </a:r>
            <a:r>
              <a:rPr spc="-229" dirty="0"/>
              <a:t> </a:t>
            </a:r>
            <a:r>
              <a:rPr spc="-70" dirty="0"/>
              <a:t>скользящего</a:t>
            </a:r>
            <a:r>
              <a:rPr spc="-180" dirty="0"/>
              <a:t> </a:t>
            </a:r>
            <a:r>
              <a:rPr spc="-254" dirty="0"/>
              <a:t>R</a:t>
            </a:r>
            <a:r>
              <a:rPr spc="-195" dirty="0"/>
              <a:t> </a:t>
            </a:r>
            <a:r>
              <a:rPr spc="-55" dirty="0"/>
              <a:t>(расстояния</a:t>
            </a:r>
            <a:r>
              <a:rPr spc="-130" dirty="0"/>
              <a:t> </a:t>
            </a:r>
            <a:r>
              <a:rPr spc="-95" dirty="0"/>
              <a:t>от</a:t>
            </a:r>
            <a:r>
              <a:rPr spc="-200" dirty="0"/>
              <a:t> </a:t>
            </a:r>
            <a:r>
              <a:rPr spc="-10" dirty="0"/>
              <a:t>магнитного </a:t>
            </a:r>
            <a:r>
              <a:rPr dirty="0"/>
              <a:t>центра</a:t>
            </a:r>
            <a:r>
              <a:rPr spc="-155" dirty="0"/>
              <a:t> </a:t>
            </a:r>
            <a:r>
              <a:rPr spc="-90" dirty="0"/>
              <a:t>эквивалентного</a:t>
            </a:r>
            <a:r>
              <a:rPr spc="-175" dirty="0"/>
              <a:t> </a:t>
            </a:r>
            <a:r>
              <a:rPr spc="-130" dirty="0"/>
              <a:t>диполя</a:t>
            </a:r>
            <a:r>
              <a:rPr spc="-195" dirty="0"/>
              <a:t> </a:t>
            </a:r>
            <a:r>
              <a:rPr dirty="0"/>
              <a:t>до</a:t>
            </a:r>
            <a:r>
              <a:rPr spc="-140" dirty="0"/>
              <a:t> </a:t>
            </a:r>
            <a:r>
              <a:rPr spc="-10" dirty="0"/>
              <a:t>обсерватории)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640" y="88"/>
            <a:ext cx="12150904" cy="6368233"/>
            <a:chOff x="0" y="88"/>
            <a:chExt cx="12162155" cy="63741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23270" y="88"/>
              <a:ext cx="869353" cy="122520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162151"/>
              <a:ext cx="12098909" cy="453148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0887" y="5684621"/>
              <a:ext cx="11261090" cy="68917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401698" y="5242746"/>
            <a:ext cx="1641860" cy="224085"/>
          </a:xfrm>
          <a:prstGeom prst="rect">
            <a:avLst/>
          </a:prstGeom>
        </p:spPr>
        <p:txBody>
          <a:bodyPr vert="horz" wrap="square" lIns="0" tIns="16495" rIns="0" bIns="0" rtlCol="0">
            <a:spAutoFit/>
          </a:bodyPr>
          <a:lstStyle/>
          <a:p>
            <a:pPr marL="12689" defTabSz="913577">
              <a:spcBef>
                <a:spcPts val="130"/>
              </a:spcBef>
            </a:pPr>
            <a:r>
              <a:rPr sz="1349" kern="0" spc="-10" dirty="0">
                <a:solidFill>
                  <a:srgbClr val="EBEBEB"/>
                </a:solidFill>
                <a:latin typeface="Verdana"/>
                <a:cs typeface="Verdana"/>
              </a:rPr>
              <a:t>Дата:</a:t>
            </a:r>
            <a:r>
              <a:rPr sz="1349" kern="0" spc="-3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349" kern="0" spc="-90" dirty="0">
                <a:solidFill>
                  <a:srgbClr val="EBEBEB"/>
                </a:solidFill>
                <a:latin typeface="Verdana"/>
                <a:cs typeface="Verdana"/>
              </a:rPr>
              <a:t>yyyy-</a:t>
            </a:r>
            <a:r>
              <a:rPr sz="1349" kern="0" spc="-70" dirty="0">
                <a:solidFill>
                  <a:srgbClr val="EBEBEB"/>
                </a:solidFill>
                <a:latin typeface="Verdana"/>
                <a:cs typeface="Verdana"/>
              </a:rPr>
              <a:t>mm-</a:t>
            </a:r>
            <a:r>
              <a:rPr sz="1349" kern="0" spc="90" dirty="0">
                <a:solidFill>
                  <a:srgbClr val="EBEBEB"/>
                </a:solidFill>
                <a:latin typeface="Verdana"/>
                <a:cs typeface="Verdana"/>
              </a:rPr>
              <a:t>dd</a:t>
            </a:r>
            <a:endParaRPr sz="1349" kern="0">
              <a:solidFill>
                <a:sysClr val="windowText" lastClr="000000"/>
              </a:solidFill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553890" y="213531"/>
            <a:ext cx="539251" cy="576681"/>
          </a:xfrm>
          <a:prstGeom prst="rect">
            <a:avLst/>
          </a:prstGeom>
        </p:spPr>
        <p:txBody>
          <a:bodyPr vert="horz" wrap="square" lIns="0" tIns="15226" rIns="0" bIns="0" rtlCol="0">
            <a:spAutoFit/>
          </a:bodyPr>
          <a:lstStyle/>
          <a:p>
            <a:pPr marL="12689" defTabSz="913577">
              <a:spcBef>
                <a:spcPts val="120"/>
              </a:spcBef>
            </a:pPr>
            <a:r>
              <a:rPr sz="3597" kern="0" spc="-310" dirty="0">
                <a:solidFill>
                  <a:srgbClr val="EBEBEB"/>
                </a:solidFill>
                <a:latin typeface="Verdana"/>
                <a:cs typeface="Verdana"/>
              </a:rPr>
              <a:t>1</a:t>
            </a:r>
            <a:r>
              <a:rPr lang="en-US" sz="3597" kern="0" spc="-310" dirty="0">
                <a:solidFill>
                  <a:srgbClr val="EBEBEB"/>
                </a:solidFill>
                <a:latin typeface="Verdana"/>
                <a:cs typeface="Verdana"/>
              </a:rPr>
              <a:t>9</a:t>
            </a:r>
            <a:endParaRPr sz="3597" kern="0" dirty="0">
              <a:solidFill>
                <a:sysClr val="windowText" lastClr="000000"/>
              </a:solidFill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740310" y="2351386"/>
            <a:ext cx="48215" cy="3253267"/>
          </a:xfrm>
          <a:custGeom>
            <a:avLst/>
            <a:gdLst/>
            <a:ahLst/>
            <a:cxnLst/>
            <a:rect l="l" t="t" r="r" b="b"/>
            <a:pathLst>
              <a:path w="48259" h="3256279">
                <a:moveTo>
                  <a:pt x="0" y="0"/>
                </a:moveTo>
                <a:lnTo>
                  <a:pt x="48133" y="3255860"/>
                </a:lnTo>
              </a:path>
            </a:pathLst>
          </a:custGeom>
          <a:ln w="57149">
            <a:solidFill>
              <a:srgbClr val="AF1512"/>
            </a:solidFill>
          </a:ln>
        </p:spPr>
        <p:txBody>
          <a:bodyPr wrap="square" lIns="0" tIns="0" rIns="0" bIns="0" rtlCol="0"/>
          <a:lstStyle/>
          <a:p>
            <a:pPr defTabSz="913577"/>
            <a:endParaRPr sz="1798" kern="0">
              <a:solidFill>
                <a:sysClr val="windowText" lastClr="000000"/>
              </a:solidFill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61174" y="1994887"/>
            <a:ext cx="2254702" cy="356499"/>
          </a:xfrm>
          <a:prstGeom prst="rect">
            <a:avLst/>
          </a:prstGeom>
          <a:solidFill>
            <a:srgbClr val="AF1512"/>
          </a:solidFill>
          <a:ln w="19050">
            <a:solidFill>
              <a:srgbClr val="800C0A"/>
            </a:solidFill>
          </a:ln>
        </p:spPr>
        <p:txBody>
          <a:bodyPr vert="horz" wrap="square" lIns="0" tIns="79302" rIns="0" bIns="0" rtlCol="0">
            <a:spAutoFit/>
          </a:bodyPr>
          <a:lstStyle/>
          <a:p>
            <a:pPr marL="210630" defTabSz="913577">
              <a:spcBef>
                <a:spcPts val="624"/>
              </a:spcBef>
            </a:pPr>
            <a:r>
              <a:rPr sz="1798" kern="0" spc="-10" dirty="0">
                <a:solidFill>
                  <a:srgbClr val="FFFFFF"/>
                </a:solidFill>
                <a:latin typeface="Verdana"/>
                <a:cs typeface="Verdana"/>
              </a:rPr>
              <a:t>Землетрясение</a:t>
            </a:r>
            <a:endParaRPr sz="1798" kern="0" dirty="0">
              <a:solidFill>
                <a:sysClr val="windowText" lastClr="000000"/>
              </a:solidFill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955" y="6421541"/>
            <a:ext cx="12057011" cy="259318"/>
          </a:xfrm>
          <a:prstGeom prst="rect">
            <a:avLst/>
          </a:prstGeom>
        </p:spPr>
        <p:txBody>
          <a:bodyPr vert="horz" wrap="square" lIns="0" tIns="13323" rIns="0" bIns="0" rtlCol="0">
            <a:spAutoFit/>
          </a:bodyPr>
          <a:lstStyle/>
          <a:p>
            <a:pPr marL="12689" defTabSz="913577">
              <a:spcBef>
                <a:spcPts val="105"/>
              </a:spcBef>
            </a:pPr>
            <a:r>
              <a:rPr sz="1599" kern="0" spc="-10" dirty="0">
                <a:solidFill>
                  <a:srgbClr val="EBEBEB"/>
                </a:solidFill>
                <a:latin typeface="Verdana"/>
                <a:cs typeface="Verdana"/>
              </a:rPr>
              <a:t>Рис.</a:t>
            </a:r>
            <a:r>
              <a:rPr sz="1599" kern="0" spc="-8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599" kern="0" spc="-145" dirty="0">
                <a:solidFill>
                  <a:srgbClr val="EBEBEB"/>
                </a:solidFill>
                <a:latin typeface="Verdana"/>
                <a:cs typeface="Verdana"/>
              </a:rPr>
              <a:t>1</a:t>
            </a:r>
            <a:r>
              <a:rPr lang="en-US" sz="1599" kern="0" spc="-145" dirty="0">
                <a:solidFill>
                  <a:srgbClr val="EBEBEB"/>
                </a:solidFill>
                <a:latin typeface="Verdana"/>
                <a:cs typeface="Verdana"/>
              </a:rPr>
              <a:t>2</a:t>
            </a:r>
            <a:r>
              <a:rPr sz="1599" kern="0" spc="-145" dirty="0">
                <a:solidFill>
                  <a:srgbClr val="EBEBEB"/>
                </a:solidFill>
                <a:latin typeface="Verdana"/>
                <a:cs typeface="Verdana"/>
              </a:rPr>
              <a:t>.</a:t>
            </a:r>
            <a:r>
              <a:rPr sz="1599" kern="0" spc="-10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599" kern="0" dirty="0">
                <a:solidFill>
                  <a:srgbClr val="EBEBEB"/>
                </a:solidFill>
                <a:latin typeface="Verdana"/>
                <a:cs typeface="Verdana"/>
              </a:rPr>
              <a:t>График</a:t>
            </a:r>
            <a:r>
              <a:rPr sz="1599" kern="0" spc="-12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599" kern="0" spc="-70" dirty="0">
                <a:solidFill>
                  <a:srgbClr val="EBEBEB"/>
                </a:solidFill>
                <a:latin typeface="Verdana"/>
                <a:cs typeface="Verdana"/>
              </a:rPr>
              <a:t>скользящих</a:t>
            </a:r>
            <a:r>
              <a:rPr sz="1599" kern="0" spc="-2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599" kern="0" spc="-160" dirty="0">
                <a:solidFill>
                  <a:srgbClr val="EBEBEB"/>
                </a:solidFill>
                <a:latin typeface="Verdana"/>
                <a:cs typeface="Verdana"/>
              </a:rPr>
              <a:t>R,</a:t>
            </a:r>
            <a:r>
              <a:rPr sz="1599" kern="0" spc="-7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599" kern="0" dirty="0">
                <a:solidFill>
                  <a:srgbClr val="EBEBEB"/>
                </a:solidFill>
                <a:latin typeface="Verdana"/>
                <a:cs typeface="Verdana"/>
              </a:rPr>
              <a:t>по</a:t>
            </a:r>
            <a:r>
              <a:rPr sz="1599" kern="0" spc="-7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599" kern="0" dirty="0">
                <a:solidFill>
                  <a:srgbClr val="EBEBEB"/>
                </a:solidFill>
                <a:latin typeface="Verdana"/>
                <a:cs typeface="Verdana"/>
              </a:rPr>
              <a:t>данным</a:t>
            </a:r>
            <a:r>
              <a:rPr sz="1599" kern="0" spc="-8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599" kern="0" dirty="0">
                <a:solidFill>
                  <a:srgbClr val="EBEBEB"/>
                </a:solidFill>
                <a:latin typeface="Verdana"/>
                <a:cs typeface="Verdana"/>
              </a:rPr>
              <a:t>обсерватории</a:t>
            </a:r>
            <a:r>
              <a:rPr sz="1599" kern="0" spc="2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599" kern="0" dirty="0">
                <a:solidFill>
                  <a:srgbClr val="EBEBEB"/>
                </a:solidFill>
                <a:latin typeface="Verdana"/>
                <a:cs typeface="Verdana"/>
              </a:rPr>
              <a:t>PAG</a:t>
            </a:r>
            <a:r>
              <a:rPr sz="1599" kern="0" spc="1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599" kern="0" spc="-90" dirty="0">
                <a:solidFill>
                  <a:srgbClr val="EBEBEB"/>
                </a:solidFill>
                <a:latin typeface="Verdana"/>
                <a:cs typeface="Verdana"/>
              </a:rPr>
              <a:t>(Болгария),</a:t>
            </a:r>
            <a:r>
              <a:rPr sz="1599" kern="0" spc="-3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599" kern="0" dirty="0">
                <a:solidFill>
                  <a:srgbClr val="EBEBEB"/>
                </a:solidFill>
                <a:latin typeface="Verdana"/>
                <a:cs typeface="Verdana"/>
              </a:rPr>
              <a:t>на</a:t>
            </a:r>
            <a:r>
              <a:rPr sz="1599" kern="0" spc="-5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599" kern="0" spc="110" dirty="0">
                <a:solidFill>
                  <a:srgbClr val="EBEBEB"/>
                </a:solidFill>
                <a:latin typeface="Verdana"/>
                <a:cs typeface="Verdana"/>
              </a:rPr>
              <a:t>фоне</a:t>
            </a:r>
            <a:r>
              <a:rPr sz="1599" kern="0" spc="-6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599" kern="0" spc="-30" dirty="0">
                <a:solidFill>
                  <a:srgbClr val="EBEBEB"/>
                </a:solidFill>
                <a:latin typeface="Verdana"/>
                <a:cs typeface="Verdana"/>
              </a:rPr>
              <a:t>землетрясения</a:t>
            </a:r>
            <a:r>
              <a:rPr sz="1599" kern="0" spc="-6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599" kern="0" spc="-215" dirty="0">
                <a:solidFill>
                  <a:srgbClr val="EBEBEB"/>
                </a:solidFill>
                <a:latin typeface="Verdana"/>
                <a:cs typeface="Verdana"/>
              </a:rPr>
              <a:t>в</a:t>
            </a:r>
            <a:r>
              <a:rPr sz="1599" kern="0" spc="-6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599" kern="0" spc="-85" dirty="0">
                <a:solidFill>
                  <a:srgbClr val="EBEBEB"/>
                </a:solidFill>
                <a:latin typeface="Verdana"/>
                <a:cs typeface="Verdana"/>
              </a:rPr>
              <a:t>Турции</a:t>
            </a:r>
            <a:r>
              <a:rPr sz="1599" kern="0" spc="3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599" kern="0" spc="-45" dirty="0">
                <a:solidFill>
                  <a:srgbClr val="EBEBEB"/>
                </a:solidFill>
                <a:latin typeface="Verdana"/>
                <a:cs typeface="Verdana"/>
              </a:rPr>
              <a:t>и</a:t>
            </a:r>
            <a:r>
              <a:rPr sz="1599" kern="0" spc="-9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599" kern="0" spc="-10" dirty="0">
                <a:solidFill>
                  <a:srgbClr val="EBEBEB"/>
                </a:solidFill>
                <a:latin typeface="Verdana"/>
                <a:cs typeface="Verdana"/>
              </a:rPr>
              <a:t>Сирии.</a:t>
            </a:r>
            <a:endParaRPr sz="1599" kern="0" dirty="0">
              <a:solidFill>
                <a:sysClr val="windowText" lastClr="000000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657" y="-9659"/>
            <a:ext cx="10051633" cy="1118822"/>
          </a:xfrm>
          <a:prstGeom prst="rect">
            <a:avLst/>
          </a:prstGeom>
        </p:spPr>
        <p:txBody>
          <a:bodyPr vert="horz" wrap="square" lIns="0" tIns="12688" rIns="0" bIns="0" rtlCol="0">
            <a:spAutoFit/>
          </a:bodyPr>
          <a:lstStyle/>
          <a:p>
            <a:pPr marL="203652" marR="5075">
              <a:lnSpc>
                <a:spcPct val="100499"/>
              </a:lnSpc>
              <a:spcBef>
                <a:spcPts val="100"/>
              </a:spcBef>
            </a:pPr>
            <a:r>
              <a:rPr sz="2398" spc="45" dirty="0"/>
              <a:t>Динамика</a:t>
            </a:r>
            <a:r>
              <a:rPr sz="2398" spc="-195" dirty="0"/>
              <a:t> </a:t>
            </a:r>
            <a:r>
              <a:rPr sz="2398" spc="-95" dirty="0"/>
              <a:t>скользящих</a:t>
            </a:r>
            <a:r>
              <a:rPr sz="2398" spc="-215" dirty="0"/>
              <a:t> </a:t>
            </a:r>
            <a:r>
              <a:rPr sz="2398" spc="-235" dirty="0"/>
              <a:t>L</a:t>
            </a:r>
            <a:r>
              <a:rPr sz="2398" spc="-110" dirty="0"/>
              <a:t> </a:t>
            </a:r>
            <a:r>
              <a:rPr sz="2398" spc="-45" dirty="0"/>
              <a:t>(расстояния</a:t>
            </a:r>
            <a:r>
              <a:rPr sz="2398" spc="-170" dirty="0"/>
              <a:t> </a:t>
            </a:r>
            <a:r>
              <a:rPr sz="2398" spc="-75" dirty="0"/>
              <a:t>от</a:t>
            </a:r>
            <a:r>
              <a:rPr sz="2398" spc="-135" dirty="0"/>
              <a:t> </a:t>
            </a:r>
            <a:r>
              <a:rPr sz="2398" dirty="0"/>
              <a:t>северного</a:t>
            </a:r>
            <a:r>
              <a:rPr sz="2398" spc="-195" dirty="0"/>
              <a:t> </a:t>
            </a:r>
            <a:r>
              <a:rPr sz="2398" spc="-10" dirty="0"/>
              <a:t>магнитного </a:t>
            </a:r>
            <a:r>
              <a:rPr sz="2398" spc="55" dirty="0"/>
              <a:t>полюса</a:t>
            </a:r>
            <a:r>
              <a:rPr sz="2398" spc="-204" dirty="0"/>
              <a:t> </a:t>
            </a:r>
            <a:r>
              <a:rPr sz="2398" dirty="0"/>
              <a:t>до</a:t>
            </a:r>
            <a:r>
              <a:rPr sz="2398" spc="-150" dirty="0"/>
              <a:t> </a:t>
            </a:r>
            <a:r>
              <a:rPr sz="2398" dirty="0"/>
              <a:t>обсерватории),</a:t>
            </a:r>
            <a:r>
              <a:rPr sz="2398" spc="-225" dirty="0"/>
              <a:t> </a:t>
            </a:r>
            <a:r>
              <a:rPr sz="2398" spc="-459" dirty="0"/>
              <a:t>T</a:t>
            </a:r>
            <a:r>
              <a:rPr sz="2398" spc="-114" dirty="0"/>
              <a:t> </a:t>
            </a:r>
            <a:r>
              <a:rPr sz="2398" spc="-60" dirty="0"/>
              <a:t>(модуля</a:t>
            </a:r>
            <a:r>
              <a:rPr sz="2398" spc="-195" dirty="0"/>
              <a:t> </a:t>
            </a:r>
            <a:r>
              <a:rPr sz="2398" spc="-40" dirty="0"/>
              <a:t>вектора</a:t>
            </a:r>
            <a:r>
              <a:rPr sz="2398" spc="-165" dirty="0"/>
              <a:t> </a:t>
            </a:r>
            <a:r>
              <a:rPr sz="2398" spc="-10" dirty="0"/>
              <a:t>магнитной </a:t>
            </a:r>
            <a:r>
              <a:rPr sz="2398" spc="-110" dirty="0"/>
              <a:t>индукции)</a:t>
            </a:r>
            <a:r>
              <a:rPr sz="2398" spc="-210" dirty="0"/>
              <a:t> </a:t>
            </a:r>
            <a:r>
              <a:rPr sz="2398" spc="-70" dirty="0"/>
              <a:t>и</a:t>
            </a:r>
            <a:r>
              <a:rPr sz="2398" spc="-165" dirty="0"/>
              <a:t> </a:t>
            </a:r>
            <a:r>
              <a:rPr sz="2398" spc="220" dirty="0"/>
              <a:t>G</a:t>
            </a:r>
            <a:r>
              <a:rPr sz="2398" spc="-140" dirty="0"/>
              <a:t> </a:t>
            </a:r>
            <a:r>
              <a:rPr sz="2398" spc="-80" dirty="0"/>
              <a:t>(локальной</a:t>
            </a:r>
            <a:r>
              <a:rPr sz="2398" spc="-270" dirty="0"/>
              <a:t> </a:t>
            </a:r>
            <a:r>
              <a:rPr sz="2398" spc="-10" dirty="0"/>
              <a:t>магнитной</a:t>
            </a:r>
            <a:r>
              <a:rPr sz="2398" spc="-270" dirty="0"/>
              <a:t> </a:t>
            </a:r>
            <a:r>
              <a:rPr sz="2398" spc="-10" dirty="0"/>
              <a:t>постоянной)</a:t>
            </a:r>
            <a:endParaRPr sz="2398"/>
          </a:p>
        </p:txBody>
      </p:sp>
      <p:grpSp>
        <p:nvGrpSpPr>
          <p:cNvPr id="3" name="object 3"/>
          <p:cNvGrpSpPr/>
          <p:nvPr/>
        </p:nvGrpSpPr>
        <p:grpSpPr>
          <a:xfrm>
            <a:off x="14640" y="-25"/>
            <a:ext cx="11493653" cy="3992357"/>
            <a:chOff x="9009" y="-25"/>
            <a:chExt cx="11504295" cy="3996054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09" y="1184655"/>
              <a:ext cx="11504294" cy="158559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94466" y="-25"/>
              <a:ext cx="864844" cy="11666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09" y="2810751"/>
              <a:ext cx="11504294" cy="1184668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5640" y="4041309"/>
            <a:ext cx="11543137" cy="1845505"/>
            <a:chOff x="0" y="4045051"/>
            <a:chExt cx="11553825" cy="1847214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4045051"/>
              <a:ext cx="11553824" cy="116664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7737" y="5243194"/>
              <a:ext cx="10743057" cy="64863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5121415" y="4918435"/>
            <a:ext cx="1642493" cy="224085"/>
          </a:xfrm>
          <a:prstGeom prst="rect">
            <a:avLst/>
          </a:prstGeom>
        </p:spPr>
        <p:txBody>
          <a:bodyPr vert="horz" wrap="square" lIns="0" tIns="16495" rIns="0" bIns="0" rtlCol="0">
            <a:spAutoFit/>
          </a:bodyPr>
          <a:lstStyle/>
          <a:p>
            <a:pPr marL="12689" defTabSz="913577">
              <a:spcBef>
                <a:spcPts val="130"/>
              </a:spcBef>
            </a:pPr>
            <a:r>
              <a:rPr sz="1349" kern="0" spc="-10" dirty="0">
                <a:solidFill>
                  <a:srgbClr val="EBEBEB"/>
                </a:solidFill>
                <a:latin typeface="Verdana"/>
                <a:cs typeface="Verdana"/>
              </a:rPr>
              <a:t>Дата:</a:t>
            </a:r>
            <a:r>
              <a:rPr sz="1349" kern="0" spc="-2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349" kern="0" spc="-90" dirty="0">
                <a:solidFill>
                  <a:srgbClr val="EBEBEB"/>
                </a:solidFill>
                <a:latin typeface="Verdana"/>
                <a:cs typeface="Verdana"/>
              </a:rPr>
              <a:t>yyyy-</a:t>
            </a:r>
            <a:r>
              <a:rPr sz="1349" kern="0" spc="-70" dirty="0">
                <a:solidFill>
                  <a:srgbClr val="EBEBEB"/>
                </a:solidFill>
                <a:latin typeface="Verdana"/>
                <a:cs typeface="Verdana"/>
              </a:rPr>
              <a:t>mm-</a:t>
            </a:r>
            <a:r>
              <a:rPr sz="1349" kern="0" spc="90" dirty="0">
                <a:solidFill>
                  <a:srgbClr val="EBEBEB"/>
                </a:solidFill>
                <a:latin typeface="Verdana"/>
                <a:cs typeface="Verdana"/>
              </a:rPr>
              <a:t>dd</a:t>
            </a:r>
            <a:endParaRPr sz="1349" kern="0">
              <a:solidFill>
                <a:sysClr val="windowText" lastClr="000000"/>
              </a:solidFill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8785" y="6055220"/>
            <a:ext cx="10755831" cy="641391"/>
          </a:xfrm>
          <a:prstGeom prst="rect">
            <a:avLst/>
          </a:prstGeom>
        </p:spPr>
        <p:txBody>
          <a:bodyPr vert="horz" wrap="square" lIns="0" tIns="19032" rIns="0" bIns="0" rtlCol="0">
            <a:spAutoFit/>
          </a:bodyPr>
          <a:lstStyle/>
          <a:p>
            <a:pPr marL="12689" defTabSz="913577">
              <a:spcBef>
                <a:spcPts val="150"/>
              </a:spcBef>
            </a:pPr>
            <a:r>
              <a:rPr sz="1948" kern="0" dirty="0">
                <a:solidFill>
                  <a:srgbClr val="EBEBEB"/>
                </a:solidFill>
                <a:latin typeface="Verdana"/>
                <a:cs typeface="Verdana"/>
              </a:rPr>
              <a:t>Рис.</a:t>
            </a:r>
            <a:r>
              <a:rPr sz="1948" kern="0" spc="-8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kern="0" spc="-155" dirty="0">
                <a:solidFill>
                  <a:srgbClr val="EBEBEB"/>
                </a:solidFill>
                <a:latin typeface="Verdana"/>
                <a:cs typeface="Verdana"/>
              </a:rPr>
              <a:t>1</a:t>
            </a:r>
            <a:r>
              <a:rPr lang="en-US" sz="1948" kern="0" spc="-155" dirty="0">
                <a:solidFill>
                  <a:srgbClr val="EBEBEB"/>
                </a:solidFill>
                <a:latin typeface="Verdana"/>
                <a:cs typeface="Verdana"/>
              </a:rPr>
              <a:t>3</a:t>
            </a:r>
            <a:r>
              <a:rPr sz="1948" kern="0" spc="-155" dirty="0">
                <a:solidFill>
                  <a:srgbClr val="EBEBEB"/>
                </a:solidFill>
                <a:latin typeface="Verdana"/>
                <a:cs typeface="Verdana"/>
              </a:rPr>
              <a:t>.</a:t>
            </a:r>
            <a:r>
              <a:rPr sz="1948" kern="0" spc="-7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kern="0" spc="55" dirty="0">
                <a:solidFill>
                  <a:srgbClr val="EBEBEB"/>
                </a:solidFill>
                <a:latin typeface="Verdana"/>
                <a:cs typeface="Verdana"/>
              </a:rPr>
              <a:t>Графики</a:t>
            </a:r>
            <a:r>
              <a:rPr sz="1948" kern="0" spc="-8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kern="0" spc="-55" dirty="0">
                <a:solidFill>
                  <a:srgbClr val="EBEBEB"/>
                </a:solidFill>
                <a:latin typeface="Verdana"/>
                <a:cs typeface="Verdana"/>
              </a:rPr>
              <a:t>скользящих</a:t>
            </a:r>
            <a:r>
              <a:rPr sz="1948" kern="0" spc="-2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kern="0" spc="-90" dirty="0">
                <a:solidFill>
                  <a:srgbClr val="EBEBEB"/>
                </a:solidFill>
                <a:latin typeface="Verdana"/>
                <a:cs typeface="Verdana"/>
              </a:rPr>
              <a:t>величин</a:t>
            </a:r>
            <a:r>
              <a:rPr sz="1948" kern="0" spc="-4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kern="0" spc="-180" dirty="0">
                <a:solidFill>
                  <a:srgbClr val="EBEBEB"/>
                </a:solidFill>
                <a:latin typeface="Verdana"/>
                <a:cs typeface="Verdana"/>
              </a:rPr>
              <a:t>L</a:t>
            </a:r>
            <a:r>
              <a:rPr sz="1948" kern="0" spc="-8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kern="0" spc="-35" dirty="0">
                <a:solidFill>
                  <a:srgbClr val="EBEBEB"/>
                </a:solidFill>
                <a:latin typeface="Verdana"/>
                <a:cs typeface="Verdana"/>
              </a:rPr>
              <a:t>(по</a:t>
            </a:r>
            <a:r>
              <a:rPr sz="1948" kern="0" spc="-5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kern="0" dirty="0">
                <a:solidFill>
                  <a:srgbClr val="EBEBEB"/>
                </a:solidFill>
                <a:latin typeface="Verdana"/>
                <a:cs typeface="Verdana"/>
              </a:rPr>
              <a:t>данным</a:t>
            </a:r>
            <a:r>
              <a:rPr sz="1948" kern="0" spc="-2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kern="0" spc="-35" dirty="0">
                <a:solidFill>
                  <a:srgbClr val="EBEBEB"/>
                </a:solidFill>
                <a:latin typeface="Verdana"/>
                <a:cs typeface="Verdana"/>
              </a:rPr>
              <a:t>PEG,</a:t>
            </a:r>
            <a:r>
              <a:rPr sz="1948" kern="0" spc="-7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kern="0" spc="-75" dirty="0">
                <a:solidFill>
                  <a:srgbClr val="EBEBEB"/>
                </a:solidFill>
                <a:latin typeface="Verdana"/>
                <a:cs typeface="Verdana"/>
              </a:rPr>
              <a:t>Греция),</a:t>
            </a:r>
            <a:r>
              <a:rPr sz="1948" kern="0" spc="-4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kern="0" spc="-360" dirty="0">
                <a:solidFill>
                  <a:srgbClr val="EBEBEB"/>
                </a:solidFill>
                <a:latin typeface="Verdana"/>
                <a:cs typeface="Verdana"/>
              </a:rPr>
              <a:t>T</a:t>
            </a:r>
            <a:r>
              <a:rPr sz="1948" kern="0" spc="-12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kern="0" spc="-35" dirty="0">
                <a:solidFill>
                  <a:srgbClr val="EBEBEB"/>
                </a:solidFill>
                <a:latin typeface="Verdana"/>
                <a:cs typeface="Verdana"/>
              </a:rPr>
              <a:t>(по</a:t>
            </a:r>
            <a:r>
              <a:rPr sz="1948" kern="0" spc="-4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kern="0" dirty="0">
                <a:solidFill>
                  <a:srgbClr val="EBEBEB"/>
                </a:solidFill>
                <a:latin typeface="Verdana"/>
                <a:cs typeface="Verdana"/>
              </a:rPr>
              <a:t>данным</a:t>
            </a:r>
            <a:r>
              <a:rPr sz="1948" kern="0" spc="-3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kern="0" spc="-30" dirty="0">
                <a:solidFill>
                  <a:srgbClr val="EBEBEB"/>
                </a:solidFill>
                <a:latin typeface="Verdana"/>
                <a:cs typeface="Verdana"/>
              </a:rPr>
              <a:t>SUA,</a:t>
            </a:r>
            <a:endParaRPr sz="1948" kern="0" dirty="0">
              <a:solidFill>
                <a:sysClr val="windowText" lastClr="000000"/>
              </a:solidFill>
              <a:latin typeface="Verdana"/>
              <a:cs typeface="Verdana"/>
            </a:endParaRPr>
          </a:p>
          <a:p>
            <a:pPr marL="106584" defTabSz="913577">
              <a:spcBef>
                <a:spcPts val="75"/>
              </a:spcBef>
            </a:pPr>
            <a:r>
              <a:rPr sz="1948" kern="0" spc="-70" dirty="0">
                <a:solidFill>
                  <a:srgbClr val="EBEBEB"/>
                </a:solidFill>
                <a:latin typeface="Verdana"/>
                <a:cs typeface="Verdana"/>
              </a:rPr>
              <a:t>Румыния),</a:t>
            </a:r>
            <a:r>
              <a:rPr sz="1948" kern="0" spc="-4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kern="0" spc="210" dirty="0">
                <a:solidFill>
                  <a:srgbClr val="EBEBEB"/>
                </a:solidFill>
                <a:latin typeface="Verdana"/>
                <a:cs typeface="Verdana"/>
              </a:rPr>
              <a:t>G</a:t>
            </a:r>
            <a:r>
              <a:rPr sz="1948" kern="0" spc="-12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kern="0" spc="-35" dirty="0">
                <a:solidFill>
                  <a:srgbClr val="EBEBEB"/>
                </a:solidFill>
                <a:latin typeface="Verdana"/>
                <a:cs typeface="Verdana"/>
              </a:rPr>
              <a:t>(по</a:t>
            </a:r>
            <a:r>
              <a:rPr sz="1948" kern="0" spc="-8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kern="0" dirty="0">
                <a:solidFill>
                  <a:srgbClr val="EBEBEB"/>
                </a:solidFill>
                <a:latin typeface="Verdana"/>
                <a:cs typeface="Verdana"/>
              </a:rPr>
              <a:t>данным</a:t>
            </a:r>
            <a:r>
              <a:rPr sz="1948" kern="0" spc="-5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kern="0" spc="-170" dirty="0">
                <a:solidFill>
                  <a:srgbClr val="EBEBEB"/>
                </a:solidFill>
                <a:latin typeface="Verdana"/>
                <a:cs typeface="Verdana"/>
              </a:rPr>
              <a:t>THY,</a:t>
            </a:r>
            <a:r>
              <a:rPr sz="1948" kern="0" spc="-13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kern="0" spc="-105" dirty="0">
                <a:solidFill>
                  <a:srgbClr val="EBEBEB"/>
                </a:solidFill>
                <a:latin typeface="Verdana"/>
                <a:cs typeface="Verdana"/>
              </a:rPr>
              <a:t>Венгрия),</a:t>
            </a:r>
            <a:r>
              <a:rPr sz="1948" kern="0" spc="-3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kern="0" spc="50" dirty="0">
                <a:solidFill>
                  <a:srgbClr val="EBEBEB"/>
                </a:solidFill>
                <a:latin typeface="Verdana"/>
                <a:cs typeface="Verdana"/>
              </a:rPr>
              <a:t>на</a:t>
            </a:r>
            <a:r>
              <a:rPr sz="1948" kern="0" spc="-10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kern="0" spc="170" dirty="0">
                <a:solidFill>
                  <a:srgbClr val="EBEBEB"/>
                </a:solidFill>
                <a:latin typeface="Verdana"/>
                <a:cs typeface="Verdana"/>
              </a:rPr>
              <a:t>фоне</a:t>
            </a:r>
            <a:r>
              <a:rPr sz="1948" kern="0" spc="-10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kern="0" dirty="0">
                <a:solidFill>
                  <a:srgbClr val="EBEBEB"/>
                </a:solidFill>
                <a:latin typeface="Verdana"/>
                <a:cs typeface="Verdana"/>
              </a:rPr>
              <a:t>землетрясения</a:t>
            </a:r>
            <a:r>
              <a:rPr sz="1948" kern="0" spc="5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kern="0" spc="-250" dirty="0">
                <a:solidFill>
                  <a:srgbClr val="EBEBEB"/>
                </a:solidFill>
                <a:latin typeface="Verdana"/>
                <a:cs typeface="Verdana"/>
              </a:rPr>
              <a:t>в</a:t>
            </a:r>
            <a:r>
              <a:rPr sz="1948" kern="0" spc="-13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kern="0" spc="-60" dirty="0">
                <a:solidFill>
                  <a:srgbClr val="EBEBEB"/>
                </a:solidFill>
                <a:latin typeface="Verdana"/>
                <a:cs typeface="Verdana"/>
              </a:rPr>
              <a:t>Турции</a:t>
            </a:r>
            <a:r>
              <a:rPr sz="1948" kern="0" spc="-14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kern="0" dirty="0">
                <a:solidFill>
                  <a:srgbClr val="EBEBEB"/>
                </a:solidFill>
                <a:latin typeface="Verdana"/>
                <a:cs typeface="Verdana"/>
              </a:rPr>
              <a:t>и</a:t>
            </a:r>
            <a:r>
              <a:rPr sz="1948" kern="0" spc="-10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kern="0" spc="-10" dirty="0">
                <a:solidFill>
                  <a:srgbClr val="EBEBEB"/>
                </a:solidFill>
                <a:latin typeface="Verdana"/>
                <a:cs typeface="Verdana"/>
              </a:rPr>
              <a:t>Сирии.</a:t>
            </a:r>
            <a:endParaRPr sz="1948" kern="0" dirty="0">
              <a:solidFill>
                <a:sysClr val="windowText" lastClr="000000"/>
              </a:solidFill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740788" y="182318"/>
            <a:ext cx="539251" cy="576681"/>
          </a:xfrm>
          <a:prstGeom prst="rect">
            <a:avLst/>
          </a:prstGeom>
        </p:spPr>
        <p:txBody>
          <a:bodyPr vert="horz" wrap="square" lIns="0" tIns="15226" rIns="0" bIns="0" rtlCol="0">
            <a:spAutoFit/>
          </a:bodyPr>
          <a:lstStyle/>
          <a:p>
            <a:pPr marL="12689" defTabSz="913577">
              <a:spcBef>
                <a:spcPts val="120"/>
              </a:spcBef>
            </a:pPr>
            <a:r>
              <a:rPr lang="en-US" sz="3597" kern="0" spc="-310" dirty="0">
                <a:solidFill>
                  <a:srgbClr val="EBEBEB"/>
                </a:solidFill>
                <a:latin typeface="Verdana"/>
                <a:cs typeface="Verdana"/>
              </a:rPr>
              <a:t>20</a:t>
            </a:r>
            <a:endParaRPr sz="3597" kern="0" dirty="0">
              <a:solidFill>
                <a:sysClr val="windowText" lastClr="000000"/>
              </a:solidFill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486616" y="1526059"/>
            <a:ext cx="553549" cy="944006"/>
          </a:xfrm>
          <a:prstGeom prst="rect">
            <a:avLst/>
          </a:prstGeom>
        </p:spPr>
        <p:txBody>
          <a:bodyPr vert="vert270" wrap="square" lIns="0" tIns="17129" rIns="0" bIns="0" rtlCol="0">
            <a:spAutoFit/>
          </a:bodyPr>
          <a:lstStyle/>
          <a:p>
            <a:pPr marL="12689" defTabSz="913577">
              <a:spcBef>
                <a:spcPts val="135"/>
              </a:spcBef>
            </a:pPr>
            <a:r>
              <a:rPr sz="3597" kern="0" spc="-25" dirty="0">
                <a:solidFill>
                  <a:srgbClr val="EBEBEB"/>
                </a:solidFill>
                <a:latin typeface="Verdana"/>
                <a:cs typeface="Verdana"/>
              </a:rPr>
              <a:t>PEG</a:t>
            </a:r>
            <a:endParaRPr sz="3597" kern="0">
              <a:solidFill>
                <a:sysClr val="windowText" lastClr="000000"/>
              </a:solidFill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475779" y="2920767"/>
            <a:ext cx="553549" cy="891984"/>
          </a:xfrm>
          <a:prstGeom prst="rect">
            <a:avLst/>
          </a:prstGeom>
        </p:spPr>
        <p:txBody>
          <a:bodyPr vert="vert270" wrap="square" lIns="0" tIns="17764" rIns="0" bIns="0" rtlCol="0">
            <a:spAutoFit/>
          </a:bodyPr>
          <a:lstStyle/>
          <a:p>
            <a:pPr marL="12689" defTabSz="913577">
              <a:spcBef>
                <a:spcPts val="140"/>
              </a:spcBef>
            </a:pPr>
            <a:r>
              <a:rPr sz="3597" kern="0" spc="-295" dirty="0">
                <a:solidFill>
                  <a:srgbClr val="EBEBEB"/>
                </a:solidFill>
                <a:latin typeface="Verdana"/>
                <a:cs typeface="Verdana"/>
              </a:rPr>
              <a:t>SUA</a:t>
            </a:r>
            <a:endParaRPr sz="3597" kern="0">
              <a:solidFill>
                <a:sysClr val="windowText" lastClr="000000"/>
              </a:solidFill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475779" y="4239829"/>
            <a:ext cx="553549" cy="799994"/>
          </a:xfrm>
          <a:prstGeom prst="rect">
            <a:avLst/>
          </a:prstGeom>
        </p:spPr>
        <p:txBody>
          <a:bodyPr vert="vert270" wrap="square" lIns="0" tIns="17764" rIns="0" bIns="0" rtlCol="0">
            <a:spAutoFit/>
          </a:bodyPr>
          <a:lstStyle/>
          <a:p>
            <a:pPr marL="12689" defTabSz="913577">
              <a:spcBef>
                <a:spcPts val="140"/>
              </a:spcBef>
            </a:pPr>
            <a:r>
              <a:rPr sz="3597" kern="0" spc="-390" dirty="0">
                <a:solidFill>
                  <a:srgbClr val="EBEBEB"/>
                </a:solidFill>
                <a:latin typeface="Verdana"/>
                <a:cs typeface="Verdana"/>
              </a:rPr>
              <a:t>THY</a:t>
            </a:r>
            <a:endParaRPr sz="3597" kern="0">
              <a:solidFill>
                <a:sysClr val="windowText" lastClr="000000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657" y="-9659"/>
            <a:ext cx="10051633" cy="1118822"/>
          </a:xfrm>
          <a:prstGeom prst="rect">
            <a:avLst/>
          </a:prstGeom>
        </p:spPr>
        <p:txBody>
          <a:bodyPr vert="horz" wrap="square" lIns="0" tIns="12688" rIns="0" bIns="0" rtlCol="0">
            <a:spAutoFit/>
          </a:bodyPr>
          <a:lstStyle/>
          <a:p>
            <a:pPr marL="203652" marR="5075">
              <a:lnSpc>
                <a:spcPct val="100499"/>
              </a:lnSpc>
              <a:spcBef>
                <a:spcPts val="100"/>
              </a:spcBef>
            </a:pPr>
            <a:r>
              <a:rPr sz="2398" spc="45" dirty="0"/>
              <a:t>Динамика</a:t>
            </a:r>
            <a:r>
              <a:rPr sz="2398" spc="-195" dirty="0"/>
              <a:t> </a:t>
            </a:r>
            <a:r>
              <a:rPr sz="2398" spc="-95" dirty="0"/>
              <a:t>скользящих</a:t>
            </a:r>
            <a:r>
              <a:rPr sz="2398" spc="-215" dirty="0"/>
              <a:t> </a:t>
            </a:r>
            <a:r>
              <a:rPr sz="2398" spc="-235" dirty="0"/>
              <a:t>L</a:t>
            </a:r>
            <a:r>
              <a:rPr sz="2398" spc="-110" dirty="0"/>
              <a:t> </a:t>
            </a:r>
            <a:r>
              <a:rPr sz="2398" spc="-45" dirty="0"/>
              <a:t>(расстояния</a:t>
            </a:r>
            <a:r>
              <a:rPr sz="2398" spc="-170" dirty="0"/>
              <a:t> </a:t>
            </a:r>
            <a:r>
              <a:rPr sz="2398" spc="-75" dirty="0"/>
              <a:t>от</a:t>
            </a:r>
            <a:r>
              <a:rPr sz="2398" spc="-135" dirty="0"/>
              <a:t> </a:t>
            </a:r>
            <a:r>
              <a:rPr sz="2398" dirty="0"/>
              <a:t>северного</a:t>
            </a:r>
            <a:r>
              <a:rPr sz="2398" spc="-195" dirty="0"/>
              <a:t> </a:t>
            </a:r>
            <a:r>
              <a:rPr sz="2398" spc="-10" dirty="0"/>
              <a:t>магнитного </a:t>
            </a:r>
            <a:r>
              <a:rPr sz="2398" spc="55" dirty="0"/>
              <a:t>полюса</a:t>
            </a:r>
            <a:r>
              <a:rPr sz="2398" spc="-204" dirty="0"/>
              <a:t> </a:t>
            </a:r>
            <a:r>
              <a:rPr sz="2398" dirty="0"/>
              <a:t>до</a:t>
            </a:r>
            <a:r>
              <a:rPr sz="2398" spc="-150" dirty="0"/>
              <a:t> </a:t>
            </a:r>
            <a:r>
              <a:rPr sz="2398" dirty="0"/>
              <a:t>обсерватории),</a:t>
            </a:r>
            <a:r>
              <a:rPr sz="2398" spc="-225" dirty="0"/>
              <a:t> </a:t>
            </a:r>
            <a:r>
              <a:rPr sz="2398" spc="-459" dirty="0"/>
              <a:t>T</a:t>
            </a:r>
            <a:r>
              <a:rPr sz="2398" spc="-114" dirty="0"/>
              <a:t> </a:t>
            </a:r>
            <a:r>
              <a:rPr sz="2398" spc="-60" dirty="0"/>
              <a:t>(модуля</a:t>
            </a:r>
            <a:r>
              <a:rPr sz="2398" spc="-195" dirty="0"/>
              <a:t> </a:t>
            </a:r>
            <a:r>
              <a:rPr sz="2398" spc="-40" dirty="0"/>
              <a:t>вектора</a:t>
            </a:r>
            <a:r>
              <a:rPr sz="2398" spc="-165" dirty="0"/>
              <a:t> </a:t>
            </a:r>
            <a:r>
              <a:rPr sz="2398" spc="-10" dirty="0"/>
              <a:t>магнитной </a:t>
            </a:r>
            <a:r>
              <a:rPr sz="2398" spc="-110" dirty="0"/>
              <a:t>индукции)</a:t>
            </a:r>
            <a:r>
              <a:rPr sz="2398" spc="-210" dirty="0"/>
              <a:t> </a:t>
            </a:r>
            <a:r>
              <a:rPr sz="2398" spc="-70" dirty="0"/>
              <a:t>и</a:t>
            </a:r>
            <a:r>
              <a:rPr sz="2398" spc="-165" dirty="0"/>
              <a:t> </a:t>
            </a:r>
            <a:r>
              <a:rPr sz="2398" spc="220" dirty="0"/>
              <a:t>G</a:t>
            </a:r>
            <a:r>
              <a:rPr sz="2398" spc="-140" dirty="0"/>
              <a:t> </a:t>
            </a:r>
            <a:r>
              <a:rPr sz="2398" spc="-80" dirty="0"/>
              <a:t>(локальной</a:t>
            </a:r>
            <a:r>
              <a:rPr sz="2398" spc="-270" dirty="0"/>
              <a:t> </a:t>
            </a:r>
            <a:r>
              <a:rPr sz="2398" spc="-10" dirty="0"/>
              <a:t>магнитной</a:t>
            </a:r>
            <a:r>
              <a:rPr sz="2398" spc="-270" dirty="0"/>
              <a:t> </a:t>
            </a:r>
            <a:r>
              <a:rPr sz="2398" spc="-10" dirty="0"/>
              <a:t>постоянной)</a:t>
            </a:r>
            <a:endParaRPr sz="2398"/>
          </a:p>
        </p:txBody>
      </p:sp>
      <p:grpSp>
        <p:nvGrpSpPr>
          <p:cNvPr id="3" name="object 3"/>
          <p:cNvGrpSpPr/>
          <p:nvPr/>
        </p:nvGrpSpPr>
        <p:grpSpPr>
          <a:xfrm>
            <a:off x="14640" y="-25"/>
            <a:ext cx="11493653" cy="3992357"/>
            <a:chOff x="9009" y="-25"/>
            <a:chExt cx="11504295" cy="3996054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09" y="1184655"/>
              <a:ext cx="11504294" cy="158559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94466" y="-25"/>
              <a:ext cx="864844" cy="11666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09" y="2810751"/>
              <a:ext cx="11504294" cy="1184668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5640" y="4041309"/>
            <a:ext cx="11543137" cy="1845505"/>
            <a:chOff x="0" y="4045051"/>
            <a:chExt cx="11553825" cy="1847214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4045051"/>
              <a:ext cx="11553824" cy="116664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7737" y="5243194"/>
              <a:ext cx="10743057" cy="64863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5121416" y="4918435"/>
            <a:ext cx="156700" cy="224085"/>
          </a:xfrm>
          <a:prstGeom prst="rect">
            <a:avLst/>
          </a:prstGeom>
        </p:spPr>
        <p:txBody>
          <a:bodyPr vert="horz" wrap="square" lIns="0" tIns="16495" rIns="0" bIns="0" rtlCol="0">
            <a:spAutoFit/>
          </a:bodyPr>
          <a:lstStyle/>
          <a:p>
            <a:pPr marL="12689" defTabSz="913577">
              <a:spcBef>
                <a:spcPts val="130"/>
              </a:spcBef>
            </a:pPr>
            <a:r>
              <a:rPr lang="ru-RU" sz="1349" kern="0" spc="-50" dirty="0">
                <a:solidFill>
                  <a:srgbClr val="EBEBEB"/>
                </a:solidFill>
                <a:latin typeface="Verdana"/>
                <a:cs typeface="Verdana"/>
              </a:rPr>
              <a:t>Д</a:t>
            </a:r>
            <a:endParaRPr lang="ru-RU" sz="1349" kern="0" dirty="0">
              <a:solidFill>
                <a:sysClr val="windowText" lastClr="000000"/>
              </a:solidFill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8785" y="6055220"/>
            <a:ext cx="10755831" cy="641391"/>
          </a:xfrm>
          <a:prstGeom prst="rect">
            <a:avLst/>
          </a:prstGeom>
        </p:spPr>
        <p:txBody>
          <a:bodyPr vert="horz" wrap="square" lIns="0" tIns="19032" rIns="0" bIns="0" rtlCol="0">
            <a:spAutoFit/>
          </a:bodyPr>
          <a:lstStyle/>
          <a:p>
            <a:pPr marL="12689" defTabSz="913577">
              <a:spcBef>
                <a:spcPts val="150"/>
              </a:spcBef>
            </a:pPr>
            <a:r>
              <a:rPr sz="1948" kern="0" dirty="0">
                <a:solidFill>
                  <a:srgbClr val="EBEBEB"/>
                </a:solidFill>
                <a:latin typeface="Verdana"/>
                <a:cs typeface="Verdana"/>
              </a:rPr>
              <a:t>Рис.</a:t>
            </a:r>
            <a:r>
              <a:rPr sz="1948" kern="0" spc="-8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kern="0" spc="-155" dirty="0">
                <a:solidFill>
                  <a:srgbClr val="EBEBEB"/>
                </a:solidFill>
                <a:latin typeface="Verdana"/>
                <a:cs typeface="Verdana"/>
              </a:rPr>
              <a:t>1</a:t>
            </a:r>
            <a:r>
              <a:rPr lang="en-US" sz="1948" kern="0" spc="-155" dirty="0">
                <a:solidFill>
                  <a:srgbClr val="EBEBEB"/>
                </a:solidFill>
                <a:latin typeface="Verdana"/>
                <a:cs typeface="Verdana"/>
              </a:rPr>
              <a:t>3</a:t>
            </a:r>
            <a:r>
              <a:rPr sz="1948" kern="0" spc="-155" dirty="0">
                <a:solidFill>
                  <a:srgbClr val="EBEBEB"/>
                </a:solidFill>
                <a:latin typeface="Verdana"/>
                <a:cs typeface="Verdana"/>
              </a:rPr>
              <a:t>.</a:t>
            </a:r>
            <a:r>
              <a:rPr sz="1948" kern="0" spc="-7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kern="0" spc="55" dirty="0">
                <a:solidFill>
                  <a:srgbClr val="EBEBEB"/>
                </a:solidFill>
                <a:latin typeface="Verdana"/>
                <a:cs typeface="Verdana"/>
              </a:rPr>
              <a:t>Графики</a:t>
            </a:r>
            <a:r>
              <a:rPr sz="1948" kern="0" spc="-8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kern="0" spc="-55" dirty="0">
                <a:solidFill>
                  <a:srgbClr val="EBEBEB"/>
                </a:solidFill>
                <a:latin typeface="Verdana"/>
                <a:cs typeface="Verdana"/>
              </a:rPr>
              <a:t>скользящих</a:t>
            </a:r>
            <a:r>
              <a:rPr sz="1948" kern="0" spc="-2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kern="0" spc="-90" dirty="0">
                <a:solidFill>
                  <a:srgbClr val="EBEBEB"/>
                </a:solidFill>
                <a:latin typeface="Verdana"/>
                <a:cs typeface="Verdana"/>
              </a:rPr>
              <a:t>величин</a:t>
            </a:r>
            <a:r>
              <a:rPr sz="1948" kern="0" spc="-4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kern="0" spc="-180" dirty="0">
                <a:solidFill>
                  <a:srgbClr val="EBEBEB"/>
                </a:solidFill>
                <a:latin typeface="Verdana"/>
                <a:cs typeface="Verdana"/>
              </a:rPr>
              <a:t>L</a:t>
            </a:r>
            <a:r>
              <a:rPr sz="1948" kern="0" spc="-8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kern="0" spc="-35" dirty="0">
                <a:solidFill>
                  <a:srgbClr val="EBEBEB"/>
                </a:solidFill>
                <a:latin typeface="Verdana"/>
                <a:cs typeface="Verdana"/>
              </a:rPr>
              <a:t>(по</a:t>
            </a:r>
            <a:r>
              <a:rPr sz="1948" kern="0" spc="-5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kern="0" dirty="0">
                <a:solidFill>
                  <a:srgbClr val="EBEBEB"/>
                </a:solidFill>
                <a:latin typeface="Verdana"/>
                <a:cs typeface="Verdana"/>
              </a:rPr>
              <a:t>данным</a:t>
            </a:r>
            <a:r>
              <a:rPr sz="1948" kern="0" spc="-2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kern="0" spc="-35" dirty="0">
                <a:solidFill>
                  <a:srgbClr val="EBEBEB"/>
                </a:solidFill>
                <a:latin typeface="Verdana"/>
                <a:cs typeface="Verdana"/>
              </a:rPr>
              <a:t>PEG,</a:t>
            </a:r>
            <a:r>
              <a:rPr sz="1948" kern="0" spc="-7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kern="0" spc="-75" dirty="0">
                <a:solidFill>
                  <a:srgbClr val="EBEBEB"/>
                </a:solidFill>
                <a:latin typeface="Verdana"/>
                <a:cs typeface="Verdana"/>
              </a:rPr>
              <a:t>Греция),</a:t>
            </a:r>
            <a:r>
              <a:rPr sz="1948" kern="0" spc="-4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kern="0" spc="-360" dirty="0">
                <a:solidFill>
                  <a:srgbClr val="EBEBEB"/>
                </a:solidFill>
                <a:latin typeface="Verdana"/>
                <a:cs typeface="Verdana"/>
              </a:rPr>
              <a:t>T</a:t>
            </a:r>
            <a:r>
              <a:rPr sz="1948" kern="0" spc="-12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kern="0" spc="-35" dirty="0">
                <a:solidFill>
                  <a:srgbClr val="EBEBEB"/>
                </a:solidFill>
                <a:latin typeface="Verdana"/>
                <a:cs typeface="Verdana"/>
              </a:rPr>
              <a:t>(по</a:t>
            </a:r>
            <a:r>
              <a:rPr sz="1948" kern="0" spc="-4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kern="0" dirty="0">
                <a:solidFill>
                  <a:srgbClr val="EBEBEB"/>
                </a:solidFill>
                <a:latin typeface="Verdana"/>
                <a:cs typeface="Verdana"/>
              </a:rPr>
              <a:t>данным</a:t>
            </a:r>
            <a:r>
              <a:rPr sz="1948" kern="0" spc="-3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kern="0" spc="-30" dirty="0">
                <a:solidFill>
                  <a:srgbClr val="EBEBEB"/>
                </a:solidFill>
                <a:latin typeface="Verdana"/>
                <a:cs typeface="Verdana"/>
              </a:rPr>
              <a:t>SUA,</a:t>
            </a:r>
            <a:endParaRPr sz="1948" kern="0" dirty="0">
              <a:solidFill>
                <a:sysClr val="windowText" lastClr="000000"/>
              </a:solidFill>
              <a:latin typeface="Verdana"/>
              <a:cs typeface="Verdana"/>
            </a:endParaRPr>
          </a:p>
          <a:p>
            <a:pPr marL="106584" defTabSz="913577">
              <a:spcBef>
                <a:spcPts val="75"/>
              </a:spcBef>
            </a:pPr>
            <a:r>
              <a:rPr sz="1948" kern="0" spc="-70" dirty="0">
                <a:solidFill>
                  <a:srgbClr val="EBEBEB"/>
                </a:solidFill>
                <a:latin typeface="Verdana"/>
                <a:cs typeface="Verdana"/>
              </a:rPr>
              <a:t>Румыния),</a:t>
            </a:r>
            <a:r>
              <a:rPr sz="1948" kern="0" spc="-4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kern="0" spc="210" dirty="0">
                <a:solidFill>
                  <a:srgbClr val="EBEBEB"/>
                </a:solidFill>
                <a:latin typeface="Verdana"/>
                <a:cs typeface="Verdana"/>
              </a:rPr>
              <a:t>G</a:t>
            </a:r>
            <a:r>
              <a:rPr sz="1948" kern="0" spc="-12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kern="0" spc="-35" dirty="0">
                <a:solidFill>
                  <a:srgbClr val="EBEBEB"/>
                </a:solidFill>
                <a:latin typeface="Verdana"/>
                <a:cs typeface="Verdana"/>
              </a:rPr>
              <a:t>(по</a:t>
            </a:r>
            <a:r>
              <a:rPr sz="1948" kern="0" spc="-8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kern="0" dirty="0">
                <a:solidFill>
                  <a:srgbClr val="EBEBEB"/>
                </a:solidFill>
                <a:latin typeface="Verdana"/>
                <a:cs typeface="Verdana"/>
              </a:rPr>
              <a:t>данным</a:t>
            </a:r>
            <a:r>
              <a:rPr sz="1948" kern="0" spc="-5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kern="0" spc="-170" dirty="0">
                <a:solidFill>
                  <a:srgbClr val="EBEBEB"/>
                </a:solidFill>
                <a:latin typeface="Verdana"/>
                <a:cs typeface="Verdana"/>
              </a:rPr>
              <a:t>THY,</a:t>
            </a:r>
            <a:r>
              <a:rPr sz="1948" kern="0" spc="-13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kern="0" spc="-105" dirty="0">
                <a:solidFill>
                  <a:srgbClr val="EBEBEB"/>
                </a:solidFill>
                <a:latin typeface="Verdana"/>
                <a:cs typeface="Verdana"/>
              </a:rPr>
              <a:t>Венгрия),</a:t>
            </a:r>
            <a:r>
              <a:rPr sz="1948" kern="0" spc="-3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kern="0" spc="50" dirty="0">
                <a:solidFill>
                  <a:srgbClr val="EBEBEB"/>
                </a:solidFill>
                <a:latin typeface="Verdana"/>
                <a:cs typeface="Verdana"/>
              </a:rPr>
              <a:t>на</a:t>
            </a:r>
            <a:r>
              <a:rPr sz="1948" kern="0" spc="-10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kern="0" spc="170" dirty="0">
                <a:solidFill>
                  <a:srgbClr val="EBEBEB"/>
                </a:solidFill>
                <a:latin typeface="Verdana"/>
                <a:cs typeface="Verdana"/>
              </a:rPr>
              <a:t>фоне</a:t>
            </a:r>
            <a:r>
              <a:rPr sz="1948" kern="0" spc="-10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kern="0" dirty="0">
                <a:solidFill>
                  <a:srgbClr val="EBEBEB"/>
                </a:solidFill>
                <a:latin typeface="Verdana"/>
                <a:cs typeface="Verdana"/>
              </a:rPr>
              <a:t>землетрясения</a:t>
            </a:r>
            <a:r>
              <a:rPr sz="1948" kern="0" spc="5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kern="0" spc="-250" dirty="0">
                <a:solidFill>
                  <a:srgbClr val="EBEBEB"/>
                </a:solidFill>
                <a:latin typeface="Verdana"/>
                <a:cs typeface="Verdana"/>
              </a:rPr>
              <a:t>в</a:t>
            </a:r>
            <a:r>
              <a:rPr sz="1948" kern="0" spc="-13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kern="0" spc="-60" dirty="0">
                <a:solidFill>
                  <a:srgbClr val="EBEBEB"/>
                </a:solidFill>
                <a:latin typeface="Verdana"/>
                <a:cs typeface="Verdana"/>
              </a:rPr>
              <a:t>Турции</a:t>
            </a:r>
            <a:r>
              <a:rPr sz="1948" kern="0" spc="-14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kern="0" dirty="0">
                <a:solidFill>
                  <a:srgbClr val="EBEBEB"/>
                </a:solidFill>
                <a:latin typeface="Verdana"/>
                <a:cs typeface="Verdana"/>
              </a:rPr>
              <a:t>и</a:t>
            </a:r>
            <a:r>
              <a:rPr sz="1948" kern="0" spc="-10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kern="0" spc="-10" dirty="0">
                <a:solidFill>
                  <a:srgbClr val="EBEBEB"/>
                </a:solidFill>
                <a:latin typeface="Verdana"/>
                <a:cs typeface="Verdana"/>
              </a:rPr>
              <a:t>Сирии.</a:t>
            </a:r>
            <a:endParaRPr sz="1948" kern="0" dirty="0">
              <a:solidFill>
                <a:sysClr val="windowText" lastClr="000000"/>
              </a:solidFill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740788" y="182318"/>
            <a:ext cx="539251" cy="576681"/>
          </a:xfrm>
          <a:prstGeom prst="rect">
            <a:avLst/>
          </a:prstGeom>
        </p:spPr>
        <p:txBody>
          <a:bodyPr vert="horz" wrap="square" lIns="0" tIns="15226" rIns="0" bIns="0" rtlCol="0">
            <a:spAutoFit/>
          </a:bodyPr>
          <a:lstStyle/>
          <a:p>
            <a:pPr marL="12689" defTabSz="913577">
              <a:spcBef>
                <a:spcPts val="120"/>
              </a:spcBef>
            </a:pPr>
            <a:r>
              <a:rPr lang="en-US" sz="3597" kern="0" spc="-310" dirty="0">
                <a:solidFill>
                  <a:srgbClr val="EBEBEB"/>
                </a:solidFill>
                <a:latin typeface="Verdana"/>
                <a:cs typeface="Verdana"/>
              </a:rPr>
              <a:t>20</a:t>
            </a:r>
            <a:endParaRPr sz="3597" kern="0" dirty="0">
              <a:solidFill>
                <a:sysClr val="windowText" lastClr="000000"/>
              </a:solidFill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486616" y="1526059"/>
            <a:ext cx="553549" cy="944006"/>
          </a:xfrm>
          <a:prstGeom prst="rect">
            <a:avLst/>
          </a:prstGeom>
        </p:spPr>
        <p:txBody>
          <a:bodyPr vert="vert270" wrap="square" lIns="0" tIns="17129" rIns="0" bIns="0" rtlCol="0">
            <a:spAutoFit/>
          </a:bodyPr>
          <a:lstStyle/>
          <a:p>
            <a:pPr marL="12689" defTabSz="913577">
              <a:spcBef>
                <a:spcPts val="135"/>
              </a:spcBef>
            </a:pPr>
            <a:r>
              <a:rPr sz="3597" kern="0" spc="-25" dirty="0">
                <a:solidFill>
                  <a:srgbClr val="EBEBEB"/>
                </a:solidFill>
                <a:latin typeface="Verdana"/>
                <a:cs typeface="Verdana"/>
              </a:rPr>
              <a:t>PEG</a:t>
            </a:r>
            <a:endParaRPr sz="3597" kern="0">
              <a:solidFill>
                <a:sysClr val="windowText" lastClr="000000"/>
              </a:solidFill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475779" y="2920767"/>
            <a:ext cx="553549" cy="891984"/>
          </a:xfrm>
          <a:prstGeom prst="rect">
            <a:avLst/>
          </a:prstGeom>
        </p:spPr>
        <p:txBody>
          <a:bodyPr vert="vert270" wrap="square" lIns="0" tIns="17764" rIns="0" bIns="0" rtlCol="0">
            <a:spAutoFit/>
          </a:bodyPr>
          <a:lstStyle/>
          <a:p>
            <a:pPr marL="12689" defTabSz="913577">
              <a:spcBef>
                <a:spcPts val="140"/>
              </a:spcBef>
            </a:pPr>
            <a:r>
              <a:rPr sz="3597" kern="0" spc="-295" dirty="0">
                <a:solidFill>
                  <a:srgbClr val="EBEBEB"/>
                </a:solidFill>
                <a:latin typeface="Verdana"/>
                <a:cs typeface="Verdana"/>
              </a:rPr>
              <a:t>SUA</a:t>
            </a:r>
            <a:endParaRPr sz="3597" kern="0" dirty="0">
              <a:solidFill>
                <a:sysClr val="windowText" lastClr="000000"/>
              </a:solidFill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475779" y="4239829"/>
            <a:ext cx="553549" cy="799994"/>
          </a:xfrm>
          <a:prstGeom prst="rect">
            <a:avLst/>
          </a:prstGeom>
        </p:spPr>
        <p:txBody>
          <a:bodyPr vert="vert270" wrap="square" lIns="0" tIns="17764" rIns="0" bIns="0" rtlCol="0">
            <a:spAutoFit/>
          </a:bodyPr>
          <a:lstStyle/>
          <a:p>
            <a:pPr marL="12689" defTabSz="913577">
              <a:spcBef>
                <a:spcPts val="140"/>
              </a:spcBef>
            </a:pPr>
            <a:r>
              <a:rPr sz="3597" kern="0" spc="-390" dirty="0">
                <a:solidFill>
                  <a:srgbClr val="EBEBEB"/>
                </a:solidFill>
                <a:latin typeface="Verdana"/>
                <a:cs typeface="Verdana"/>
              </a:rPr>
              <a:t>THY</a:t>
            </a:r>
            <a:endParaRPr sz="3597" kern="0">
              <a:solidFill>
                <a:sysClr val="windowText" lastClr="000000"/>
              </a:solidFill>
              <a:latin typeface="Verdana"/>
              <a:cs typeface="Verdana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5252484" y="1649345"/>
          <a:ext cx="2336541" cy="35647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3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33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8378">
                <a:tc>
                  <a:txBody>
                    <a:bodyPr/>
                    <a:lstStyle/>
                    <a:p>
                      <a:pPr marR="76200"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57150">
                      <a:solidFill>
                        <a:srgbClr val="AF1512"/>
                      </a:solidFill>
                      <a:prstDash val="solid"/>
                    </a:lnR>
                    <a:lnB w="19050">
                      <a:solidFill>
                        <a:srgbClr val="800C0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AF1512"/>
                      </a:solidFill>
                      <a:prstDash val="solid"/>
                    </a:lnL>
                    <a:lnB w="19050">
                      <a:solidFill>
                        <a:srgbClr val="800C0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401"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lang="ru-RU" sz="1800" spc="-10" dirty="0" err="1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Землетр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</a:txBody>
                  <a:tcPr marL="0" marR="0" marT="78033" marB="0">
                    <a:lnL w="19050">
                      <a:solidFill>
                        <a:srgbClr val="800C0A"/>
                      </a:solidFill>
                      <a:prstDash val="solid"/>
                    </a:lnL>
                    <a:lnR w="57150">
                      <a:solidFill>
                        <a:srgbClr val="AF1512"/>
                      </a:solidFill>
                      <a:prstDash val="solid"/>
                    </a:lnR>
                    <a:lnT w="19050">
                      <a:solidFill>
                        <a:srgbClr val="800C0A"/>
                      </a:solidFill>
                      <a:prstDash val="solid"/>
                    </a:lnT>
                    <a:lnB w="19050">
                      <a:solidFill>
                        <a:srgbClr val="800C0A"/>
                      </a:solidFill>
                      <a:prstDash val="solid"/>
                    </a:lnB>
                    <a:solidFill>
                      <a:srgbClr val="AF1512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lang="ru-RU" sz="1800" spc="-10" dirty="0" err="1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ясение</a:t>
                      </a:r>
                      <a:endParaRPr lang="ru-RU" sz="1800" dirty="0">
                        <a:latin typeface="Verdana"/>
                        <a:cs typeface="Verdana"/>
                      </a:endParaRPr>
                    </a:p>
                  </a:txBody>
                  <a:tcPr marL="0" marR="0" marT="78033" marB="0">
                    <a:lnL w="57150">
                      <a:solidFill>
                        <a:srgbClr val="AF1512"/>
                      </a:solidFill>
                      <a:prstDash val="solid"/>
                    </a:lnL>
                    <a:lnR w="19050">
                      <a:solidFill>
                        <a:srgbClr val="800C0A"/>
                      </a:solidFill>
                      <a:prstDash val="solid"/>
                    </a:lnR>
                    <a:lnT w="19050">
                      <a:solidFill>
                        <a:srgbClr val="800C0A"/>
                      </a:solidFill>
                      <a:prstDash val="solid"/>
                    </a:lnT>
                    <a:lnB w="19050">
                      <a:solidFill>
                        <a:srgbClr val="800C0A"/>
                      </a:solidFill>
                      <a:prstDash val="solid"/>
                    </a:lnB>
                    <a:solidFill>
                      <a:srgbClr val="AF15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4985">
                <a:tc>
                  <a:txBody>
                    <a:bodyPr/>
                    <a:lstStyle/>
                    <a:p>
                      <a:pPr marR="76200"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76200"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76200"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76200"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76200"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76200"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76200"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76200"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76200"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76200"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76200"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7620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540" marR="20955">
                        <a:lnSpc>
                          <a:spcPts val="1445"/>
                        </a:lnSpc>
                      </a:pPr>
                      <a:r>
                        <a:rPr sz="1300" spc="-10" dirty="0">
                          <a:solidFill>
                            <a:srgbClr val="EBEBEB"/>
                          </a:solidFill>
                          <a:latin typeface="Verdana"/>
                          <a:cs typeface="Verdana"/>
                        </a:rPr>
                        <a:t>ата:</a:t>
                      </a:r>
                      <a:r>
                        <a:rPr sz="1300" spc="-60" dirty="0">
                          <a:solidFill>
                            <a:srgbClr val="EBEBE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90" dirty="0">
                          <a:solidFill>
                            <a:srgbClr val="EBEBEB"/>
                          </a:solidFill>
                          <a:latin typeface="Verdana"/>
                          <a:cs typeface="Verdana"/>
                        </a:rPr>
                        <a:t>yyyy-</a:t>
                      </a:r>
                      <a:r>
                        <a:rPr sz="1300" spc="-25" dirty="0">
                          <a:solidFill>
                            <a:srgbClr val="EBEBEB"/>
                          </a:solidFill>
                          <a:latin typeface="Verdana"/>
                          <a:cs typeface="Verdana"/>
                        </a:rPr>
                        <a:t>mm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R w="57150">
                      <a:solidFill>
                        <a:srgbClr val="AF1512"/>
                      </a:solidFill>
                      <a:prstDash val="solid"/>
                    </a:lnR>
                    <a:lnT w="19050">
                      <a:solidFill>
                        <a:srgbClr val="800C0A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45085">
                        <a:lnSpc>
                          <a:spcPts val="1445"/>
                        </a:lnSpc>
                      </a:pPr>
                      <a:r>
                        <a:rPr sz="1300" spc="-165" dirty="0">
                          <a:solidFill>
                            <a:srgbClr val="EBEBEB"/>
                          </a:solidFill>
                          <a:latin typeface="Verdana"/>
                          <a:cs typeface="Verdana"/>
                        </a:rPr>
                        <a:t>-</a:t>
                      </a:r>
                      <a:r>
                        <a:rPr sz="1300" spc="90" dirty="0">
                          <a:solidFill>
                            <a:srgbClr val="EBEBEB"/>
                          </a:solidFill>
                          <a:latin typeface="Verdana"/>
                          <a:cs typeface="Verdana"/>
                        </a:rPr>
                        <a:t>dd</a:t>
                      </a:r>
                      <a:endParaRPr sz="13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57150">
                      <a:solidFill>
                        <a:srgbClr val="AF1512"/>
                      </a:solidFill>
                      <a:prstDash val="solid"/>
                    </a:lnL>
                    <a:lnT w="19050">
                      <a:solidFill>
                        <a:srgbClr val="800C0A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40" y="0"/>
            <a:ext cx="12182243" cy="685393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5692" y="1947367"/>
            <a:ext cx="9529511" cy="2464693"/>
          </a:xfrm>
          <a:prstGeom prst="rect">
            <a:avLst/>
          </a:prstGeom>
        </p:spPr>
        <p:txBody>
          <a:bodyPr vert="horz" wrap="square" lIns="0" tIns="13323" rIns="0" bIns="0" rtlCol="0">
            <a:spAutoFit/>
          </a:bodyPr>
          <a:lstStyle/>
          <a:p>
            <a:pPr marL="12054" marR="5075" indent="-1269" algn="ctr">
              <a:lnSpc>
                <a:spcPct val="100099"/>
              </a:lnSpc>
              <a:spcBef>
                <a:spcPts val="105"/>
              </a:spcBef>
            </a:pPr>
            <a:r>
              <a:rPr sz="3996" dirty="0"/>
              <a:t>ДИНАМИКА</a:t>
            </a:r>
            <a:r>
              <a:rPr sz="3996" spc="-395" dirty="0"/>
              <a:t> </a:t>
            </a:r>
            <a:r>
              <a:rPr sz="3996" spc="-110" dirty="0"/>
              <a:t>МАГНИТНЫХ </a:t>
            </a:r>
            <a:r>
              <a:rPr sz="3996" spc="-190" dirty="0"/>
              <a:t>ХАРАКТЕРИСТИК</a:t>
            </a:r>
            <a:r>
              <a:rPr sz="3996" spc="-245" dirty="0"/>
              <a:t> </a:t>
            </a:r>
            <a:r>
              <a:rPr sz="3996" spc="-35" dirty="0"/>
              <a:t>ОТНОСИТЕЛЬНО </a:t>
            </a:r>
            <a:r>
              <a:rPr sz="3996" u="sng" spc="-165" dirty="0">
                <a:uFill>
                  <a:solidFill>
                    <a:srgbClr val="EBEBEB"/>
                  </a:solidFill>
                </a:uFill>
              </a:rPr>
              <a:t>ВЕЛИКОГО</a:t>
            </a:r>
            <a:r>
              <a:rPr sz="3996" u="sng" spc="-240" dirty="0">
                <a:uFill>
                  <a:solidFill>
                    <a:srgbClr val="EBEBEB"/>
                  </a:solidFill>
                </a:uFill>
              </a:rPr>
              <a:t> </a:t>
            </a:r>
            <a:r>
              <a:rPr sz="3996" u="sng" spc="-150" dirty="0">
                <a:uFill>
                  <a:solidFill>
                    <a:srgbClr val="EBEBEB"/>
                  </a:solidFill>
                </a:uFill>
              </a:rPr>
              <a:t>ВОСТОЧНО-</a:t>
            </a:r>
            <a:r>
              <a:rPr sz="3996" u="sng" spc="-10" dirty="0">
                <a:uFill>
                  <a:solidFill>
                    <a:srgbClr val="EBEBEB"/>
                  </a:solidFill>
                </a:uFill>
              </a:rPr>
              <a:t>ЯПОНСКОГО</a:t>
            </a:r>
            <a:r>
              <a:rPr sz="3996" spc="-10" dirty="0"/>
              <a:t> </a:t>
            </a:r>
            <a:r>
              <a:rPr sz="3996" u="sng" spc="-229" dirty="0">
                <a:uFill>
                  <a:solidFill>
                    <a:srgbClr val="EBEBEB"/>
                  </a:solidFill>
                </a:uFill>
              </a:rPr>
              <a:t>ЗЕМЛЕТРЯСЕНИЯ</a:t>
            </a:r>
            <a:r>
              <a:rPr sz="3996" u="sng" spc="-360" dirty="0">
                <a:uFill>
                  <a:solidFill>
                    <a:srgbClr val="EBEBEB"/>
                  </a:solidFill>
                </a:uFill>
              </a:rPr>
              <a:t> </a:t>
            </a:r>
            <a:r>
              <a:rPr sz="3996" u="sng" spc="-330" dirty="0">
                <a:uFill>
                  <a:solidFill>
                    <a:srgbClr val="EBEBEB"/>
                  </a:solidFill>
                </a:uFill>
              </a:rPr>
              <a:t>11.03.2011,</a:t>
            </a:r>
            <a:r>
              <a:rPr sz="3996" u="sng" spc="-335" dirty="0">
                <a:uFill>
                  <a:solidFill>
                    <a:srgbClr val="EBEBEB"/>
                  </a:solidFill>
                </a:uFill>
              </a:rPr>
              <a:t> </a:t>
            </a:r>
            <a:r>
              <a:rPr sz="3996" u="sng" spc="-409" dirty="0">
                <a:uFill>
                  <a:solidFill>
                    <a:srgbClr val="EBEBEB"/>
                  </a:solidFill>
                </a:uFill>
              </a:rPr>
              <a:t>05:46</a:t>
            </a:r>
            <a:r>
              <a:rPr sz="3996" u="sng" spc="-295" dirty="0">
                <a:uFill>
                  <a:solidFill>
                    <a:srgbClr val="EBEBEB"/>
                  </a:solidFill>
                </a:uFill>
              </a:rPr>
              <a:t> </a:t>
            </a:r>
            <a:r>
              <a:rPr sz="3996" u="sng" spc="-60" dirty="0">
                <a:uFill>
                  <a:solidFill>
                    <a:srgbClr val="EBEBEB"/>
                  </a:solidFill>
                </a:uFill>
              </a:rPr>
              <a:t>UTC</a:t>
            </a:r>
            <a:endParaRPr sz="3996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19267" y="88"/>
            <a:ext cx="868549" cy="122407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0589833" y="223691"/>
            <a:ext cx="788500" cy="568924"/>
          </a:xfrm>
          <a:prstGeom prst="rect">
            <a:avLst/>
          </a:prstGeom>
        </p:spPr>
        <p:txBody>
          <a:bodyPr vert="horz" wrap="square" lIns="0" tIns="15226" rIns="0" bIns="0" rtlCol="0">
            <a:spAutoFit/>
          </a:bodyPr>
          <a:lstStyle/>
          <a:p>
            <a:pPr marL="12689" defTabSz="913577">
              <a:spcBef>
                <a:spcPts val="120"/>
              </a:spcBef>
            </a:pPr>
            <a:r>
              <a:rPr lang="en-US" sz="3597" kern="0" spc="-350" dirty="0">
                <a:solidFill>
                  <a:srgbClr val="EBEBEB"/>
                </a:solidFill>
                <a:latin typeface="Verdana"/>
                <a:cs typeface="Verdana"/>
              </a:rPr>
              <a:t>21</a:t>
            </a:r>
            <a:endParaRPr sz="3597" kern="0" dirty="0">
              <a:solidFill>
                <a:sysClr val="windowText" lastClr="000000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639" y="2668718"/>
            <a:ext cx="4032326" cy="4185220"/>
            <a:chOff x="0" y="2671189"/>
            <a:chExt cx="4036060" cy="41890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671189"/>
              <a:ext cx="4035932" cy="418909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891789"/>
              <a:ext cx="1522475" cy="2364867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05609" y="1674087"/>
            <a:ext cx="2817173" cy="281717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98095" y="76"/>
            <a:ext cx="1602145" cy="113856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05608" y="6088898"/>
            <a:ext cx="990063" cy="76503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387801" y="1"/>
            <a:ext cx="771749" cy="832108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11657" y="-9658"/>
            <a:ext cx="10051633" cy="1279306"/>
          </a:xfrm>
          <a:prstGeom prst="rect">
            <a:avLst/>
          </a:prstGeom>
        </p:spPr>
        <p:txBody>
          <a:bodyPr vert="horz" wrap="square" lIns="0" tIns="171557" rIns="0" bIns="0" rtlCol="0">
            <a:spAutoFit/>
          </a:bodyPr>
          <a:lstStyle/>
          <a:p>
            <a:pPr marL="314677" marR="5075">
              <a:spcBef>
                <a:spcPts val="120"/>
              </a:spcBef>
            </a:pPr>
            <a:r>
              <a:rPr sz="3597" spc="75" dirty="0"/>
              <a:t>Динамика</a:t>
            </a:r>
            <a:r>
              <a:rPr sz="3597" spc="-380" dirty="0"/>
              <a:t> </a:t>
            </a:r>
            <a:r>
              <a:rPr sz="3597" spc="-145" dirty="0"/>
              <a:t>скользящих</a:t>
            </a:r>
            <a:r>
              <a:rPr sz="3597" spc="-280" dirty="0"/>
              <a:t> </a:t>
            </a:r>
            <a:r>
              <a:rPr sz="3597" dirty="0"/>
              <a:t>Vвмп</a:t>
            </a:r>
            <a:r>
              <a:rPr sz="3597" spc="-200" dirty="0"/>
              <a:t> </a:t>
            </a:r>
            <a:r>
              <a:rPr sz="3597" spc="-10" dirty="0"/>
              <a:t>(скоростей </a:t>
            </a:r>
            <a:r>
              <a:rPr sz="3597" spc="-130" dirty="0"/>
              <a:t>виртуального</a:t>
            </a:r>
            <a:r>
              <a:rPr sz="3597" spc="-215" dirty="0"/>
              <a:t> </a:t>
            </a:r>
            <a:r>
              <a:rPr sz="3597" spc="-55" dirty="0"/>
              <a:t>магнитного</a:t>
            </a:r>
            <a:r>
              <a:rPr sz="3597" spc="-305" dirty="0"/>
              <a:t> </a:t>
            </a:r>
            <a:r>
              <a:rPr sz="3597" spc="-10" dirty="0"/>
              <a:t>полюса)</a:t>
            </a:r>
            <a:endParaRPr sz="3597"/>
          </a:p>
        </p:txBody>
      </p:sp>
      <p:grpSp>
        <p:nvGrpSpPr>
          <p:cNvPr id="10" name="object 10"/>
          <p:cNvGrpSpPr/>
          <p:nvPr/>
        </p:nvGrpSpPr>
        <p:grpSpPr>
          <a:xfrm>
            <a:off x="113645" y="1305113"/>
            <a:ext cx="11971365" cy="4721298"/>
            <a:chOff x="108106" y="1306321"/>
            <a:chExt cx="11982450" cy="4725670"/>
          </a:xfrm>
        </p:grpSpPr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8106" y="1306321"/>
              <a:ext cx="11842115" cy="374319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0618" y="5031486"/>
              <a:ext cx="11459337" cy="999985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5276847" y="4734836"/>
            <a:ext cx="1642493" cy="224085"/>
          </a:xfrm>
          <a:prstGeom prst="rect">
            <a:avLst/>
          </a:prstGeom>
        </p:spPr>
        <p:txBody>
          <a:bodyPr vert="horz" wrap="square" lIns="0" tIns="16495" rIns="0" bIns="0" rtlCol="0">
            <a:spAutoFit/>
          </a:bodyPr>
          <a:lstStyle/>
          <a:p>
            <a:pPr marL="12689">
              <a:spcBef>
                <a:spcPts val="130"/>
              </a:spcBef>
            </a:pPr>
            <a:r>
              <a:rPr sz="1349" spc="-10" dirty="0">
                <a:solidFill>
                  <a:srgbClr val="EBEBEB"/>
                </a:solidFill>
                <a:latin typeface="Verdana"/>
                <a:cs typeface="Verdana"/>
              </a:rPr>
              <a:t>Дата:</a:t>
            </a:r>
            <a:r>
              <a:rPr sz="1349" spc="-2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349" spc="-90" dirty="0">
                <a:solidFill>
                  <a:srgbClr val="EBEBEB"/>
                </a:solidFill>
                <a:latin typeface="Verdana"/>
                <a:cs typeface="Verdana"/>
              </a:rPr>
              <a:t>yyyy-</a:t>
            </a:r>
            <a:r>
              <a:rPr sz="1349" spc="-70" dirty="0">
                <a:solidFill>
                  <a:srgbClr val="EBEBEB"/>
                </a:solidFill>
                <a:latin typeface="Verdana"/>
                <a:cs typeface="Verdana"/>
              </a:rPr>
              <a:t>mm-</a:t>
            </a:r>
            <a:r>
              <a:rPr sz="1349" spc="90" dirty="0">
                <a:solidFill>
                  <a:srgbClr val="EBEBEB"/>
                </a:solidFill>
                <a:latin typeface="Verdana"/>
                <a:cs typeface="Verdana"/>
              </a:rPr>
              <a:t>dd</a:t>
            </a:r>
            <a:endParaRPr sz="1349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4071" y="6074722"/>
            <a:ext cx="11751859" cy="601211"/>
          </a:xfrm>
          <a:prstGeom prst="rect">
            <a:avLst/>
          </a:prstGeom>
        </p:spPr>
        <p:txBody>
          <a:bodyPr vert="horz" wrap="square" lIns="0" tIns="9516" rIns="0" bIns="0" rtlCol="0">
            <a:spAutoFit/>
          </a:bodyPr>
          <a:lstStyle/>
          <a:p>
            <a:pPr marL="4883831" marR="5075" indent="-4871776">
              <a:lnSpc>
                <a:spcPct val="103200"/>
              </a:lnSpc>
              <a:spcBef>
                <a:spcPts val="75"/>
              </a:spcBef>
            </a:pPr>
            <a:r>
              <a:rPr sz="1948" dirty="0">
                <a:solidFill>
                  <a:srgbClr val="EBEBEB"/>
                </a:solidFill>
                <a:latin typeface="Verdana"/>
                <a:cs typeface="Verdana"/>
              </a:rPr>
              <a:t>Рис.</a:t>
            </a:r>
            <a:r>
              <a:rPr sz="1948" spc="-12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lang="en-US" sz="1948" spc="-165" dirty="0">
                <a:solidFill>
                  <a:srgbClr val="EBEBEB"/>
                </a:solidFill>
                <a:latin typeface="Verdana"/>
                <a:cs typeface="Verdana"/>
              </a:rPr>
              <a:t>14</a:t>
            </a:r>
            <a:r>
              <a:rPr sz="1948" spc="-165" dirty="0">
                <a:solidFill>
                  <a:srgbClr val="EBEBEB"/>
                </a:solidFill>
                <a:latin typeface="Verdana"/>
                <a:cs typeface="Verdana"/>
              </a:rPr>
              <a:t>.</a:t>
            </a:r>
            <a:r>
              <a:rPr sz="1948" spc="-13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spc="-20" dirty="0">
                <a:solidFill>
                  <a:srgbClr val="EBEBEB"/>
                </a:solidFill>
                <a:latin typeface="Verdana"/>
                <a:cs typeface="Verdana"/>
              </a:rPr>
              <a:t>Сводный</a:t>
            </a:r>
            <a:r>
              <a:rPr sz="1948" spc="-8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spc="65" dirty="0">
                <a:solidFill>
                  <a:srgbClr val="EBEBEB"/>
                </a:solidFill>
                <a:latin typeface="Verdana"/>
                <a:cs typeface="Verdana"/>
              </a:rPr>
              <a:t>график</a:t>
            </a:r>
            <a:r>
              <a:rPr sz="1948" spc="-9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spc="-55" dirty="0">
                <a:solidFill>
                  <a:srgbClr val="EBEBEB"/>
                </a:solidFill>
                <a:latin typeface="Verdana"/>
                <a:cs typeface="Verdana"/>
              </a:rPr>
              <a:t>скользящих</a:t>
            </a:r>
            <a:r>
              <a:rPr sz="1948" spc="-9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spc="-35" dirty="0">
                <a:solidFill>
                  <a:srgbClr val="EBEBEB"/>
                </a:solidFill>
                <a:latin typeface="Verdana"/>
                <a:cs typeface="Verdana"/>
              </a:rPr>
              <a:t>значений</a:t>
            </a:r>
            <a:r>
              <a:rPr sz="1948" spc="-7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dirty="0">
                <a:solidFill>
                  <a:srgbClr val="EBEBEB"/>
                </a:solidFill>
                <a:latin typeface="Verdana"/>
                <a:cs typeface="Verdana"/>
              </a:rPr>
              <a:t>Vвмп,</a:t>
            </a:r>
            <a:r>
              <a:rPr sz="1948" spc="-7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spc="50" dirty="0">
                <a:solidFill>
                  <a:srgbClr val="EBEBEB"/>
                </a:solidFill>
                <a:latin typeface="Verdana"/>
                <a:cs typeface="Verdana"/>
              </a:rPr>
              <a:t>на</a:t>
            </a:r>
            <a:r>
              <a:rPr sz="1948" spc="-11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spc="170" dirty="0">
                <a:solidFill>
                  <a:srgbClr val="EBEBEB"/>
                </a:solidFill>
                <a:latin typeface="Verdana"/>
                <a:cs typeface="Verdana"/>
              </a:rPr>
              <a:t>фоне</a:t>
            </a:r>
            <a:r>
              <a:rPr sz="1948" spc="-11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spc="-40" dirty="0">
                <a:solidFill>
                  <a:srgbClr val="EBEBEB"/>
                </a:solidFill>
                <a:latin typeface="Verdana"/>
                <a:cs typeface="Verdana"/>
              </a:rPr>
              <a:t>Великого</a:t>
            </a:r>
            <a:r>
              <a:rPr sz="1948" spc="-55" dirty="0">
                <a:solidFill>
                  <a:srgbClr val="EBEBEB"/>
                </a:solidFill>
                <a:latin typeface="Verdana"/>
                <a:cs typeface="Verdana"/>
              </a:rPr>
              <a:t> восточно-</a:t>
            </a:r>
            <a:r>
              <a:rPr sz="1948" spc="-10" dirty="0">
                <a:solidFill>
                  <a:srgbClr val="EBEBEB"/>
                </a:solidFill>
                <a:latin typeface="Verdana"/>
                <a:cs typeface="Verdana"/>
              </a:rPr>
              <a:t>японского землетрясения.</a:t>
            </a:r>
            <a:endParaRPr sz="1948" dirty="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432717" y="12"/>
            <a:ext cx="684531" cy="802875"/>
          </a:xfrm>
          <a:prstGeom prst="rect">
            <a:avLst/>
          </a:prstGeom>
          <a:solidFill>
            <a:srgbClr val="AF1512"/>
          </a:solidFill>
        </p:spPr>
        <p:txBody>
          <a:bodyPr vert="horz" wrap="square" lIns="0" tIns="247421" rIns="0" bIns="0" rtlCol="0">
            <a:spAutoFit/>
          </a:bodyPr>
          <a:lstStyle/>
          <a:p>
            <a:pPr marL="77400">
              <a:spcBef>
                <a:spcPts val="1948"/>
              </a:spcBef>
            </a:pPr>
            <a:r>
              <a:rPr lang="en-US" sz="3597" spc="-310" dirty="0">
                <a:solidFill>
                  <a:srgbClr val="EBEBEB"/>
                </a:solidFill>
                <a:latin typeface="Verdana"/>
                <a:cs typeface="Verdana"/>
              </a:rPr>
              <a:t>22</a:t>
            </a:r>
            <a:endParaRPr sz="3597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639" y="2668718"/>
            <a:ext cx="4032326" cy="4185220"/>
            <a:chOff x="0" y="2671189"/>
            <a:chExt cx="4036060" cy="41890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671189"/>
              <a:ext cx="4035932" cy="418909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891789"/>
              <a:ext cx="1522475" cy="2364867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05609" y="1674087"/>
            <a:ext cx="2817173" cy="281717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98095" y="76"/>
            <a:ext cx="1602145" cy="113856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05608" y="6088898"/>
            <a:ext cx="990063" cy="76503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387801" y="0"/>
            <a:ext cx="771749" cy="859552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11657" y="-9658"/>
            <a:ext cx="10051633" cy="1279306"/>
          </a:xfrm>
          <a:prstGeom prst="rect">
            <a:avLst/>
          </a:prstGeom>
        </p:spPr>
        <p:txBody>
          <a:bodyPr vert="horz" wrap="square" lIns="0" tIns="171557" rIns="0" bIns="0" rtlCol="0">
            <a:spAutoFit/>
          </a:bodyPr>
          <a:lstStyle/>
          <a:p>
            <a:pPr marL="314677" marR="5075">
              <a:spcBef>
                <a:spcPts val="120"/>
              </a:spcBef>
            </a:pPr>
            <a:r>
              <a:rPr sz="3597" spc="75" dirty="0"/>
              <a:t>Динамика</a:t>
            </a:r>
            <a:r>
              <a:rPr sz="3597" spc="-380" dirty="0"/>
              <a:t> </a:t>
            </a:r>
            <a:r>
              <a:rPr sz="3597" spc="-145" dirty="0"/>
              <a:t>скользящих</a:t>
            </a:r>
            <a:r>
              <a:rPr sz="3597" spc="-280" dirty="0"/>
              <a:t> </a:t>
            </a:r>
            <a:r>
              <a:rPr sz="3597" dirty="0"/>
              <a:t>Vвмп</a:t>
            </a:r>
            <a:r>
              <a:rPr sz="3597" spc="-200" dirty="0"/>
              <a:t> </a:t>
            </a:r>
            <a:r>
              <a:rPr sz="3597" spc="-10" dirty="0"/>
              <a:t>(скоростей </a:t>
            </a:r>
            <a:r>
              <a:rPr sz="3597" spc="-130" dirty="0"/>
              <a:t>виртуального</a:t>
            </a:r>
            <a:r>
              <a:rPr sz="3597" spc="-215" dirty="0"/>
              <a:t> </a:t>
            </a:r>
            <a:r>
              <a:rPr sz="3597" spc="-55" dirty="0"/>
              <a:t>магнитного</a:t>
            </a:r>
            <a:r>
              <a:rPr sz="3597" spc="-305" dirty="0"/>
              <a:t> </a:t>
            </a:r>
            <a:r>
              <a:rPr sz="3597" spc="-10" dirty="0"/>
              <a:t>полюса)</a:t>
            </a:r>
            <a:endParaRPr sz="3597" dirty="0"/>
          </a:p>
        </p:txBody>
      </p:sp>
      <p:grpSp>
        <p:nvGrpSpPr>
          <p:cNvPr id="10" name="object 10"/>
          <p:cNvGrpSpPr/>
          <p:nvPr/>
        </p:nvGrpSpPr>
        <p:grpSpPr>
          <a:xfrm>
            <a:off x="113645" y="1305113"/>
            <a:ext cx="11971365" cy="4721298"/>
            <a:chOff x="108106" y="1306321"/>
            <a:chExt cx="11982450" cy="4725670"/>
          </a:xfrm>
        </p:grpSpPr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8106" y="1306321"/>
              <a:ext cx="11842115" cy="374319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0618" y="5031486"/>
              <a:ext cx="11459337" cy="999985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5276847" y="4734836"/>
            <a:ext cx="1642493" cy="224085"/>
          </a:xfrm>
          <a:prstGeom prst="rect">
            <a:avLst/>
          </a:prstGeom>
        </p:spPr>
        <p:txBody>
          <a:bodyPr vert="horz" wrap="square" lIns="0" tIns="16495" rIns="0" bIns="0" rtlCol="0">
            <a:spAutoFit/>
          </a:bodyPr>
          <a:lstStyle/>
          <a:p>
            <a:pPr marL="12689">
              <a:spcBef>
                <a:spcPts val="130"/>
              </a:spcBef>
            </a:pPr>
            <a:r>
              <a:rPr sz="1349" spc="-10" dirty="0">
                <a:solidFill>
                  <a:srgbClr val="EBEBEB"/>
                </a:solidFill>
                <a:latin typeface="Verdana"/>
                <a:cs typeface="Verdana"/>
              </a:rPr>
              <a:t>Дата:</a:t>
            </a:r>
            <a:r>
              <a:rPr sz="1349" spc="-2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349" spc="-90" dirty="0">
                <a:solidFill>
                  <a:srgbClr val="EBEBEB"/>
                </a:solidFill>
                <a:latin typeface="Verdana"/>
                <a:cs typeface="Verdana"/>
              </a:rPr>
              <a:t>yyyy-</a:t>
            </a:r>
            <a:r>
              <a:rPr sz="1349" spc="-70" dirty="0">
                <a:solidFill>
                  <a:srgbClr val="EBEBEB"/>
                </a:solidFill>
                <a:latin typeface="Verdana"/>
                <a:cs typeface="Verdana"/>
              </a:rPr>
              <a:t>mm-</a:t>
            </a:r>
            <a:r>
              <a:rPr sz="1349" spc="90" dirty="0">
                <a:solidFill>
                  <a:srgbClr val="EBEBEB"/>
                </a:solidFill>
                <a:latin typeface="Verdana"/>
                <a:cs typeface="Verdana"/>
              </a:rPr>
              <a:t>dd</a:t>
            </a:r>
            <a:endParaRPr sz="1349" dirty="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432717" y="12"/>
            <a:ext cx="684531" cy="802875"/>
          </a:xfrm>
          <a:prstGeom prst="rect">
            <a:avLst/>
          </a:prstGeom>
          <a:solidFill>
            <a:srgbClr val="AF1512"/>
          </a:solidFill>
        </p:spPr>
        <p:txBody>
          <a:bodyPr vert="horz" wrap="square" lIns="0" tIns="247421" rIns="0" bIns="0" rtlCol="0">
            <a:spAutoFit/>
          </a:bodyPr>
          <a:lstStyle/>
          <a:p>
            <a:pPr marL="77400">
              <a:spcBef>
                <a:spcPts val="1948"/>
              </a:spcBef>
            </a:pPr>
            <a:r>
              <a:rPr lang="en-US" sz="3597" spc="-310" dirty="0">
                <a:solidFill>
                  <a:srgbClr val="EBEBEB"/>
                </a:solidFill>
                <a:latin typeface="Verdana"/>
                <a:cs typeface="Verdana"/>
              </a:rPr>
              <a:t>22</a:t>
            </a:r>
            <a:endParaRPr sz="3597" dirty="0">
              <a:latin typeface="Verdana"/>
              <a:cs typeface="Verdan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112913" y="1741158"/>
            <a:ext cx="2273735" cy="456143"/>
            <a:chOff x="5112003" y="1742770"/>
            <a:chExt cx="2275840" cy="456565"/>
          </a:xfrm>
        </p:grpSpPr>
        <p:sp>
          <p:nvSpPr>
            <p:cNvPr id="16" name="object 16"/>
            <p:cNvSpPr/>
            <p:nvPr/>
          </p:nvSpPr>
          <p:spPr>
            <a:xfrm>
              <a:off x="5121528" y="1752295"/>
              <a:ext cx="2256790" cy="437515"/>
            </a:xfrm>
            <a:custGeom>
              <a:avLst/>
              <a:gdLst/>
              <a:ahLst/>
              <a:cxnLst/>
              <a:rect l="l" t="t" r="r" b="b"/>
              <a:pathLst>
                <a:path w="2256790" h="437514">
                  <a:moveTo>
                    <a:pt x="2256663" y="0"/>
                  </a:moveTo>
                  <a:lnTo>
                    <a:pt x="0" y="0"/>
                  </a:lnTo>
                  <a:lnTo>
                    <a:pt x="0" y="436930"/>
                  </a:lnTo>
                  <a:lnTo>
                    <a:pt x="2256663" y="436930"/>
                  </a:lnTo>
                  <a:lnTo>
                    <a:pt x="2256663" y="0"/>
                  </a:lnTo>
                  <a:close/>
                </a:path>
              </a:pathLst>
            </a:custGeom>
            <a:solidFill>
              <a:srgbClr val="AF1512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sp>
          <p:nvSpPr>
            <p:cNvPr id="17" name="object 17"/>
            <p:cNvSpPr/>
            <p:nvPr/>
          </p:nvSpPr>
          <p:spPr>
            <a:xfrm>
              <a:off x="5121528" y="1752295"/>
              <a:ext cx="2256790" cy="437515"/>
            </a:xfrm>
            <a:custGeom>
              <a:avLst/>
              <a:gdLst/>
              <a:ahLst/>
              <a:cxnLst/>
              <a:rect l="l" t="t" r="r" b="b"/>
              <a:pathLst>
                <a:path w="2256790" h="437514">
                  <a:moveTo>
                    <a:pt x="0" y="436930"/>
                  </a:moveTo>
                  <a:lnTo>
                    <a:pt x="2256663" y="436930"/>
                  </a:lnTo>
                  <a:lnTo>
                    <a:pt x="2256663" y="0"/>
                  </a:lnTo>
                  <a:lnTo>
                    <a:pt x="0" y="0"/>
                  </a:lnTo>
                  <a:lnTo>
                    <a:pt x="0" y="436930"/>
                  </a:lnTo>
                  <a:close/>
                </a:path>
              </a:pathLst>
            </a:custGeom>
            <a:ln w="19050">
              <a:solidFill>
                <a:srgbClr val="800C0A"/>
              </a:solidFill>
            </a:ln>
          </p:spPr>
          <p:txBody>
            <a:bodyPr wrap="square" lIns="0" tIns="0" rIns="0" bIns="0" rtlCol="0"/>
            <a:lstStyle/>
            <a:p>
              <a:endParaRPr sz="1798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320367" y="1816209"/>
            <a:ext cx="1860732" cy="301346"/>
          </a:xfrm>
          <a:prstGeom prst="rect">
            <a:avLst/>
          </a:prstGeom>
        </p:spPr>
        <p:txBody>
          <a:bodyPr vert="horz" wrap="square" lIns="0" tIns="13323" rIns="0" bIns="0" rtlCol="0">
            <a:spAutoFit/>
          </a:bodyPr>
          <a:lstStyle/>
          <a:p>
            <a:pPr marL="12689">
              <a:spcBef>
                <a:spcPts val="105"/>
              </a:spcBef>
            </a:pPr>
            <a:r>
              <a:rPr sz="1798" spc="-10" dirty="0">
                <a:solidFill>
                  <a:srgbClr val="FFFFFF"/>
                </a:solidFill>
                <a:latin typeface="Verdana"/>
                <a:cs typeface="Verdana"/>
              </a:rPr>
              <a:t>Землетрясение</a:t>
            </a:r>
            <a:endParaRPr sz="1798">
              <a:latin typeface="Verdana"/>
              <a:cs typeface="Verdan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74071" y="6074722"/>
            <a:ext cx="11751859" cy="601211"/>
          </a:xfrm>
          <a:prstGeom prst="rect">
            <a:avLst/>
          </a:prstGeom>
        </p:spPr>
        <p:txBody>
          <a:bodyPr vert="horz" wrap="square" lIns="0" tIns="9516" rIns="0" bIns="0" rtlCol="0">
            <a:spAutoFit/>
          </a:bodyPr>
          <a:lstStyle/>
          <a:p>
            <a:pPr marL="4883831" marR="5075" indent="-4871776">
              <a:lnSpc>
                <a:spcPct val="103200"/>
              </a:lnSpc>
              <a:spcBef>
                <a:spcPts val="75"/>
              </a:spcBef>
            </a:pPr>
            <a:r>
              <a:rPr sz="1948" dirty="0">
                <a:solidFill>
                  <a:srgbClr val="EBEBEB"/>
                </a:solidFill>
                <a:latin typeface="Verdana"/>
                <a:cs typeface="Verdana"/>
              </a:rPr>
              <a:t>Рис.</a:t>
            </a:r>
            <a:r>
              <a:rPr sz="1948" spc="-12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lang="en-US" sz="1948" spc="-165" dirty="0">
                <a:solidFill>
                  <a:srgbClr val="EBEBEB"/>
                </a:solidFill>
                <a:latin typeface="Verdana"/>
                <a:cs typeface="Verdana"/>
              </a:rPr>
              <a:t>14</a:t>
            </a:r>
            <a:r>
              <a:rPr sz="1948" spc="-165" dirty="0">
                <a:solidFill>
                  <a:srgbClr val="EBEBEB"/>
                </a:solidFill>
                <a:latin typeface="Verdana"/>
                <a:cs typeface="Verdana"/>
              </a:rPr>
              <a:t>.</a:t>
            </a:r>
            <a:r>
              <a:rPr sz="1948" spc="-13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spc="-20" dirty="0">
                <a:solidFill>
                  <a:srgbClr val="EBEBEB"/>
                </a:solidFill>
                <a:latin typeface="Verdana"/>
                <a:cs typeface="Verdana"/>
              </a:rPr>
              <a:t>Сводный</a:t>
            </a:r>
            <a:r>
              <a:rPr sz="1948" spc="-8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spc="65" dirty="0">
                <a:solidFill>
                  <a:srgbClr val="EBEBEB"/>
                </a:solidFill>
                <a:latin typeface="Verdana"/>
                <a:cs typeface="Verdana"/>
              </a:rPr>
              <a:t>график</a:t>
            </a:r>
            <a:r>
              <a:rPr sz="1948" spc="-9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spc="-55" dirty="0">
                <a:solidFill>
                  <a:srgbClr val="EBEBEB"/>
                </a:solidFill>
                <a:latin typeface="Verdana"/>
                <a:cs typeface="Verdana"/>
              </a:rPr>
              <a:t>скользящих</a:t>
            </a:r>
            <a:r>
              <a:rPr sz="1948" spc="-9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spc="-35" dirty="0">
                <a:solidFill>
                  <a:srgbClr val="EBEBEB"/>
                </a:solidFill>
                <a:latin typeface="Verdana"/>
                <a:cs typeface="Verdana"/>
              </a:rPr>
              <a:t>значений</a:t>
            </a:r>
            <a:r>
              <a:rPr sz="1948" spc="-7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dirty="0">
                <a:solidFill>
                  <a:srgbClr val="EBEBEB"/>
                </a:solidFill>
                <a:latin typeface="Verdana"/>
                <a:cs typeface="Verdana"/>
              </a:rPr>
              <a:t>Vвмп,</a:t>
            </a:r>
            <a:r>
              <a:rPr sz="1948" spc="-7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spc="50" dirty="0">
                <a:solidFill>
                  <a:srgbClr val="EBEBEB"/>
                </a:solidFill>
                <a:latin typeface="Verdana"/>
                <a:cs typeface="Verdana"/>
              </a:rPr>
              <a:t>на</a:t>
            </a:r>
            <a:r>
              <a:rPr sz="1948" spc="-11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spc="170" dirty="0">
                <a:solidFill>
                  <a:srgbClr val="EBEBEB"/>
                </a:solidFill>
                <a:latin typeface="Verdana"/>
                <a:cs typeface="Verdana"/>
              </a:rPr>
              <a:t>фоне</a:t>
            </a:r>
            <a:r>
              <a:rPr sz="1948" spc="-11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spc="-40" dirty="0">
                <a:solidFill>
                  <a:srgbClr val="EBEBEB"/>
                </a:solidFill>
                <a:latin typeface="Verdana"/>
                <a:cs typeface="Verdana"/>
              </a:rPr>
              <a:t>Великого</a:t>
            </a:r>
            <a:r>
              <a:rPr sz="1948" spc="-55" dirty="0">
                <a:solidFill>
                  <a:srgbClr val="EBEBEB"/>
                </a:solidFill>
                <a:latin typeface="Verdana"/>
                <a:cs typeface="Verdana"/>
              </a:rPr>
              <a:t> восточно-</a:t>
            </a:r>
            <a:r>
              <a:rPr sz="1948" spc="-10" dirty="0">
                <a:solidFill>
                  <a:srgbClr val="EBEBEB"/>
                </a:solidFill>
                <a:latin typeface="Verdana"/>
                <a:cs typeface="Verdana"/>
              </a:rPr>
              <a:t>японского землетрясения.</a:t>
            </a:r>
            <a:endParaRPr sz="1948" dirty="0">
              <a:latin typeface="Verdana"/>
              <a:cs typeface="Verdana"/>
            </a:endParaRPr>
          </a:p>
        </p:txBody>
      </p:sp>
      <p:sp>
        <p:nvSpPr>
          <p:cNvPr id="35" name="object 9">
            <a:extLst>
              <a:ext uri="{FF2B5EF4-FFF2-40B4-BE49-F238E27FC236}">
                <a16:creationId xmlns:a16="http://schemas.microsoft.com/office/drawing/2014/main" id="{718F61E2-7E9F-4553-9EA4-321B50324780}"/>
              </a:ext>
            </a:extLst>
          </p:cNvPr>
          <p:cNvSpPr/>
          <p:nvPr/>
        </p:nvSpPr>
        <p:spPr>
          <a:xfrm flipH="1">
            <a:off x="6200273" y="2166385"/>
            <a:ext cx="45719" cy="2824982"/>
          </a:xfrm>
          <a:custGeom>
            <a:avLst/>
            <a:gdLst/>
            <a:ahLst/>
            <a:cxnLst/>
            <a:rect l="l" t="t" r="r" b="b"/>
            <a:pathLst>
              <a:path w="48259" h="3256279">
                <a:moveTo>
                  <a:pt x="0" y="0"/>
                </a:moveTo>
                <a:lnTo>
                  <a:pt x="48133" y="3255860"/>
                </a:lnTo>
              </a:path>
            </a:pathLst>
          </a:custGeom>
          <a:ln w="57149">
            <a:solidFill>
              <a:srgbClr val="AF1512"/>
            </a:solidFill>
          </a:ln>
        </p:spPr>
        <p:txBody>
          <a:bodyPr wrap="square" lIns="0" tIns="0" rIns="0" bIns="0" rtlCol="0"/>
          <a:lstStyle/>
          <a:p>
            <a:pPr defTabSz="913577"/>
            <a:endParaRPr sz="1798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8618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639" y="2668718"/>
            <a:ext cx="4032326" cy="4185220"/>
            <a:chOff x="0" y="2671189"/>
            <a:chExt cx="4036060" cy="41890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671189"/>
              <a:ext cx="4035932" cy="418909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891789"/>
              <a:ext cx="1522475" cy="2364867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05609" y="1674087"/>
            <a:ext cx="2817173" cy="281717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98095" y="76"/>
            <a:ext cx="1602145" cy="113856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05608" y="6088898"/>
            <a:ext cx="990063" cy="76503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387801" y="0"/>
            <a:ext cx="771749" cy="859552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11657" y="-9658"/>
            <a:ext cx="10051633" cy="1279306"/>
          </a:xfrm>
          <a:prstGeom prst="rect">
            <a:avLst/>
          </a:prstGeom>
        </p:spPr>
        <p:txBody>
          <a:bodyPr vert="horz" wrap="square" lIns="0" tIns="171557" rIns="0" bIns="0" rtlCol="0">
            <a:spAutoFit/>
          </a:bodyPr>
          <a:lstStyle/>
          <a:p>
            <a:pPr marL="314677" marR="5075">
              <a:spcBef>
                <a:spcPts val="120"/>
              </a:spcBef>
            </a:pPr>
            <a:r>
              <a:rPr sz="3597" spc="75" dirty="0"/>
              <a:t>Динамика</a:t>
            </a:r>
            <a:r>
              <a:rPr sz="3597" spc="-380" dirty="0"/>
              <a:t> </a:t>
            </a:r>
            <a:r>
              <a:rPr sz="3597" spc="-145" dirty="0"/>
              <a:t>скользящих</a:t>
            </a:r>
            <a:r>
              <a:rPr sz="3597" spc="-280" dirty="0"/>
              <a:t> </a:t>
            </a:r>
            <a:r>
              <a:rPr sz="3597" dirty="0"/>
              <a:t>Vвмп</a:t>
            </a:r>
            <a:r>
              <a:rPr sz="3597" spc="-200" dirty="0"/>
              <a:t> </a:t>
            </a:r>
            <a:r>
              <a:rPr sz="3597" spc="-10" dirty="0"/>
              <a:t>(скоростей </a:t>
            </a:r>
            <a:r>
              <a:rPr sz="3597" spc="-130" dirty="0"/>
              <a:t>виртуального</a:t>
            </a:r>
            <a:r>
              <a:rPr sz="3597" spc="-215" dirty="0"/>
              <a:t> </a:t>
            </a:r>
            <a:r>
              <a:rPr sz="3597" spc="-55" dirty="0"/>
              <a:t>магнитного</a:t>
            </a:r>
            <a:r>
              <a:rPr sz="3597" spc="-305" dirty="0"/>
              <a:t> </a:t>
            </a:r>
            <a:r>
              <a:rPr sz="3597" spc="-10" dirty="0"/>
              <a:t>полюса)</a:t>
            </a:r>
            <a:endParaRPr sz="3597" dirty="0"/>
          </a:p>
        </p:txBody>
      </p:sp>
      <p:grpSp>
        <p:nvGrpSpPr>
          <p:cNvPr id="10" name="object 10"/>
          <p:cNvGrpSpPr/>
          <p:nvPr/>
        </p:nvGrpSpPr>
        <p:grpSpPr>
          <a:xfrm>
            <a:off x="113645" y="1305113"/>
            <a:ext cx="11971365" cy="4721298"/>
            <a:chOff x="108106" y="1306321"/>
            <a:chExt cx="11982450" cy="4725670"/>
          </a:xfrm>
        </p:grpSpPr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8106" y="1306321"/>
              <a:ext cx="11842115" cy="374319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0618" y="5031486"/>
              <a:ext cx="11459337" cy="999985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5276847" y="4734836"/>
            <a:ext cx="1642493" cy="224085"/>
          </a:xfrm>
          <a:prstGeom prst="rect">
            <a:avLst/>
          </a:prstGeom>
        </p:spPr>
        <p:txBody>
          <a:bodyPr vert="horz" wrap="square" lIns="0" tIns="16495" rIns="0" bIns="0" rtlCol="0">
            <a:spAutoFit/>
          </a:bodyPr>
          <a:lstStyle/>
          <a:p>
            <a:pPr marL="12689">
              <a:spcBef>
                <a:spcPts val="130"/>
              </a:spcBef>
            </a:pPr>
            <a:r>
              <a:rPr sz="1349" spc="-10" dirty="0">
                <a:solidFill>
                  <a:srgbClr val="EBEBEB"/>
                </a:solidFill>
                <a:latin typeface="Verdana"/>
                <a:cs typeface="Verdana"/>
              </a:rPr>
              <a:t>Дата:</a:t>
            </a:r>
            <a:r>
              <a:rPr sz="1349" spc="-2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349" spc="-90" dirty="0">
                <a:solidFill>
                  <a:srgbClr val="EBEBEB"/>
                </a:solidFill>
                <a:latin typeface="Verdana"/>
                <a:cs typeface="Verdana"/>
              </a:rPr>
              <a:t>yyyy-</a:t>
            </a:r>
            <a:r>
              <a:rPr sz="1349" spc="-70" dirty="0">
                <a:solidFill>
                  <a:srgbClr val="EBEBEB"/>
                </a:solidFill>
                <a:latin typeface="Verdana"/>
                <a:cs typeface="Verdana"/>
              </a:rPr>
              <a:t>mm-</a:t>
            </a:r>
            <a:r>
              <a:rPr sz="1349" spc="90" dirty="0">
                <a:solidFill>
                  <a:srgbClr val="EBEBEB"/>
                </a:solidFill>
                <a:latin typeface="Verdana"/>
                <a:cs typeface="Verdana"/>
              </a:rPr>
              <a:t>dd</a:t>
            </a:r>
            <a:endParaRPr sz="1349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432717" y="12"/>
            <a:ext cx="684531" cy="802875"/>
          </a:xfrm>
          <a:prstGeom prst="rect">
            <a:avLst/>
          </a:prstGeom>
          <a:solidFill>
            <a:srgbClr val="AF1512"/>
          </a:solidFill>
        </p:spPr>
        <p:txBody>
          <a:bodyPr vert="horz" wrap="square" lIns="0" tIns="247421" rIns="0" bIns="0" rtlCol="0">
            <a:spAutoFit/>
          </a:bodyPr>
          <a:lstStyle/>
          <a:p>
            <a:pPr marL="77400">
              <a:spcBef>
                <a:spcPts val="1948"/>
              </a:spcBef>
            </a:pPr>
            <a:r>
              <a:rPr lang="en-US" sz="3597" spc="-310" dirty="0">
                <a:solidFill>
                  <a:srgbClr val="EBEBEB"/>
                </a:solidFill>
                <a:latin typeface="Verdana"/>
                <a:cs typeface="Verdana"/>
              </a:rPr>
              <a:t>22</a:t>
            </a:r>
            <a:endParaRPr sz="3597" dirty="0">
              <a:latin typeface="Verdana"/>
              <a:cs typeface="Verdan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112913" y="1741158"/>
            <a:ext cx="2273735" cy="456143"/>
            <a:chOff x="5112003" y="1742770"/>
            <a:chExt cx="2275840" cy="456565"/>
          </a:xfrm>
        </p:grpSpPr>
        <p:sp>
          <p:nvSpPr>
            <p:cNvPr id="16" name="object 16"/>
            <p:cNvSpPr/>
            <p:nvPr/>
          </p:nvSpPr>
          <p:spPr>
            <a:xfrm>
              <a:off x="5121528" y="1752295"/>
              <a:ext cx="2256790" cy="437515"/>
            </a:xfrm>
            <a:custGeom>
              <a:avLst/>
              <a:gdLst/>
              <a:ahLst/>
              <a:cxnLst/>
              <a:rect l="l" t="t" r="r" b="b"/>
              <a:pathLst>
                <a:path w="2256790" h="437514">
                  <a:moveTo>
                    <a:pt x="2256663" y="0"/>
                  </a:moveTo>
                  <a:lnTo>
                    <a:pt x="0" y="0"/>
                  </a:lnTo>
                  <a:lnTo>
                    <a:pt x="0" y="436930"/>
                  </a:lnTo>
                  <a:lnTo>
                    <a:pt x="2256663" y="436930"/>
                  </a:lnTo>
                  <a:lnTo>
                    <a:pt x="2256663" y="0"/>
                  </a:lnTo>
                  <a:close/>
                </a:path>
              </a:pathLst>
            </a:custGeom>
            <a:solidFill>
              <a:srgbClr val="AF1512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sp>
          <p:nvSpPr>
            <p:cNvPr id="17" name="object 17"/>
            <p:cNvSpPr/>
            <p:nvPr/>
          </p:nvSpPr>
          <p:spPr>
            <a:xfrm>
              <a:off x="5121528" y="1752295"/>
              <a:ext cx="2256790" cy="437515"/>
            </a:xfrm>
            <a:custGeom>
              <a:avLst/>
              <a:gdLst/>
              <a:ahLst/>
              <a:cxnLst/>
              <a:rect l="l" t="t" r="r" b="b"/>
              <a:pathLst>
                <a:path w="2256790" h="437514">
                  <a:moveTo>
                    <a:pt x="0" y="436930"/>
                  </a:moveTo>
                  <a:lnTo>
                    <a:pt x="2256663" y="436930"/>
                  </a:lnTo>
                  <a:lnTo>
                    <a:pt x="2256663" y="0"/>
                  </a:lnTo>
                  <a:lnTo>
                    <a:pt x="0" y="0"/>
                  </a:lnTo>
                  <a:lnTo>
                    <a:pt x="0" y="436930"/>
                  </a:lnTo>
                  <a:close/>
                </a:path>
              </a:pathLst>
            </a:custGeom>
            <a:ln w="19050">
              <a:solidFill>
                <a:srgbClr val="800C0A"/>
              </a:solidFill>
            </a:ln>
          </p:spPr>
          <p:txBody>
            <a:bodyPr wrap="square" lIns="0" tIns="0" rIns="0" bIns="0" rtlCol="0"/>
            <a:lstStyle/>
            <a:p>
              <a:endParaRPr sz="1798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320367" y="1816209"/>
            <a:ext cx="1860732" cy="301346"/>
          </a:xfrm>
          <a:prstGeom prst="rect">
            <a:avLst/>
          </a:prstGeom>
        </p:spPr>
        <p:txBody>
          <a:bodyPr vert="horz" wrap="square" lIns="0" tIns="13323" rIns="0" bIns="0" rtlCol="0">
            <a:spAutoFit/>
          </a:bodyPr>
          <a:lstStyle/>
          <a:p>
            <a:pPr marL="12689">
              <a:spcBef>
                <a:spcPts val="105"/>
              </a:spcBef>
            </a:pPr>
            <a:r>
              <a:rPr sz="1798" spc="-10" dirty="0">
                <a:solidFill>
                  <a:srgbClr val="FFFFFF"/>
                </a:solidFill>
                <a:latin typeface="Verdana"/>
                <a:cs typeface="Verdana"/>
              </a:rPr>
              <a:t>Землетрясение</a:t>
            </a:r>
            <a:endParaRPr sz="1798">
              <a:latin typeface="Verdana"/>
              <a:cs typeface="Verdan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756998" y="2025805"/>
            <a:ext cx="4494813" cy="2951287"/>
            <a:chOff x="1752980" y="2027681"/>
            <a:chExt cx="4498975" cy="2954020"/>
          </a:xfrm>
        </p:grpSpPr>
        <p:sp>
          <p:nvSpPr>
            <p:cNvPr id="20" name="object 20"/>
            <p:cNvSpPr/>
            <p:nvPr/>
          </p:nvSpPr>
          <p:spPr>
            <a:xfrm>
              <a:off x="6222872" y="2056256"/>
              <a:ext cx="0" cy="2896870"/>
            </a:xfrm>
            <a:custGeom>
              <a:avLst/>
              <a:gdLst/>
              <a:ahLst/>
              <a:cxnLst/>
              <a:rect l="l" t="t" r="r" b="b"/>
              <a:pathLst>
                <a:path h="2896870">
                  <a:moveTo>
                    <a:pt x="0" y="0"/>
                  </a:moveTo>
                  <a:lnTo>
                    <a:pt x="0" y="2896870"/>
                  </a:lnTo>
                </a:path>
              </a:pathLst>
            </a:custGeom>
            <a:ln w="57150">
              <a:solidFill>
                <a:srgbClr val="AF1512"/>
              </a:solidFill>
            </a:ln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sp>
          <p:nvSpPr>
            <p:cNvPr id="21" name="object 21"/>
            <p:cNvSpPr/>
            <p:nvPr/>
          </p:nvSpPr>
          <p:spPr>
            <a:xfrm>
              <a:off x="1781555" y="2191384"/>
              <a:ext cx="567690" cy="2760980"/>
            </a:xfrm>
            <a:custGeom>
              <a:avLst/>
              <a:gdLst/>
              <a:ahLst/>
              <a:cxnLst/>
              <a:rect l="l" t="t" r="r" b="b"/>
              <a:pathLst>
                <a:path w="567689" h="2760979">
                  <a:moveTo>
                    <a:pt x="0" y="684784"/>
                  </a:moveTo>
                  <a:lnTo>
                    <a:pt x="0" y="2758313"/>
                  </a:lnTo>
                </a:path>
                <a:path w="567689" h="2760979">
                  <a:moveTo>
                    <a:pt x="567563" y="0"/>
                  </a:moveTo>
                  <a:lnTo>
                    <a:pt x="567563" y="2760726"/>
                  </a:lnTo>
                </a:path>
              </a:pathLst>
            </a:custGeom>
            <a:ln w="57150">
              <a:solidFill>
                <a:srgbClr val="EA6212"/>
              </a:solidFill>
            </a:ln>
          </p:spPr>
          <p:txBody>
            <a:bodyPr wrap="square" lIns="0" tIns="0" rIns="0" bIns="0" rtlCol="0"/>
            <a:lstStyle/>
            <a:p>
              <a:endParaRPr sz="1798"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148710" y="1800145"/>
            <a:ext cx="2484360" cy="354577"/>
          </a:xfrm>
          <a:prstGeom prst="rect">
            <a:avLst/>
          </a:prstGeom>
          <a:solidFill>
            <a:srgbClr val="EA6212"/>
          </a:solidFill>
          <a:ln w="19050">
            <a:solidFill>
              <a:srgbClr val="800C0A"/>
            </a:solidFill>
          </a:ln>
        </p:spPr>
        <p:txBody>
          <a:bodyPr vert="horz" wrap="square" lIns="0" tIns="77398" rIns="0" bIns="0" rtlCol="0">
            <a:spAutoFit/>
          </a:bodyPr>
          <a:lstStyle/>
          <a:p>
            <a:pPr marL="157338">
              <a:spcBef>
                <a:spcPts val="609"/>
              </a:spcBef>
            </a:pPr>
            <a:r>
              <a:rPr sz="1798" spc="-35" dirty="0">
                <a:solidFill>
                  <a:srgbClr val="FFFFFF"/>
                </a:solidFill>
                <a:latin typeface="Verdana"/>
                <a:cs typeface="Verdana"/>
              </a:rPr>
              <a:t>Вспышка</a:t>
            </a:r>
            <a:r>
              <a:rPr sz="1798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98" spc="70" dirty="0">
                <a:solidFill>
                  <a:srgbClr val="FFFFFF"/>
                </a:solidFill>
                <a:latin typeface="Verdana"/>
                <a:cs typeface="Verdana"/>
              </a:rPr>
              <a:t>класса</a:t>
            </a:r>
            <a:r>
              <a:rPr sz="1798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98" spc="-50" dirty="0">
                <a:solidFill>
                  <a:srgbClr val="FFFFFF"/>
                </a:solidFill>
                <a:latin typeface="Verdana"/>
                <a:cs typeface="Verdana"/>
              </a:rPr>
              <a:t>X</a:t>
            </a:r>
            <a:endParaRPr sz="1798" dirty="0">
              <a:latin typeface="Verdana"/>
              <a:cs typeface="Verdana"/>
            </a:endParaRPr>
          </a:p>
        </p:txBody>
      </p:sp>
      <p:graphicFrame>
        <p:nvGraphicFramePr>
          <p:cNvPr id="23" name="object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682551"/>
              </p:ext>
            </p:extLst>
          </p:nvPr>
        </p:nvGraphicFramePr>
        <p:xfrm>
          <a:off x="7104428" y="2609401"/>
          <a:ext cx="2483725" cy="23274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40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9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8142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800C0A"/>
                      </a:solidFill>
                      <a:prstDash val="solid"/>
                    </a:lnL>
                    <a:lnR w="19050">
                      <a:solidFill>
                        <a:srgbClr val="800C0A"/>
                      </a:solidFill>
                      <a:prstDash val="solid"/>
                    </a:lnR>
                    <a:lnT w="19050">
                      <a:solidFill>
                        <a:srgbClr val="800C0A"/>
                      </a:solidFill>
                      <a:prstDash val="solid"/>
                    </a:lnT>
                    <a:solidFill>
                      <a:srgbClr val="EA621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903">
                <a:tc>
                  <a:txBody>
                    <a:bodyPr/>
                    <a:lstStyle/>
                    <a:p>
                      <a:pPr marL="119380">
                        <a:lnSpc>
                          <a:spcPts val="156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Вспышка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9050">
                      <a:solidFill>
                        <a:srgbClr val="800C0A"/>
                      </a:solidFill>
                      <a:prstDash val="solid"/>
                    </a:lnL>
                    <a:lnR w="57150">
                      <a:solidFill>
                        <a:srgbClr val="EA6212"/>
                      </a:solidFill>
                      <a:prstDash val="solid"/>
                    </a:lnR>
                    <a:lnB w="19050">
                      <a:solidFill>
                        <a:srgbClr val="800C0A"/>
                      </a:solidFill>
                      <a:prstDash val="solid"/>
                    </a:lnB>
                    <a:solidFill>
                      <a:srgbClr val="EA621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</a:pPr>
                      <a:r>
                        <a:rPr sz="1800" spc="7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класса</a:t>
                      </a:r>
                      <a:r>
                        <a:rPr sz="1800" spc="-13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M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57150">
                      <a:solidFill>
                        <a:srgbClr val="EA6212"/>
                      </a:solidFill>
                      <a:prstDash val="solid"/>
                    </a:lnL>
                    <a:lnR w="19050">
                      <a:solidFill>
                        <a:srgbClr val="800C0A"/>
                      </a:solidFill>
                      <a:prstDash val="solid"/>
                    </a:lnR>
                    <a:lnB w="19050">
                      <a:solidFill>
                        <a:srgbClr val="800C0A"/>
                      </a:solidFill>
                      <a:prstDash val="solid"/>
                    </a:lnB>
                    <a:solidFill>
                      <a:srgbClr val="EA62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23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57150">
                      <a:solidFill>
                        <a:srgbClr val="EA6212"/>
                      </a:solidFill>
                      <a:prstDash val="solid"/>
                    </a:lnR>
                    <a:lnT w="19050">
                      <a:solidFill>
                        <a:srgbClr val="800C0A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EA6212"/>
                      </a:solidFill>
                      <a:prstDash val="solid"/>
                    </a:lnL>
                    <a:lnT w="19050">
                      <a:solidFill>
                        <a:srgbClr val="800C0A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4" name="object 24"/>
          <p:cNvGrpSpPr/>
          <p:nvPr/>
        </p:nvGrpSpPr>
        <p:grpSpPr>
          <a:xfrm>
            <a:off x="3236321" y="1268584"/>
            <a:ext cx="2507833" cy="3736056"/>
            <a:chOff x="3233673" y="1269758"/>
            <a:chExt cx="2510155" cy="3739515"/>
          </a:xfrm>
        </p:grpSpPr>
        <p:sp>
          <p:nvSpPr>
            <p:cNvPr id="25" name="object 25"/>
            <p:cNvSpPr/>
            <p:nvPr/>
          </p:nvSpPr>
          <p:spPr>
            <a:xfrm>
              <a:off x="4425568" y="1605914"/>
              <a:ext cx="0" cy="3374390"/>
            </a:xfrm>
            <a:custGeom>
              <a:avLst/>
              <a:gdLst/>
              <a:ahLst/>
              <a:cxnLst/>
              <a:rect l="l" t="t" r="r" b="b"/>
              <a:pathLst>
                <a:path h="3374390">
                  <a:moveTo>
                    <a:pt x="0" y="0"/>
                  </a:moveTo>
                  <a:lnTo>
                    <a:pt x="0" y="3374263"/>
                  </a:lnTo>
                </a:path>
              </a:pathLst>
            </a:custGeom>
            <a:ln w="57150">
              <a:solidFill>
                <a:srgbClr val="EA6212"/>
              </a:solidFill>
            </a:ln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sp>
          <p:nvSpPr>
            <p:cNvPr id="26" name="object 26"/>
            <p:cNvSpPr/>
            <p:nvPr/>
          </p:nvSpPr>
          <p:spPr>
            <a:xfrm>
              <a:off x="3243198" y="1279283"/>
              <a:ext cx="2491105" cy="432434"/>
            </a:xfrm>
            <a:custGeom>
              <a:avLst/>
              <a:gdLst/>
              <a:ahLst/>
              <a:cxnLst/>
              <a:rect l="l" t="t" r="r" b="b"/>
              <a:pathLst>
                <a:path w="2491104" h="432435">
                  <a:moveTo>
                    <a:pt x="2490978" y="0"/>
                  </a:moveTo>
                  <a:lnTo>
                    <a:pt x="0" y="0"/>
                  </a:lnTo>
                  <a:lnTo>
                    <a:pt x="0" y="432422"/>
                  </a:lnTo>
                  <a:lnTo>
                    <a:pt x="2490978" y="432422"/>
                  </a:lnTo>
                  <a:lnTo>
                    <a:pt x="2490978" y="0"/>
                  </a:lnTo>
                  <a:close/>
                </a:path>
              </a:pathLst>
            </a:custGeom>
            <a:solidFill>
              <a:srgbClr val="EA6212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sp>
          <p:nvSpPr>
            <p:cNvPr id="27" name="object 27"/>
            <p:cNvSpPr/>
            <p:nvPr/>
          </p:nvSpPr>
          <p:spPr>
            <a:xfrm>
              <a:off x="3243198" y="1279283"/>
              <a:ext cx="2491105" cy="432434"/>
            </a:xfrm>
            <a:custGeom>
              <a:avLst/>
              <a:gdLst/>
              <a:ahLst/>
              <a:cxnLst/>
              <a:rect l="l" t="t" r="r" b="b"/>
              <a:pathLst>
                <a:path w="2491104" h="432435">
                  <a:moveTo>
                    <a:pt x="0" y="432422"/>
                  </a:moveTo>
                  <a:lnTo>
                    <a:pt x="2490978" y="432422"/>
                  </a:lnTo>
                  <a:lnTo>
                    <a:pt x="2490978" y="0"/>
                  </a:lnTo>
                  <a:lnTo>
                    <a:pt x="0" y="0"/>
                  </a:lnTo>
                  <a:lnTo>
                    <a:pt x="0" y="432422"/>
                  </a:lnTo>
                  <a:close/>
                </a:path>
              </a:pathLst>
            </a:custGeom>
            <a:ln w="19050">
              <a:solidFill>
                <a:srgbClr val="800C0A"/>
              </a:solidFill>
            </a:ln>
          </p:spPr>
          <p:txBody>
            <a:bodyPr wrap="square" lIns="0" tIns="0" rIns="0" bIns="0" rtlCol="0"/>
            <a:lstStyle/>
            <a:p>
              <a:endParaRPr sz="1798"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353687" y="1341034"/>
            <a:ext cx="2267391" cy="301346"/>
          </a:xfrm>
          <a:prstGeom prst="rect">
            <a:avLst/>
          </a:prstGeom>
        </p:spPr>
        <p:txBody>
          <a:bodyPr vert="horz" wrap="square" lIns="0" tIns="13323" rIns="0" bIns="0" rtlCol="0">
            <a:spAutoFit/>
          </a:bodyPr>
          <a:lstStyle/>
          <a:p>
            <a:pPr marL="12689">
              <a:spcBef>
                <a:spcPts val="105"/>
              </a:spcBef>
            </a:pPr>
            <a:r>
              <a:rPr sz="1798" spc="-35" dirty="0">
                <a:solidFill>
                  <a:srgbClr val="FFFFFF"/>
                </a:solidFill>
                <a:latin typeface="Verdana"/>
                <a:cs typeface="Verdana"/>
              </a:rPr>
              <a:t>Вспышка</a:t>
            </a:r>
            <a:r>
              <a:rPr sz="1798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98" spc="70" dirty="0">
                <a:solidFill>
                  <a:srgbClr val="FFFFFF"/>
                </a:solidFill>
                <a:latin typeface="Verdana"/>
                <a:cs typeface="Verdana"/>
              </a:rPr>
              <a:t>класса</a:t>
            </a:r>
            <a:r>
              <a:rPr sz="1798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98" spc="8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endParaRPr sz="1798">
              <a:latin typeface="Verdana"/>
              <a:cs typeface="Verdana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608154" y="2551176"/>
            <a:ext cx="2507833" cy="456143"/>
            <a:chOff x="603072" y="2553538"/>
            <a:chExt cx="2510155" cy="456565"/>
          </a:xfrm>
        </p:grpSpPr>
        <p:sp>
          <p:nvSpPr>
            <p:cNvPr id="30" name="object 30"/>
            <p:cNvSpPr/>
            <p:nvPr/>
          </p:nvSpPr>
          <p:spPr>
            <a:xfrm>
              <a:off x="612597" y="2563063"/>
              <a:ext cx="2491105" cy="437515"/>
            </a:xfrm>
            <a:custGeom>
              <a:avLst/>
              <a:gdLst/>
              <a:ahLst/>
              <a:cxnLst/>
              <a:rect l="l" t="t" r="r" b="b"/>
              <a:pathLst>
                <a:path w="2491105" h="437514">
                  <a:moveTo>
                    <a:pt x="2490978" y="0"/>
                  </a:moveTo>
                  <a:lnTo>
                    <a:pt x="0" y="0"/>
                  </a:lnTo>
                  <a:lnTo>
                    <a:pt x="0" y="436930"/>
                  </a:lnTo>
                  <a:lnTo>
                    <a:pt x="2490978" y="436930"/>
                  </a:lnTo>
                  <a:lnTo>
                    <a:pt x="2490978" y="0"/>
                  </a:lnTo>
                  <a:close/>
                </a:path>
              </a:pathLst>
            </a:custGeom>
            <a:solidFill>
              <a:srgbClr val="EA6212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sp>
          <p:nvSpPr>
            <p:cNvPr id="31" name="object 31"/>
            <p:cNvSpPr/>
            <p:nvPr/>
          </p:nvSpPr>
          <p:spPr>
            <a:xfrm>
              <a:off x="612597" y="2563063"/>
              <a:ext cx="2491105" cy="437515"/>
            </a:xfrm>
            <a:custGeom>
              <a:avLst/>
              <a:gdLst/>
              <a:ahLst/>
              <a:cxnLst/>
              <a:rect l="l" t="t" r="r" b="b"/>
              <a:pathLst>
                <a:path w="2491105" h="437514">
                  <a:moveTo>
                    <a:pt x="0" y="436930"/>
                  </a:moveTo>
                  <a:lnTo>
                    <a:pt x="2490978" y="436930"/>
                  </a:lnTo>
                  <a:lnTo>
                    <a:pt x="2490978" y="0"/>
                  </a:lnTo>
                  <a:lnTo>
                    <a:pt x="0" y="0"/>
                  </a:lnTo>
                  <a:lnTo>
                    <a:pt x="0" y="436930"/>
                  </a:lnTo>
                  <a:close/>
                </a:path>
              </a:pathLst>
            </a:custGeom>
            <a:ln w="19049">
              <a:solidFill>
                <a:srgbClr val="800C0A"/>
              </a:solidFill>
            </a:ln>
          </p:spPr>
          <p:txBody>
            <a:bodyPr wrap="square" lIns="0" tIns="0" rIns="0" bIns="0" rtlCol="0"/>
            <a:lstStyle/>
            <a:p>
              <a:endParaRPr sz="1798"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724695" y="2626354"/>
            <a:ext cx="2266756" cy="301346"/>
          </a:xfrm>
          <a:prstGeom prst="rect">
            <a:avLst/>
          </a:prstGeom>
        </p:spPr>
        <p:txBody>
          <a:bodyPr vert="horz" wrap="square" lIns="0" tIns="13323" rIns="0" bIns="0" rtlCol="0">
            <a:spAutoFit/>
          </a:bodyPr>
          <a:lstStyle/>
          <a:p>
            <a:pPr marL="12689">
              <a:spcBef>
                <a:spcPts val="105"/>
              </a:spcBef>
            </a:pPr>
            <a:r>
              <a:rPr sz="1798" spc="-35" dirty="0">
                <a:solidFill>
                  <a:srgbClr val="FFFFFF"/>
                </a:solidFill>
                <a:latin typeface="Verdana"/>
                <a:cs typeface="Verdana"/>
              </a:rPr>
              <a:t>Вспышка</a:t>
            </a:r>
            <a:r>
              <a:rPr sz="1798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98" spc="70" dirty="0">
                <a:solidFill>
                  <a:srgbClr val="FFFFFF"/>
                </a:solidFill>
                <a:latin typeface="Verdana"/>
                <a:cs typeface="Verdana"/>
              </a:rPr>
              <a:t>класса</a:t>
            </a:r>
            <a:r>
              <a:rPr sz="1798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98" spc="8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endParaRPr sz="1798">
              <a:latin typeface="Verdana"/>
              <a:cs typeface="Verdan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74071" y="6074722"/>
            <a:ext cx="11751859" cy="601211"/>
          </a:xfrm>
          <a:prstGeom prst="rect">
            <a:avLst/>
          </a:prstGeom>
        </p:spPr>
        <p:txBody>
          <a:bodyPr vert="horz" wrap="square" lIns="0" tIns="9516" rIns="0" bIns="0" rtlCol="0">
            <a:spAutoFit/>
          </a:bodyPr>
          <a:lstStyle/>
          <a:p>
            <a:pPr marL="4883831" marR="5075" indent="-4871776">
              <a:lnSpc>
                <a:spcPct val="103200"/>
              </a:lnSpc>
              <a:spcBef>
                <a:spcPts val="75"/>
              </a:spcBef>
            </a:pPr>
            <a:r>
              <a:rPr sz="1948" dirty="0">
                <a:solidFill>
                  <a:srgbClr val="EBEBEB"/>
                </a:solidFill>
                <a:latin typeface="Verdana"/>
                <a:cs typeface="Verdana"/>
              </a:rPr>
              <a:t>Рис.</a:t>
            </a:r>
            <a:r>
              <a:rPr sz="1948" spc="-12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lang="en-US" sz="1948" spc="-165" dirty="0">
                <a:solidFill>
                  <a:srgbClr val="EBEBEB"/>
                </a:solidFill>
                <a:latin typeface="Verdana"/>
                <a:cs typeface="Verdana"/>
              </a:rPr>
              <a:t>14</a:t>
            </a:r>
            <a:r>
              <a:rPr sz="1948" spc="-165" dirty="0">
                <a:solidFill>
                  <a:srgbClr val="EBEBEB"/>
                </a:solidFill>
                <a:latin typeface="Verdana"/>
                <a:cs typeface="Verdana"/>
              </a:rPr>
              <a:t>.</a:t>
            </a:r>
            <a:r>
              <a:rPr sz="1948" spc="-13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spc="-20" dirty="0">
                <a:solidFill>
                  <a:srgbClr val="EBEBEB"/>
                </a:solidFill>
                <a:latin typeface="Verdana"/>
                <a:cs typeface="Verdana"/>
              </a:rPr>
              <a:t>Сводный</a:t>
            </a:r>
            <a:r>
              <a:rPr sz="1948" spc="-8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spc="65" dirty="0">
                <a:solidFill>
                  <a:srgbClr val="EBEBEB"/>
                </a:solidFill>
                <a:latin typeface="Verdana"/>
                <a:cs typeface="Verdana"/>
              </a:rPr>
              <a:t>график</a:t>
            </a:r>
            <a:r>
              <a:rPr sz="1948" spc="-9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spc="-55" dirty="0">
                <a:solidFill>
                  <a:srgbClr val="EBEBEB"/>
                </a:solidFill>
                <a:latin typeface="Verdana"/>
                <a:cs typeface="Verdana"/>
              </a:rPr>
              <a:t>скользящих</a:t>
            </a:r>
            <a:r>
              <a:rPr sz="1948" spc="-9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spc="-35" dirty="0">
                <a:solidFill>
                  <a:srgbClr val="EBEBEB"/>
                </a:solidFill>
                <a:latin typeface="Verdana"/>
                <a:cs typeface="Verdana"/>
              </a:rPr>
              <a:t>значений</a:t>
            </a:r>
            <a:r>
              <a:rPr sz="1948" spc="-7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dirty="0">
                <a:solidFill>
                  <a:srgbClr val="EBEBEB"/>
                </a:solidFill>
                <a:latin typeface="Verdana"/>
                <a:cs typeface="Verdana"/>
              </a:rPr>
              <a:t>Vвмп,</a:t>
            </a:r>
            <a:r>
              <a:rPr sz="1948" spc="-7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spc="50" dirty="0">
                <a:solidFill>
                  <a:srgbClr val="EBEBEB"/>
                </a:solidFill>
                <a:latin typeface="Verdana"/>
                <a:cs typeface="Verdana"/>
              </a:rPr>
              <a:t>на</a:t>
            </a:r>
            <a:r>
              <a:rPr sz="1948" spc="-11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spc="170" dirty="0">
                <a:solidFill>
                  <a:srgbClr val="EBEBEB"/>
                </a:solidFill>
                <a:latin typeface="Verdana"/>
                <a:cs typeface="Verdana"/>
              </a:rPr>
              <a:t>фоне</a:t>
            </a:r>
            <a:r>
              <a:rPr sz="1948" spc="-11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spc="-40" dirty="0">
                <a:solidFill>
                  <a:srgbClr val="EBEBEB"/>
                </a:solidFill>
                <a:latin typeface="Verdana"/>
                <a:cs typeface="Verdana"/>
              </a:rPr>
              <a:t>Великого</a:t>
            </a:r>
            <a:r>
              <a:rPr sz="1948" spc="-55" dirty="0">
                <a:solidFill>
                  <a:srgbClr val="EBEBEB"/>
                </a:solidFill>
                <a:latin typeface="Verdana"/>
                <a:cs typeface="Verdana"/>
              </a:rPr>
              <a:t> восточно-</a:t>
            </a:r>
            <a:r>
              <a:rPr sz="1948" spc="-10" dirty="0">
                <a:solidFill>
                  <a:srgbClr val="EBEBEB"/>
                </a:solidFill>
                <a:latin typeface="Verdana"/>
                <a:cs typeface="Verdana"/>
              </a:rPr>
              <a:t>японского землетрясения.</a:t>
            </a:r>
            <a:endParaRPr sz="1948" dirty="0">
              <a:latin typeface="Verdana"/>
              <a:cs typeface="Verdana"/>
            </a:endParaRPr>
          </a:p>
        </p:txBody>
      </p:sp>
      <p:graphicFrame>
        <p:nvGraphicFramePr>
          <p:cNvPr id="34" name="object 23">
            <a:extLst>
              <a:ext uri="{FF2B5EF4-FFF2-40B4-BE49-F238E27FC236}">
                <a16:creationId xmlns:a16="http://schemas.microsoft.com/office/drawing/2014/main" id="{B473C853-4272-469B-8F21-023C77E0F7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995193"/>
              </p:ext>
            </p:extLst>
          </p:nvPr>
        </p:nvGraphicFramePr>
        <p:xfrm>
          <a:off x="4869695" y="2253369"/>
          <a:ext cx="2483725" cy="27032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40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9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4797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800C0A"/>
                      </a:solidFill>
                      <a:prstDash val="solid"/>
                    </a:lnL>
                    <a:lnR w="19050">
                      <a:solidFill>
                        <a:srgbClr val="800C0A"/>
                      </a:solidFill>
                      <a:prstDash val="solid"/>
                    </a:lnR>
                    <a:lnT w="19050">
                      <a:solidFill>
                        <a:srgbClr val="800C0A"/>
                      </a:solidFill>
                      <a:prstDash val="solid"/>
                    </a:lnT>
                    <a:solidFill>
                      <a:srgbClr val="EA621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045">
                <a:tc>
                  <a:txBody>
                    <a:bodyPr/>
                    <a:lstStyle/>
                    <a:p>
                      <a:pPr marL="119380">
                        <a:lnSpc>
                          <a:spcPts val="156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Вспышка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9050">
                      <a:solidFill>
                        <a:srgbClr val="800C0A"/>
                      </a:solidFill>
                      <a:prstDash val="solid"/>
                    </a:lnL>
                    <a:lnR w="57150">
                      <a:solidFill>
                        <a:srgbClr val="EA6212"/>
                      </a:solidFill>
                      <a:prstDash val="solid"/>
                    </a:lnR>
                    <a:lnB w="19050">
                      <a:solidFill>
                        <a:srgbClr val="800C0A"/>
                      </a:solidFill>
                      <a:prstDash val="solid"/>
                    </a:lnB>
                    <a:solidFill>
                      <a:srgbClr val="EA621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</a:pPr>
                      <a:r>
                        <a:rPr sz="1800" spc="7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класса</a:t>
                      </a:r>
                      <a:r>
                        <a:rPr sz="1800" spc="-13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M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57150">
                      <a:solidFill>
                        <a:srgbClr val="EA6212"/>
                      </a:solidFill>
                      <a:prstDash val="solid"/>
                    </a:lnL>
                    <a:lnR w="19050">
                      <a:solidFill>
                        <a:srgbClr val="800C0A"/>
                      </a:solidFill>
                      <a:prstDash val="solid"/>
                    </a:lnR>
                    <a:lnB w="19050">
                      <a:solidFill>
                        <a:srgbClr val="800C0A"/>
                      </a:solidFill>
                      <a:prstDash val="solid"/>
                    </a:lnB>
                    <a:solidFill>
                      <a:srgbClr val="EA62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73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57150">
                      <a:solidFill>
                        <a:srgbClr val="EA6212"/>
                      </a:solidFill>
                      <a:prstDash val="solid"/>
                    </a:lnR>
                    <a:lnT w="19050">
                      <a:solidFill>
                        <a:srgbClr val="800C0A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EA6212"/>
                      </a:solidFill>
                      <a:prstDash val="solid"/>
                    </a:lnL>
                    <a:lnT w="19050">
                      <a:solidFill>
                        <a:srgbClr val="800C0A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40" y="0"/>
            <a:ext cx="12182243" cy="685393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639" y="2668718"/>
            <a:ext cx="4032326" cy="4185220"/>
            <a:chOff x="0" y="2671189"/>
            <a:chExt cx="4036060" cy="418909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671189"/>
              <a:ext cx="4035932" cy="418909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891789"/>
              <a:ext cx="1522475" cy="2364867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98095" y="76"/>
            <a:ext cx="1602145" cy="113856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05608" y="6088898"/>
            <a:ext cx="990063" cy="765038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10674897" y="0"/>
            <a:ext cx="772080" cy="1212997"/>
            <a:chOff x="10391775" y="0"/>
            <a:chExt cx="772795" cy="1214120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91775" y="0"/>
              <a:ext cx="772464" cy="121399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0436732" y="12"/>
              <a:ext cx="685165" cy="1144270"/>
            </a:xfrm>
            <a:custGeom>
              <a:avLst/>
              <a:gdLst/>
              <a:ahLst/>
              <a:cxnLst/>
              <a:rect l="l" t="t" r="r" b="b"/>
              <a:pathLst>
                <a:path w="685165" h="1144270">
                  <a:moveTo>
                    <a:pt x="684669" y="0"/>
                  </a:moveTo>
                  <a:lnTo>
                    <a:pt x="0" y="0"/>
                  </a:lnTo>
                  <a:lnTo>
                    <a:pt x="0" y="1144130"/>
                  </a:lnTo>
                  <a:lnTo>
                    <a:pt x="684669" y="1144130"/>
                  </a:lnTo>
                  <a:lnTo>
                    <a:pt x="684669" y="0"/>
                  </a:lnTo>
                  <a:close/>
                </a:path>
              </a:pathLst>
            </a:custGeom>
            <a:solidFill>
              <a:srgbClr val="AF1512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44660" y="91724"/>
            <a:ext cx="9022616" cy="576681"/>
          </a:xfrm>
          <a:prstGeom prst="rect">
            <a:avLst/>
          </a:prstGeom>
        </p:spPr>
        <p:txBody>
          <a:bodyPr vert="horz" wrap="square" lIns="0" tIns="15226" rIns="0" bIns="0" rtlCol="0" anchor="ctr">
            <a:spAutoFit/>
          </a:bodyPr>
          <a:lstStyle/>
          <a:p>
            <a:pPr marL="12689">
              <a:lnSpc>
                <a:spcPct val="100000"/>
              </a:lnSpc>
              <a:spcBef>
                <a:spcPts val="120"/>
              </a:spcBef>
            </a:pPr>
            <a:r>
              <a:rPr sz="3597" spc="-225" dirty="0">
                <a:solidFill>
                  <a:schemeClr val="bg1"/>
                </a:solidFill>
              </a:rPr>
              <a:t>ЭКВИВАЛЕНТНЫЙ</a:t>
            </a:r>
            <a:r>
              <a:rPr sz="3597" spc="-330" dirty="0">
                <a:solidFill>
                  <a:schemeClr val="bg1"/>
                </a:solidFill>
              </a:rPr>
              <a:t> </a:t>
            </a:r>
            <a:r>
              <a:rPr sz="3597" spc="-190" dirty="0">
                <a:solidFill>
                  <a:schemeClr val="bg1"/>
                </a:solidFill>
              </a:rPr>
              <a:t>МАГНИТНЫЙ</a:t>
            </a:r>
            <a:r>
              <a:rPr sz="3597" spc="-325" dirty="0">
                <a:solidFill>
                  <a:schemeClr val="bg1"/>
                </a:solidFill>
              </a:rPr>
              <a:t> </a:t>
            </a:r>
            <a:r>
              <a:rPr sz="3597" spc="-10" dirty="0">
                <a:solidFill>
                  <a:schemeClr val="bg1"/>
                </a:solidFill>
              </a:rPr>
              <a:t>ДИПОЛЬ</a:t>
            </a:r>
            <a:endParaRPr sz="3597" dirty="0">
              <a:solidFill>
                <a:schemeClr val="bg1"/>
              </a:solidFill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891567" y="155862"/>
            <a:ext cx="280410" cy="576681"/>
          </a:xfrm>
          <a:prstGeom prst="rect">
            <a:avLst/>
          </a:prstGeom>
        </p:spPr>
        <p:txBody>
          <a:bodyPr vert="horz" wrap="square" lIns="0" tIns="15226" rIns="0" bIns="0" rtlCol="0">
            <a:spAutoFit/>
          </a:bodyPr>
          <a:lstStyle/>
          <a:p>
            <a:pPr marL="12689">
              <a:spcBef>
                <a:spcPts val="120"/>
              </a:spcBef>
            </a:pPr>
            <a:r>
              <a:rPr lang="en-US" sz="3597" spc="-350" dirty="0">
                <a:solidFill>
                  <a:srgbClr val="EBEBEB"/>
                </a:solidFill>
                <a:latin typeface="Verdana"/>
                <a:cs typeface="Verdana"/>
              </a:rPr>
              <a:t>3</a:t>
            </a:r>
            <a:endParaRPr sz="3597" dirty="0">
              <a:latin typeface="Verdana"/>
              <a:cs typeface="Verdan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566563" y="639923"/>
            <a:ext cx="5346829" cy="5674821"/>
            <a:chOff x="6702552" y="743280"/>
            <a:chExt cx="5351780" cy="5680075"/>
          </a:xfrm>
        </p:grpSpPr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02552" y="743280"/>
              <a:ext cx="5351272" cy="568007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348980" y="2560827"/>
              <a:ext cx="514350" cy="2787015"/>
            </a:xfrm>
            <a:custGeom>
              <a:avLst/>
              <a:gdLst/>
              <a:ahLst/>
              <a:cxnLst/>
              <a:rect l="l" t="t" r="r" b="b"/>
              <a:pathLst>
                <a:path w="514350" h="2787015">
                  <a:moveTo>
                    <a:pt x="0" y="0"/>
                  </a:moveTo>
                  <a:lnTo>
                    <a:pt x="513842" y="2786888"/>
                  </a:lnTo>
                </a:path>
              </a:pathLst>
            </a:custGeom>
            <a:ln w="57150">
              <a:solidFill>
                <a:srgbClr val="AF1512"/>
              </a:solidFill>
            </a:ln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sp>
          <p:nvSpPr>
            <p:cNvPr id="17" name="object 17"/>
            <p:cNvSpPr/>
            <p:nvPr/>
          </p:nvSpPr>
          <p:spPr>
            <a:xfrm>
              <a:off x="7761097" y="5265711"/>
              <a:ext cx="1689100" cy="437515"/>
            </a:xfrm>
            <a:custGeom>
              <a:avLst/>
              <a:gdLst/>
              <a:ahLst/>
              <a:cxnLst/>
              <a:rect l="l" t="t" r="r" b="b"/>
              <a:pathLst>
                <a:path w="1689100" h="437514">
                  <a:moveTo>
                    <a:pt x="1689100" y="0"/>
                  </a:moveTo>
                  <a:lnTo>
                    <a:pt x="0" y="0"/>
                  </a:lnTo>
                  <a:lnTo>
                    <a:pt x="0" y="436930"/>
                  </a:lnTo>
                  <a:lnTo>
                    <a:pt x="1689100" y="436930"/>
                  </a:lnTo>
                  <a:lnTo>
                    <a:pt x="1689100" y="0"/>
                  </a:lnTo>
                  <a:close/>
                </a:path>
              </a:pathLst>
            </a:custGeom>
            <a:solidFill>
              <a:srgbClr val="AF1512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sp>
          <p:nvSpPr>
            <p:cNvPr id="18" name="object 18"/>
            <p:cNvSpPr/>
            <p:nvPr/>
          </p:nvSpPr>
          <p:spPr>
            <a:xfrm>
              <a:off x="7761097" y="5265711"/>
              <a:ext cx="1689100" cy="437515"/>
            </a:xfrm>
            <a:custGeom>
              <a:avLst/>
              <a:gdLst/>
              <a:ahLst/>
              <a:cxnLst/>
              <a:rect l="l" t="t" r="r" b="b"/>
              <a:pathLst>
                <a:path w="1689100" h="437514">
                  <a:moveTo>
                    <a:pt x="0" y="436930"/>
                  </a:moveTo>
                  <a:lnTo>
                    <a:pt x="1689100" y="436930"/>
                  </a:lnTo>
                  <a:lnTo>
                    <a:pt x="1689100" y="0"/>
                  </a:lnTo>
                  <a:lnTo>
                    <a:pt x="0" y="0"/>
                  </a:lnTo>
                  <a:lnTo>
                    <a:pt x="0" y="436930"/>
                  </a:lnTo>
                  <a:close/>
                </a:path>
              </a:pathLst>
            </a:custGeom>
            <a:ln w="19050">
              <a:solidFill>
                <a:srgbClr val="800C0A"/>
              </a:solidFill>
            </a:ln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sp>
          <p:nvSpPr>
            <p:cNvPr id="19" name="object 19"/>
            <p:cNvSpPr/>
            <p:nvPr/>
          </p:nvSpPr>
          <p:spPr>
            <a:xfrm>
              <a:off x="10871454" y="2308605"/>
              <a:ext cx="124460" cy="2740660"/>
            </a:xfrm>
            <a:custGeom>
              <a:avLst/>
              <a:gdLst/>
              <a:ahLst/>
              <a:cxnLst/>
              <a:rect l="l" t="t" r="r" b="b"/>
              <a:pathLst>
                <a:path w="124459" h="2740660">
                  <a:moveTo>
                    <a:pt x="123951" y="0"/>
                  </a:moveTo>
                  <a:lnTo>
                    <a:pt x="0" y="2740660"/>
                  </a:lnTo>
                </a:path>
              </a:pathLst>
            </a:custGeom>
            <a:ln w="57150">
              <a:solidFill>
                <a:srgbClr val="AF1512"/>
              </a:solidFill>
            </a:ln>
          </p:spPr>
          <p:txBody>
            <a:bodyPr wrap="square" lIns="0" tIns="0" rIns="0" bIns="0" rtlCol="0"/>
            <a:lstStyle/>
            <a:p>
              <a:endParaRPr sz="1798"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44661" y="732543"/>
            <a:ext cx="6277512" cy="4255640"/>
          </a:xfrm>
          <a:prstGeom prst="rect">
            <a:avLst/>
          </a:prstGeom>
        </p:spPr>
        <p:txBody>
          <a:bodyPr vert="horz" wrap="square" lIns="0" tIns="39968" rIns="0" bIns="0" rtlCol="0">
            <a:spAutoFit/>
          </a:bodyPr>
          <a:lstStyle/>
          <a:p>
            <a:pPr marL="12689" marR="29818">
              <a:lnSpc>
                <a:spcPct val="92500"/>
              </a:lnSpc>
              <a:spcBef>
                <a:spcPts val="315"/>
              </a:spcBef>
            </a:pPr>
            <a:r>
              <a:rPr sz="1948" spc="-30" dirty="0">
                <a:solidFill>
                  <a:srgbClr val="FFFFFF"/>
                </a:solidFill>
                <a:latin typeface="Verdana"/>
                <a:cs typeface="Verdana"/>
              </a:rPr>
              <a:t>Эквивалентным</a:t>
            </a:r>
            <a:r>
              <a:rPr sz="1948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dirty="0">
                <a:solidFill>
                  <a:srgbClr val="FFFFFF"/>
                </a:solidFill>
                <a:latin typeface="Verdana"/>
                <a:cs typeface="Verdana"/>
              </a:rPr>
              <a:t>магнитным</a:t>
            </a:r>
            <a:r>
              <a:rPr sz="1948" spc="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spc="50" dirty="0">
                <a:solidFill>
                  <a:srgbClr val="FFFFFF"/>
                </a:solidFill>
                <a:latin typeface="Verdana"/>
                <a:cs typeface="Verdana"/>
              </a:rPr>
              <a:t>диполем</a:t>
            </a:r>
            <a:r>
              <a:rPr sz="1948" spc="-40" dirty="0">
                <a:solidFill>
                  <a:srgbClr val="FFFFFF"/>
                </a:solidFill>
                <a:latin typeface="Verdana"/>
                <a:cs typeface="Verdana"/>
              </a:rPr>
              <a:t> называется </a:t>
            </a:r>
            <a:r>
              <a:rPr sz="1948" spc="-20" dirty="0">
                <a:solidFill>
                  <a:srgbClr val="FFFFFF"/>
                </a:solidFill>
                <a:latin typeface="Verdana"/>
                <a:cs typeface="Verdana"/>
              </a:rPr>
              <a:t>такой</a:t>
            </a:r>
            <a:r>
              <a:rPr sz="1948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spc="-75" dirty="0">
                <a:solidFill>
                  <a:srgbClr val="FFFFFF"/>
                </a:solidFill>
                <a:latin typeface="Verdana"/>
                <a:cs typeface="Verdana"/>
              </a:rPr>
              <a:t>диполь,</a:t>
            </a:r>
            <a:r>
              <a:rPr sz="1948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dirty="0">
                <a:solidFill>
                  <a:srgbClr val="FFFFFF"/>
                </a:solidFill>
                <a:latin typeface="Verdana"/>
                <a:cs typeface="Verdana"/>
              </a:rPr>
              <a:t>ориентация</a:t>
            </a:r>
            <a:r>
              <a:rPr sz="1948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spc="-4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948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spc="-25" dirty="0">
                <a:solidFill>
                  <a:srgbClr val="FFFFFF"/>
                </a:solidFill>
                <a:latin typeface="Verdana"/>
                <a:cs typeface="Verdana"/>
              </a:rPr>
              <a:t>магнитный</a:t>
            </a:r>
            <a:r>
              <a:rPr sz="1948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spc="105" dirty="0">
                <a:solidFill>
                  <a:srgbClr val="FFFFFF"/>
                </a:solidFill>
                <a:latin typeface="Verdana"/>
                <a:cs typeface="Verdana"/>
              </a:rPr>
              <a:t>момент </a:t>
            </a:r>
            <a:r>
              <a:rPr sz="1948" dirty="0">
                <a:solidFill>
                  <a:srgbClr val="FFFFFF"/>
                </a:solidFill>
                <a:latin typeface="Verdana"/>
                <a:cs typeface="Verdana"/>
              </a:rPr>
              <a:t>которого</a:t>
            </a:r>
            <a:r>
              <a:rPr sz="1948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spc="55" dirty="0">
                <a:solidFill>
                  <a:srgbClr val="FFFFFF"/>
                </a:solidFill>
                <a:latin typeface="Verdana"/>
                <a:cs typeface="Verdana"/>
              </a:rPr>
              <a:t>способны</a:t>
            </a:r>
            <a:r>
              <a:rPr sz="1948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dirty="0">
                <a:solidFill>
                  <a:srgbClr val="FFFFFF"/>
                </a:solidFill>
                <a:latin typeface="Verdana"/>
                <a:cs typeface="Verdana"/>
              </a:rPr>
              <a:t>создать</a:t>
            </a:r>
            <a:r>
              <a:rPr sz="1948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spc="-24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948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dirty="0">
                <a:solidFill>
                  <a:srgbClr val="FFFFFF"/>
                </a:solidFill>
                <a:latin typeface="Verdana"/>
                <a:cs typeface="Verdana"/>
              </a:rPr>
              <a:t>данной</a:t>
            </a:r>
            <a:r>
              <a:rPr sz="1948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spc="-10" dirty="0">
                <a:solidFill>
                  <a:srgbClr val="FFFFFF"/>
                </a:solidFill>
                <a:latin typeface="Verdana"/>
                <a:cs typeface="Verdana"/>
              </a:rPr>
              <a:t>точке </a:t>
            </a:r>
            <a:r>
              <a:rPr sz="1948" dirty="0">
                <a:solidFill>
                  <a:srgbClr val="FFFFFF"/>
                </a:solidFill>
                <a:latin typeface="Verdana"/>
                <a:cs typeface="Verdana"/>
              </a:rPr>
              <a:t>наблюденное</a:t>
            </a:r>
            <a:r>
              <a:rPr sz="1948" spc="3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spc="-20" dirty="0">
                <a:solidFill>
                  <a:srgbClr val="FFFFFF"/>
                </a:solidFill>
                <a:latin typeface="Verdana"/>
                <a:cs typeface="Verdana"/>
              </a:rPr>
              <a:t>поле.</a:t>
            </a:r>
            <a:endParaRPr sz="1948">
              <a:latin typeface="Verdana"/>
              <a:cs typeface="Verdana"/>
            </a:endParaRPr>
          </a:p>
          <a:p>
            <a:pPr marL="12689">
              <a:lnSpc>
                <a:spcPts val="2248"/>
              </a:lnSpc>
              <a:spcBef>
                <a:spcPts val="814"/>
              </a:spcBef>
            </a:pPr>
            <a:r>
              <a:rPr sz="1948" spc="-21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948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spc="65" dirty="0">
                <a:solidFill>
                  <a:srgbClr val="FFFFFF"/>
                </a:solidFill>
                <a:latin typeface="Verdana"/>
                <a:cs typeface="Verdana"/>
              </a:rPr>
              <a:t>работе </a:t>
            </a:r>
            <a:r>
              <a:rPr sz="1948" dirty="0">
                <a:solidFill>
                  <a:srgbClr val="FFFFFF"/>
                </a:solidFill>
                <a:latin typeface="Verdana"/>
                <a:cs typeface="Verdana"/>
              </a:rPr>
              <a:t>исследовалось</a:t>
            </a:r>
            <a:r>
              <a:rPr sz="1948" spc="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dirty="0">
                <a:solidFill>
                  <a:srgbClr val="FFFFFF"/>
                </a:solidFill>
                <a:latin typeface="Verdana"/>
                <a:cs typeface="Verdana"/>
              </a:rPr>
              <a:t>поведение</a:t>
            </a:r>
            <a:r>
              <a:rPr sz="1948" spc="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spc="-10" dirty="0">
                <a:solidFill>
                  <a:srgbClr val="FFFFFF"/>
                </a:solidFill>
                <a:latin typeface="Verdana"/>
                <a:cs typeface="Verdana"/>
              </a:rPr>
              <a:t>следующих</a:t>
            </a:r>
            <a:endParaRPr sz="1948">
              <a:latin typeface="Verdana"/>
              <a:cs typeface="Verdana"/>
            </a:endParaRPr>
          </a:p>
          <a:p>
            <a:pPr marL="12689">
              <a:lnSpc>
                <a:spcPts val="2248"/>
              </a:lnSpc>
            </a:pPr>
            <a:r>
              <a:rPr sz="1948" spc="-45" dirty="0">
                <a:solidFill>
                  <a:srgbClr val="FFFFFF"/>
                </a:solidFill>
                <a:latin typeface="Verdana"/>
                <a:cs typeface="Verdana"/>
              </a:rPr>
              <a:t>магнитных</a:t>
            </a:r>
            <a:r>
              <a:rPr sz="1948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spc="-10" dirty="0">
                <a:solidFill>
                  <a:srgbClr val="FFFFFF"/>
                </a:solidFill>
                <a:latin typeface="Verdana"/>
                <a:cs typeface="Verdana"/>
              </a:rPr>
              <a:t>параметров:</a:t>
            </a:r>
            <a:endParaRPr sz="1948">
              <a:latin typeface="Verdana"/>
              <a:cs typeface="Verdana"/>
            </a:endParaRPr>
          </a:p>
          <a:p>
            <a:pPr marL="12689">
              <a:lnSpc>
                <a:spcPts val="2253"/>
              </a:lnSpc>
              <a:spcBef>
                <a:spcPts val="818"/>
              </a:spcBef>
              <a:tabLst>
                <a:tab pos="354646" algn="l"/>
              </a:tabLst>
            </a:pPr>
            <a:r>
              <a:rPr sz="1599" spc="75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1599" dirty="0">
                <a:solidFill>
                  <a:srgbClr val="89D0D5"/>
                </a:solidFill>
                <a:latin typeface="Lucida Sans Unicode"/>
                <a:cs typeface="Lucida Sans Unicode"/>
              </a:rPr>
              <a:t>	</a:t>
            </a:r>
            <a:r>
              <a:rPr sz="1948" b="1" spc="-27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948" b="1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48" spc="-20" dirty="0">
                <a:solidFill>
                  <a:srgbClr val="FFFFFF"/>
                </a:solidFill>
                <a:latin typeface="Verdana"/>
                <a:cs typeface="Verdana"/>
              </a:rPr>
              <a:t>(км)</a:t>
            </a:r>
            <a:r>
              <a:rPr sz="1948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spc="-254" dirty="0">
                <a:solidFill>
                  <a:srgbClr val="FFFFFF"/>
                </a:solidFill>
                <a:latin typeface="Verdana"/>
                <a:cs typeface="Verdana"/>
              </a:rPr>
              <a:t>–</a:t>
            </a:r>
            <a:r>
              <a:rPr sz="1948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dirty="0">
                <a:solidFill>
                  <a:srgbClr val="FFFFFF"/>
                </a:solidFill>
                <a:latin typeface="Verdana"/>
                <a:cs typeface="Verdana"/>
              </a:rPr>
              <a:t>расстояние</a:t>
            </a:r>
            <a:r>
              <a:rPr sz="1948" spc="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spc="-50" dirty="0">
                <a:solidFill>
                  <a:srgbClr val="FFFFFF"/>
                </a:solidFill>
                <a:latin typeface="Verdana"/>
                <a:cs typeface="Verdana"/>
              </a:rPr>
              <a:t>от</a:t>
            </a:r>
            <a:r>
              <a:rPr sz="1948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dirty="0">
                <a:solidFill>
                  <a:srgbClr val="FFFFFF"/>
                </a:solidFill>
                <a:latin typeface="Verdana"/>
                <a:cs typeface="Verdana"/>
              </a:rPr>
              <a:t>магнитного</a:t>
            </a:r>
            <a:r>
              <a:rPr sz="1948" spc="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spc="-10" dirty="0">
                <a:solidFill>
                  <a:srgbClr val="FFFFFF"/>
                </a:solidFill>
                <a:latin typeface="Verdana"/>
                <a:cs typeface="Verdana"/>
              </a:rPr>
              <a:t>центра</a:t>
            </a:r>
            <a:endParaRPr sz="1948">
              <a:latin typeface="Verdana"/>
              <a:cs typeface="Verdana"/>
            </a:endParaRPr>
          </a:p>
          <a:p>
            <a:pPr marL="354646">
              <a:lnSpc>
                <a:spcPts val="2253"/>
              </a:lnSpc>
            </a:pPr>
            <a:r>
              <a:rPr sz="1948" spc="-40" dirty="0">
                <a:solidFill>
                  <a:srgbClr val="FFFFFF"/>
                </a:solidFill>
                <a:latin typeface="Verdana"/>
                <a:cs typeface="Verdana"/>
              </a:rPr>
              <a:t>эквивалентного</a:t>
            </a:r>
            <a:r>
              <a:rPr sz="1948" spc="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spc="-70" dirty="0">
                <a:solidFill>
                  <a:srgbClr val="FFFFFF"/>
                </a:solidFill>
                <a:latin typeface="Verdana"/>
                <a:cs typeface="Verdana"/>
              </a:rPr>
              <a:t>диполя</a:t>
            </a:r>
            <a:r>
              <a:rPr sz="1948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dirty="0">
                <a:solidFill>
                  <a:srgbClr val="FFFFFF"/>
                </a:solidFill>
                <a:latin typeface="Verdana"/>
                <a:cs typeface="Verdana"/>
              </a:rPr>
              <a:t>до</a:t>
            </a:r>
            <a:r>
              <a:rPr sz="1948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spc="-10" dirty="0">
                <a:solidFill>
                  <a:srgbClr val="FFFFFF"/>
                </a:solidFill>
                <a:latin typeface="Verdana"/>
                <a:cs typeface="Verdana"/>
              </a:rPr>
              <a:t>обсерватории,</a:t>
            </a:r>
            <a:endParaRPr sz="1948">
              <a:latin typeface="Verdana"/>
              <a:cs typeface="Verdana"/>
            </a:endParaRPr>
          </a:p>
          <a:p>
            <a:pPr marL="12689">
              <a:lnSpc>
                <a:spcPts val="2248"/>
              </a:lnSpc>
              <a:spcBef>
                <a:spcPts val="818"/>
              </a:spcBef>
              <a:tabLst>
                <a:tab pos="354646" algn="l"/>
              </a:tabLst>
            </a:pPr>
            <a:r>
              <a:rPr sz="1599" spc="75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1599" dirty="0">
                <a:solidFill>
                  <a:srgbClr val="89D0D5"/>
                </a:solidFill>
                <a:latin typeface="Lucida Sans Unicode"/>
                <a:cs typeface="Lucida Sans Unicode"/>
              </a:rPr>
              <a:t>	</a:t>
            </a:r>
            <a:r>
              <a:rPr sz="1948" b="1" spc="-250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1948" b="1" spc="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48" spc="-20" dirty="0">
                <a:solidFill>
                  <a:srgbClr val="FFFFFF"/>
                </a:solidFill>
                <a:latin typeface="Verdana"/>
                <a:cs typeface="Verdana"/>
              </a:rPr>
              <a:t>(км)</a:t>
            </a:r>
            <a:r>
              <a:rPr sz="1948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spc="-254" dirty="0">
                <a:solidFill>
                  <a:srgbClr val="FFFFFF"/>
                </a:solidFill>
                <a:latin typeface="Verdana"/>
                <a:cs typeface="Verdana"/>
              </a:rPr>
              <a:t>–</a:t>
            </a:r>
            <a:r>
              <a:rPr sz="1948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dirty="0">
                <a:solidFill>
                  <a:srgbClr val="FFFFFF"/>
                </a:solidFill>
                <a:latin typeface="Verdana"/>
                <a:cs typeface="Verdana"/>
              </a:rPr>
              <a:t>расстояние</a:t>
            </a:r>
            <a:r>
              <a:rPr sz="1948" spc="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spc="-50" dirty="0">
                <a:solidFill>
                  <a:srgbClr val="FFFFFF"/>
                </a:solidFill>
                <a:latin typeface="Verdana"/>
                <a:cs typeface="Verdana"/>
              </a:rPr>
              <a:t>от</a:t>
            </a:r>
            <a:r>
              <a:rPr sz="1948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dirty="0">
                <a:solidFill>
                  <a:srgbClr val="FFFFFF"/>
                </a:solidFill>
                <a:latin typeface="Verdana"/>
                <a:cs typeface="Verdana"/>
              </a:rPr>
              <a:t>северного</a:t>
            </a:r>
            <a:r>
              <a:rPr sz="1948" spc="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spc="-10" dirty="0">
                <a:solidFill>
                  <a:srgbClr val="FFFFFF"/>
                </a:solidFill>
                <a:latin typeface="Verdana"/>
                <a:cs typeface="Verdana"/>
              </a:rPr>
              <a:t>магнитного</a:t>
            </a:r>
            <a:endParaRPr sz="1948">
              <a:latin typeface="Verdana"/>
              <a:cs typeface="Verdana"/>
            </a:endParaRPr>
          </a:p>
          <a:p>
            <a:pPr marL="354646">
              <a:lnSpc>
                <a:spcPts val="2248"/>
              </a:lnSpc>
            </a:pPr>
            <a:r>
              <a:rPr sz="1948" spc="60" dirty="0">
                <a:solidFill>
                  <a:srgbClr val="FFFFFF"/>
                </a:solidFill>
                <a:latin typeface="Verdana"/>
                <a:cs typeface="Verdana"/>
              </a:rPr>
              <a:t>полюса</a:t>
            </a:r>
            <a:r>
              <a:rPr sz="1948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dirty="0">
                <a:solidFill>
                  <a:srgbClr val="FFFFFF"/>
                </a:solidFill>
                <a:latin typeface="Verdana"/>
                <a:cs typeface="Verdana"/>
              </a:rPr>
              <a:t>до</a:t>
            </a:r>
            <a:r>
              <a:rPr sz="1948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spc="-10" dirty="0">
                <a:solidFill>
                  <a:srgbClr val="FFFFFF"/>
                </a:solidFill>
                <a:latin typeface="Verdana"/>
                <a:cs typeface="Verdana"/>
              </a:rPr>
              <a:t>обсерватории,</a:t>
            </a:r>
            <a:endParaRPr sz="1948">
              <a:latin typeface="Verdana"/>
              <a:cs typeface="Verdana"/>
            </a:endParaRPr>
          </a:p>
          <a:p>
            <a:pPr marL="12689">
              <a:spcBef>
                <a:spcPts val="818"/>
              </a:spcBef>
              <a:tabLst>
                <a:tab pos="354646" algn="l"/>
              </a:tabLst>
            </a:pPr>
            <a:r>
              <a:rPr sz="1599" spc="75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1599" dirty="0">
                <a:solidFill>
                  <a:srgbClr val="89D0D5"/>
                </a:solidFill>
                <a:latin typeface="Lucida Sans Unicode"/>
                <a:cs typeface="Lucida Sans Unicode"/>
              </a:rPr>
              <a:t>	</a:t>
            </a:r>
            <a:r>
              <a:rPr sz="1948" b="1" spc="-37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948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48" spc="-180" dirty="0">
                <a:solidFill>
                  <a:srgbClr val="FFFFFF"/>
                </a:solidFill>
                <a:latin typeface="Verdana"/>
                <a:cs typeface="Verdana"/>
              </a:rPr>
              <a:t>(нтл)–</a:t>
            </a:r>
            <a:r>
              <a:rPr sz="1948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dirty="0">
                <a:solidFill>
                  <a:srgbClr val="FFFFFF"/>
                </a:solidFill>
                <a:latin typeface="Verdana"/>
                <a:cs typeface="Verdana"/>
              </a:rPr>
              <a:t>модуль</a:t>
            </a:r>
            <a:r>
              <a:rPr sz="1948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dirty="0">
                <a:solidFill>
                  <a:srgbClr val="FFFFFF"/>
                </a:solidFill>
                <a:latin typeface="Verdana"/>
                <a:cs typeface="Verdana"/>
              </a:rPr>
              <a:t>вектора</a:t>
            </a:r>
            <a:r>
              <a:rPr sz="1948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dirty="0">
                <a:solidFill>
                  <a:srgbClr val="FFFFFF"/>
                </a:solidFill>
                <a:latin typeface="Verdana"/>
                <a:cs typeface="Verdana"/>
              </a:rPr>
              <a:t>магнитной</a:t>
            </a:r>
            <a:r>
              <a:rPr sz="1948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spc="-10" dirty="0">
                <a:solidFill>
                  <a:srgbClr val="FFFFFF"/>
                </a:solidFill>
                <a:latin typeface="Verdana"/>
                <a:cs typeface="Verdana"/>
              </a:rPr>
              <a:t>индукции,</a:t>
            </a:r>
            <a:endParaRPr sz="1948">
              <a:latin typeface="Verdana"/>
              <a:cs typeface="Verdana"/>
            </a:endParaRPr>
          </a:p>
          <a:p>
            <a:pPr marR="1211124" algn="ctr">
              <a:lnSpc>
                <a:spcPts val="2253"/>
              </a:lnSpc>
              <a:spcBef>
                <a:spcPts val="819"/>
              </a:spcBef>
              <a:tabLst>
                <a:tab pos="341957" algn="l"/>
              </a:tabLst>
            </a:pPr>
            <a:r>
              <a:rPr sz="1599" spc="75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1599" dirty="0">
                <a:solidFill>
                  <a:srgbClr val="89D0D5"/>
                </a:solidFill>
                <a:latin typeface="Lucida Sans Unicode"/>
                <a:cs typeface="Lucida Sans Unicode"/>
              </a:rPr>
              <a:t>	</a:t>
            </a:r>
            <a:r>
              <a:rPr sz="1948" b="1" dirty="0">
                <a:solidFill>
                  <a:srgbClr val="FFFFFF"/>
                </a:solidFill>
                <a:latin typeface="Tahoma"/>
                <a:cs typeface="Tahoma"/>
              </a:rPr>
              <a:t>Vвмп</a:t>
            </a:r>
            <a:r>
              <a:rPr sz="1948" b="1" spc="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48" spc="-75" dirty="0">
                <a:solidFill>
                  <a:srgbClr val="FFFFFF"/>
                </a:solidFill>
                <a:latin typeface="Verdana"/>
                <a:cs typeface="Verdana"/>
              </a:rPr>
              <a:t>(км/ч)</a:t>
            </a:r>
            <a:r>
              <a:rPr sz="1948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spc="-254" dirty="0">
                <a:solidFill>
                  <a:srgbClr val="FFFFFF"/>
                </a:solidFill>
                <a:latin typeface="Verdana"/>
                <a:cs typeface="Verdana"/>
              </a:rPr>
              <a:t>–</a:t>
            </a:r>
            <a:r>
              <a:rPr sz="1948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dirty="0">
                <a:solidFill>
                  <a:srgbClr val="FFFFFF"/>
                </a:solidFill>
                <a:latin typeface="Verdana"/>
                <a:cs typeface="Verdana"/>
              </a:rPr>
              <a:t>скорость</a:t>
            </a:r>
            <a:r>
              <a:rPr sz="1948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spc="-30" dirty="0">
                <a:solidFill>
                  <a:srgbClr val="FFFFFF"/>
                </a:solidFill>
                <a:latin typeface="Verdana"/>
                <a:cs typeface="Verdana"/>
              </a:rPr>
              <a:t>виртуального</a:t>
            </a:r>
            <a:endParaRPr sz="1948">
              <a:latin typeface="Verdana"/>
              <a:cs typeface="Verdana"/>
            </a:endParaRPr>
          </a:p>
          <a:p>
            <a:pPr marR="1226985" algn="ctr">
              <a:lnSpc>
                <a:spcPts val="2253"/>
              </a:lnSpc>
            </a:pPr>
            <a:r>
              <a:rPr sz="1948" spc="-10" dirty="0">
                <a:solidFill>
                  <a:srgbClr val="FFFFFF"/>
                </a:solidFill>
                <a:latin typeface="Verdana"/>
                <a:cs typeface="Verdana"/>
              </a:rPr>
              <a:t>(расчетного)</a:t>
            </a:r>
            <a:r>
              <a:rPr sz="1948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dirty="0">
                <a:solidFill>
                  <a:srgbClr val="FFFFFF"/>
                </a:solidFill>
                <a:latin typeface="Verdana"/>
                <a:cs typeface="Verdana"/>
              </a:rPr>
              <a:t>магнитного</a:t>
            </a:r>
            <a:r>
              <a:rPr sz="1948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spc="-10" dirty="0">
                <a:solidFill>
                  <a:srgbClr val="FFFFFF"/>
                </a:solidFill>
                <a:latin typeface="Verdana"/>
                <a:cs typeface="Verdana"/>
              </a:rPr>
              <a:t>полюса,</a:t>
            </a:r>
            <a:endParaRPr sz="1948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44660" y="5059207"/>
            <a:ext cx="6332072" cy="1284685"/>
          </a:xfrm>
          <a:prstGeom prst="rect">
            <a:avLst/>
          </a:prstGeom>
        </p:spPr>
        <p:txBody>
          <a:bodyPr vert="horz" wrap="square" lIns="0" tIns="18398" rIns="0" bIns="0" rtlCol="0">
            <a:spAutoFit/>
          </a:bodyPr>
          <a:lstStyle/>
          <a:p>
            <a:pPr marL="12689">
              <a:lnSpc>
                <a:spcPts val="2248"/>
              </a:lnSpc>
              <a:spcBef>
                <a:spcPts val="145"/>
              </a:spcBef>
              <a:tabLst>
                <a:tab pos="354646" algn="l"/>
              </a:tabLst>
            </a:pPr>
            <a:r>
              <a:rPr sz="1599" spc="75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1599" dirty="0">
                <a:solidFill>
                  <a:srgbClr val="89D0D5"/>
                </a:solidFill>
                <a:latin typeface="Lucida Sans Unicode"/>
                <a:cs typeface="Lucida Sans Unicode"/>
              </a:rPr>
              <a:t>	</a:t>
            </a:r>
            <a:r>
              <a:rPr sz="1948" b="1" spc="65" dirty="0">
                <a:solidFill>
                  <a:srgbClr val="FFFFFF"/>
                </a:solidFill>
                <a:latin typeface="Tahoma"/>
                <a:cs typeface="Tahoma"/>
              </a:rPr>
              <a:t>Vмм</a:t>
            </a:r>
            <a:r>
              <a:rPr sz="1948" b="1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48" spc="-140" dirty="0">
                <a:solidFill>
                  <a:srgbClr val="FFFFFF"/>
                </a:solidFill>
                <a:latin typeface="Verdana"/>
                <a:cs typeface="Verdana"/>
              </a:rPr>
              <a:t>(%/сутки)</a:t>
            </a:r>
            <a:r>
              <a:rPr sz="1948" spc="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spc="-254" dirty="0">
                <a:solidFill>
                  <a:srgbClr val="FFFFFF"/>
                </a:solidFill>
                <a:latin typeface="Verdana"/>
                <a:cs typeface="Verdana"/>
              </a:rPr>
              <a:t>–</a:t>
            </a:r>
            <a:r>
              <a:rPr sz="1948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dirty="0">
                <a:solidFill>
                  <a:srgbClr val="FFFFFF"/>
                </a:solidFill>
                <a:latin typeface="Verdana"/>
                <a:cs typeface="Verdana"/>
              </a:rPr>
              <a:t>скорость</a:t>
            </a:r>
            <a:r>
              <a:rPr sz="1948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dirty="0">
                <a:solidFill>
                  <a:srgbClr val="FFFFFF"/>
                </a:solidFill>
                <a:latin typeface="Verdana"/>
                <a:cs typeface="Verdana"/>
              </a:rPr>
              <a:t>изменения</a:t>
            </a:r>
            <a:r>
              <a:rPr sz="1948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spc="-75" dirty="0">
                <a:solidFill>
                  <a:srgbClr val="FFFFFF"/>
                </a:solidFill>
                <a:latin typeface="Verdana"/>
                <a:cs typeface="Verdana"/>
              </a:rPr>
              <a:t>величины</a:t>
            </a:r>
            <a:endParaRPr sz="1948">
              <a:latin typeface="Verdana"/>
              <a:cs typeface="Verdana"/>
            </a:endParaRPr>
          </a:p>
          <a:p>
            <a:pPr marL="354646">
              <a:lnSpc>
                <a:spcPts val="2248"/>
              </a:lnSpc>
            </a:pPr>
            <a:r>
              <a:rPr sz="1948" dirty="0">
                <a:solidFill>
                  <a:srgbClr val="FFFFFF"/>
                </a:solidFill>
                <a:latin typeface="Verdana"/>
                <a:cs typeface="Verdana"/>
              </a:rPr>
              <a:t>магнитного</a:t>
            </a:r>
            <a:r>
              <a:rPr sz="1948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spc="75" dirty="0">
                <a:solidFill>
                  <a:srgbClr val="FFFFFF"/>
                </a:solidFill>
                <a:latin typeface="Verdana"/>
                <a:cs typeface="Verdana"/>
              </a:rPr>
              <a:t>момента,</a:t>
            </a:r>
            <a:endParaRPr sz="1948">
              <a:latin typeface="Verdana"/>
              <a:cs typeface="Verdana"/>
            </a:endParaRPr>
          </a:p>
          <a:p>
            <a:pPr marR="559566" algn="r">
              <a:lnSpc>
                <a:spcPts val="2253"/>
              </a:lnSpc>
              <a:spcBef>
                <a:spcPts val="818"/>
              </a:spcBef>
              <a:tabLst>
                <a:tab pos="341957" algn="l"/>
              </a:tabLst>
            </a:pPr>
            <a:r>
              <a:rPr sz="1599" spc="75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1599" dirty="0">
                <a:solidFill>
                  <a:srgbClr val="89D0D5"/>
                </a:solidFill>
                <a:latin typeface="Lucida Sans Unicode"/>
                <a:cs typeface="Lucida Sans Unicode"/>
              </a:rPr>
              <a:t>	</a:t>
            </a:r>
            <a:r>
              <a:rPr sz="1948" b="1" spc="215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1948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48" spc="-160" dirty="0">
                <a:solidFill>
                  <a:srgbClr val="FFFFFF"/>
                </a:solidFill>
                <a:latin typeface="Verdana"/>
                <a:cs typeface="Verdana"/>
              </a:rPr>
              <a:t>(нтл)</a:t>
            </a:r>
            <a:r>
              <a:rPr sz="1948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spc="-254" dirty="0">
                <a:solidFill>
                  <a:srgbClr val="FFFFFF"/>
                </a:solidFill>
                <a:latin typeface="Verdana"/>
                <a:cs typeface="Verdana"/>
              </a:rPr>
              <a:t>–</a:t>
            </a:r>
            <a:r>
              <a:rPr sz="1948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spc="-60" dirty="0">
                <a:solidFill>
                  <a:srgbClr val="FFFFFF"/>
                </a:solidFill>
                <a:latin typeface="Verdana"/>
                <a:cs typeface="Verdana"/>
              </a:rPr>
              <a:t>локальная </a:t>
            </a:r>
            <a:r>
              <a:rPr sz="1948" spc="-10" dirty="0">
                <a:solidFill>
                  <a:srgbClr val="FFFFFF"/>
                </a:solidFill>
                <a:latin typeface="Verdana"/>
                <a:cs typeface="Verdana"/>
              </a:rPr>
              <a:t>магнитная</a:t>
            </a:r>
            <a:r>
              <a:rPr sz="1948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spc="-30" dirty="0">
                <a:solidFill>
                  <a:srgbClr val="FFFFFF"/>
                </a:solidFill>
                <a:latin typeface="Verdana"/>
                <a:cs typeface="Verdana"/>
              </a:rPr>
              <a:t>постоянная,</a:t>
            </a:r>
            <a:endParaRPr sz="1948">
              <a:latin typeface="Verdana"/>
              <a:cs typeface="Verdana"/>
            </a:endParaRPr>
          </a:p>
          <a:p>
            <a:pPr marR="537361" algn="r">
              <a:lnSpc>
                <a:spcPts val="2253"/>
              </a:lnSpc>
            </a:pPr>
            <a:r>
              <a:rPr sz="1948" spc="-20" dirty="0">
                <a:solidFill>
                  <a:srgbClr val="FFFFFF"/>
                </a:solidFill>
                <a:latin typeface="Verdana"/>
                <a:cs typeface="Verdana"/>
              </a:rPr>
              <a:t>силовая</a:t>
            </a:r>
            <a:r>
              <a:rPr sz="1948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dirty="0">
                <a:solidFill>
                  <a:srgbClr val="FFFFFF"/>
                </a:solidFill>
                <a:latin typeface="Verdana"/>
                <a:cs typeface="Verdana"/>
              </a:rPr>
              <a:t>характеристика</a:t>
            </a:r>
            <a:r>
              <a:rPr sz="1948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dirty="0">
                <a:solidFill>
                  <a:srgbClr val="FFFFFF"/>
                </a:solidFill>
                <a:latin typeface="Verdana"/>
                <a:cs typeface="Verdana"/>
              </a:rPr>
              <a:t>магнитного</a:t>
            </a:r>
            <a:r>
              <a:rPr sz="1948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spc="-10" dirty="0">
                <a:solidFill>
                  <a:srgbClr val="FFFFFF"/>
                </a:solidFill>
                <a:latin typeface="Verdana"/>
                <a:cs typeface="Verdana"/>
              </a:rPr>
              <a:t>поля.</a:t>
            </a:r>
            <a:endParaRPr sz="1948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859260" y="5267712"/>
            <a:ext cx="1336073" cy="225366"/>
          </a:xfrm>
          <a:prstGeom prst="rect">
            <a:avLst/>
          </a:prstGeom>
        </p:spPr>
        <p:txBody>
          <a:bodyPr vert="horz" wrap="square" lIns="0" tIns="17764" rIns="0" bIns="0" rtlCol="0">
            <a:spAutoFit/>
          </a:bodyPr>
          <a:lstStyle/>
          <a:p>
            <a:pPr marL="12689">
              <a:spcBef>
                <a:spcPts val="140"/>
              </a:spcBef>
            </a:pPr>
            <a:r>
              <a:rPr sz="1349" spc="-10" dirty="0">
                <a:solidFill>
                  <a:srgbClr val="FFFFFF"/>
                </a:solidFill>
                <a:latin typeface="Verdana"/>
                <a:cs typeface="Verdana"/>
              </a:rPr>
              <a:t>Обсерватория</a:t>
            </a:r>
            <a:endParaRPr sz="1349" dirty="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746907" y="6447642"/>
            <a:ext cx="5327162" cy="318703"/>
          </a:xfrm>
          <a:prstGeom prst="rect">
            <a:avLst/>
          </a:prstGeom>
        </p:spPr>
        <p:txBody>
          <a:bodyPr vert="horz" wrap="square" lIns="0" tIns="19032" rIns="0" bIns="0" rtlCol="0">
            <a:spAutoFit/>
          </a:bodyPr>
          <a:lstStyle/>
          <a:p>
            <a:pPr marL="12689">
              <a:spcBef>
                <a:spcPts val="150"/>
              </a:spcBef>
            </a:pPr>
            <a:r>
              <a:rPr sz="1948" dirty="0">
                <a:solidFill>
                  <a:srgbClr val="EBEBEB"/>
                </a:solidFill>
                <a:latin typeface="Verdana"/>
                <a:cs typeface="Verdana"/>
              </a:rPr>
              <a:t>Рис.</a:t>
            </a:r>
            <a:r>
              <a:rPr sz="1948" spc="-17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lang="ru-RU" sz="1948" spc="-165" dirty="0">
                <a:solidFill>
                  <a:srgbClr val="EBEBEB"/>
                </a:solidFill>
                <a:latin typeface="Verdana"/>
                <a:cs typeface="Verdana"/>
              </a:rPr>
              <a:t>1</a:t>
            </a:r>
            <a:r>
              <a:rPr sz="1948" spc="-165" dirty="0">
                <a:solidFill>
                  <a:srgbClr val="EBEBEB"/>
                </a:solidFill>
                <a:latin typeface="Verdana"/>
                <a:cs typeface="Verdana"/>
              </a:rPr>
              <a:t>.</a:t>
            </a:r>
            <a:r>
              <a:rPr sz="1948" spc="-13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spc="-55" dirty="0">
                <a:solidFill>
                  <a:srgbClr val="EBEBEB"/>
                </a:solidFill>
                <a:latin typeface="Verdana"/>
                <a:cs typeface="Verdana"/>
              </a:rPr>
              <a:t>Эквивалентный</a:t>
            </a:r>
            <a:r>
              <a:rPr sz="1948" spc="-1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spc="-20" dirty="0">
                <a:solidFill>
                  <a:srgbClr val="EBEBEB"/>
                </a:solidFill>
                <a:latin typeface="Verdana"/>
                <a:cs typeface="Verdana"/>
              </a:rPr>
              <a:t>магнитный</a:t>
            </a:r>
            <a:r>
              <a:rPr sz="1948" spc="-4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spc="-35" dirty="0">
                <a:solidFill>
                  <a:srgbClr val="EBEBEB"/>
                </a:solidFill>
                <a:latin typeface="Verdana"/>
                <a:cs typeface="Verdana"/>
              </a:rPr>
              <a:t>диполь.</a:t>
            </a:r>
            <a:endParaRPr sz="1948" dirty="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899005" y="4856614"/>
            <a:ext cx="1827108" cy="303520"/>
          </a:xfrm>
          <a:prstGeom prst="rect">
            <a:avLst/>
          </a:prstGeom>
          <a:solidFill>
            <a:srgbClr val="AF1512"/>
          </a:solidFill>
          <a:ln w="19050">
            <a:solidFill>
              <a:srgbClr val="800C0A"/>
            </a:solidFill>
          </a:ln>
        </p:spPr>
        <p:txBody>
          <a:bodyPr vert="horz" wrap="square" lIns="0" tIns="95162" rIns="0" bIns="0" rtlCol="0">
            <a:spAutoFit/>
          </a:bodyPr>
          <a:lstStyle/>
          <a:p>
            <a:pPr marL="118004">
              <a:spcBef>
                <a:spcPts val="749"/>
              </a:spcBef>
            </a:pPr>
            <a:r>
              <a:rPr sz="1349" spc="-30" dirty="0">
                <a:solidFill>
                  <a:srgbClr val="FFFFFF"/>
                </a:solidFill>
                <a:latin typeface="Verdana"/>
                <a:cs typeface="Verdana"/>
              </a:rPr>
              <a:t>Магнитный</a:t>
            </a:r>
            <a:r>
              <a:rPr sz="1349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49" spc="-20" dirty="0">
                <a:solidFill>
                  <a:srgbClr val="FFFFFF"/>
                </a:solidFill>
                <a:latin typeface="Verdana"/>
                <a:cs typeface="Verdana"/>
              </a:rPr>
              <a:t>полюс</a:t>
            </a:r>
            <a:endParaRPr sz="1349" dirty="0">
              <a:latin typeface="Verdana"/>
              <a:cs typeface="Verdana"/>
            </a:endParaRPr>
          </a:p>
        </p:txBody>
      </p:sp>
      <p:sp>
        <p:nvSpPr>
          <p:cNvPr id="25" name="object 11">
            <a:extLst>
              <a:ext uri="{FF2B5EF4-FFF2-40B4-BE49-F238E27FC236}">
                <a16:creationId xmlns:a16="http://schemas.microsoft.com/office/drawing/2014/main" id="{464F7C43-15C4-41AF-BAEC-885F5FEB964F}"/>
              </a:ext>
            </a:extLst>
          </p:cNvPr>
          <p:cNvSpPr/>
          <p:nvPr/>
        </p:nvSpPr>
        <p:spPr>
          <a:xfrm>
            <a:off x="6597456" y="680760"/>
            <a:ext cx="2468880" cy="222764"/>
          </a:xfrm>
          <a:custGeom>
            <a:avLst/>
            <a:gdLst/>
            <a:ahLst/>
            <a:cxnLst/>
            <a:rect l="l" t="t" r="r" b="b"/>
            <a:pathLst>
              <a:path w="2468879" h="360680">
                <a:moveTo>
                  <a:pt x="2468372" y="0"/>
                </a:moveTo>
                <a:lnTo>
                  <a:pt x="0" y="0"/>
                </a:lnTo>
                <a:lnTo>
                  <a:pt x="0" y="360349"/>
                </a:lnTo>
                <a:lnTo>
                  <a:pt x="2468372" y="360349"/>
                </a:lnTo>
                <a:lnTo>
                  <a:pt x="2468372" y="0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pPr marL="146685">
              <a:lnSpc>
                <a:spcPct val="100000"/>
              </a:lnSpc>
              <a:spcBef>
                <a:spcPts val="605"/>
              </a:spcBef>
            </a:pPr>
            <a:r>
              <a:rPr lang="ru-RU" sz="1400" dirty="0">
                <a:solidFill>
                  <a:srgbClr val="FFFFFF"/>
                </a:solidFill>
                <a:latin typeface="Verdana"/>
                <a:cs typeface="Verdana"/>
              </a:rPr>
              <a:t>Географический</a:t>
            </a:r>
            <a:r>
              <a:rPr lang="ru-RU" sz="1400" spc="4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ru-RU" sz="1400" spc="-20" dirty="0">
                <a:solidFill>
                  <a:srgbClr val="FFFFFF"/>
                </a:solidFill>
                <a:latin typeface="Verdana"/>
                <a:cs typeface="Verdana"/>
              </a:rPr>
              <a:t>полюс</a:t>
            </a:r>
            <a:endParaRPr lang="ru-RU" sz="1400" dirty="0">
              <a:latin typeface="Verdana"/>
              <a:cs typeface="Verdana"/>
            </a:endParaRPr>
          </a:p>
        </p:txBody>
      </p:sp>
      <p:sp>
        <p:nvSpPr>
          <p:cNvPr id="26" name="object 13">
            <a:extLst>
              <a:ext uri="{FF2B5EF4-FFF2-40B4-BE49-F238E27FC236}">
                <a16:creationId xmlns:a16="http://schemas.microsoft.com/office/drawing/2014/main" id="{67E0F70A-A224-4365-9C41-B357578920D7}"/>
              </a:ext>
            </a:extLst>
          </p:cNvPr>
          <p:cNvSpPr/>
          <p:nvPr/>
        </p:nvSpPr>
        <p:spPr>
          <a:xfrm>
            <a:off x="9023819" y="857350"/>
            <a:ext cx="257810" cy="147320"/>
          </a:xfrm>
          <a:custGeom>
            <a:avLst/>
            <a:gdLst/>
            <a:ahLst/>
            <a:cxnLst/>
            <a:rect l="l" t="t" r="r" b="b"/>
            <a:pathLst>
              <a:path w="257809" h="147319">
                <a:moveTo>
                  <a:pt x="0" y="0"/>
                </a:moveTo>
                <a:lnTo>
                  <a:pt x="257810" y="146938"/>
                </a:lnTo>
              </a:path>
            </a:pathLst>
          </a:custGeom>
          <a:ln w="57150">
            <a:solidFill>
              <a:srgbClr val="AF15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40" y="0"/>
            <a:ext cx="12182243" cy="685393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36667" y="1125066"/>
            <a:ext cx="6548407" cy="5094333"/>
            <a:chOff x="531520" y="1126108"/>
            <a:chExt cx="6554470" cy="509905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24354" y="1342326"/>
              <a:ext cx="4738624" cy="438734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1520" y="1126108"/>
              <a:ext cx="6553961" cy="509905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1657" y="-9659"/>
            <a:ext cx="10051633" cy="997670"/>
          </a:xfrm>
          <a:prstGeom prst="rect">
            <a:avLst/>
          </a:prstGeom>
        </p:spPr>
        <p:txBody>
          <a:bodyPr vert="horz" wrap="square" lIns="0" tIns="136259" rIns="0" bIns="0" rtlCol="0">
            <a:spAutoFit/>
          </a:bodyPr>
          <a:lstStyle/>
          <a:p>
            <a:pPr marL="387001" marR="5075">
              <a:lnSpc>
                <a:spcPct val="100400"/>
              </a:lnSpc>
              <a:spcBef>
                <a:spcPts val="90"/>
              </a:spcBef>
            </a:pPr>
            <a:r>
              <a:rPr spc="110" dirty="0"/>
              <a:t>Перемещение</a:t>
            </a:r>
            <a:r>
              <a:rPr spc="20" dirty="0"/>
              <a:t> </a:t>
            </a:r>
            <a:r>
              <a:rPr dirty="0"/>
              <a:t>северного</a:t>
            </a:r>
            <a:r>
              <a:rPr spc="-45" dirty="0"/>
              <a:t> </a:t>
            </a:r>
            <a:r>
              <a:rPr spc="-30" dirty="0"/>
              <a:t>магнитного</a:t>
            </a:r>
            <a:r>
              <a:rPr spc="-45" dirty="0"/>
              <a:t> </a:t>
            </a:r>
            <a:r>
              <a:rPr dirty="0"/>
              <a:t>полюса</a:t>
            </a:r>
            <a:r>
              <a:rPr spc="-100" dirty="0"/>
              <a:t> </a:t>
            </a:r>
            <a:r>
              <a:rPr spc="-420" dirty="0"/>
              <a:t>в </a:t>
            </a:r>
            <a:r>
              <a:rPr dirty="0"/>
              <a:t>период</a:t>
            </a:r>
            <a:r>
              <a:rPr spc="-160" dirty="0"/>
              <a:t> </a:t>
            </a:r>
            <a:r>
              <a:rPr spc="-40" dirty="0"/>
              <a:t>землетрясения</a:t>
            </a:r>
            <a:r>
              <a:rPr spc="-85" dirty="0"/>
              <a:t> </a:t>
            </a:r>
            <a:r>
              <a:rPr spc="-370" dirty="0"/>
              <a:t>в</a:t>
            </a:r>
            <a:r>
              <a:rPr spc="-170" dirty="0"/>
              <a:t> </a:t>
            </a:r>
            <a:r>
              <a:rPr spc="-114" dirty="0"/>
              <a:t>Турции</a:t>
            </a:r>
            <a:r>
              <a:rPr spc="-225" dirty="0"/>
              <a:t> </a:t>
            </a:r>
            <a:r>
              <a:rPr spc="-80" dirty="0"/>
              <a:t>и</a:t>
            </a:r>
            <a:r>
              <a:rPr spc="-155" dirty="0"/>
              <a:t> </a:t>
            </a:r>
            <a:r>
              <a:rPr spc="40" dirty="0"/>
              <a:t>Сирии</a:t>
            </a: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590306" y="-25"/>
            <a:ext cx="864044" cy="116556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0759439" y="151105"/>
            <a:ext cx="539251" cy="576681"/>
          </a:xfrm>
          <a:prstGeom prst="rect">
            <a:avLst/>
          </a:prstGeom>
        </p:spPr>
        <p:txBody>
          <a:bodyPr vert="horz" wrap="square" lIns="0" tIns="15226" rIns="0" bIns="0" rtlCol="0">
            <a:spAutoFit/>
          </a:bodyPr>
          <a:lstStyle/>
          <a:p>
            <a:pPr marL="12689">
              <a:spcBef>
                <a:spcPts val="120"/>
              </a:spcBef>
            </a:pPr>
            <a:r>
              <a:rPr lang="en-US" sz="3597" spc="-310" dirty="0">
                <a:solidFill>
                  <a:srgbClr val="EBEBEB"/>
                </a:solidFill>
                <a:latin typeface="Verdana"/>
                <a:cs typeface="Verdana"/>
              </a:rPr>
              <a:t>23</a:t>
            </a:r>
            <a:endParaRPr sz="3597" dirty="0">
              <a:latin typeface="Verdana"/>
              <a:cs typeface="Verdana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86582" y="1341123"/>
            <a:ext cx="3897195" cy="449126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58372" y="6199062"/>
            <a:ext cx="11409910" cy="581756"/>
          </a:xfrm>
          <a:prstGeom prst="rect">
            <a:avLst/>
          </a:prstGeom>
        </p:spPr>
        <p:txBody>
          <a:bodyPr vert="horz" wrap="square" lIns="0" tIns="15226" rIns="0" bIns="0" rtlCol="0">
            <a:spAutoFit/>
          </a:bodyPr>
          <a:lstStyle/>
          <a:p>
            <a:pPr algn="ctr">
              <a:spcBef>
                <a:spcPts val="120"/>
              </a:spcBef>
            </a:pPr>
            <a:r>
              <a:rPr sz="1798" spc="-10" dirty="0">
                <a:solidFill>
                  <a:srgbClr val="EBEBEB"/>
                </a:solidFill>
                <a:latin typeface="Verdana"/>
                <a:cs typeface="Verdana"/>
              </a:rPr>
              <a:t>Рис.</a:t>
            </a:r>
            <a:r>
              <a:rPr sz="1798" spc="-5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spc="-165" dirty="0">
                <a:solidFill>
                  <a:srgbClr val="EBEBEB"/>
                </a:solidFill>
                <a:latin typeface="Verdana"/>
                <a:cs typeface="Verdana"/>
              </a:rPr>
              <a:t>1</a:t>
            </a:r>
            <a:r>
              <a:rPr lang="en-US" sz="1798" spc="-165" dirty="0">
                <a:solidFill>
                  <a:srgbClr val="EBEBEB"/>
                </a:solidFill>
                <a:latin typeface="Verdana"/>
                <a:cs typeface="Verdana"/>
              </a:rPr>
              <a:t>5</a:t>
            </a:r>
            <a:r>
              <a:rPr sz="1798" spc="-165" dirty="0">
                <a:solidFill>
                  <a:srgbClr val="EBEBEB"/>
                </a:solidFill>
                <a:latin typeface="Verdana"/>
                <a:cs typeface="Verdana"/>
              </a:rPr>
              <a:t>.</a:t>
            </a:r>
            <a:r>
              <a:rPr sz="1798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spc="-55" dirty="0">
                <a:solidFill>
                  <a:srgbClr val="EBEBEB"/>
                </a:solidFill>
                <a:latin typeface="Verdana"/>
                <a:cs typeface="Verdana"/>
              </a:rPr>
              <a:t>Магнитная</a:t>
            </a:r>
            <a:r>
              <a:rPr sz="1798" spc="-15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dirty="0">
                <a:solidFill>
                  <a:srgbClr val="EBEBEB"/>
                </a:solidFill>
                <a:latin typeface="Verdana"/>
                <a:cs typeface="Verdana"/>
              </a:rPr>
              <a:t>карта</a:t>
            </a:r>
            <a:r>
              <a:rPr sz="1798" spc="-16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spc="-80" dirty="0">
                <a:solidFill>
                  <a:srgbClr val="EBEBEB"/>
                </a:solidFill>
                <a:latin typeface="Verdana"/>
                <a:cs typeface="Verdana"/>
              </a:rPr>
              <a:t>скользящих</a:t>
            </a:r>
            <a:r>
              <a:rPr sz="1798" spc="-10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spc="65" dirty="0">
                <a:solidFill>
                  <a:srgbClr val="EBEBEB"/>
                </a:solidFill>
                <a:latin typeface="Verdana"/>
                <a:cs typeface="Verdana"/>
              </a:rPr>
              <a:t>перемещений</a:t>
            </a:r>
            <a:r>
              <a:rPr sz="1798" spc="-10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dirty="0">
                <a:solidFill>
                  <a:srgbClr val="EBEBEB"/>
                </a:solidFill>
                <a:latin typeface="Verdana"/>
                <a:cs typeface="Verdana"/>
              </a:rPr>
              <a:t>северного</a:t>
            </a:r>
            <a:r>
              <a:rPr sz="1798" spc="-10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dirty="0">
                <a:solidFill>
                  <a:srgbClr val="EBEBEB"/>
                </a:solidFill>
                <a:latin typeface="Verdana"/>
                <a:cs typeface="Verdana"/>
              </a:rPr>
              <a:t>полюса</a:t>
            </a:r>
            <a:r>
              <a:rPr sz="1798" spc="-7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spc="-245" dirty="0">
                <a:solidFill>
                  <a:srgbClr val="EBEBEB"/>
                </a:solidFill>
                <a:latin typeface="Verdana"/>
                <a:cs typeface="Verdana"/>
              </a:rPr>
              <a:t>в</a:t>
            </a:r>
            <a:r>
              <a:rPr sz="1798" spc="-3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dirty="0">
                <a:solidFill>
                  <a:srgbClr val="EBEBEB"/>
                </a:solidFill>
                <a:latin typeface="Verdana"/>
                <a:cs typeface="Verdana"/>
              </a:rPr>
              <a:t>период</a:t>
            </a:r>
            <a:r>
              <a:rPr sz="1798" spc="-7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spc="-30" dirty="0">
                <a:solidFill>
                  <a:srgbClr val="EBEBEB"/>
                </a:solidFill>
                <a:latin typeface="Verdana"/>
                <a:cs typeface="Verdana"/>
              </a:rPr>
              <a:t>землетрясения</a:t>
            </a:r>
            <a:r>
              <a:rPr sz="1798" spc="-15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spc="-50" dirty="0">
                <a:solidFill>
                  <a:srgbClr val="EBEBEB"/>
                </a:solidFill>
                <a:latin typeface="Verdana"/>
                <a:cs typeface="Verdana"/>
              </a:rPr>
              <a:t>в</a:t>
            </a:r>
            <a:endParaRPr sz="1798" dirty="0">
              <a:latin typeface="Verdana"/>
              <a:cs typeface="Verdana"/>
            </a:endParaRPr>
          </a:p>
          <a:p>
            <a:pPr marL="10151" algn="ctr"/>
            <a:r>
              <a:rPr sz="1798" spc="-80" dirty="0">
                <a:solidFill>
                  <a:srgbClr val="EBEBEB"/>
                </a:solidFill>
                <a:latin typeface="Verdana"/>
                <a:cs typeface="Verdana"/>
              </a:rPr>
              <a:t>Турции</a:t>
            </a:r>
            <a:r>
              <a:rPr sz="1798" spc="-8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spc="-40" dirty="0">
                <a:solidFill>
                  <a:srgbClr val="EBEBEB"/>
                </a:solidFill>
                <a:latin typeface="Verdana"/>
                <a:cs typeface="Verdana"/>
              </a:rPr>
              <a:t>и</a:t>
            </a:r>
            <a:r>
              <a:rPr sz="1798" spc="-5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dirty="0">
                <a:solidFill>
                  <a:srgbClr val="EBEBEB"/>
                </a:solidFill>
                <a:latin typeface="Verdana"/>
                <a:cs typeface="Verdana"/>
              </a:rPr>
              <a:t>Сирии,</a:t>
            </a:r>
            <a:r>
              <a:rPr sz="1798" spc="-4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spc="50" dirty="0">
                <a:solidFill>
                  <a:srgbClr val="EBEBEB"/>
                </a:solidFill>
                <a:latin typeface="Verdana"/>
                <a:cs typeface="Verdana"/>
              </a:rPr>
              <a:t>на</a:t>
            </a:r>
            <a:r>
              <a:rPr sz="1798" spc="-10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spc="135" dirty="0">
                <a:solidFill>
                  <a:srgbClr val="EBEBEB"/>
                </a:solidFill>
                <a:latin typeface="Verdana"/>
                <a:cs typeface="Verdana"/>
              </a:rPr>
              <a:t>фоне</a:t>
            </a:r>
            <a:r>
              <a:rPr sz="1798" spc="-12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spc="-65" dirty="0">
                <a:solidFill>
                  <a:srgbClr val="EBEBEB"/>
                </a:solidFill>
                <a:latin typeface="Verdana"/>
                <a:cs typeface="Verdana"/>
              </a:rPr>
              <a:t>векового</a:t>
            </a:r>
            <a:r>
              <a:rPr sz="1798" spc="-8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spc="-40" dirty="0">
                <a:solidFill>
                  <a:srgbClr val="EBEBEB"/>
                </a:solidFill>
                <a:latin typeface="Verdana"/>
                <a:cs typeface="Verdana"/>
              </a:rPr>
              <a:t>хода.</a:t>
            </a:r>
            <a:r>
              <a:rPr sz="1798" spc="-7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spc="-20" dirty="0">
                <a:solidFill>
                  <a:srgbClr val="EBEBEB"/>
                </a:solidFill>
                <a:latin typeface="Verdana"/>
                <a:cs typeface="Verdana"/>
              </a:rPr>
              <a:t>Данные</a:t>
            </a:r>
            <a:r>
              <a:rPr sz="1798" spc="-16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dirty="0">
                <a:solidFill>
                  <a:srgbClr val="EBEBEB"/>
                </a:solidFill>
                <a:latin typeface="Verdana"/>
                <a:cs typeface="Verdana"/>
              </a:rPr>
              <a:t>обсерватории</a:t>
            </a:r>
            <a:r>
              <a:rPr sz="1798" spc="-8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b="1" u="sng" dirty="0">
                <a:solidFill>
                  <a:srgbClr val="EBEBEB"/>
                </a:solidFill>
                <a:uFill>
                  <a:solidFill>
                    <a:srgbClr val="EBEBEB"/>
                  </a:solidFill>
                </a:uFill>
                <a:latin typeface="Tahoma"/>
                <a:cs typeface="Tahoma"/>
              </a:rPr>
              <a:t>PAG </a:t>
            </a:r>
            <a:r>
              <a:rPr sz="1798" b="1" u="sng" spc="-10" dirty="0">
                <a:solidFill>
                  <a:srgbClr val="EBEBEB"/>
                </a:solidFill>
                <a:uFill>
                  <a:solidFill>
                    <a:srgbClr val="EBEBEB"/>
                  </a:solidFill>
                </a:uFill>
                <a:latin typeface="Tahoma"/>
                <a:cs typeface="Tahoma"/>
              </a:rPr>
              <a:t>(Болгария)</a:t>
            </a:r>
            <a:r>
              <a:rPr sz="1798" spc="-10" dirty="0">
                <a:solidFill>
                  <a:srgbClr val="EBEBEB"/>
                </a:solidFill>
                <a:latin typeface="Verdana"/>
                <a:cs typeface="Verdana"/>
              </a:rPr>
              <a:t>.</a:t>
            </a:r>
            <a:endParaRPr sz="1798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40" y="0"/>
            <a:ext cx="12182243" cy="685393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36667" y="1125066"/>
            <a:ext cx="6548407" cy="5094333"/>
            <a:chOff x="531520" y="1126108"/>
            <a:chExt cx="6554470" cy="509905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24354" y="1342326"/>
              <a:ext cx="4738624" cy="438734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1520" y="1126108"/>
              <a:ext cx="6553961" cy="509905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1657" y="-9659"/>
            <a:ext cx="10051633" cy="997670"/>
          </a:xfrm>
          <a:prstGeom prst="rect">
            <a:avLst/>
          </a:prstGeom>
        </p:spPr>
        <p:txBody>
          <a:bodyPr vert="horz" wrap="square" lIns="0" tIns="136259" rIns="0" bIns="0" rtlCol="0">
            <a:spAutoFit/>
          </a:bodyPr>
          <a:lstStyle/>
          <a:p>
            <a:pPr marL="387001" marR="5075">
              <a:lnSpc>
                <a:spcPct val="100400"/>
              </a:lnSpc>
              <a:spcBef>
                <a:spcPts val="90"/>
              </a:spcBef>
            </a:pPr>
            <a:r>
              <a:rPr spc="110" dirty="0"/>
              <a:t>Перемещение</a:t>
            </a:r>
            <a:r>
              <a:rPr spc="20" dirty="0"/>
              <a:t> </a:t>
            </a:r>
            <a:r>
              <a:rPr dirty="0"/>
              <a:t>северного</a:t>
            </a:r>
            <a:r>
              <a:rPr spc="-45" dirty="0"/>
              <a:t> </a:t>
            </a:r>
            <a:r>
              <a:rPr spc="-30" dirty="0"/>
              <a:t>магнитного</a:t>
            </a:r>
            <a:r>
              <a:rPr spc="-45" dirty="0"/>
              <a:t> </a:t>
            </a:r>
            <a:r>
              <a:rPr dirty="0"/>
              <a:t>полюса</a:t>
            </a:r>
            <a:r>
              <a:rPr spc="-100" dirty="0"/>
              <a:t> </a:t>
            </a:r>
            <a:r>
              <a:rPr spc="-420" dirty="0"/>
              <a:t>в </a:t>
            </a:r>
            <a:r>
              <a:rPr dirty="0"/>
              <a:t>период</a:t>
            </a:r>
            <a:r>
              <a:rPr spc="-160" dirty="0"/>
              <a:t> </a:t>
            </a:r>
            <a:r>
              <a:rPr spc="-40" dirty="0"/>
              <a:t>землетрясения</a:t>
            </a:r>
            <a:r>
              <a:rPr spc="-85" dirty="0"/>
              <a:t> </a:t>
            </a:r>
            <a:r>
              <a:rPr spc="-370" dirty="0"/>
              <a:t>в</a:t>
            </a:r>
            <a:r>
              <a:rPr spc="-170" dirty="0"/>
              <a:t> </a:t>
            </a:r>
            <a:r>
              <a:rPr spc="-114" dirty="0"/>
              <a:t>Турции</a:t>
            </a:r>
            <a:r>
              <a:rPr spc="-225" dirty="0"/>
              <a:t> </a:t>
            </a:r>
            <a:r>
              <a:rPr spc="-80" dirty="0"/>
              <a:t>и</a:t>
            </a:r>
            <a:r>
              <a:rPr spc="-155" dirty="0"/>
              <a:t> </a:t>
            </a:r>
            <a:r>
              <a:rPr spc="40" dirty="0"/>
              <a:t>Сирии</a:t>
            </a: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590306" y="-25"/>
            <a:ext cx="864044" cy="116556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0759439" y="151105"/>
            <a:ext cx="539251" cy="576681"/>
          </a:xfrm>
          <a:prstGeom prst="rect">
            <a:avLst/>
          </a:prstGeom>
        </p:spPr>
        <p:txBody>
          <a:bodyPr vert="horz" wrap="square" lIns="0" tIns="15226" rIns="0" bIns="0" rtlCol="0">
            <a:spAutoFit/>
          </a:bodyPr>
          <a:lstStyle/>
          <a:p>
            <a:pPr marL="12689">
              <a:spcBef>
                <a:spcPts val="120"/>
              </a:spcBef>
            </a:pPr>
            <a:r>
              <a:rPr lang="en-US" sz="3597" spc="-310" dirty="0">
                <a:solidFill>
                  <a:srgbClr val="EBEBEB"/>
                </a:solidFill>
                <a:latin typeface="Verdana"/>
                <a:cs typeface="Verdana"/>
              </a:rPr>
              <a:t>23</a:t>
            </a:r>
            <a:endParaRPr sz="3597" dirty="0">
              <a:latin typeface="Verdana"/>
              <a:cs typeface="Verdana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86582" y="1341123"/>
            <a:ext cx="3897195" cy="449126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659856" y="4284327"/>
            <a:ext cx="2254702" cy="354577"/>
          </a:xfrm>
          <a:prstGeom prst="rect">
            <a:avLst/>
          </a:prstGeom>
          <a:solidFill>
            <a:srgbClr val="AF1512"/>
          </a:solidFill>
          <a:ln w="19050">
            <a:solidFill>
              <a:srgbClr val="800C0A"/>
            </a:solidFill>
          </a:ln>
        </p:spPr>
        <p:txBody>
          <a:bodyPr vert="horz" wrap="square" lIns="0" tIns="77398" rIns="0" bIns="0" rtlCol="0">
            <a:spAutoFit/>
          </a:bodyPr>
          <a:lstStyle/>
          <a:p>
            <a:pPr marL="211264">
              <a:spcBef>
                <a:spcPts val="609"/>
              </a:spcBef>
            </a:pPr>
            <a:r>
              <a:rPr sz="1798" spc="-10" dirty="0">
                <a:solidFill>
                  <a:srgbClr val="FFFFFF"/>
                </a:solidFill>
                <a:latin typeface="Verdana"/>
                <a:cs typeface="Verdana"/>
              </a:rPr>
              <a:t>Землетрясение</a:t>
            </a:r>
            <a:endParaRPr sz="1798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791648" y="3282957"/>
            <a:ext cx="632509" cy="1000468"/>
          </a:xfrm>
          <a:custGeom>
            <a:avLst/>
            <a:gdLst/>
            <a:ahLst/>
            <a:cxnLst/>
            <a:rect l="l" t="t" r="r" b="b"/>
            <a:pathLst>
              <a:path w="633095" h="1001395">
                <a:moveTo>
                  <a:pt x="633095" y="0"/>
                </a:moveTo>
                <a:lnTo>
                  <a:pt x="0" y="1001268"/>
                </a:lnTo>
              </a:path>
            </a:pathLst>
          </a:custGeom>
          <a:ln w="57150">
            <a:solidFill>
              <a:srgbClr val="AF1512"/>
            </a:solidFill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2" name="object 12"/>
          <p:cNvSpPr txBox="1"/>
          <p:nvPr/>
        </p:nvSpPr>
        <p:spPr>
          <a:xfrm>
            <a:off x="358372" y="6199062"/>
            <a:ext cx="11409910" cy="581756"/>
          </a:xfrm>
          <a:prstGeom prst="rect">
            <a:avLst/>
          </a:prstGeom>
        </p:spPr>
        <p:txBody>
          <a:bodyPr vert="horz" wrap="square" lIns="0" tIns="15226" rIns="0" bIns="0" rtlCol="0">
            <a:spAutoFit/>
          </a:bodyPr>
          <a:lstStyle/>
          <a:p>
            <a:pPr algn="ctr">
              <a:spcBef>
                <a:spcPts val="120"/>
              </a:spcBef>
            </a:pPr>
            <a:r>
              <a:rPr sz="1798" spc="-10" dirty="0">
                <a:solidFill>
                  <a:srgbClr val="EBEBEB"/>
                </a:solidFill>
                <a:latin typeface="Verdana"/>
                <a:cs typeface="Verdana"/>
              </a:rPr>
              <a:t>Рис.</a:t>
            </a:r>
            <a:r>
              <a:rPr sz="1798" spc="-5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spc="-165" dirty="0">
                <a:solidFill>
                  <a:srgbClr val="EBEBEB"/>
                </a:solidFill>
                <a:latin typeface="Verdana"/>
                <a:cs typeface="Verdana"/>
              </a:rPr>
              <a:t>1</a:t>
            </a:r>
            <a:r>
              <a:rPr lang="en-US" sz="1798" spc="-165" dirty="0">
                <a:solidFill>
                  <a:srgbClr val="EBEBEB"/>
                </a:solidFill>
                <a:latin typeface="Verdana"/>
                <a:cs typeface="Verdana"/>
              </a:rPr>
              <a:t>5</a:t>
            </a:r>
            <a:r>
              <a:rPr sz="1798" spc="-165" dirty="0">
                <a:solidFill>
                  <a:srgbClr val="EBEBEB"/>
                </a:solidFill>
                <a:latin typeface="Verdana"/>
                <a:cs typeface="Verdana"/>
              </a:rPr>
              <a:t>.</a:t>
            </a:r>
            <a:r>
              <a:rPr sz="1798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spc="-55" dirty="0">
                <a:solidFill>
                  <a:srgbClr val="EBEBEB"/>
                </a:solidFill>
                <a:latin typeface="Verdana"/>
                <a:cs typeface="Verdana"/>
              </a:rPr>
              <a:t>Магнитная</a:t>
            </a:r>
            <a:r>
              <a:rPr sz="1798" spc="-15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dirty="0">
                <a:solidFill>
                  <a:srgbClr val="EBEBEB"/>
                </a:solidFill>
                <a:latin typeface="Verdana"/>
                <a:cs typeface="Verdana"/>
              </a:rPr>
              <a:t>карта</a:t>
            </a:r>
            <a:r>
              <a:rPr sz="1798" spc="-16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spc="-80" dirty="0">
                <a:solidFill>
                  <a:srgbClr val="EBEBEB"/>
                </a:solidFill>
                <a:latin typeface="Verdana"/>
                <a:cs typeface="Verdana"/>
              </a:rPr>
              <a:t>скользящих</a:t>
            </a:r>
            <a:r>
              <a:rPr sz="1798" spc="-10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spc="65" dirty="0">
                <a:solidFill>
                  <a:srgbClr val="EBEBEB"/>
                </a:solidFill>
                <a:latin typeface="Verdana"/>
                <a:cs typeface="Verdana"/>
              </a:rPr>
              <a:t>перемещений</a:t>
            </a:r>
            <a:r>
              <a:rPr sz="1798" spc="-10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dirty="0">
                <a:solidFill>
                  <a:srgbClr val="EBEBEB"/>
                </a:solidFill>
                <a:latin typeface="Verdana"/>
                <a:cs typeface="Verdana"/>
              </a:rPr>
              <a:t>северного</a:t>
            </a:r>
            <a:r>
              <a:rPr sz="1798" spc="-10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dirty="0">
                <a:solidFill>
                  <a:srgbClr val="EBEBEB"/>
                </a:solidFill>
                <a:latin typeface="Verdana"/>
                <a:cs typeface="Verdana"/>
              </a:rPr>
              <a:t>полюса</a:t>
            </a:r>
            <a:r>
              <a:rPr sz="1798" spc="-7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spc="-245" dirty="0">
                <a:solidFill>
                  <a:srgbClr val="EBEBEB"/>
                </a:solidFill>
                <a:latin typeface="Verdana"/>
                <a:cs typeface="Verdana"/>
              </a:rPr>
              <a:t>в</a:t>
            </a:r>
            <a:r>
              <a:rPr sz="1798" spc="-3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dirty="0">
                <a:solidFill>
                  <a:srgbClr val="EBEBEB"/>
                </a:solidFill>
                <a:latin typeface="Verdana"/>
                <a:cs typeface="Verdana"/>
              </a:rPr>
              <a:t>период</a:t>
            </a:r>
            <a:r>
              <a:rPr sz="1798" spc="-7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spc="-30" dirty="0">
                <a:solidFill>
                  <a:srgbClr val="EBEBEB"/>
                </a:solidFill>
                <a:latin typeface="Verdana"/>
                <a:cs typeface="Verdana"/>
              </a:rPr>
              <a:t>землетрясения</a:t>
            </a:r>
            <a:r>
              <a:rPr sz="1798" spc="-15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spc="-50" dirty="0">
                <a:solidFill>
                  <a:srgbClr val="EBEBEB"/>
                </a:solidFill>
                <a:latin typeface="Verdana"/>
                <a:cs typeface="Verdana"/>
              </a:rPr>
              <a:t>в</a:t>
            </a:r>
            <a:endParaRPr sz="1798" dirty="0">
              <a:latin typeface="Verdana"/>
              <a:cs typeface="Verdana"/>
            </a:endParaRPr>
          </a:p>
          <a:p>
            <a:pPr marL="10151" algn="ctr"/>
            <a:r>
              <a:rPr sz="1798" spc="-80" dirty="0">
                <a:solidFill>
                  <a:srgbClr val="EBEBEB"/>
                </a:solidFill>
                <a:latin typeface="Verdana"/>
                <a:cs typeface="Verdana"/>
              </a:rPr>
              <a:t>Турции</a:t>
            </a:r>
            <a:r>
              <a:rPr sz="1798" spc="-8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spc="-40" dirty="0">
                <a:solidFill>
                  <a:srgbClr val="EBEBEB"/>
                </a:solidFill>
                <a:latin typeface="Verdana"/>
                <a:cs typeface="Verdana"/>
              </a:rPr>
              <a:t>и</a:t>
            </a:r>
            <a:r>
              <a:rPr sz="1798" spc="-5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dirty="0">
                <a:solidFill>
                  <a:srgbClr val="EBEBEB"/>
                </a:solidFill>
                <a:latin typeface="Verdana"/>
                <a:cs typeface="Verdana"/>
              </a:rPr>
              <a:t>Сирии,</a:t>
            </a:r>
            <a:r>
              <a:rPr sz="1798" spc="-4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spc="50" dirty="0">
                <a:solidFill>
                  <a:srgbClr val="EBEBEB"/>
                </a:solidFill>
                <a:latin typeface="Verdana"/>
                <a:cs typeface="Verdana"/>
              </a:rPr>
              <a:t>на</a:t>
            </a:r>
            <a:r>
              <a:rPr sz="1798" spc="-10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spc="135" dirty="0">
                <a:solidFill>
                  <a:srgbClr val="EBEBEB"/>
                </a:solidFill>
                <a:latin typeface="Verdana"/>
                <a:cs typeface="Verdana"/>
              </a:rPr>
              <a:t>фоне</a:t>
            </a:r>
            <a:r>
              <a:rPr sz="1798" spc="-12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spc="-65" dirty="0">
                <a:solidFill>
                  <a:srgbClr val="EBEBEB"/>
                </a:solidFill>
                <a:latin typeface="Verdana"/>
                <a:cs typeface="Verdana"/>
              </a:rPr>
              <a:t>векового</a:t>
            </a:r>
            <a:r>
              <a:rPr sz="1798" spc="-8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spc="-40" dirty="0">
                <a:solidFill>
                  <a:srgbClr val="EBEBEB"/>
                </a:solidFill>
                <a:latin typeface="Verdana"/>
                <a:cs typeface="Verdana"/>
              </a:rPr>
              <a:t>хода.</a:t>
            </a:r>
            <a:r>
              <a:rPr sz="1798" spc="-7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spc="-20" dirty="0">
                <a:solidFill>
                  <a:srgbClr val="EBEBEB"/>
                </a:solidFill>
                <a:latin typeface="Verdana"/>
                <a:cs typeface="Verdana"/>
              </a:rPr>
              <a:t>Данные</a:t>
            </a:r>
            <a:r>
              <a:rPr sz="1798" spc="-16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dirty="0">
                <a:solidFill>
                  <a:srgbClr val="EBEBEB"/>
                </a:solidFill>
                <a:latin typeface="Verdana"/>
                <a:cs typeface="Verdana"/>
              </a:rPr>
              <a:t>обсерватории</a:t>
            </a:r>
            <a:r>
              <a:rPr sz="1798" spc="-8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b="1" u="sng" dirty="0">
                <a:solidFill>
                  <a:srgbClr val="EBEBEB"/>
                </a:solidFill>
                <a:uFill>
                  <a:solidFill>
                    <a:srgbClr val="EBEBEB"/>
                  </a:solidFill>
                </a:uFill>
                <a:latin typeface="Tahoma"/>
                <a:cs typeface="Tahoma"/>
              </a:rPr>
              <a:t>PAG </a:t>
            </a:r>
            <a:r>
              <a:rPr sz="1798" b="1" u="sng" spc="-10" dirty="0">
                <a:solidFill>
                  <a:srgbClr val="EBEBEB"/>
                </a:solidFill>
                <a:uFill>
                  <a:solidFill>
                    <a:srgbClr val="EBEBEB"/>
                  </a:solidFill>
                </a:uFill>
                <a:latin typeface="Tahoma"/>
                <a:cs typeface="Tahoma"/>
              </a:rPr>
              <a:t>(Болгария)</a:t>
            </a:r>
            <a:r>
              <a:rPr sz="1798" spc="-10" dirty="0">
                <a:solidFill>
                  <a:srgbClr val="EBEBEB"/>
                </a:solidFill>
                <a:latin typeface="Verdana"/>
                <a:cs typeface="Verdana"/>
              </a:rPr>
              <a:t>.</a:t>
            </a:r>
            <a:endParaRPr sz="1798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40" y="0"/>
            <a:ext cx="12182243" cy="685393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202712" y="-25"/>
            <a:ext cx="10252107" cy="5693219"/>
            <a:chOff x="1198181" y="-25"/>
            <a:chExt cx="10261600" cy="569849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8181" y="1306347"/>
              <a:ext cx="6675628" cy="439178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94466" y="-25"/>
              <a:ext cx="864844" cy="1166647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1657" y="-9659"/>
            <a:ext cx="10051633" cy="997670"/>
          </a:xfrm>
          <a:prstGeom prst="rect">
            <a:avLst/>
          </a:prstGeom>
        </p:spPr>
        <p:txBody>
          <a:bodyPr vert="horz" wrap="square" lIns="0" tIns="136259" rIns="0" bIns="0" rtlCol="0">
            <a:spAutoFit/>
          </a:bodyPr>
          <a:lstStyle/>
          <a:p>
            <a:pPr marL="387001" marR="5075">
              <a:lnSpc>
                <a:spcPct val="100400"/>
              </a:lnSpc>
              <a:spcBef>
                <a:spcPts val="90"/>
              </a:spcBef>
            </a:pPr>
            <a:r>
              <a:rPr spc="110" dirty="0"/>
              <a:t>Перемещение</a:t>
            </a:r>
            <a:r>
              <a:rPr spc="20" dirty="0"/>
              <a:t> </a:t>
            </a:r>
            <a:r>
              <a:rPr dirty="0"/>
              <a:t>северного</a:t>
            </a:r>
            <a:r>
              <a:rPr spc="-45" dirty="0"/>
              <a:t> </a:t>
            </a:r>
            <a:r>
              <a:rPr spc="-30" dirty="0"/>
              <a:t>магнитного</a:t>
            </a:r>
            <a:r>
              <a:rPr spc="-45" dirty="0"/>
              <a:t> </a:t>
            </a:r>
            <a:r>
              <a:rPr dirty="0"/>
              <a:t>полюса</a:t>
            </a:r>
            <a:r>
              <a:rPr spc="-100" dirty="0"/>
              <a:t> </a:t>
            </a:r>
            <a:r>
              <a:rPr spc="-420" dirty="0"/>
              <a:t>в </a:t>
            </a:r>
            <a:r>
              <a:rPr dirty="0"/>
              <a:t>период</a:t>
            </a:r>
            <a:r>
              <a:rPr spc="-75" dirty="0"/>
              <a:t> </a:t>
            </a:r>
            <a:r>
              <a:rPr spc="-100" dirty="0"/>
              <a:t>Великого</a:t>
            </a:r>
            <a:r>
              <a:rPr spc="-105" dirty="0"/>
              <a:t> </a:t>
            </a:r>
            <a:r>
              <a:rPr spc="-110" dirty="0"/>
              <a:t>восточно-</a:t>
            </a:r>
            <a:r>
              <a:rPr spc="-65" dirty="0"/>
              <a:t>японского</a:t>
            </a:r>
            <a:r>
              <a:rPr spc="-105" dirty="0"/>
              <a:t> </a:t>
            </a:r>
            <a:r>
              <a:rPr spc="-20" dirty="0"/>
              <a:t>землетрясения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759439" y="151105"/>
            <a:ext cx="539251" cy="576681"/>
          </a:xfrm>
          <a:prstGeom prst="rect">
            <a:avLst/>
          </a:prstGeom>
        </p:spPr>
        <p:txBody>
          <a:bodyPr vert="horz" wrap="square" lIns="0" tIns="15226" rIns="0" bIns="0" rtlCol="0">
            <a:spAutoFit/>
          </a:bodyPr>
          <a:lstStyle/>
          <a:p>
            <a:pPr marL="12689">
              <a:spcBef>
                <a:spcPts val="120"/>
              </a:spcBef>
            </a:pPr>
            <a:r>
              <a:rPr lang="en-US" sz="3597" spc="-310" dirty="0">
                <a:solidFill>
                  <a:srgbClr val="EBEBEB"/>
                </a:solidFill>
                <a:latin typeface="Verdana"/>
                <a:cs typeface="Verdana"/>
              </a:rPr>
              <a:t>24</a:t>
            </a:r>
            <a:endParaRPr sz="3597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1863" y="1745025"/>
            <a:ext cx="246093" cy="2814889"/>
          </a:xfrm>
          <a:prstGeom prst="rect">
            <a:avLst/>
          </a:prstGeom>
        </p:spPr>
        <p:txBody>
          <a:bodyPr vert="vert270" wrap="square" lIns="0" tIns="13323" rIns="0" bIns="0" rtlCol="0">
            <a:spAutoFit/>
          </a:bodyPr>
          <a:lstStyle/>
          <a:p>
            <a:pPr marL="12689">
              <a:spcBef>
                <a:spcPts val="105"/>
              </a:spcBef>
            </a:pPr>
            <a:r>
              <a:rPr sz="1599" spc="-30" dirty="0">
                <a:solidFill>
                  <a:srgbClr val="EBEBEB"/>
                </a:solidFill>
                <a:latin typeface="Verdana"/>
                <a:cs typeface="Verdana"/>
              </a:rPr>
              <a:t>Градусы</a:t>
            </a:r>
            <a:r>
              <a:rPr sz="1599" spc="-7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599" dirty="0">
                <a:solidFill>
                  <a:srgbClr val="EBEBEB"/>
                </a:solidFill>
                <a:latin typeface="Verdana"/>
                <a:cs typeface="Verdana"/>
              </a:rPr>
              <a:t>северной</a:t>
            </a:r>
            <a:r>
              <a:rPr sz="1599" spc="-10" dirty="0">
                <a:solidFill>
                  <a:srgbClr val="EBEBEB"/>
                </a:solidFill>
                <a:latin typeface="Verdana"/>
                <a:cs typeface="Verdana"/>
              </a:rPr>
              <a:t> широты</a:t>
            </a:r>
            <a:endParaRPr sz="1599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05163" y="1188102"/>
            <a:ext cx="11408641" cy="5058806"/>
            <a:chOff x="499986" y="1189202"/>
            <a:chExt cx="11419205" cy="506349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9986" y="1189202"/>
              <a:ext cx="11418696" cy="506298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715379" y="4115307"/>
              <a:ext cx="1007110" cy="163195"/>
            </a:xfrm>
            <a:custGeom>
              <a:avLst/>
              <a:gdLst/>
              <a:ahLst/>
              <a:cxnLst/>
              <a:rect l="l" t="t" r="r" b="b"/>
              <a:pathLst>
                <a:path w="1007109" h="163195">
                  <a:moveTo>
                    <a:pt x="970428" y="124049"/>
                  </a:moveTo>
                  <a:lnTo>
                    <a:pt x="908050" y="151510"/>
                  </a:lnTo>
                  <a:lnTo>
                    <a:pt x="906652" y="155194"/>
                  </a:lnTo>
                  <a:lnTo>
                    <a:pt x="908050" y="158495"/>
                  </a:lnTo>
                  <a:lnTo>
                    <a:pt x="909447" y="161670"/>
                  </a:lnTo>
                  <a:lnTo>
                    <a:pt x="913129" y="163067"/>
                  </a:lnTo>
                  <a:lnTo>
                    <a:pt x="916431" y="161670"/>
                  </a:lnTo>
                  <a:lnTo>
                    <a:pt x="995847" y="126745"/>
                  </a:lnTo>
                  <a:lnTo>
                    <a:pt x="993901" y="126745"/>
                  </a:lnTo>
                  <a:lnTo>
                    <a:pt x="970428" y="124049"/>
                  </a:lnTo>
                  <a:close/>
                </a:path>
                <a:path w="1007109" h="163195">
                  <a:moveTo>
                    <a:pt x="982007" y="118951"/>
                  </a:moveTo>
                  <a:lnTo>
                    <a:pt x="970428" y="124049"/>
                  </a:lnTo>
                  <a:lnTo>
                    <a:pt x="993901" y="126745"/>
                  </a:lnTo>
                  <a:lnTo>
                    <a:pt x="994041" y="125475"/>
                  </a:lnTo>
                  <a:lnTo>
                    <a:pt x="990726" y="125475"/>
                  </a:lnTo>
                  <a:lnTo>
                    <a:pt x="982007" y="118951"/>
                  </a:lnTo>
                  <a:close/>
                </a:path>
                <a:path w="1007109" h="163195">
                  <a:moveTo>
                    <a:pt x="924941" y="60325"/>
                  </a:moveTo>
                  <a:lnTo>
                    <a:pt x="921003" y="60959"/>
                  </a:lnTo>
                  <a:lnTo>
                    <a:pt x="918845" y="63753"/>
                  </a:lnTo>
                  <a:lnTo>
                    <a:pt x="916813" y="66547"/>
                  </a:lnTo>
                  <a:lnTo>
                    <a:pt x="917321" y="70484"/>
                  </a:lnTo>
                  <a:lnTo>
                    <a:pt x="920115" y="72643"/>
                  </a:lnTo>
                  <a:lnTo>
                    <a:pt x="971854" y="111355"/>
                  </a:lnTo>
                  <a:lnTo>
                    <a:pt x="995299" y="114045"/>
                  </a:lnTo>
                  <a:lnTo>
                    <a:pt x="993901" y="126745"/>
                  </a:lnTo>
                  <a:lnTo>
                    <a:pt x="995847" y="126745"/>
                  </a:lnTo>
                  <a:lnTo>
                    <a:pt x="1007110" y="121792"/>
                  </a:lnTo>
                  <a:lnTo>
                    <a:pt x="927735" y="62483"/>
                  </a:lnTo>
                  <a:lnTo>
                    <a:pt x="924941" y="60325"/>
                  </a:lnTo>
                  <a:close/>
                </a:path>
                <a:path w="1007109" h="163195">
                  <a:moveTo>
                    <a:pt x="991997" y="114553"/>
                  </a:moveTo>
                  <a:lnTo>
                    <a:pt x="982007" y="118951"/>
                  </a:lnTo>
                  <a:lnTo>
                    <a:pt x="990726" y="125475"/>
                  </a:lnTo>
                  <a:lnTo>
                    <a:pt x="991997" y="114553"/>
                  </a:lnTo>
                  <a:close/>
                </a:path>
                <a:path w="1007109" h="163195">
                  <a:moveTo>
                    <a:pt x="995243" y="114553"/>
                  </a:moveTo>
                  <a:lnTo>
                    <a:pt x="991997" y="114553"/>
                  </a:lnTo>
                  <a:lnTo>
                    <a:pt x="990726" y="125475"/>
                  </a:lnTo>
                  <a:lnTo>
                    <a:pt x="994041" y="125475"/>
                  </a:lnTo>
                  <a:lnTo>
                    <a:pt x="995243" y="114553"/>
                  </a:lnTo>
                  <a:close/>
                </a:path>
                <a:path w="1007109" h="163195">
                  <a:moveTo>
                    <a:pt x="1397" y="0"/>
                  </a:moveTo>
                  <a:lnTo>
                    <a:pt x="0" y="12572"/>
                  </a:lnTo>
                  <a:lnTo>
                    <a:pt x="970428" y="124049"/>
                  </a:lnTo>
                  <a:lnTo>
                    <a:pt x="982007" y="118951"/>
                  </a:lnTo>
                  <a:lnTo>
                    <a:pt x="971854" y="111355"/>
                  </a:lnTo>
                  <a:lnTo>
                    <a:pt x="1397" y="0"/>
                  </a:lnTo>
                  <a:close/>
                </a:path>
                <a:path w="1007109" h="163195">
                  <a:moveTo>
                    <a:pt x="971854" y="111355"/>
                  </a:moveTo>
                  <a:lnTo>
                    <a:pt x="982007" y="118951"/>
                  </a:lnTo>
                  <a:lnTo>
                    <a:pt x="991997" y="114553"/>
                  </a:lnTo>
                  <a:lnTo>
                    <a:pt x="995243" y="114553"/>
                  </a:lnTo>
                  <a:lnTo>
                    <a:pt x="995299" y="114045"/>
                  </a:lnTo>
                  <a:lnTo>
                    <a:pt x="971854" y="1113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74761" y="6174164"/>
            <a:ext cx="11725848" cy="582391"/>
          </a:xfrm>
          <a:prstGeom prst="rect">
            <a:avLst/>
          </a:prstGeom>
        </p:spPr>
        <p:txBody>
          <a:bodyPr vert="horz" wrap="square" lIns="0" tIns="15226" rIns="0" bIns="0" rtlCol="0">
            <a:spAutoFit/>
          </a:bodyPr>
          <a:lstStyle/>
          <a:p>
            <a:pPr algn="ctr">
              <a:spcBef>
                <a:spcPts val="120"/>
              </a:spcBef>
            </a:pPr>
            <a:r>
              <a:rPr sz="1798" spc="-10" dirty="0">
                <a:solidFill>
                  <a:srgbClr val="EBEBEB"/>
                </a:solidFill>
                <a:latin typeface="Verdana"/>
                <a:cs typeface="Verdana"/>
              </a:rPr>
              <a:t>Рис.</a:t>
            </a:r>
            <a:r>
              <a:rPr sz="1798" spc="-6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spc="-170" dirty="0">
                <a:solidFill>
                  <a:srgbClr val="EBEBEB"/>
                </a:solidFill>
                <a:latin typeface="Verdana"/>
                <a:cs typeface="Verdana"/>
              </a:rPr>
              <a:t>1</a:t>
            </a:r>
            <a:r>
              <a:rPr lang="en-US" sz="1798" spc="-170" dirty="0">
                <a:solidFill>
                  <a:srgbClr val="EBEBEB"/>
                </a:solidFill>
                <a:latin typeface="Verdana"/>
                <a:cs typeface="Verdana"/>
              </a:rPr>
              <a:t>6</a:t>
            </a:r>
            <a:r>
              <a:rPr sz="1798" spc="-170" dirty="0">
                <a:solidFill>
                  <a:srgbClr val="EBEBEB"/>
                </a:solidFill>
                <a:latin typeface="Verdana"/>
                <a:cs typeface="Verdana"/>
              </a:rPr>
              <a:t>.</a:t>
            </a:r>
            <a:r>
              <a:rPr sz="1798" spc="-1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spc="-50" dirty="0">
                <a:solidFill>
                  <a:srgbClr val="EBEBEB"/>
                </a:solidFill>
                <a:latin typeface="Verdana"/>
                <a:cs typeface="Verdana"/>
              </a:rPr>
              <a:t>Магнитная</a:t>
            </a:r>
            <a:r>
              <a:rPr sz="1798" spc="-17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dirty="0">
                <a:solidFill>
                  <a:srgbClr val="EBEBEB"/>
                </a:solidFill>
                <a:latin typeface="Verdana"/>
                <a:cs typeface="Verdana"/>
              </a:rPr>
              <a:t>карта</a:t>
            </a:r>
            <a:r>
              <a:rPr sz="1798" spc="-17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spc="-80" dirty="0">
                <a:solidFill>
                  <a:srgbClr val="EBEBEB"/>
                </a:solidFill>
                <a:latin typeface="Verdana"/>
                <a:cs typeface="Verdana"/>
              </a:rPr>
              <a:t>скользящих</a:t>
            </a:r>
            <a:r>
              <a:rPr sz="1798" spc="-114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spc="70" dirty="0">
                <a:solidFill>
                  <a:srgbClr val="EBEBEB"/>
                </a:solidFill>
                <a:latin typeface="Verdana"/>
                <a:cs typeface="Verdana"/>
              </a:rPr>
              <a:t>перемещений</a:t>
            </a:r>
            <a:r>
              <a:rPr sz="1798" spc="-114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dirty="0">
                <a:solidFill>
                  <a:srgbClr val="EBEBEB"/>
                </a:solidFill>
                <a:latin typeface="Verdana"/>
                <a:cs typeface="Verdana"/>
              </a:rPr>
              <a:t>северного</a:t>
            </a:r>
            <a:r>
              <a:rPr sz="1798" spc="-114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dirty="0">
                <a:solidFill>
                  <a:srgbClr val="EBEBEB"/>
                </a:solidFill>
                <a:latin typeface="Verdana"/>
                <a:cs typeface="Verdana"/>
              </a:rPr>
              <a:t>полюса</a:t>
            </a:r>
            <a:r>
              <a:rPr sz="1798" spc="-9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spc="-245" dirty="0">
                <a:solidFill>
                  <a:srgbClr val="EBEBEB"/>
                </a:solidFill>
                <a:latin typeface="Verdana"/>
                <a:cs typeface="Verdana"/>
              </a:rPr>
              <a:t>в</a:t>
            </a:r>
            <a:r>
              <a:rPr sz="1798" spc="-5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dirty="0">
                <a:solidFill>
                  <a:srgbClr val="EBEBEB"/>
                </a:solidFill>
                <a:latin typeface="Verdana"/>
                <a:cs typeface="Verdana"/>
              </a:rPr>
              <a:t>период</a:t>
            </a:r>
            <a:r>
              <a:rPr sz="1798" spc="-9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spc="-65" dirty="0">
                <a:solidFill>
                  <a:srgbClr val="EBEBEB"/>
                </a:solidFill>
                <a:latin typeface="Verdana"/>
                <a:cs typeface="Verdana"/>
              </a:rPr>
              <a:t>Великого</a:t>
            </a:r>
            <a:r>
              <a:rPr sz="1798" spc="-3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spc="-10" dirty="0">
                <a:solidFill>
                  <a:srgbClr val="EBEBEB"/>
                </a:solidFill>
                <a:latin typeface="Verdana"/>
                <a:cs typeface="Verdana"/>
              </a:rPr>
              <a:t>восточно-</a:t>
            </a:r>
            <a:endParaRPr sz="1798" dirty="0">
              <a:latin typeface="Verdana"/>
              <a:cs typeface="Verdana"/>
            </a:endParaRPr>
          </a:p>
          <a:p>
            <a:pPr marL="634" algn="ctr">
              <a:spcBef>
                <a:spcPts val="5"/>
              </a:spcBef>
            </a:pPr>
            <a:r>
              <a:rPr sz="1798" spc="-45" dirty="0">
                <a:solidFill>
                  <a:srgbClr val="EBEBEB"/>
                </a:solidFill>
                <a:latin typeface="Verdana"/>
                <a:cs typeface="Verdana"/>
              </a:rPr>
              <a:t>японского</a:t>
            </a:r>
            <a:r>
              <a:rPr sz="1798" spc="-14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spc="-35" dirty="0">
                <a:solidFill>
                  <a:srgbClr val="EBEBEB"/>
                </a:solidFill>
                <a:latin typeface="Verdana"/>
                <a:cs typeface="Verdana"/>
              </a:rPr>
              <a:t>землетрясения,</a:t>
            </a:r>
            <a:r>
              <a:rPr sz="1798" spc="-12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dirty="0">
                <a:solidFill>
                  <a:srgbClr val="EBEBEB"/>
                </a:solidFill>
                <a:latin typeface="Verdana"/>
                <a:cs typeface="Verdana"/>
              </a:rPr>
              <a:t>на</a:t>
            </a:r>
            <a:r>
              <a:rPr sz="1798" spc="-7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spc="135" dirty="0">
                <a:solidFill>
                  <a:srgbClr val="EBEBEB"/>
                </a:solidFill>
                <a:latin typeface="Verdana"/>
                <a:cs typeface="Verdana"/>
              </a:rPr>
              <a:t>фоне</a:t>
            </a:r>
            <a:r>
              <a:rPr sz="1798" spc="-9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spc="-70" dirty="0">
                <a:solidFill>
                  <a:srgbClr val="EBEBEB"/>
                </a:solidFill>
                <a:latin typeface="Verdana"/>
                <a:cs typeface="Verdana"/>
              </a:rPr>
              <a:t>векового</a:t>
            </a:r>
            <a:r>
              <a:rPr sz="1798" spc="-5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spc="-45" dirty="0">
                <a:solidFill>
                  <a:srgbClr val="EBEBEB"/>
                </a:solidFill>
                <a:latin typeface="Verdana"/>
                <a:cs typeface="Verdana"/>
              </a:rPr>
              <a:t>хода. </a:t>
            </a:r>
            <a:r>
              <a:rPr sz="1798" spc="-20" dirty="0">
                <a:solidFill>
                  <a:srgbClr val="EBEBEB"/>
                </a:solidFill>
                <a:latin typeface="Verdana"/>
                <a:cs typeface="Verdana"/>
              </a:rPr>
              <a:t>Данные</a:t>
            </a:r>
            <a:r>
              <a:rPr sz="1798" spc="-12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dirty="0">
                <a:solidFill>
                  <a:srgbClr val="EBEBEB"/>
                </a:solidFill>
                <a:latin typeface="Verdana"/>
                <a:cs typeface="Verdana"/>
              </a:rPr>
              <a:t>обсерватории</a:t>
            </a:r>
            <a:r>
              <a:rPr sz="1798" spc="-6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b="1" u="sng" spc="-100" dirty="0">
                <a:solidFill>
                  <a:srgbClr val="EBEBEB"/>
                </a:solidFill>
                <a:uFill>
                  <a:solidFill>
                    <a:srgbClr val="EBEBEB"/>
                  </a:solidFill>
                </a:uFill>
                <a:latin typeface="Tahoma"/>
                <a:cs typeface="Tahoma"/>
              </a:rPr>
              <a:t>KNY</a:t>
            </a:r>
            <a:r>
              <a:rPr sz="1798" b="1" u="sng" spc="5" dirty="0">
                <a:solidFill>
                  <a:srgbClr val="EBEBEB"/>
                </a:solidFill>
                <a:uFill>
                  <a:solidFill>
                    <a:srgbClr val="EBEBEB"/>
                  </a:solidFill>
                </a:uFill>
                <a:latin typeface="Tahoma"/>
                <a:cs typeface="Tahoma"/>
              </a:rPr>
              <a:t> </a:t>
            </a:r>
            <a:r>
              <a:rPr sz="1798" b="1" u="sng" spc="-10" dirty="0">
                <a:solidFill>
                  <a:srgbClr val="EBEBEB"/>
                </a:solidFill>
                <a:uFill>
                  <a:solidFill>
                    <a:srgbClr val="EBEBEB"/>
                  </a:solidFill>
                </a:uFill>
                <a:latin typeface="Tahoma"/>
                <a:cs typeface="Tahoma"/>
              </a:rPr>
              <a:t>(Япония)</a:t>
            </a:r>
            <a:r>
              <a:rPr sz="1798" spc="-10" dirty="0">
                <a:solidFill>
                  <a:srgbClr val="EBEBEB"/>
                </a:solidFill>
                <a:latin typeface="Verdana"/>
                <a:cs typeface="Verdana"/>
              </a:rPr>
              <a:t>.</a:t>
            </a:r>
            <a:endParaRPr sz="1798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40" y="0"/>
            <a:ext cx="12182243" cy="685393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202712" y="-25"/>
            <a:ext cx="10252107" cy="5693219"/>
            <a:chOff x="1198181" y="-25"/>
            <a:chExt cx="10261600" cy="569849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8181" y="1306347"/>
              <a:ext cx="6675628" cy="439178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94466" y="-25"/>
              <a:ext cx="864844" cy="1166647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1657" y="-9659"/>
            <a:ext cx="10051633" cy="997670"/>
          </a:xfrm>
          <a:prstGeom prst="rect">
            <a:avLst/>
          </a:prstGeom>
        </p:spPr>
        <p:txBody>
          <a:bodyPr vert="horz" wrap="square" lIns="0" tIns="136259" rIns="0" bIns="0" rtlCol="0">
            <a:spAutoFit/>
          </a:bodyPr>
          <a:lstStyle/>
          <a:p>
            <a:pPr marL="387001" marR="5075">
              <a:lnSpc>
                <a:spcPct val="100400"/>
              </a:lnSpc>
              <a:spcBef>
                <a:spcPts val="90"/>
              </a:spcBef>
            </a:pPr>
            <a:r>
              <a:rPr spc="110" dirty="0"/>
              <a:t>Перемещение</a:t>
            </a:r>
            <a:r>
              <a:rPr spc="20" dirty="0"/>
              <a:t> </a:t>
            </a:r>
            <a:r>
              <a:rPr dirty="0"/>
              <a:t>северного</a:t>
            </a:r>
            <a:r>
              <a:rPr spc="-45" dirty="0"/>
              <a:t> </a:t>
            </a:r>
            <a:r>
              <a:rPr spc="-30" dirty="0"/>
              <a:t>магнитного</a:t>
            </a:r>
            <a:r>
              <a:rPr spc="-45" dirty="0"/>
              <a:t> </a:t>
            </a:r>
            <a:r>
              <a:rPr dirty="0"/>
              <a:t>полюса</a:t>
            </a:r>
            <a:r>
              <a:rPr spc="-100" dirty="0"/>
              <a:t> </a:t>
            </a:r>
            <a:r>
              <a:rPr spc="-420" dirty="0"/>
              <a:t>в </a:t>
            </a:r>
            <a:r>
              <a:rPr dirty="0"/>
              <a:t>период</a:t>
            </a:r>
            <a:r>
              <a:rPr spc="-75" dirty="0"/>
              <a:t> </a:t>
            </a:r>
            <a:r>
              <a:rPr spc="-100" dirty="0"/>
              <a:t>Великого</a:t>
            </a:r>
            <a:r>
              <a:rPr spc="-105" dirty="0"/>
              <a:t> </a:t>
            </a:r>
            <a:r>
              <a:rPr spc="-110" dirty="0"/>
              <a:t>восточно-</a:t>
            </a:r>
            <a:r>
              <a:rPr spc="-65" dirty="0"/>
              <a:t>японского</a:t>
            </a:r>
            <a:r>
              <a:rPr spc="-105" dirty="0"/>
              <a:t> </a:t>
            </a:r>
            <a:r>
              <a:rPr spc="-20" dirty="0"/>
              <a:t>землетрясения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759439" y="151105"/>
            <a:ext cx="539251" cy="576681"/>
          </a:xfrm>
          <a:prstGeom prst="rect">
            <a:avLst/>
          </a:prstGeom>
        </p:spPr>
        <p:txBody>
          <a:bodyPr vert="horz" wrap="square" lIns="0" tIns="15226" rIns="0" bIns="0" rtlCol="0">
            <a:spAutoFit/>
          </a:bodyPr>
          <a:lstStyle/>
          <a:p>
            <a:pPr marL="12689">
              <a:spcBef>
                <a:spcPts val="120"/>
              </a:spcBef>
            </a:pPr>
            <a:r>
              <a:rPr lang="en-US" sz="3597" spc="-310" dirty="0">
                <a:solidFill>
                  <a:srgbClr val="EBEBEB"/>
                </a:solidFill>
                <a:latin typeface="Verdana"/>
                <a:cs typeface="Verdana"/>
              </a:rPr>
              <a:t>24</a:t>
            </a:r>
            <a:endParaRPr sz="3597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1863" y="1745025"/>
            <a:ext cx="246093" cy="2814889"/>
          </a:xfrm>
          <a:prstGeom prst="rect">
            <a:avLst/>
          </a:prstGeom>
        </p:spPr>
        <p:txBody>
          <a:bodyPr vert="vert270" wrap="square" lIns="0" tIns="13323" rIns="0" bIns="0" rtlCol="0">
            <a:spAutoFit/>
          </a:bodyPr>
          <a:lstStyle/>
          <a:p>
            <a:pPr marL="12689">
              <a:spcBef>
                <a:spcPts val="105"/>
              </a:spcBef>
            </a:pPr>
            <a:r>
              <a:rPr sz="1599" spc="-30" dirty="0">
                <a:solidFill>
                  <a:srgbClr val="EBEBEB"/>
                </a:solidFill>
                <a:latin typeface="Verdana"/>
                <a:cs typeface="Verdana"/>
              </a:rPr>
              <a:t>Градусы</a:t>
            </a:r>
            <a:r>
              <a:rPr sz="1599" spc="-7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599" dirty="0">
                <a:solidFill>
                  <a:srgbClr val="EBEBEB"/>
                </a:solidFill>
                <a:latin typeface="Verdana"/>
                <a:cs typeface="Verdana"/>
              </a:rPr>
              <a:t>северной</a:t>
            </a:r>
            <a:r>
              <a:rPr sz="1599" spc="-10" dirty="0">
                <a:solidFill>
                  <a:srgbClr val="EBEBEB"/>
                </a:solidFill>
                <a:latin typeface="Verdana"/>
                <a:cs typeface="Verdana"/>
              </a:rPr>
              <a:t> широты</a:t>
            </a:r>
            <a:endParaRPr sz="1599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05163" y="1188102"/>
            <a:ext cx="11408132" cy="5058298"/>
            <a:chOff x="499986" y="1189202"/>
            <a:chExt cx="11418696" cy="5062982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9986" y="1189202"/>
              <a:ext cx="11418696" cy="506298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715379" y="4115307"/>
              <a:ext cx="1007110" cy="163195"/>
            </a:xfrm>
            <a:custGeom>
              <a:avLst/>
              <a:gdLst/>
              <a:ahLst/>
              <a:cxnLst/>
              <a:rect l="l" t="t" r="r" b="b"/>
              <a:pathLst>
                <a:path w="1007109" h="163195">
                  <a:moveTo>
                    <a:pt x="970428" y="124049"/>
                  </a:moveTo>
                  <a:lnTo>
                    <a:pt x="908050" y="151510"/>
                  </a:lnTo>
                  <a:lnTo>
                    <a:pt x="906652" y="155194"/>
                  </a:lnTo>
                  <a:lnTo>
                    <a:pt x="908050" y="158495"/>
                  </a:lnTo>
                  <a:lnTo>
                    <a:pt x="909447" y="161670"/>
                  </a:lnTo>
                  <a:lnTo>
                    <a:pt x="913129" y="163067"/>
                  </a:lnTo>
                  <a:lnTo>
                    <a:pt x="916431" y="161670"/>
                  </a:lnTo>
                  <a:lnTo>
                    <a:pt x="995847" y="126745"/>
                  </a:lnTo>
                  <a:lnTo>
                    <a:pt x="993901" y="126745"/>
                  </a:lnTo>
                  <a:lnTo>
                    <a:pt x="970428" y="124049"/>
                  </a:lnTo>
                  <a:close/>
                </a:path>
                <a:path w="1007109" h="163195">
                  <a:moveTo>
                    <a:pt x="982007" y="118951"/>
                  </a:moveTo>
                  <a:lnTo>
                    <a:pt x="970428" y="124049"/>
                  </a:lnTo>
                  <a:lnTo>
                    <a:pt x="993901" y="126745"/>
                  </a:lnTo>
                  <a:lnTo>
                    <a:pt x="994041" y="125475"/>
                  </a:lnTo>
                  <a:lnTo>
                    <a:pt x="990726" y="125475"/>
                  </a:lnTo>
                  <a:lnTo>
                    <a:pt x="982007" y="118951"/>
                  </a:lnTo>
                  <a:close/>
                </a:path>
                <a:path w="1007109" h="163195">
                  <a:moveTo>
                    <a:pt x="924941" y="60325"/>
                  </a:moveTo>
                  <a:lnTo>
                    <a:pt x="921003" y="60959"/>
                  </a:lnTo>
                  <a:lnTo>
                    <a:pt x="918845" y="63753"/>
                  </a:lnTo>
                  <a:lnTo>
                    <a:pt x="916813" y="66547"/>
                  </a:lnTo>
                  <a:lnTo>
                    <a:pt x="917321" y="70484"/>
                  </a:lnTo>
                  <a:lnTo>
                    <a:pt x="920115" y="72643"/>
                  </a:lnTo>
                  <a:lnTo>
                    <a:pt x="971854" y="111355"/>
                  </a:lnTo>
                  <a:lnTo>
                    <a:pt x="995299" y="114045"/>
                  </a:lnTo>
                  <a:lnTo>
                    <a:pt x="993901" y="126745"/>
                  </a:lnTo>
                  <a:lnTo>
                    <a:pt x="995847" y="126745"/>
                  </a:lnTo>
                  <a:lnTo>
                    <a:pt x="1007110" y="121792"/>
                  </a:lnTo>
                  <a:lnTo>
                    <a:pt x="927735" y="62483"/>
                  </a:lnTo>
                  <a:lnTo>
                    <a:pt x="924941" y="60325"/>
                  </a:lnTo>
                  <a:close/>
                </a:path>
                <a:path w="1007109" h="163195">
                  <a:moveTo>
                    <a:pt x="991997" y="114553"/>
                  </a:moveTo>
                  <a:lnTo>
                    <a:pt x="982007" y="118951"/>
                  </a:lnTo>
                  <a:lnTo>
                    <a:pt x="990726" y="125475"/>
                  </a:lnTo>
                  <a:lnTo>
                    <a:pt x="991997" y="114553"/>
                  </a:lnTo>
                  <a:close/>
                </a:path>
                <a:path w="1007109" h="163195">
                  <a:moveTo>
                    <a:pt x="995243" y="114553"/>
                  </a:moveTo>
                  <a:lnTo>
                    <a:pt x="991997" y="114553"/>
                  </a:lnTo>
                  <a:lnTo>
                    <a:pt x="990726" y="125475"/>
                  </a:lnTo>
                  <a:lnTo>
                    <a:pt x="994041" y="125475"/>
                  </a:lnTo>
                  <a:lnTo>
                    <a:pt x="995243" y="114553"/>
                  </a:lnTo>
                  <a:close/>
                </a:path>
                <a:path w="1007109" h="163195">
                  <a:moveTo>
                    <a:pt x="1397" y="0"/>
                  </a:moveTo>
                  <a:lnTo>
                    <a:pt x="0" y="12572"/>
                  </a:lnTo>
                  <a:lnTo>
                    <a:pt x="970428" y="124049"/>
                  </a:lnTo>
                  <a:lnTo>
                    <a:pt x="982007" y="118951"/>
                  </a:lnTo>
                  <a:lnTo>
                    <a:pt x="971854" y="111355"/>
                  </a:lnTo>
                  <a:lnTo>
                    <a:pt x="1397" y="0"/>
                  </a:lnTo>
                  <a:close/>
                </a:path>
                <a:path w="1007109" h="163195">
                  <a:moveTo>
                    <a:pt x="971854" y="111355"/>
                  </a:moveTo>
                  <a:lnTo>
                    <a:pt x="982007" y="118951"/>
                  </a:lnTo>
                  <a:lnTo>
                    <a:pt x="991997" y="114553"/>
                  </a:lnTo>
                  <a:lnTo>
                    <a:pt x="995243" y="114553"/>
                  </a:lnTo>
                  <a:lnTo>
                    <a:pt x="995299" y="114045"/>
                  </a:lnTo>
                  <a:lnTo>
                    <a:pt x="971854" y="1113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sp>
          <p:nvSpPr>
            <p:cNvPr id="12" name="object 12"/>
            <p:cNvSpPr/>
            <p:nvPr/>
          </p:nvSpPr>
          <p:spPr>
            <a:xfrm>
              <a:off x="5691377" y="2445598"/>
              <a:ext cx="780891" cy="639231"/>
            </a:xfrm>
            <a:custGeom>
              <a:avLst/>
              <a:gdLst/>
              <a:ahLst/>
              <a:cxnLst/>
              <a:rect l="l" t="t" r="r" b="b"/>
              <a:pathLst>
                <a:path w="719454" h="560069">
                  <a:moveTo>
                    <a:pt x="719074" y="0"/>
                  </a:moveTo>
                  <a:lnTo>
                    <a:pt x="0" y="560070"/>
                  </a:lnTo>
                </a:path>
              </a:pathLst>
            </a:custGeom>
            <a:ln w="57150">
              <a:solidFill>
                <a:srgbClr val="AF1512"/>
              </a:solidFill>
            </a:ln>
          </p:spPr>
          <p:txBody>
            <a:bodyPr wrap="square" lIns="0" tIns="0" rIns="0" bIns="0" rtlCol="0"/>
            <a:lstStyle/>
            <a:p>
              <a:endParaRPr sz="1798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262000" y="2088118"/>
            <a:ext cx="2254702" cy="355218"/>
          </a:xfrm>
          <a:prstGeom prst="rect">
            <a:avLst/>
          </a:prstGeom>
          <a:solidFill>
            <a:srgbClr val="AF1512"/>
          </a:solidFill>
          <a:ln w="19050">
            <a:solidFill>
              <a:srgbClr val="800C0A"/>
            </a:solidFill>
          </a:ln>
        </p:spPr>
        <p:txBody>
          <a:bodyPr vert="horz" wrap="square" lIns="0" tIns="78033" rIns="0" bIns="0" rtlCol="0">
            <a:spAutoFit/>
          </a:bodyPr>
          <a:lstStyle/>
          <a:p>
            <a:pPr marL="210630">
              <a:spcBef>
                <a:spcPts val="614"/>
              </a:spcBef>
            </a:pPr>
            <a:r>
              <a:rPr sz="1798" spc="-10" dirty="0">
                <a:solidFill>
                  <a:srgbClr val="FFFFFF"/>
                </a:solidFill>
                <a:latin typeface="Verdana"/>
                <a:cs typeface="Verdana"/>
              </a:rPr>
              <a:t>Землетрясение</a:t>
            </a:r>
            <a:endParaRPr sz="1798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4761" y="6174164"/>
            <a:ext cx="11725848" cy="582391"/>
          </a:xfrm>
          <a:prstGeom prst="rect">
            <a:avLst/>
          </a:prstGeom>
        </p:spPr>
        <p:txBody>
          <a:bodyPr vert="horz" wrap="square" lIns="0" tIns="15226" rIns="0" bIns="0" rtlCol="0">
            <a:spAutoFit/>
          </a:bodyPr>
          <a:lstStyle/>
          <a:p>
            <a:pPr algn="ctr">
              <a:spcBef>
                <a:spcPts val="120"/>
              </a:spcBef>
            </a:pPr>
            <a:r>
              <a:rPr sz="1798" spc="-10" dirty="0">
                <a:solidFill>
                  <a:srgbClr val="EBEBEB"/>
                </a:solidFill>
                <a:latin typeface="Verdana"/>
                <a:cs typeface="Verdana"/>
              </a:rPr>
              <a:t>Рис.</a:t>
            </a:r>
            <a:r>
              <a:rPr sz="1798" spc="-6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spc="-170" dirty="0">
                <a:solidFill>
                  <a:srgbClr val="EBEBEB"/>
                </a:solidFill>
                <a:latin typeface="Verdana"/>
                <a:cs typeface="Verdana"/>
              </a:rPr>
              <a:t>1</a:t>
            </a:r>
            <a:r>
              <a:rPr lang="en-US" sz="1798" spc="-170" dirty="0">
                <a:solidFill>
                  <a:srgbClr val="EBEBEB"/>
                </a:solidFill>
                <a:latin typeface="Verdana"/>
                <a:cs typeface="Verdana"/>
              </a:rPr>
              <a:t>6</a:t>
            </a:r>
            <a:r>
              <a:rPr sz="1798" spc="-170" dirty="0">
                <a:solidFill>
                  <a:srgbClr val="EBEBEB"/>
                </a:solidFill>
                <a:latin typeface="Verdana"/>
                <a:cs typeface="Verdana"/>
              </a:rPr>
              <a:t>.</a:t>
            </a:r>
            <a:r>
              <a:rPr sz="1798" spc="-1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spc="-50" dirty="0">
                <a:solidFill>
                  <a:srgbClr val="EBEBEB"/>
                </a:solidFill>
                <a:latin typeface="Verdana"/>
                <a:cs typeface="Verdana"/>
              </a:rPr>
              <a:t>Магнитная</a:t>
            </a:r>
            <a:r>
              <a:rPr sz="1798" spc="-17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dirty="0">
                <a:solidFill>
                  <a:srgbClr val="EBEBEB"/>
                </a:solidFill>
                <a:latin typeface="Verdana"/>
                <a:cs typeface="Verdana"/>
              </a:rPr>
              <a:t>карта</a:t>
            </a:r>
            <a:r>
              <a:rPr sz="1798" spc="-17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spc="-80" dirty="0">
                <a:solidFill>
                  <a:srgbClr val="EBEBEB"/>
                </a:solidFill>
                <a:latin typeface="Verdana"/>
                <a:cs typeface="Verdana"/>
              </a:rPr>
              <a:t>скользящих</a:t>
            </a:r>
            <a:r>
              <a:rPr sz="1798" spc="-114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spc="70" dirty="0">
                <a:solidFill>
                  <a:srgbClr val="EBEBEB"/>
                </a:solidFill>
                <a:latin typeface="Verdana"/>
                <a:cs typeface="Verdana"/>
              </a:rPr>
              <a:t>перемещений</a:t>
            </a:r>
            <a:r>
              <a:rPr sz="1798" spc="-114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dirty="0">
                <a:solidFill>
                  <a:srgbClr val="EBEBEB"/>
                </a:solidFill>
                <a:latin typeface="Verdana"/>
                <a:cs typeface="Verdana"/>
              </a:rPr>
              <a:t>северного</a:t>
            </a:r>
            <a:r>
              <a:rPr sz="1798" spc="-114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dirty="0">
                <a:solidFill>
                  <a:srgbClr val="EBEBEB"/>
                </a:solidFill>
                <a:latin typeface="Verdana"/>
                <a:cs typeface="Verdana"/>
              </a:rPr>
              <a:t>полюса</a:t>
            </a:r>
            <a:r>
              <a:rPr sz="1798" spc="-9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spc="-245" dirty="0">
                <a:solidFill>
                  <a:srgbClr val="EBEBEB"/>
                </a:solidFill>
                <a:latin typeface="Verdana"/>
                <a:cs typeface="Verdana"/>
              </a:rPr>
              <a:t>в</a:t>
            </a:r>
            <a:r>
              <a:rPr sz="1798" spc="-5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dirty="0">
                <a:solidFill>
                  <a:srgbClr val="EBEBEB"/>
                </a:solidFill>
                <a:latin typeface="Verdana"/>
                <a:cs typeface="Verdana"/>
              </a:rPr>
              <a:t>период</a:t>
            </a:r>
            <a:r>
              <a:rPr sz="1798" spc="-9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spc="-65" dirty="0">
                <a:solidFill>
                  <a:srgbClr val="EBEBEB"/>
                </a:solidFill>
                <a:latin typeface="Verdana"/>
                <a:cs typeface="Verdana"/>
              </a:rPr>
              <a:t>Великого</a:t>
            </a:r>
            <a:r>
              <a:rPr sz="1798" spc="-3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spc="-10" dirty="0">
                <a:solidFill>
                  <a:srgbClr val="EBEBEB"/>
                </a:solidFill>
                <a:latin typeface="Verdana"/>
                <a:cs typeface="Verdana"/>
              </a:rPr>
              <a:t>восточно-</a:t>
            </a:r>
            <a:endParaRPr sz="1798" dirty="0">
              <a:latin typeface="Verdana"/>
              <a:cs typeface="Verdana"/>
            </a:endParaRPr>
          </a:p>
          <a:p>
            <a:pPr marL="634" algn="ctr">
              <a:spcBef>
                <a:spcPts val="5"/>
              </a:spcBef>
            </a:pPr>
            <a:r>
              <a:rPr sz="1798" spc="-45" dirty="0">
                <a:solidFill>
                  <a:srgbClr val="EBEBEB"/>
                </a:solidFill>
                <a:latin typeface="Verdana"/>
                <a:cs typeface="Verdana"/>
              </a:rPr>
              <a:t>японского</a:t>
            </a:r>
            <a:r>
              <a:rPr sz="1798" spc="-14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spc="-35" dirty="0">
                <a:solidFill>
                  <a:srgbClr val="EBEBEB"/>
                </a:solidFill>
                <a:latin typeface="Verdana"/>
                <a:cs typeface="Verdana"/>
              </a:rPr>
              <a:t>землетрясения,</a:t>
            </a:r>
            <a:r>
              <a:rPr sz="1798" spc="-12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dirty="0">
                <a:solidFill>
                  <a:srgbClr val="EBEBEB"/>
                </a:solidFill>
                <a:latin typeface="Verdana"/>
                <a:cs typeface="Verdana"/>
              </a:rPr>
              <a:t>на</a:t>
            </a:r>
            <a:r>
              <a:rPr sz="1798" spc="-7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spc="135" dirty="0">
                <a:solidFill>
                  <a:srgbClr val="EBEBEB"/>
                </a:solidFill>
                <a:latin typeface="Verdana"/>
                <a:cs typeface="Verdana"/>
              </a:rPr>
              <a:t>фоне</a:t>
            </a:r>
            <a:r>
              <a:rPr sz="1798" spc="-9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spc="-70" dirty="0">
                <a:solidFill>
                  <a:srgbClr val="EBEBEB"/>
                </a:solidFill>
                <a:latin typeface="Verdana"/>
                <a:cs typeface="Verdana"/>
              </a:rPr>
              <a:t>векового</a:t>
            </a:r>
            <a:r>
              <a:rPr sz="1798" spc="-5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spc="-45" dirty="0">
                <a:solidFill>
                  <a:srgbClr val="EBEBEB"/>
                </a:solidFill>
                <a:latin typeface="Verdana"/>
                <a:cs typeface="Verdana"/>
              </a:rPr>
              <a:t>хода. </a:t>
            </a:r>
            <a:r>
              <a:rPr sz="1798" spc="-20" dirty="0">
                <a:solidFill>
                  <a:srgbClr val="EBEBEB"/>
                </a:solidFill>
                <a:latin typeface="Verdana"/>
                <a:cs typeface="Verdana"/>
              </a:rPr>
              <a:t>Данные</a:t>
            </a:r>
            <a:r>
              <a:rPr sz="1798" spc="-12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dirty="0">
                <a:solidFill>
                  <a:srgbClr val="EBEBEB"/>
                </a:solidFill>
                <a:latin typeface="Verdana"/>
                <a:cs typeface="Verdana"/>
              </a:rPr>
              <a:t>обсерватории</a:t>
            </a:r>
            <a:r>
              <a:rPr sz="1798" spc="-6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b="1" u="sng" spc="-100" dirty="0">
                <a:solidFill>
                  <a:srgbClr val="EBEBEB"/>
                </a:solidFill>
                <a:uFill>
                  <a:solidFill>
                    <a:srgbClr val="EBEBEB"/>
                  </a:solidFill>
                </a:uFill>
                <a:latin typeface="Tahoma"/>
                <a:cs typeface="Tahoma"/>
              </a:rPr>
              <a:t>KNY</a:t>
            </a:r>
            <a:r>
              <a:rPr sz="1798" b="1" u="sng" spc="5" dirty="0">
                <a:solidFill>
                  <a:srgbClr val="EBEBEB"/>
                </a:solidFill>
                <a:uFill>
                  <a:solidFill>
                    <a:srgbClr val="EBEBEB"/>
                  </a:solidFill>
                </a:uFill>
                <a:latin typeface="Tahoma"/>
                <a:cs typeface="Tahoma"/>
              </a:rPr>
              <a:t> </a:t>
            </a:r>
            <a:r>
              <a:rPr sz="1798" b="1" u="sng" spc="-10" dirty="0">
                <a:solidFill>
                  <a:srgbClr val="EBEBEB"/>
                </a:solidFill>
                <a:uFill>
                  <a:solidFill>
                    <a:srgbClr val="EBEBEB"/>
                  </a:solidFill>
                </a:uFill>
                <a:latin typeface="Tahoma"/>
                <a:cs typeface="Tahoma"/>
              </a:rPr>
              <a:t>(Япония)</a:t>
            </a:r>
            <a:r>
              <a:rPr sz="1798" spc="-10" dirty="0">
                <a:solidFill>
                  <a:srgbClr val="EBEBEB"/>
                </a:solidFill>
                <a:latin typeface="Verdana"/>
                <a:cs typeface="Verdana"/>
              </a:rPr>
              <a:t>.</a:t>
            </a:r>
            <a:endParaRPr sz="1798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40" y="0"/>
            <a:ext cx="12182243" cy="685393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639" y="2668718"/>
            <a:ext cx="4032326" cy="4185220"/>
            <a:chOff x="0" y="2671189"/>
            <a:chExt cx="4036060" cy="418909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671189"/>
              <a:ext cx="4035932" cy="418909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891789"/>
              <a:ext cx="1522475" cy="2364867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98095" y="76"/>
            <a:ext cx="1602145" cy="113856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387801" y="1"/>
            <a:ext cx="771749" cy="781746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30099" y="476620"/>
            <a:ext cx="3618054" cy="663596"/>
          </a:xfrm>
          <a:prstGeom prst="rect">
            <a:avLst/>
          </a:prstGeom>
        </p:spPr>
        <p:txBody>
          <a:bodyPr vert="horz" wrap="square" lIns="0" tIns="17129" rIns="0" bIns="0" rtlCol="0">
            <a:spAutoFit/>
          </a:bodyPr>
          <a:lstStyle/>
          <a:p>
            <a:pPr marL="12689">
              <a:spcBef>
                <a:spcPts val="135"/>
              </a:spcBef>
            </a:pPr>
            <a:r>
              <a:rPr sz="4146" spc="-175" dirty="0">
                <a:solidFill>
                  <a:srgbClr val="EBEBEB"/>
                </a:solidFill>
                <a:latin typeface="Verdana"/>
                <a:cs typeface="Verdana"/>
              </a:rPr>
              <a:t>ЗАКЛЮЧЕНИЕ</a:t>
            </a:r>
            <a:endParaRPr sz="4146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0100" y="1359342"/>
            <a:ext cx="10588140" cy="4691788"/>
          </a:xfrm>
          <a:prstGeom prst="rect">
            <a:avLst/>
          </a:prstGeom>
        </p:spPr>
        <p:txBody>
          <a:bodyPr vert="horz" wrap="square" lIns="0" tIns="10151" rIns="0" bIns="0" rtlCol="0">
            <a:spAutoFit/>
          </a:bodyPr>
          <a:lstStyle/>
          <a:p>
            <a:pPr marL="12689" marR="14591">
              <a:lnSpc>
                <a:spcPct val="102400"/>
              </a:lnSpc>
              <a:spcBef>
                <a:spcPts val="80"/>
              </a:spcBef>
            </a:pPr>
            <a:r>
              <a:rPr sz="1948" spc="-21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948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dirty="0">
                <a:solidFill>
                  <a:srgbClr val="FFFFFF"/>
                </a:solidFill>
                <a:latin typeface="Verdana"/>
                <a:cs typeface="Verdana"/>
              </a:rPr>
              <a:t>ходе</a:t>
            </a:r>
            <a:r>
              <a:rPr sz="1948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spc="-40" dirty="0">
                <a:solidFill>
                  <a:srgbClr val="FFFFFF"/>
                </a:solidFill>
                <a:latin typeface="Verdana"/>
                <a:cs typeface="Verdana"/>
              </a:rPr>
              <a:t>выполненной</a:t>
            </a:r>
            <a:r>
              <a:rPr sz="1948" spc="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dirty="0">
                <a:solidFill>
                  <a:srgbClr val="FFFFFF"/>
                </a:solidFill>
                <a:latin typeface="Verdana"/>
                <a:cs typeface="Verdana"/>
              </a:rPr>
              <a:t>работы</a:t>
            </a:r>
            <a:r>
              <a:rPr sz="1948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spc="-45" dirty="0">
                <a:solidFill>
                  <a:srgbClr val="FFFFFF"/>
                </a:solidFill>
                <a:latin typeface="Verdana"/>
                <a:cs typeface="Verdana"/>
              </a:rPr>
              <a:t>получен</a:t>
            </a:r>
            <a:r>
              <a:rPr sz="1948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spc="-65" dirty="0">
                <a:solidFill>
                  <a:srgbClr val="FFFFFF"/>
                </a:solidFill>
                <a:latin typeface="Verdana"/>
                <a:cs typeface="Verdana"/>
              </a:rPr>
              <a:t>ряд</a:t>
            </a:r>
            <a:r>
              <a:rPr sz="1948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spc="60" dirty="0" err="1">
                <a:solidFill>
                  <a:srgbClr val="FFFFFF"/>
                </a:solidFill>
                <a:latin typeface="Verdana"/>
                <a:cs typeface="Verdana"/>
              </a:rPr>
              <a:t>особенностей</a:t>
            </a:r>
            <a:r>
              <a:rPr lang="ru-RU" sz="1948" spc="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spc="-24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948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spc="-10" dirty="0">
                <a:solidFill>
                  <a:srgbClr val="FFFFFF"/>
                </a:solidFill>
                <a:latin typeface="Verdana"/>
                <a:cs typeface="Verdana"/>
              </a:rPr>
              <a:t>поведении </a:t>
            </a:r>
            <a:r>
              <a:rPr sz="1948" spc="-45" dirty="0">
                <a:solidFill>
                  <a:srgbClr val="FFFFFF"/>
                </a:solidFill>
                <a:latin typeface="Verdana"/>
                <a:cs typeface="Verdana"/>
              </a:rPr>
              <a:t>магнитных</a:t>
            </a:r>
            <a:r>
              <a:rPr sz="1948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spc="-10" dirty="0" err="1">
                <a:solidFill>
                  <a:srgbClr val="FFFFFF"/>
                </a:solidFill>
                <a:latin typeface="Verdana"/>
                <a:cs typeface="Verdana"/>
              </a:rPr>
              <a:t>характеристик</a:t>
            </a:r>
            <a:r>
              <a:rPr sz="1948" spc="-10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lang="ru-RU" sz="1948" spc="45" dirty="0">
                <a:solidFill>
                  <a:srgbClr val="FFFFFF"/>
                </a:solidFill>
                <a:latin typeface="Verdana"/>
                <a:cs typeface="Verdana"/>
              </a:rPr>
              <a:t> отображающие </a:t>
            </a:r>
            <a:r>
              <a:rPr lang="ru-RU" sz="1948" u="sng" spc="45" dirty="0" err="1">
                <a:solidFill>
                  <a:srgbClr val="FFFFFF"/>
                </a:solidFill>
                <a:latin typeface="Verdana"/>
                <a:cs typeface="Verdana"/>
              </a:rPr>
              <a:t>недипольный</a:t>
            </a:r>
            <a:r>
              <a:rPr lang="ru-RU" sz="1948" u="sng" spc="45" dirty="0">
                <a:solidFill>
                  <a:srgbClr val="FFFFFF"/>
                </a:solidFill>
                <a:latin typeface="Verdana"/>
                <a:cs typeface="Verdana"/>
              </a:rPr>
              <a:t> характер</a:t>
            </a:r>
            <a:r>
              <a:rPr lang="ru-RU" sz="1948" spc="45" dirty="0">
                <a:solidFill>
                  <a:srgbClr val="FFFFFF"/>
                </a:solidFill>
                <a:latin typeface="Verdana"/>
                <a:cs typeface="Verdana"/>
              </a:rPr>
              <a:t> глобального магнитного поля Земли.</a:t>
            </a:r>
          </a:p>
          <a:p>
            <a:pPr marL="12689" marR="14591">
              <a:lnSpc>
                <a:spcPct val="102400"/>
              </a:lnSpc>
              <a:spcBef>
                <a:spcPts val="80"/>
              </a:spcBef>
            </a:pPr>
            <a:endParaRPr lang="ru-RU" sz="1948" spc="45" dirty="0">
              <a:solidFill>
                <a:srgbClr val="FFFFFF"/>
              </a:solidFill>
              <a:latin typeface="Verdana"/>
              <a:cs typeface="Verdana"/>
            </a:endParaRPr>
          </a:p>
          <a:p>
            <a:pPr marL="12689" marR="14591">
              <a:lnSpc>
                <a:spcPct val="102400"/>
              </a:lnSpc>
              <a:spcBef>
                <a:spcPts val="80"/>
              </a:spcBef>
            </a:pPr>
            <a:r>
              <a:rPr lang="ru-RU" sz="1948" spc="45" dirty="0">
                <a:solidFill>
                  <a:srgbClr val="FFFFFF"/>
                </a:solidFill>
                <a:latin typeface="Verdana"/>
                <a:cs typeface="Verdana"/>
              </a:rPr>
              <a:t>Продемонстрирован подход с исследованиям поведения интегральных характеристик относительно сейсмических событий. </a:t>
            </a:r>
            <a:endParaRPr lang="ru-RU" sz="1948" dirty="0">
              <a:latin typeface="Verdana"/>
              <a:cs typeface="Verdana"/>
            </a:endParaRPr>
          </a:p>
          <a:p>
            <a:pPr marL="354646" marR="112294" indent="-342591">
              <a:lnSpc>
                <a:spcPct val="103200"/>
              </a:lnSpc>
              <a:spcBef>
                <a:spcPts val="993"/>
              </a:spcBef>
              <a:tabLst>
                <a:tab pos="354646" algn="l"/>
              </a:tabLst>
            </a:pPr>
            <a:r>
              <a:rPr lang="ru-RU" sz="1599" spc="75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lang="ru-RU" sz="1599" dirty="0">
                <a:solidFill>
                  <a:srgbClr val="89D0D5"/>
                </a:solidFill>
                <a:latin typeface="Lucida Sans Unicode"/>
                <a:cs typeface="Lucida Sans Unicode"/>
              </a:rPr>
              <a:t>	</a:t>
            </a:r>
            <a:r>
              <a:rPr lang="ru-RU" sz="1948" spc="65" dirty="0">
                <a:solidFill>
                  <a:srgbClr val="FFFFFF"/>
                </a:solidFill>
                <a:latin typeface="Verdana"/>
                <a:cs typeface="Verdana"/>
              </a:rPr>
              <a:t>Особенности</a:t>
            </a:r>
            <a:r>
              <a:rPr lang="ru-RU" sz="1948" spc="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ru-RU" sz="1948" spc="-165" dirty="0">
                <a:solidFill>
                  <a:srgbClr val="FFFFFF"/>
                </a:solidFill>
                <a:latin typeface="Verdana"/>
                <a:cs typeface="Verdana"/>
              </a:rPr>
              <a:t>выявлены</a:t>
            </a:r>
            <a:r>
              <a:rPr lang="ru-RU" sz="1948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ru-RU" sz="1948" spc="-24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lang="ru-RU" sz="1948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ru-RU" sz="1948" spc="50" dirty="0">
                <a:solidFill>
                  <a:srgbClr val="FFFFFF"/>
                </a:solidFill>
                <a:latin typeface="Verdana"/>
                <a:cs typeface="Verdana"/>
              </a:rPr>
              <a:t>динамике</a:t>
            </a:r>
            <a:r>
              <a:rPr lang="ru-RU" sz="1948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ru-RU" sz="1948" spc="-55" dirty="0">
                <a:solidFill>
                  <a:srgbClr val="FFFFFF"/>
                </a:solidFill>
                <a:latin typeface="Verdana"/>
                <a:cs typeface="Verdana"/>
              </a:rPr>
              <a:t>скользящих</a:t>
            </a:r>
            <a:r>
              <a:rPr lang="ru-RU" sz="1948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ru-RU" sz="1948" spc="-90" dirty="0">
                <a:solidFill>
                  <a:srgbClr val="FFFFFF"/>
                </a:solidFill>
                <a:latin typeface="Verdana"/>
                <a:cs typeface="Verdana"/>
              </a:rPr>
              <a:t>величин</a:t>
            </a:r>
            <a:r>
              <a:rPr lang="ru-RU" sz="1948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ru-RU" sz="1948" dirty="0">
                <a:solidFill>
                  <a:srgbClr val="FFFFFF"/>
                </a:solidFill>
                <a:latin typeface="Verdana"/>
                <a:cs typeface="Verdana"/>
              </a:rPr>
              <a:t>G,</a:t>
            </a:r>
            <a:r>
              <a:rPr lang="ru-RU" sz="1948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ru-RU" sz="1948" spc="-265" dirty="0">
                <a:solidFill>
                  <a:srgbClr val="FFFFFF"/>
                </a:solidFill>
                <a:latin typeface="Verdana"/>
                <a:cs typeface="Verdana"/>
              </a:rPr>
              <a:t>T,</a:t>
            </a:r>
            <a:r>
              <a:rPr lang="ru-RU" sz="1948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ru-RU" sz="1948" spc="-160" dirty="0">
                <a:solidFill>
                  <a:srgbClr val="FFFFFF"/>
                </a:solidFill>
                <a:latin typeface="Verdana"/>
                <a:cs typeface="Verdana"/>
              </a:rPr>
              <a:t>R,</a:t>
            </a:r>
            <a:r>
              <a:rPr lang="ru-RU" sz="1948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ru-RU" sz="1948" spc="-180" dirty="0">
                <a:solidFill>
                  <a:srgbClr val="FFFFFF"/>
                </a:solidFill>
                <a:latin typeface="Verdana"/>
                <a:cs typeface="Verdana"/>
              </a:rPr>
              <a:t>L,</a:t>
            </a:r>
            <a:r>
              <a:rPr lang="ru-RU" sz="1948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ru-RU" sz="1948" spc="260" dirty="0" err="1">
                <a:solidFill>
                  <a:srgbClr val="FFFFFF"/>
                </a:solidFill>
                <a:latin typeface="Verdana"/>
                <a:cs typeface="Verdana"/>
              </a:rPr>
              <a:t>Vмм</a:t>
            </a:r>
            <a:r>
              <a:rPr lang="ru-RU" sz="1948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ru-RU" sz="1948" spc="-50" dirty="0">
                <a:solidFill>
                  <a:srgbClr val="FFFFFF"/>
                </a:solidFill>
                <a:latin typeface="Verdana"/>
                <a:cs typeface="Verdana"/>
              </a:rPr>
              <a:t>и </a:t>
            </a:r>
            <a:r>
              <a:rPr lang="ru-RU" sz="1948" dirty="0" err="1">
                <a:solidFill>
                  <a:srgbClr val="FFFFFF"/>
                </a:solidFill>
                <a:latin typeface="Verdana"/>
                <a:cs typeface="Verdana"/>
              </a:rPr>
              <a:t>Vвмп</a:t>
            </a:r>
            <a:r>
              <a:rPr lang="ru-RU" sz="1948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ru-RU" sz="1948" spc="-150" dirty="0">
                <a:solidFill>
                  <a:srgbClr val="FFFFFF"/>
                </a:solidFill>
                <a:latin typeface="Verdana"/>
                <a:cs typeface="Verdana"/>
              </a:rPr>
              <a:t>для</a:t>
            </a:r>
            <a:r>
              <a:rPr lang="ru-RU" sz="1948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ru-RU" sz="1948" dirty="0">
                <a:solidFill>
                  <a:srgbClr val="FFFFFF"/>
                </a:solidFill>
                <a:latin typeface="Verdana"/>
                <a:cs typeface="Verdana"/>
              </a:rPr>
              <a:t>обоих</a:t>
            </a:r>
            <a:r>
              <a:rPr lang="ru-RU" sz="1948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ru-RU" sz="1948" spc="-10" dirty="0">
                <a:solidFill>
                  <a:srgbClr val="FFFFFF"/>
                </a:solidFill>
                <a:latin typeface="Verdana"/>
                <a:cs typeface="Verdana"/>
              </a:rPr>
              <a:t>событий.</a:t>
            </a:r>
            <a:endParaRPr lang="ru-RU" sz="1948" dirty="0">
              <a:latin typeface="Verdana"/>
              <a:cs typeface="Verdana"/>
            </a:endParaRPr>
          </a:p>
          <a:p>
            <a:pPr marL="354646" marR="1570845" indent="-342591">
              <a:lnSpc>
                <a:spcPct val="103200"/>
              </a:lnSpc>
              <a:spcBef>
                <a:spcPts val="954"/>
              </a:spcBef>
              <a:tabLst>
                <a:tab pos="354646" algn="l"/>
              </a:tabLst>
            </a:pPr>
            <a:r>
              <a:rPr sz="1599" spc="75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1599" dirty="0">
                <a:solidFill>
                  <a:srgbClr val="89D0D5"/>
                </a:solidFill>
                <a:latin typeface="Lucida Sans Unicode"/>
                <a:cs typeface="Lucida Sans Unicode"/>
              </a:rPr>
              <a:t>	</a:t>
            </a:r>
            <a:r>
              <a:rPr sz="1948" spc="60" dirty="0">
                <a:solidFill>
                  <a:srgbClr val="FFFFFF"/>
                </a:solidFill>
                <a:latin typeface="Verdana"/>
                <a:cs typeface="Verdana"/>
              </a:rPr>
              <a:t>Обнаружена</a:t>
            </a:r>
            <a:r>
              <a:rPr sz="1948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spc="-35" dirty="0">
                <a:solidFill>
                  <a:srgbClr val="FFFFFF"/>
                </a:solidFill>
                <a:latin typeface="Verdana"/>
                <a:cs typeface="Verdana"/>
              </a:rPr>
              <a:t>тенденция</a:t>
            </a:r>
            <a:r>
              <a:rPr sz="1948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spc="-24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948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ru-RU" sz="1948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spc="120" dirty="0" err="1">
                <a:solidFill>
                  <a:srgbClr val="FFFFFF"/>
                </a:solidFill>
                <a:latin typeface="Verdana"/>
                <a:cs typeface="Verdana"/>
              </a:rPr>
              <a:t>смещении</a:t>
            </a:r>
            <a:r>
              <a:rPr sz="1948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dirty="0">
                <a:solidFill>
                  <a:srgbClr val="FFFFFF"/>
                </a:solidFill>
                <a:latin typeface="Verdana"/>
                <a:cs typeface="Verdana"/>
              </a:rPr>
              <a:t>магнитного</a:t>
            </a:r>
            <a:r>
              <a:rPr sz="1948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spc="55" dirty="0">
                <a:solidFill>
                  <a:srgbClr val="FFFFFF"/>
                </a:solidFill>
                <a:latin typeface="Verdana"/>
                <a:cs typeface="Verdana"/>
              </a:rPr>
              <a:t>полюса</a:t>
            </a:r>
            <a:r>
              <a:rPr sz="1948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spc="-25" dirty="0">
                <a:solidFill>
                  <a:srgbClr val="FFFFFF"/>
                </a:solidFill>
                <a:latin typeface="Verdana"/>
                <a:cs typeface="Verdana"/>
              </a:rPr>
              <a:t>по </a:t>
            </a:r>
            <a:r>
              <a:rPr sz="1948" dirty="0">
                <a:solidFill>
                  <a:srgbClr val="FFFFFF"/>
                </a:solidFill>
                <a:latin typeface="Verdana"/>
                <a:cs typeface="Verdana"/>
              </a:rPr>
              <a:t>направлению</a:t>
            </a:r>
            <a:r>
              <a:rPr sz="1948" spc="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spc="-55" dirty="0" err="1">
                <a:solidFill>
                  <a:srgbClr val="FFFFFF"/>
                </a:solidFill>
                <a:latin typeface="Verdana"/>
                <a:cs typeface="Verdana"/>
              </a:rPr>
              <a:t>векового</a:t>
            </a:r>
            <a:r>
              <a:rPr sz="1948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dirty="0" err="1">
                <a:solidFill>
                  <a:srgbClr val="FFFFFF"/>
                </a:solidFill>
                <a:latin typeface="Verdana"/>
                <a:cs typeface="Verdana"/>
              </a:rPr>
              <a:t>хода</a:t>
            </a:r>
            <a:r>
              <a:rPr lang="ru-RU" sz="1948" dirty="0">
                <a:solidFill>
                  <a:srgbClr val="FFFFFF"/>
                </a:solidFill>
                <a:latin typeface="Verdana"/>
                <a:cs typeface="Verdana"/>
              </a:rPr>
              <a:t> (или близком к нему)</a:t>
            </a:r>
            <a:r>
              <a:rPr sz="1948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spc="-24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948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dirty="0">
                <a:solidFill>
                  <a:srgbClr val="FFFFFF"/>
                </a:solidFill>
                <a:latin typeface="Verdana"/>
                <a:cs typeface="Verdana"/>
              </a:rPr>
              <a:t>период</a:t>
            </a:r>
            <a:r>
              <a:rPr sz="1948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spc="-10" dirty="0">
                <a:solidFill>
                  <a:srgbClr val="FFFFFF"/>
                </a:solidFill>
                <a:latin typeface="Verdana"/>
                <a:cs typeface="Verdana"/>
              </a:rPr>
              <a:t>землетрясения.</a:t>
            </a:r>
            <a:endParaRPr sz="1948" dirty="0">
              <a:latin typeface="Verdana"/>
              <a:cs typeface="Verdana"/>
            </a:endParaRPr>
          </a:p>
          <a:p>
            <a:pPr marL="12689" marR="5075">
              <a:lnSpc>
                <a:spcPct val="102499"/>
              </a:lnSpc>
              <a:spcBef>
                <a:spcPts val="1009"/>
              </a:spcBef>
            </a:pPr>
            <a:r>
              <a:rPr sz="1948" spc="50" dirty="0">
                <a:solidFill>
                  <a:srgbClr val="FFFFFF"/>
                </a:solidFill>
                <a:latin typeface="Verdana"/>
                <a:cs typeface="Verdana"/>
              </a:rPr>
              <a:t>Преобладающая</a:t>
            </a:r>
            <a:r>
              <a:rPr sz="1948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spc="-55" dirty="0">
                <a:solidFill>
                  <a:srgbClr val="FFFFFF"/>
                </a:solidFill>
                <a:latin typeface="Verdana"/>
                <a:cs typeface="Verdana"/>
              </a:rPr>
              <a:t>часть</a:t>
            </a:r>
            <a:r>
              <a:rPr sz="1948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spc="-20" dirty="0">
                <a:solidFill>
                  <a:srgbClr val="FFFFFF"/>
                </a:solidFill>
                <a:latin typeface="Verdana"/>
                <a:cs typeface="Verdana"/>
              </a:rPr>
              <a:t>отмеченных</a:t>
            </a:r>
            <a:r>
              <a:rPr sz="1948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spc="-24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948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spc="65" dirty="0">
                <a:solidFill>
                  <a:srgbClr val="FFFFFF"/>
                </a:solidFill>
                <a:latin typeface="Verdana"/>
                <a:cs typeface="Verdana"/>
              </a:rPr>
              <a:t>работе</a:t>
            </a:r>
            <a:r>
              <a:rPr sz="1948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spc="60" dirty="0">
                <a:solidFill>
                  <a:srgbClr val="FFFFFF"/>
                </a:solidFill>
                <a:latin typeface="Verdana"/>
                <a:cs typeface="Verdana"/>
              </a:rPr>
              <a:t>особенностей </a:t>
            </a:r>
            <a:r>
              <a:rPr sz="1948" spc="-90" dirty="0">
                <a:solidFill>
                  <a:srgbClr val="FFFFFF"/>
                </a:solidFill>
                <a:latin typeface="Verdana"/>
                <a:cs typeface="Verdana"/>
              </a:rPr>
              <a:t>проявляется</a:t>
            </a:r>
            <a:r>
              <a:rPr sz="1948" spc="-25" dirty="0">
                <a:solidFill>
                  <a:srgbClr val="FFFFFF"/>
                </a:solidFill>
                <a:latin typeface="Verdana"/>
                <a:cs typeface="Verdana"/>
              </a:rPr>
              <a:t> до </a:t>
            </a:r>
            <a:r>
              <a:rPr sz="1948" dirty="0">
                <a:solidFill>
                  <a:srgbClr val="FFFFFF"/>
                </a:solidFill>
                <a:latin typeface="Verdana"/>
                <a:cs typeface="Verdana"/>
              </a:rPr>
              <a:t>основного</a:t>
            </a:r>
            <a:r>
              <a:rPr sz="1948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spc="60" dirty="0">
                <a:solidFill>
                  <a:srgbClr val="FFFFFF"/>
                </a:solidFill>
                <a:latin typeface="Verdana"/>
                <a:cs typeface="Verdana"/>
              </a:rPr>
              <a:t>сейсмического</a:t>
            </a:r>
            <a:r>
              <a:rPr sz="1948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spc="-60" dirty="0">
                <a:solidFill>
                  <a:srgbClr val="FFFFFF"/>
                </a:solidFill>
                <a:latin typeface="Verdana"/>
                <a:cs typeface="Verdana"/>
              </a:rPr>
              <a:t>события.</a:t>
            </a:r>
            <a:r>
              <a:rPr sz="1948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spc="50" dirty="0">
                <a:solidFill>
                  <a:srgbClr val="FFFFFF"/>
                </a:solidFill>
                <a:latin typeface="Verdana"/>
                <a:cs typeface="Verdana"/>
              </a:rPr>
              <a:t>Поэтому</a:t>
            </a:r>
            <a:r>
              <a:rPr sz="1948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spc="-50" dirty="0">
                <a:solidFill>
                  <a:srgbClr val="FFFFFF"/>
                </a:solidFill>
                <a:latin typeface="Verdana"/>
                <a:cs typeface="Verdana"/>
              </a:rPr>
              <a:t>полученные</a:t>
            </a:r>
            <a:r>
              <a:rPr sz="1948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spc="-80" dirty="0">
                <a:solidFill>
                  <a:srgbClr val="FFFFFF"/>
                </a:solidFill>
                <a:latin typeface="Verdana"/>
                <a:cs typeface="Verdana"/>
              </a:rPr>
              <a:t>результаты</a:t>
            </a:r>
            <a:r>
              <a:rPr sz="1948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spc="-10" dirty="0">
                <a:solidFill>
                  <a:srgbClr val="FFFFFF"/>
                </a:solidFill>
                <a:latin typeface="Verdana"/>
                <a:cs typeface="Verdana"/>
              </a:rPr>
              <a:t>могут </a:t>
            </a:r>
            <a:r>
              <a:rPr sz="1948" spc="-135" dirty="0">
                <a:solidFill>
                  <a:srgbClr val="FFFFFF"/>
                </a:solidFill>
                <a:latin typeface="Verdana"/>
                <a:cs typeface="Verdana"/>
              </a:rPr>
              <a:t>быть</a:t>
            </a:r>
            <a:r>
              <a:rPr sz="1948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spc="-35" dirty="0">
                <a:solidFill>
                  <a:srgbClr val="FFFFFF"/>
                </a:solidFill>
                <a:latin typeface="Verdana"/>
                <a:cs typeface="Verdana"/>
              </a:rPr>
              <a:t>использованы</a:t>
            </a:r>
            <a:r>
              <a:rPr sz="1948" spc="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dirty="0">
                <a:solidFill>
                  <a:srgbClr val="FFFFFF"/>
                </a:solidFill>
                <a:latin typeface="Verdana"/>
                <a:cs typeface="Verdana"/>
              </a:rPr>
              <a:t>при</a:t>
            </a:r>
            <a:r>
              <a:rPr sz="1948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spc="-60" dirty="0">
                <a:solidFill>
                  <a:srgbClr val="FFFFFF"/>
                </a:solidFill>
                <a:latin typeface="Verdana"/>
                <a:cs typeface="Verdana"/>
              </a:rPr>
              <a:t>развитии</a:t>
            </a:r>
            <a:r>
              <a:rPr sz="1948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dirty="0">
                <a:solidFill>
                  <a:srgbClr val="FFFFFF"/>
                </a:solidFill>
                <a:latin typeface="Verdana"/>
                <a:cs typeface="Verdana"/>
              </a:rPr>
              <a:t>методов</a:t>
            </a:r>
            <a:r>
              <a:rPr sz="1948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spc="-25" dirty="0">
                <a:solidFill>
                  <a:srgbClr val="FFFFFF"/>
                </a:solidFill>
                <a:latin typeface="Verdana"/>
                <a:cs typeface="Verdana"/>
              </a:rPr>
              <a:t>прогнозирования</a:t>
            </a:r>
            <a:r>
              <a:rPr sz="1948" spc="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48" spc="-10" dirty="0" err="1">
                <a:solidFill>
                  <a:srgbClr val="FFFFFF"/>
                </a:solidFill>
                <a:latin typeface="Verdana"/>
                <a:cs typeface="Verdana"/>
              </a:rPr>
              <a:t>землетрясений</a:t>
            </a:r>
            <a:r>
              <a:rPr sz="1948" spc="-1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1948" dirty="0">
              <a:latin typeface="Verdana"/>
              <a:cs typeface="Verdan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0432717" y="12"/>
            <a:ext cx="684531" cy="781734"/>
          </a:xfrm>
          <a:prstGeom prst="rect">
            <a:avLst/>
          </a:prstGeom>
          <a:solidFill>
            <a:srgbClr val="AF1512"/>
          </a:solidFill>
        </p:spPr>
        <p:txBody>
          <a:bodyPr vert="horz" wrap="square" lIns="0" tIns="226485" rIns="0" bIns="0" rtlCol="0">
            <a:spAutoFit/>
          </a:bodyPr>
          <a:lstStyle/>
          <a:p>
            <a:pPr marL="88820">
              <a:spcBef>
                <a:spcPts val="1783"/>
              </a:spcBef>
            </a:pPr>
            <a:r>
              <a:rPr lang="en-US" sz="3597" spc="-310" dirty="0"/>
              <a:t>25</a:t>
            </a:r>
            <a:endParaRPr sz="3597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40" y="0"/>
            <a:ext cx="12182243" cy="685393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639" y="2668718"/>
            <a:ext cx="4032326" cy="4185220"/>
            <a:chOff x="0" y="2671189"/>
            <a:chExt cx="4036060" cy="418909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671189"/>
              <a:ext cx="4035932" cy="418909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891789"/>
              <a:ext cx="1522475" cy="2364867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98095" y="76"/>
            <a:ext cx="1602145" cy="113856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05608" y="6088898"/>
            <a:ext cx="990063" cy="765038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239618" y="2889114"/>
            <a:ext cx="9043821" cy="655291"/>
          </a:xfrm>
          <a:prstGeom prst="rect">
            <a:avLst/>
          </a:prstGeom>
        </p:spPr>
        <p:txBody>
          <a:bodyPr vert="horz" wrap="square" lIns="0" tIns="17129" rIns="0" bIns="0" rtlCol="0">
            <a:spAutoFit/>
          </a:bodyPr>
          <a:lstStyle/>
          <a:p>
            <a:pPr marL="12689">
              <a:spcBef>
                <a:spcPts val="135"/>
              </a:spcBef>
            </a:pPr>
            <a:r>
              <a:rPr lang="ru-RU" sz="4146" spc="-175" dirty="0">
                <a:solidFill>
                  <a:srgbClr val="EBEBEB"/>
                </a:solidFill>
                <a:latin typeface="Verdana"/>
                <a:cs typeface="Verdana"/>
              </a:rPr>
              <a:t>Спасибо за внимание!</a:t>
            </a:r>
            <a:endParaRPr sz="4146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4909248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40" y="0"/>
            <a:ext cx="12182243" cy="685393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639" y="2668718"/>
            <a:ext cx="4032326" cy="4185220"/>
            <a:chOff x="0" y="2671189"/>
            <a:chExt cx="4036060" cy="418909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671189"/>
              <a:ext cx="4035932" cy="418909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891789"/>
              <a:ext cx="1522475" cy="2364867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98095" y="76"/>
            <a:ext cx="1602145" cy="113856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05608" y="6088898"/>
            <a:ext cx="990063" cy="765038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10387802" y="0"/>
            <a:ext cx="772080" cy="1212997"/>
            <a:chOff x="10391775" y="0"/>
            <a:chExt cx="772795" cy="1214120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91775" y="0"/>
              <a:ext cx="772464" cy="121399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0436732" y="12"/>
              <a:ext cx="685165" cy="1144270"/>
            </a:xfrm>
            <a:custGeom>
              <a:avLst/>
              <a:gdLst/>
              <a:ahLst/>
              <a:cxnLst/>
              <a:rect l="l" t="t" r="r" b="b"/>
              <a:pathLst>
                <a:path w="685165" h="1144270">
                  <a:moveTo>
                    <a:pt x="684669" y="0"/>
                  </a:moveTo>
                  <a:lnTo>
                    <a:pt x="0" y="0"/>
                  </a:lnTo>
                  <a:lnTo>
                    <a:pt x="0" y="1144130"/>
                  </a:lnTo>
                  <a:lnTo>
                    <a:pt x="684669" y="1144130"/>
                  </a:lnTo>
                  <a:lnTo>
                    <a:pt x="684669" y="0"/>
                  </a:lnTo>
                  <a:close/>
                </a:path>
              </a:pathLst>
            </a:custGeom>
            <a:solidFill>
              <a:srgbClr val="AF1512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44660" y="126156"/>
            <a:ext cx="9030229" cy="507817"/>
          </a:xfrm>
          <a:prstGeom prst="rect">
            <a:avLst/>
          </a:prstGeom>
        </p:spPr>
        <p:txBody>
          <a:bodyPr vert="horz" wrap="square" lIns="0" tIns="15226" rIns="0" bIns="0" rtlCol="0" anchor="ctr">
            <a:spAutoFit/>
          </a:bodyPr>
          <a:lstStyle/>
          <a:p>
            <a:pPr marL="12689">
              <a:lnSpc>
                <a:spcPct val="100000"/>
              </a:lnSpc>
              <a:spcBef>
                <a:spcPts val="120"/>
              </a:spcBef>
            </a:pPr>
            <a:r>
              <a:rPr sz="3200" spc="-105" dirty="0">
                <a:solidFill>
                  <a:schemeClr val="bg1"/>
                </a:solidFill>
              </a:rPr>
              <a:t>ЛОКАЛЬНАЯ</a:t>
            </a:r>
            <a:r>
              <a:rPr sz="3200" spc="-340" dirty="0">
                <a:solidFill>
                  <a:schemeClr val="bg1"/>
                </a:solidFill>
              </a:rPr>
              <a:t> </a:t>
            </a:r>
            <a:r>
              <a:rPr sz="3200" spc="-160" dirty="0">
                <a:solidFill>
                  <a:schemeClr val="bg1"/>
                </a:solidFill>
              </a:rPr>
              <a:t>МАГНИТНАЯ</a:t>
            </a:r>
            <a:r>
              <a:rPr sz="3200" spc="-335" dirty="0">
                <a:solidFill>
                  <a:schemeClr val="bg1"/>
                </a:solidFill>
              </a:rPr>
              <a:t> </a:t>
            </a:r>
            <a:r>
              <a:rPr sz="3200" spc="-65" dirty="0">
                <a:solidFill>
                  <a:schemeClr val="bg1"/>
                </a:solidFill>
              </a:rPr>
              <a:t>ПОСТОЯННАЯ</a:t>
            </a:r>
            <a:r>
              <a:rPr lang="ru-RU" sz="3200" spc="-65" dirty="0">
                <a:solidFill>
                  <a:schemeClr val="bg1"/>
                </a:solidFill>
              </a:rPr>
              <a:t> (</a:t>
            </a:r>
            <a:r>
              <a:rPr lang="en-US" sz="3200" spc="-65" dirty="0">
                <a:solidFill>
                  <a:schemeClr val="bg1"/>
                </a:solidFill>
              </a:rPr>
              <a:t>G</a:t>
            </a:r>
            <a:r>
              <a:rPr lang="ru-RU" sz="3200" spc="-65" dirty="0">
                <a:solidFill>
                  <a:schemeClr val="bg1"/>
                </a:solidFill>
              </a:rPr>
              <a:t>)</a:t>
            </a:r>
            <a:endParaRPr sz="3200" dirty="0">
              <a:solidFill>
                <a:schemeClr val="bg1"/>
              </a:solidFill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487517" y="155811"/>
            <a:ext cx="538616" cy="576681"/>
          </a:xfrm>
          <a:prstGeom prst="rect">
            <a:avLst/>
          </a:prstGeom>
        </p:spPr>
        <p:txBody>
          <a:bodyPr vert="horz" wrap="square" lIns="0" tIns="15226" rIns="0" bIns="0" rtlCol="0">
            <a:spAutoFit/>
          </a:bodyPr>
          <a:lstStyle/>
          <a:p>
            <a:pPr marL="12689">
              <a:spcBef>
                <a:spcPts val="120"/>
              </a:spcBef>
            </a:pPr>
            <a:r>
              <a:rPr lang="en-US" sz="3597" spc="-310" dirty="0">
                <a:solidFill>
                  <a:srgbClr val="EBEBEB"/>
                </a:solidFill>
                <a:latin typeface="Verdana"/>
                <a:cs typeface="Verdana"/>
              </a:rPr>
              <a:t>26</a:t>
            </a:r>
            <a:endParaRPr sz="3597" dirty="0">
              <a:latin typeface="Verdana"/>
              <a:cs typeface="Verdana"/>
            </a:endParaRPr>
          </a:p>
        </p:txBody>
      </p:sp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52285" y="757450"/>
            <a:ext cx="5346322" cy="5674821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283372" y="6289528"/>
            <a:ext cx="2149390" cy="274501"/>
          </a:xfrm>
          <a:prstGeom prst="rect">
            <a:avLst/>
          </a:prstGeom>
        </p:spPr>
        <p:txBody>
          <a:bodyPr vert="horz" wrap="square" lIns="0" tIns="13323" rIns="0" bIns="0" rtlCol="0">
            <a:spAutoFit/>
          </a:bodyPr>
          <a:lstStyle/>
          <a:p>
            <a:pPr marL="12689">
              <a:spcBef>
                <a:spcPts val="105"/>
              </a:spcBef>
            </a:pPr>
            <a:r>
              <a:rPr sz="1698" spc="-25" dirty="0">
                <a:solidFill>
                  <a:srgbClr val="FFFFFF"/>
                </a:solidFill>
                <a:latin typeface="Verdana"/>
                <a:cs typeface="Verdana"/>
              </a:rPr>
              <a:t>магнитного</a:t>
            </a:r>
            <a:r>
              <a:rPr sz="1698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70" dirty="0">
                <a:solidFill>
                  <a:srgbClr val="FFFFFF"/>
                </a:solidFill>
                <a:latin typeface="Verdana"/>
                <a:cs typeface="Verdana"/>
              </a:rPr>
              <a:t>диполя.</a:t>
            </a:r>
            <a:endParaRPr sz="1698" dirty="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46907" y="6449120"/>
            <a:ext cx="5327162" cy="328626"/>
          </a:xfrm>
          <a:prstGeom prst="rect">
            <a:avLst/>
          </a:prstGeom>
        </p:spPr>
        <p:txBody>
          <a:bodyPr vert="horz" wrap="square" lIns="0" tIns="17129" rIns="0" bIns="0" rtlCol="0">
            <a:spAutoFit/>
          </a:bodyPr>
          <a:lstStyle/>
          <a:p>
            <a:pPr marL="12689">
              <a:spcBef>
                <a:spcPts val="135"/>
              </a:spcBef>
            </a:pPr>
            <a:r>
              <a:rPr sz="1948" dirty="0">
                <a:solidFill>
                  <a:srgbClr val="EBEBEB"/>
                </a:solidFill>
                <a:latin typeface="Verdana"/>
                <a:cs typeface="Verdana"/>
              </a:rPr>
              <a:t>Рис.</a:t>
            </a:r>
            <a:r>
              <a:rPr sz="1948" spc="-17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spc="-165" dirty="0">
                <a:solidFill>
                  <a:srgbClr val="EBEBEB"/>
                </a:solidFill>
                <a:latin typeface="Verdana"/>
                <a:cs typeface="Verdana"/>
              </a:rPr>
              <a:t>2.</a:t>
            </a:r>
            <a:r>
              <a:rPr sz="1948" spc="-13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spc="-55" dirty="0">
                <a:solidFill>
                  <a:srgbClr val="EBEBEB"/>
                </a:solidFill>
                <a:latin typeface="Verdana"/>
                <a:cs typeface="Verdana"/>
              </a:rPr>
              <a:t>Эквивалентный</a:t>
            </a:r>
            <a:r>
              <a:rPr sz="1948" spc="-1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spc="-20" dirty="0">
                <a:solidFill>
                  <a:srgbClr val="EBEBEB"/>
                </a:solidFill>
                <a:latin typeface="Verdana"/>
                <a:cs typeface="Verdana"/>
              </a:rPr>
              <a:t>магнитный</a:t>
            </a:r>
            <a:r>
              <a:rPr sz="1948" spc="-4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spc="-35" dirty="0">
                <a:solidFill>
                  <a:srgbClr val="EBEBEB"/>
                </a:solidFill>
                <a:latin typeface="Verdana"/>
                <a:cs typeface="Verdana"/>
              </a:rPr>
              <a:t>диполь.</a:t>
            </a:r>
            <a:endParaRPr sz="1948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70684" y="737086"/>
            <a:ext cx="5976167" cy="5603766"/>
          </a:xfrm>
          <a:prstGeom prst="rect">
            <a:avLst/>
          </a:prstGeom>
        </p:spPr>
        <p:txBody>
          <a:bodyPr vert="horz" wrap="square" lIns="0" tIns="38699" rIns="0" bIns="0" rtlCol="0">
            <a:spAutoFit/>
          </a:bodyPr>
          <a:lstStyle/>
          <a:p>
            <a:pPr marL="25377" marR="17764" indent="459326">
              <a:lnSpc>
                <a:spcPct val="90000"/>
              </a:lnSpc>
              <a:spcBef>
                <a:spcPts val="305"/>
              </a:spcBef>
            </a:pPr>
            <a:r>
              <a:rPr sz="1698" spc="-195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698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140" dirty="0">
                <a:solidFill>
                  <a:srgbClr val="FFFFFF"/>
                </a:solidFill>
                <a:latin typeface="Verdana"/>
                <a:cs typeface="Verdana"/>
              </a:rPr>
              <a:t>1914</a:t>
            </a:r>
            <a:r>
              <a:rPr sz="1698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80" dirty="0">
                <a:solidFill>
                  <a:srgbClr val="FFFFFF"/>
                </a:solidFill>
                <a:latin typeface="Verdana"/>
                <a:cs typeface="Verdana"/>
              </a:rPr>
              <a:t>году</a:t>
            </a:r>
            <a:r>
              <a:rPr sz="1698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65" dirty="0">
                <a:solidFill>
                  <a:srgbClr val="FFFFFF"/>
                </a:solidFill>
                <a:latin typeface="Verdana"/>
                <a:cs typeface="Verdana"/>
              </a:rPr>
              <a:t>американским</a:t>
            </a:r>
            <a:r>
              <a:rPr sz="1698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dirty="0">
                <a:solidFill>
                  <a:srgbClr val="FFFFFF"/>
                </a:solidFill>
                <a:latin typeface="Verdana"/>
                <a:cs typeface="Verdana"/>
              </a:rPr>
              <a:t>геофизиком</a:t>
            </a:r>
            <a:r>
              <a:rPr sz="1698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50" dirty="0">
                <a:solidFill>
                  <a:srgbClr val="FFFFFF"/>
                </a:solidFill>
                <a:latin typeface="Verdana"/>
                <a:cs typeface="Verdana"/>
              </a:rPr>
              <a:t>Бауэром </a:t>
            </a:r>
            <a:r>
              <a:rPr sz="1698" spc="-25" dirty="0">
                <a:solidFill>
                  <a:srgbClr val="FFFFFF"/>
                </a:solidFill>
                <a:latin typeface="Verdana"/>
                <a:cs typeface="Verdana"/>
              </a:rPr>
              <a:t>была</a:t>
            </a:r>
            <a:r>
              <a:rPr sz="1698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40" dirty="0">
                <a:solidFill>
                  <a:srgbClr val="FFFFFF"/>
                </a:solidFill>
                <a:latin typeface="Verdana"/>
                <a:cs typeface="Verdana"/>
              </a:rPr>
              <a:t>введена</a:t>
            </a:r>
            <a:r>
              <a:rPr sz="1698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45" dirty="0">
                <a:solidFill>
                  <a:srgbClr val="FFFFFF"/>
                </a:solidFill>
                <a:latin typeface="Verdana"/>
                <a:cs typeface="Verdana"/>
              </a:rPr>
              <a:t>чисто</a:t>
            </a:r>
            <a:r>
              <a:rPr sz="1698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45" dirty="0">
                <a:solidFill>
                  <a:srgbClr val="FFFFFF"/>
                </a:solidFill>
                <a:latin typeface="Verdana"/>
                <a:cs typeface="Verdana"/>
              </a:rPr>
              <a:t>силовая</a:t>
            </a:r>
            <a:r>
              <a:rPr sz="1698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10" dirty="0">
                <a:solidFill>
                  <a:srgbClr val="FFFFFF"/>
                </a:solidFill>
                <a:latin typeface="Verdana"/>
                <a:cs typeface="Verdana"/>
              </a:rPr>
              <a:t>характеристика </a:t>
            </a:r>
            <a:r>
              <a:rPr sz="1698" spc="-25" dirty="0">
                <a:solidFill>
                  <a:srgbClr val="FFFFFF"/>
                </a:solidFill>
                <a:latin typeface="Verdana"/>
                <a:cs typeface="Verdana"/>
              </a:rPr>
              <a:t>магнитного</a:t>
            </a:r>
            <a:r>
              <a:rPr sz="1698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114" dirty="0">
                <a:solidFill>
                  <a:srgbClr val="FFFFFF"/>
                </a:solidFill>
                <a:latin typeface="Verdana"/>
                <a:cs typeface="Verdana"/>
              </a:rPr>
              <a:t>поля,</a:t>
            </a:r>
            <a:r>
              <a:rPr sz="1698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80" dirty="0">
                <a:solidFill>
                  <a:srgbClr val="FFFFFF"/>
                </a:solidFill>
                <a:latin typeface="Verdana"/>
                <a:cs typeface="Verdana"/>
              </a:rPr>
              <a:t>связанная</a:t>
            </a:r>
            <a:r>
              <a:rPr sz="1698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180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1698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10" dirty="0">
                <a:solidFill>
                  <a:srgbClr val="FFFFFF"/>
                </a:solidFill>
                <a:latin typeface="Verdana"/>
                <a:cs typeface="Verdana"/>
              </a:rPr>
              <a:t>магнитным</a:t>
            </a:r>
            <a:r>
              <a:rPr sz="1698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90" dirty="0">
                <a:solidFill>
                  <a:srgbClr val="FFFFFF"/>
                </a:solidFill>
                <a:latin typeface="Verdana"/>
                <a:cs typeface="Verdana"/>
              </a:rPr>
              <a:t>моментом </a:t>
            </a:r>
            <a:r>
              <a:rPr sz="1698" spc="-60" dirty="0">
                <a:solidFill>
                  <a:srgbClr val="FFFFFF"/>
                </a:solidFill>
                <a:latin typeface="Verdana"/>
                <a:cs typeface="Verdana"/>
              </a:rPr>
              <a:t>эквивалентного</a:t>
            </a:r>
            <a:r>
              <a:rPr sz="1698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85" dirty="0">
                <a:solidFill>
                  <a:srgbClr val="FFFFFF"/>
                </a:solidFill>
                <a:latin typeface="Verdana"/>
                <a:cs typeface="Verdana"/>
              </a:rPr>
              <a:t>диполя</a:t>
            </a:r>
            <a:r>
              <a:rPr sz="1698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65" dirty="0">
                <a:solidFill>
                  <a:srgbClr val="FFFFFF"/>
                </a:solidFill>
                <a:latin typeface="Verdana"/>
                <a:cs typeface="Verdana"/>
              </a:rPr>
              <a:t>(M) </a:t>
            </a:r>
            <a:r>
              <a:rPr sz="1698" spc="-5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698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dirty="0">
                <a:solidFill>
                  <a:srgbClr val="FFFFFF"/>
                </a:solidFill>
                <a:latin typeface="Verdana"/>
                <a:cs typeface="Verdana"/>
              </a:rPr>
              <a:t>расстоянием</a:t>
            </a:r>
            <a:r>
              <a:rPr sz="1698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dirty="0">
                <a:solidFill>
                  <a:srgbClr val="FFFFFF"/>
                </a:solidFill>
                <a:latin typeface="Verdana"/>
                <a:cs typeface="Verdana"/>
              </a:rPr>
              <a:t>до</a:t>
            </a:r>
            <a:r>
              <a:rPr sz="1698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30" dirty="0">
                <a:solidFill>
                  <a:srgbClr val="FFFFFF"/>
                </a:solidFill>
                <a:latin typeface="Verdana"/>
                <a:cs typeface="Verdana"/>
              </a:rPr>
              <a:t>него</a:t>
            </a:r>
            <a:r>
              <a:rPr sz="1698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25" dirty="0">
                <a:solidFill>
                  <a:srgbClr val="FFFFFF"/>
                </a:solidFill>
                <a:latin typeface="Verdana"/>
                <a:cs typeface="Verdana"/>
              </a:rPr>
              <a:t>(R) </a:t>
            </a:r>
            <a:r>
              <a:rPr sz="1698" dirty="0">
                <a:solidFill>
                  <a:srgbClr val="FFFFFF"/>
                </a:solidFill>
                <a:latin typeface="Verdana"/>
                <a:cs typeface="Verdana"/>
              </a:rPr>
              <a:t>простым</a:t>
            </a:r>
            <a:r>
              <a:rPr sz="1698" spc="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10" dirty="0">
                <a:solidFill>
                  <a:srgbClr val="FFFFFF"/>
                </a:solidFill>
                <a:latin typeface="Verdana"/>
                <a:cs typeface="Verdana"/>
              </a:rPr>
              <a:t>соотношением:</a:t>
            </a:r>
            <a:endParaRPr sz="1698" dirty="0">
              <a:latin typeface="Verdana"/>
              <a:cs typeface="Verdana"/>
            </a:endParaRPr>
          </a:p>
          <a:p>
            <a:pPr marL="25377">
              <a:spcBef>
                <a:spcPts val="799"/>
              </a:spcBef>
              <a:tabLst>
                <a:tab pos="484069" algn="l"/>
              </a:tabLst>
            </a:pPr>
            <a:r>
              <a:rPr sz="1349" spc="55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1349" dirty="0">
                <a:solidFill>
                  <a:srgbClr val="89D0D5"/>
                </a:solidFill>
                <a:latin typeface="Lucida Sans Unicode"/>
                <a:cs typeface="Lucida Sans Unicode"/>
              </a:rPr>
              <a:t>	</a:t>
            </a:r>
            <a:r>
              <a:rPr sz="1698" spc="-20" dirty="0">
                <a:solidFill>
                  <a:srgbClr val="FFFFFF"/>
                </a:solidFill>
                <a:latin typeface="Verdana"/>
                <a:cs typeface="Verdana"/>
              </a:rPr>
              <a:t>M=G</a:t>
            </a:r>
            <a:r>
              <a:rPr sz="1698" spc="-20" dirty="0">
                <a:solidFill>
                  <a:srgbClr val="FFFFFF"/>
                </a:solidFill>
                <a:latin typeface="Cambria Math"/>
                <a:cs typeface="Cambria Math"/>
              </a:rPr>
              <a:t>𝑅</a:t>
            </a:r>
            <a:r>
              <a:rPr sz="1873" spc="-30" baseline="28888" dirty="0">
                <a:solidFill>
                  <a:srgbClr val="FFFFFF"/>
                </a:solidFill>
                <a:latin typeface="Cambria Math"/>
                <a:cs typeface="Cambria Math"/>
              </a:rPr>
              <a:t>3</a:t>
            </a:r>
            <a:endParaRPr sz="1873" baseline="28888" dirty="0">
              <a:latin typeface="Cambria Math"/>
              <a:cs typeface="Cambria Math"/>
            </a:endParaRPr>
          </a:p>
          <a:p>
            <a:pPr marL="25377">
              <a:spcBef>
                <a:spcPts val="799"/>
              </a:spcBef>
            </a:pPr>
            <a:r>
              <a:rPr sz="1698" spc="-60" dirty="0">
                <a:solidFill>
                  <a:srgbClr val="FFFFFF"/>
                </a:solidFill>
                <a:latin typeface="Verdana"/>
                <a:cs typeface="Verdana"/>
              </a:rPr>
              <a:t>Величина</a:t>
            </a:r>
            <a:r>
              <a:rPr sz="1698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17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698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dirty="0">
                <a:solidFill>
                  <a:srgbClr val="FFFFFF"/>
                </a:solidFill>
                <a:latin typeface="Verdana"/>
                <a:cs typeface="Verdana"/>
              </a:rPr>
              <a:t>может</a:t>
            </a:r>
            <a:r>
              <a:rPr sz="1698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135" dirty="0">
                <a:solidFill>
                  <a:srgbClr val="FFFFFF"/>
                </a:solidFill>
                <a:latin typeface="Verdana"/>
                <a:cs typeface="Verdana"/>
              </a:rPr>
              <a:t>быть</a:t>
            </a:r>
            <a:r>
              <a:rPr sz="1698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dirty="0">
                <a:solidFill>
                  <a:srgbClr val="FFFFFF"/>
                </a:solidFill>
                <a:latin typeface="Verdana"/>
                <a:cs typeface="Verdana"/>
              </a:rPr>
              <a:t>рассчитана</a:t>
            </a:r>
            <a:r>
              <a:rPr sz="1698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dirty="0">
                <a:solidFill>
                  <a:srgbClr val="FFFFFF"/>
                </a:solidFill>
                <a:latin typeface="Verdana"/>
                <a:cs typeface="Verdana"/>
              </a:rPr>
              <a:t>по</a:t>
            </a:r>
            <a:r>
              <a:rPr sz="1698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45" dirty="0">
                <a:solidFill>
                  <a:srgbClr val="FFFFFF"/>
                </a:solidFill>
                <a:latin typeface="Verdana"/>
                <a:cs typeface="Verdana"/>
              </a:rPr>
              <a:t>формуле:</a:t>
            </a:r>
            <a:endParaRPr sz="1698" dirty="0">
              <a:latin typeface="Verdana"/>
              <a:cs typeface="Verdana"/>
            </a:endParaRPr>
          </a:p>
          <a:p>
            <a:pPr marL="25377">
              <a:spcBef>
                <a:spcPts val="764"/>
              </a:spcBef>
              <a:tabLst>
                <a:tab pos="484069" algn="l"/>
              </a:tabLst>
            </a:pPr>
            <a:r>
              <a:rPr sz="1349" spc="55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1349" dirty="0">
                <a:solidFill>
                  <a:srgbClr val="89D0D5"/>
                </a:solidFill>
                <a:latin typeface="Lucida Sans Unicode"/>
                <a:cs typeface="Lucida Sans Unicode"/>
              </a:rPr>
              <a:t>	</a:t>
            </a:r>
            <a:r>
              <a:rPr sz="1698" spc="-40" dirty="0">
                <a:solidFill>
                  <a:srgbClr val="FFFFFF"/>
                </a:solidFill>
                <a:latin typeface="Verdana"/>
                <a:cs typeface="Verdana"/>
              </a:rPr>
              <a:t>G=(</a:t>
            </a:r>
            <a:r>
              <a:rPr sz="1698" spc="-40" dirty="0">
                <a:solidFill>
                  <a:srgbClr val="FFFFFF"/>
                </a:solidFill>
                <a:latin typeface="Cambria Math"/>
                <a:cs typeface="Cambria Math"/>
              </a:rPr>
              <a:t>𝐻</a:t>
            </a:r>
            <a:r>
              <a:rPr sz="1873" spc="-60" baseline="28888" dirty="0">
                <a:solidFill>
                  <a:srgbClr val="FFFFFF"/>
                </a:solidFill>
                <a:latin typeface="Cambria Math"/>
                <a:cs typeface="Cambria Math"/>
              </a:rPr>
              <a:t>2</a:t>
            </a:r>
            <a:r>
              <a:rPr sz="1873" spc="75" baseline="28888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z="1698" spc="-100" dirty="0">
                <a:solidFill>
                  <a:srgbClr val="FFFFFF"/>
                </a:solidFill>
                <a:latin typeface="Verdana"/>
                <a:cs typeface="Verdana"/>
              </a:rPr>
              <a:t>+0,25</a:t>
            </a:r>
            <a:r>
              <a:rPr sz="1698" spc="-100" dirty="0">
                <a:solidFill>
                  <a:srgbClr val="FFFFFF"/>
                </a:solidFill>
                <a:latin typeface="Cambria Math"/>
                <a:cs typeface="Cambria Math"/>
              </a:rPr>
              <a:t>𝑍</a:t>
            </a:r>
            <a:r>
              <a:rPr sz="1873" spc="-150" baseline="28888" dirty="0">
                <a:solidFill>
                  <a:srgbClr val="FFFFFF"/>
                </a:solidFill>
                <a:latin typeface="Cambria Math"/>
                <a:cs typeface="Cambria Math"/>
              </a:rPr>
              <a:t>2</a:t>
            </a:r>
            <a:r>
              <a:rPr sz="1873" spc="157" baseline="28888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z="1698" spc="-20" dirty="0">
                <a:solidFill>
                  <a:srgbClr val="FFFFFF"/>
                </a:solidFill>
                <a:latin typeface="Verdana"/>
                <a:cs typeface="Verdana"/>
              </a:rPr>
              <a:t>)</a:t>
            </a:r>
            <a:r>
              <a:rPr sz="1574" spc="-30" baseline="55555" dirty="0">
                <a:solidFill>
                  <a:srgbClr val="EBEBEB"/>
                </a:solidFill>
                <a:latin typeface="Verdana"/>
                <a:cs typeface="Verdana"/>
              </a:rPr>
              <a:t>0,5</a:t>
            </a:r>
            <a:endParaRPr sz="1574" baseline="55555" dirty="0">
              <a:latin typeface="Verdana"/>
              <a:cs typeface="Verdana"/>
            </a:endParaRPr>
          </a:p>
          <a:p>
            <a:pPr marL="25377" marR="49485" indent="459326">
              <a:lnSpc>
                <a:spcPct val="90200"/>
              </a:lnSpc>
              <a:spcBef>
                <a:spcPts val="1034"/>
              </a:spcBef>
            </a:pPr>
            <a:r>
              <a:rPr sz="1698" spc="-10" dirty="0">
                <a:solidFill>
                  <a:srgbClr val="FFFFFF"/>
                </a:solidFill>
                <a:latin typeface="Verdana"/>
                <a:cs typeface="Verdana"/>
              </a:rPr>
              <a:t>Независимость</a:t>
            </a:r>
            <a:r>
              <a:rPr sz="1698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114" dirty="0">
                <a:solidFill>
                  <a:srgbClr val="FFFFFF"/>
                </a:solidFill>
                <a:latin typeface="Verdana"/>
                <a:cs typeface="Verdana"/>
              </a:rPr>
              <a:t>величины</a:t>
            </a:r>
            <a:r>
              <a:rPr sz="1698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17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698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70" dirty="0">
                <a:solidFill>
                  <a:srgbClr val="FFFFFF"/>
                </a:solidFill>
                <a:latin typeface="Verdana"/>
                <a:cs typeface="Verdana"/>
              </a:rPr>
              <a:t>от</a:t>
            </a:r>
            <a:r>
              <a:rPr sz="1698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10" dirty="0">
                <a:solidFill>
                  <a:srgbClr val="FFFFFF"/>
                </a:solidFill>
                <a:latin typeface="Verdana"/>
                <a:cs typeface="Verdana"/>
              </a:rPr>
              <a:t>ориентации </a:t>
            </a:r>
            <a:r>
              <a:rPr sz="1698" spc="-60" dirty="0">
                <a:solidFill>
                  <a:srgbClr val="FFFFFF"/>
                </a:solidFill>
                <a:latin typeface="Verdana"/>
                <a:cs typeface="Verdana"/>
              </a:rPr>
              <a:t>эквивалентного</a:t>
            </a:r>
            <a:r>
              <a:rPr sz="1698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85" dirty="0">
                <a:solidFill>
                  <a:srgbClr val="FFFFFF"/>
                </a:solidFill>
                <a:latin typeface="Verdana"/>
                <a:cs typeface="Verdana"/>
              </a:rPr>
              <a:t>диполя</a:t>
            </a:r>
            <a:r>
              <a:rPr sz="1698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90" dirty="0">
                <a:solidFill>
                  <a:srgbClr val="FFFFFF"/>
                </a:solidFill>
                <a:latin typeface="Verdana"/>
                <a:cs typeface="Verdana"/>
              </a:rPr>
              <a:t>вытекает</a:t>
            </a:r>
            <a:r>
              <a:rPr sz="1698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105" dirty="0">
                <a:solidFill>
                  <a:srgbClr val="FFFFFF"/>
                </a:solidFill>
                <a:latin typeface="Verdana"/>
                <a:cs typeface="Verdana"/>
              </a:rPr>
              <a:t>из</a:t>
            </a:r>
            <a:r>
              <a:rPr sz="1698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35" dirty="0">
                <a:solidFill>
                  <a:srgbClr val="FFFFFF"/>
                </a:solidFill>
                <a:latin typeface="Verdana"/>
                <a:cs typeface="Verdana"/>
              </a:rPr>
              <a:t>указанной</a:t>
            </a:r>
            <a:r>
              <a:rPr sz="1698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50" dirty="0">
                <a:solidFill>
                  <a:srgbClr val="FFFFFF"/>
                </a:solidFill>
                <a:latin typeface="Verdana"/>
                <a:cs typeface="Verdana"/>
              </a:rPr>
              <a:t>в </a:t>
            </a:r>
            <a:r>
              <a:rPr sz="1698" spc="105" dirty="0">
                <a:solidFill>
                  <a:srgbClr val="FFFFFF"/>
                </a:solidFill>
                <a:latin typeface="Verdana"/>
                <a:cs typeface="Verdana"/>
              </a:rPr>
              <a:t>формуле</a:t>
            </a:r>
            <a:r>
              <a:rPr sz="1698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145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r>
              <a:rPr sz="1698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dirty="0">
                <a:solidFill>
                  <a:srgbClr val="FFFFFF"/>
                </a:solidFill>
                <a:latin typeface="Verdana"/>
                <a:cs typeface="Verdana"/>
              </a:rPr>
              <a:t>комбинации.</a:t>
            </a:r>
            <a:r>
              <a:rPr sz="1698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105" dirty="0">
                <a:solidFill>
                  <a:srgbClr val="FFFFFF"/>
                </a:solidFill>
                <a:latin typeface="Verdana"/>
                <a:cs typeface="Verdana"/>
              </a:rPr>
              <a:t>Величины</a:t>
            </a:r>
            <a:r>
              <a:rPr sz="1698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120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698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5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698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350" dirty="0">
                <a:solidFill>
                  <a:srgbClr val="FFFFFF"/>
                </a:solidFill>
                <a:latin typeface="Verdana"/>
                <a:cs typeface="Verdana"/>
              </a:rPr>
              <a:t>Z</a:t>
            </a:r>
            <a:r>
              <a:rPr sz="1698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145" dirty="0">
                <a:solidFill>
                  <a:srgbClr val="FFFFFF"/>
                </a:solidFill>
                <a:latin typeface="Verdana"/>
                <a:cs typeface="Verdana"/>
              </a:rPr>
              <a:t>для</a:t>
            </a:r>
            <a:r>
              <a:rPr sz="1698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10" dirty="0">
                <a:solidFill>
                  <a:srgbClr val="FFFFFF"/>
                </a:solidFill>
                <a:latin typeface="Verdana"/>
                <a:cs typeface="Verdana"/>
              </a:rPr>
              <a:t>диполя </a:t>
            </a:r>
            <a:r>
              <a:rPr sz="1698" spc="-40" dirty="0">
                <a:solidFill>
                  <a:srgbClr val="FFFFFF"/>
                </a:solidFill>
                <a:latin typeface="Verdana"/>
                <a:cs typeface="Verdana"/>
              </a:rPr>
              <a:t>рассчитываются</a:t>
            </a:r>
            <a:r>
              <a:rPr sz="1698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dirty="0">
                <a:solidFill>
                  <a:srgbClr val="FFFFFF"/>
                </a:solidFill>
                <a:latin typeface="Verdana"/>
                <a:cs typeface="Verdana"/>
              </a:rPr>
              <a:t>по</a:t>
            </a:r>
            <a:r>
              <a:rPr sz="1698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25" dirty="0">
                <a:solidFill>
                  <a:srgbClr val="FFFFFF"/>
                </a:solidFill>
                <a:latin typeface="Verdana"/>
                <a:cs typeface="Verdana"/>
              </a:rPr>
              <a:t>приведённым</a:t>
            </a:r>
            <a:r>
              <a:rPr sz="1698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20" dirty="0">
                <a:solidFill>
                  <a:srgbClr val="FFFFFF"/>
                </a:solidFill>
                <a:latin typeface="Verdana"/>
                <a:cs typeface="Verdana"/>
              </a:rPr>
              <a:t>ниже</a:t>
            </a:r>
            <a:r>
              <a:rPr sz="1698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105" dirty="0">
                <a:solidFill>
                  <a:srgbClr val="FFFFFF"/>
                </a:solidFill>
                <a:latin typeface="Verdana"/>
                <a:cs typeface="Verdana"/>
              </a:rPr>
              <a:t>формулам,</a:t>
            </a:r>
            <a:r>
              <a:rPr sz="1698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50" dirty="0">
                <a:solidFill>
                  <a:srgbClr val="FFFFFF"/>
                </a:solidFill>
                <a:latin typeface="Verdana"/>
                <a:cs typeface="Verdana"/>
              </a:rPr>
              <a:t>в </a:t>
            </a:r>
            <a:r>
              <a:rPr sz="1698" spc="-90" dirty="0">
                <a:solidFill>
                  <a:srgbClr val="FFFFFF"/>
                </a:solidFill>
                <a:latin typeface="Verdana"/>
                <a:cs typeface="Verdana"/>
              </a:rPr>
              <a:t>которых</a:t>
            </a:r>
            <a:r>
              <a:rPr sz="1698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50" dirty="0">
                <a:solidFill>
                  <a:srgbClr val="FFFFFF"/>
                </a:solidFill>
                <a:latin typeface="Verdana"/>
                <a:cs typeface="Verdana"/>
              </a:rPr>
              <a:t>θ</a:t>
            </a:r>
            <a:r>
              <a:rPr sz="1698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145" dirty="0">
                <a:solidFill>
                  <a:srgbClr val="FFFFFF"/>
                </a:solidFill>
                <a:latin typeface="Verdana"/>
                <a:cs typeface="Verdana"/>
              </a:rPr>
              <a:t>является</a:t>
            </a:r>
            <a:r>
              <a:rPr sz="1698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dirty="0">
                <a:solidFill>
                  <a:srgbClr val="FFFFFF"/>
                </a:solidFill>
                <a:latin typeface="Verdana"/>
                <a:cs typeface="Verdana"/>
              </a:rPr>
              <a:t>углом</a:t>
            </a:r>
            <a:r>
              <a:rPr sz="1698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dirty="0">
                <a:solidFill>
                  <a:srgbClr val="FFFFFF"/>
                </a:solidFill>
                <a:latin typeface="Verdana"/>
                <a:cs typeface="Verdana"/>
              </a:rPr>
              <a:t>между</a:t>
            </a:r>
            <a:r>
              <a:rPr sz="1698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dirty="0">
                <a:solidFill>
                  <a:srgbClr val="FFFFFF"/>
                </a:solidFill>
                <a:latin typeface="Verdana"/>
                <a:cs typeface="Verdana"/>
              </a:rPr>
              <a:t>направлением</a:t>
            </a:r>
            <a:r>
              <a:rPr sz="1698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25" dirty="0">
                <a:solidFill>
                  <a:srgbClr val="FFFFFF"/>
                </a:solidFill>
                <a:latin typeface="Verdana"/>
                <a:cs typeface="Verdana"/>
              </a:rPr>
              <a:t>от </a:t>
            </a:r>
            <a:r>
              <a:rPr sz="1698" dirty="0">
                <a:solidFill>
                  <a:srgbClr val="FFFFFF"/>
                </a:solidFill>
                <a:latin typeface="Verdana"/>
                <a:cs typeface="Verdana"/>
              </a:rPr>
              <a:t>центра</a:t>
            </a:r>
            <a:r>
              <a:rPr sz="1698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60" dirty="0">
                <a:solidFill>
                  <a:srgbClr val="FFFFFF"/>
                </a:solidFill>
                <a:latin typeface="Verdana"/>
                <a:cs typeface="Verdana"/>
              </a:rPr>
              <a:t>эквивалентного</a:t>
            </a:r>
            <a:r>
              <a:rPr sz="1698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85" dirty="0">
                <a:solidFill>
                  <a:srgbClr val="FFFFFF"/>
                </a:solidFill>
                <a:latin typeface="Verdana"/>
                <a:cs typeface="Verdana"/>
              </a:rPr>
              <a:t>диполя</a:t>
            </a:r>
            <a:r>
              <a:rPr sz="1698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dirty="0">
                <a:solidFill>
                  <a:srgbClr val="FFFFFF"/>
                </a:solidFill>
                <a:latin typeface="Verdana"/>
                <a:cs typeface="Verdana"/>
              </a:rPr>
              <a:t>на</a:t>
            </a:r>
            <a:r>
              <a:rPr sz="1698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130" dirty="0">
                <a:solidFill>
                  <a:srgbClr val="FFFFFF"/>
                </a:solidFill>
                <a:latin typeface="Verdana"/>
                <a:cs typeface="Verdana"/>
              </a:rPr>
              <a:t>точку</a:t>
            </a:r>
            <a:r>
              <a:rPr sz="1698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35" dirty="0">
                <a:solidFill>
                  <a:srgbClr val="FFFFFF"/>
                </a:solidFill>
                <a:latin typeface="Verdana"/>
                <a:cs typeface="Verdana"/>
              </a:rPr>
              <a:t>наблюдения</a:t>
            </a:r>
            <a:r>
              <a:rPr sz="1698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50" dirty="0">
                <a:solidFill>
                  <a:srgbClr val="FFFFFF"/>
                </a:solidFill>
                <a:latin typeface="Verdana"/>
                <a:cs typeface="Verdana"/>
              </a:rPr>
              <a:t>и </a:t>
            </a:r>
            <a:r>
              <a:rPr sz="1698" dirty="0">
                <a:solidFill>
                  <a:srgbClr val="FFFFFF"/>
                </a:solidFill>
                <a:latin typeface="Verdana"/>
                <a:cs typeface="Verdana"/>
              </a:rPr>
              <a:t>направлением</a:t>
            </a:r>
            <a:r>
              <a:rPr sz="1698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60" dirty="0">
                <a:solidFill>
                  <a:srgbClr val="FFFFFF"/>
                </a:solidFill>
                <a:latin typeface="Verdana"/>
                <a:cs typeface="Verdana"/>
              </a:rPr>
              <a:t>оси</a:t>
            </a:r>
            <a:r>
              <a:rPr sz="1698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25" dirty="0">
                <a:solidFill>
                  <a:srgbClr val="FFFFFF"/>
                </a:solidFill>
                <a:latin typeface="Verdana"/>
                <a:cs typeface="Verdana"/>
              </a:rPr>
              <a:t>этого</a:t>
            </a:r>
            <a:r>
              <a:rPr sz="1698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10" dirty="0">
                <a:solidFill>
                  <a:srgbClr val="FFFFFF"/>
                </a:solidFill>
                <a:latin typeface="Verdana"/>
                <a:cs typeface="Verdana"/>
              </a:rPr>
              <a:t>диполя.</a:t>
            </a:r>
            <a:endParaRPr sz="1698" dirty="0">
              <a:latin typeface="Verdana"/>
              <a:cs typeface="Verdana"/>
            </a:endParaRPr>
          </a:p>
          <a:p>
            <a:pPr marL="25377">
              <a:spcBef>
                <a:spcPts val="799"/>
              </a:spcBef>
              <a:tabLst>
                <a:tab pos="484069" algn="l"/>
              </a:tabLst>
            </a:pPr>
            <a:r>
              <a:rPr sz="1349" spc="55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1349" dirty="0">
                <a:solidFill>
                  <a:srgbClr val="89D0D5"/>
                </a:solidFill>
                <a:latin typeface="Lucida Sans Unicode"/>
                <a:cs typeface="Lucida Sans Unicode"/>
              </a:rPr>
              <a:t>	</a:t>
            </a:r>
            <a:r>
              <a:rPr sz="1698" spc="-35" dirty="0">
                <a:solidFill>
                  <a:srgbClr val="FFFFFF"/>
                </a:solidFill>
                <a:latin typeface="Verdana"/>
                <a:cs typeface="Verdana"/>
              </a:rPr>
              <a:t>H=</a:t>
            </a:r>
            <a:r>
              <a:rPr sz="1698" spc="-35" dirty="0" err="1">
                <a:solidFill>
                  <a:srgbClr val="FFFFFF"/>
                </a:solidFill>
                <a:latin typeface="Verdana"/>
                <a:cs typeface="Verdana"/>
              </a:rPr>
              <a:t>Msin</a:t>
            </a:r>
            <a:r>
              <a:rPr sz="1698" spc="-35" dirty="0">
                <a:solidFill>
                  <a:srgbClr val="FFFFFF"/>
                </a:solidFill>
                <a:latin typeface="Verdana"/>
                <a:cs typeface="Verdana"/>
              </a:rPr>
              <a:t>(θ)/</a:t>
            </a:r>
            <a:r>
              <a:rPr sz="1698" spc="-35" dirty="0">
                <a:solidFill>
                  <a:srgbClr val="FFFFFF"/>
                </a:solidFill>
                <a:latin typeface="Cambria Math"/>
                <a:cs typeface="Cambria Math"/>
              </a:rPr>
              <a:t>𝑅</a:t>
            </a:r>
            <a:r>
              <a:rPr sz="1873" spc="-52" baseline="28888" dirty="0">
                <a:solidFill>
                  <a:srgbClr val="FFFFFF"/>
                </a:solidFill>
                <a:latin typeface="Cambria Math"/>
                <a:cs typeface="Cambria Math"/>
              </a:rPr>
              <a:t>3</a:t>
            </a:r>
            <a:endParaRPr sz="1873" baseline="28888" dirty="0">
              <a:latin typeface="Cambria Math"/>
              <a:cs typeface="Cambria Math"/>
            </a:endParaRPr>
          </a:p>
          <a:p>
            <a:pPr marL="25377">
              <a:spcBef>
                <a:spcPts val="799"/>
              </a:spcBef>
              <a:tabLst>
                <a:tab pos="484069" algn="l"/>
              </a:tabLst>
            </a:pPr>
            <a:r>
              <a:rPr sz="1349" spc="55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1349" dirty="0">
                <a:solidFill>
                  <a:srgbClr val="89D0D5"/>
                </a:solidFill>
                <a:latin typeface="Lucida Sans Unicode"/>
                <a:cs typeface="Lucida Sans Unicode"/>
              </a:rPr>
              <a:t>	</a:t>
            </a:r>
            <a:r>
              <a:rPr sz="1698" spc="-10" dirty="0">
                <a:solidFill>
                  <a:srgbClr val="FFFFFF"/>
                </a:solidFill>
                <a:latin typeface="Verdana"/>
                <a:cs typeface="Verdana"/>
              </a:rPr>
              <a:t>Z=2Mcos(θ)/</a:t>
            </a:r>
            <a:r>
              <a:rPr sz="1698" spc="-10" dirty="0">
                <a:solidFill>
                  <a:srgbClr val="FFFFFF"/>
                </a:solidFill>
                <a:latin typeface="Cambria Math"/>
                <a:cs typeface="Cambria Math"/>
              </a:rPr>
              <a:t>𝑅</a:t>
            </a:r>
            <a:r>
              <a:rPr sz="1873" spc="-15" baseline="28888" dirty="0">
                <a:solidFill>
                  <a:srgbClr val="FFFFFF"/>
                </a:solidFill>
                <a:latin typeface="Cambria Math"/>
                <a:cs typeface="Cambria Math"/>
              </a:rPr>
              <a:t>3</a:t>
            </a:r>
            <a:endParaRPr sz="1873" baseline="28888" dirty="0">
              <a:latin typeface="Cambria Math"/>
              <a:cs typeface="Cambria Math"/>
            </a:endParaRPr>
          </a:p>
          <a:p>
            <a:pPr marL="25377" marR="347032" indent="459326">
              <a:lnSpc>
                <a:spcPct val="89600"/>
              </a:lnSpc>
              <a:spcBef>
                <a:spcPts val="1009"/>
              </a:spcBef>
            </a:pPr>
            <a:r>
              <a:rPr sz="1698" spc="-65" dirty="0">
                <a:solidFill>
                  <a:srgbClr val="FFFFFF"/>
                </a:solidFill>
                <a:latin typeface="Verdana"/>
                <a:cs typeface="Verdana"/>
              </a:rPr>
              <a:t>Угол</a:t>
            </a:r>
            <a:r>
              <a:rPr sz="1698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dirty="0">
                <a:solidFill>
                  <a:srgbClr val="FFFFFF"/>
                </a:solidFill>
                <a:latin typeface="Verdana"/>
                <a:cs typeface="Verdana"/>
              </a:rPr>
              <a:t>θ</a:t>
            </a:r>
            <a:r>
              <a:rPr sz="1698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dirty="0">
                <a:solidFill>
                  <a:srgbClr val="FFFFFF"/>
                </a:solidFill>
                <a:latin typeface="Verdana"/>
                <a:cs typeface="Verdana"/>
              </a:rPr>
              <a:t>одновременно</a:t>
            </a:r>
            <a:r>
              <a:rPr sz="1698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40" dirty="0">
                <a:solidFill>
                  <a:srgbClr val="FFFFFF"/>
                </a:solidFill>
                <a:latin typeface="Verdana"/>
                <a:cs typeface="Verdana"/>
              </a:rPr>
              <a:t>определяет</a:t>
            </a:r>
            <a:r>
              <a:rPr sz="1698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75" dirty="0">
                <a:solidFill>
                  <a:srgbClr val="FFFFFF"/>
                </a:solidFill>
                <a:latin typeface="Verdana"/>
                <a:cs typeface="Verdana"/>
              </a:rPr>
              <a:t>длину</a:t>
            </a:r>
            <a:r>
              <a:rPr sz="1698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20" dirty="0">
                <a:solidFill>
                  <a:srgbClr val="FFFFFF"/>
                </a:solidFill>
                <a:latin typeface="Verdana"/>
                <a:cs typeface="Verdana"/>
              </a:rPr>
              <a:t>дуги </a:t>
            </a:r>
            <a:r>
              <a:rPr sz="1698" spc="-10" dirty="0">
                <a:solidFill>
                  <a:srgbClr val="FFFFFF"/>
                </a:solidFill>
                <a:latin typeface="Verdana"/>
                <a:cs typeface="Verdana"/>
              </a:rPr>
              <a:t>большого</a:t>
            </a:r>
            <a:r>
              <a:rPr sz="1698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60" dirty="0">
                <a:solidFill>
                  <a:srgbClr val="FFFFFF"/>
                </a:solidFill>
                <a:latin typeface="Verdana"/>
                <a:cs typeface="Verdana"/>
              </a:rPr>
              <a:t>круга</a:t>
            </a:r>
            <a:r>
              <a:rPr sz="1698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50" dirty="0">
                <a:solidFill>
                  <a:srgbClr val="FFFFFF"/>
                </a:solidFill>
                <a:latin typeface="Verdana"/>
                <a:cs typeface="Verdana"/>
              </a:rPr>
              <a:t>радиуса</a:t>
            </a:r>
            <a:r>
              <a:rPr sz="1698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160" dirty="0">
                <a:solidFill>
                  <a:srgbClr val="FFFFFF"/>
                </a:solidFill>
                <a:latin typeface="Verdana"/>
                <a:cs typeface="Verdana"/>
              </a:rPr>
              <a:t>R,</a:t>
            </a:r>
            <a:r>
              <a:rPr sz="1698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dirty="0">
                <a:solidFill>
                  <a:srgbClr val="FFFFFF"/>
                </a:solidFill>
                <a:latin typeface="Verdana"/>
                <a:cs typeface="Verdana"/>
              </a:rPr>
              <a:t>соединяющей</a:t>
            </a:r>
            <a:r>
              <a:rPr sz="1698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10" dirty="0">
                <a:solidFill>
                  <a:srgbClr val="FFFFFF"/>
                </a:solidFill>
                <a:latin typeface="Verdana"/>
                <a:cs typeface="Verdana"/>
              </a:rPr>
              <a:t>точку </a:t>
            </a:r>
            <a:r>
              <a:rPr sz="1698" spc="-35" dirty="0">
                <a:solidFill>
                  <a:srgbClr val="FFFFFF"/>
                </a:solidFill>
                <a:latin typeface="Verdana"/>
                <a:cs typeface="Verdana"/>
              </a:rPr>
              <a:t>наблюдения</a:t>
            </a:r>
            <a:r>
              <a:rPr sz="1698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180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1698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dirty="0">
                <a:solidFill>
                  <a:srgbClr val="FFFFFF"/>
                </a:solidFill>
                <a:latin typeface="Verdana"/>
                <a:cs typeface="Verdana"/>
              </a:rPr>
              <a:t>северным</a:t>
            </a:r>
            <a:r>
              <a:rPr sz="1698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60" dirty="0">
                <a:solidFill>
                  <a:srgbClr val="FFFFFF"/>
                </a:solidFill>
                <a:latin typeface="Verdana"/>
                <a:cs typeface="Verdana"/>
              </a:rPr>
              <a:t>полюсом</a:t>
            </a:r>
            <a:r>
              <a:rPr sz="1698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45" dirty="0">
                <a:solidFill>
                  <a:srgbClr val="FFFFFF"/>
                </a:solidFill>
                <a:latin typeface="Verdana"/>
                <a:cs typeface="Verdana"/>
              </a:rPr>
              <a:t>эквивалентного</a:t>
            </a:r>
            <a:endParaRPr sz="1698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4679168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40" y="0"/>
            <a:ext cx="12182243" cy="685393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639" y="2668718"/>
            <a:ext cx="4032326" cy="4185220"/>
            <a:chOff x="0" y="2671189"/>
            <a:chExt cx="4036060" cy="418909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671189"/>
              <a:ext cx="4035932" cy="418909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891789"/>
              <a:ext cx="1522475" cy="2364867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98095" y="76"/>
            <a:ext cx="1602145" cy="113856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05608" y="6088898"/>
            <a:ext cx="990063" cy="765038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73171" y="254703"/>
            <a:ext cx="6821204" cy="663596"/>
          </a:xfrm>
          <a:prstGeom prst="rect">
            <a:avLst/>
          </a:prstGeom>
        </p:spPr>
        <p:txBody>
          <a:bodyPr vert="horz" wrap="square" lIns="0" tIns="17129" rIns="0" bIns="0" rtlCol="0">
            <a:spAutoFit/>
          </a:bodyPr>
          <a:lstStyle/>
          <a:p>
            <a:pPr marL="12689">
              <a:spcBef>
                <a:spcPts val="135"/>
              </a:spcBef>
            </a:pPr>
            <a:r>
              <a:rPr sz="4146" spc="-280" dirty="0"/>
              <a:t>ТЕОРЕТИЧЕСКИЕ</a:t>
            </a:r>
            <a:r>
              <a:rPr sz="4146" spc="-120" dirty="0"/>
              <a:t> </a:t>
            </a:r>
            <a:r>
              <a:rPr sz="4146" spc="-10" dirty="0"/>
              <a:t>ОСНОВЫ</a:t>
            </a:r>
            <a:endParaRPr sz="4146"/>
          </a:p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xfrm>
            <a:off x="4135067" y="1409084"/>
            <a:ext cx="7220884" cy="4528266"/>
          </a:xfrm>
          <a:prstGeom prst="rect">
            <a:avLst/>
          </a:prstGeom>
        </p:spPr>
        <p:txBody>
          <a:bodyPr vert="horz" wrap="square" lIns="0" tIns="17129" rIns="0" bIns="0" rtlCol="0">
            <a:spAutoFit/>
          </a:bodyPr>
          <a:lstStyle/>
          <a:p>
            <a:pPr marL="12689">
              <a:spcBef>
                <a:spcPts val="135"/>
              </a:spcBef>
            </a:pPr>
            <a:r>
              <a:rPr spc="-210" dirty="0"/>
              <a:t>В</a:t>
            </a:r>
            <a:r>
              <a:rPr spc="-114" dirty="0"/>
              <a:t> </a:t>
            </a:r>
            <a:r>
              <a:rPr dirty="0"/>
              <a:t>данной</a:t>
            </a:r>
            <a:r>
              <a:rPr spc="-15" dirty="0"/>
              <a:t> </a:t>
            </a:r>
            <a:r>
              <a:rPr spc="-80" dirty="0"/>
              <a:t>точке</a:t>
            </a:r>
            <a:r>
              <a:rPr spc="-125" dirty="0"/>
              <a:t> </a:t>
            </a:r>
            <a:r>
              <a:rPr spc="-35" dirty="0"/>
              <a:t>вектор</a:t>
            </a:r>
            <a:r>
              <a:rPr spc="-40" dirty="0"/>
              <a:t> </a:t>
            </a:r>
            <a:r>
              <a:rPr dirty="0"/>
              <a:t>магнитной</a:t>
            </a:r>
            <a:r>
              <a:rPr spc="20" dirty="0"/>
              <a:t> </a:t>
            </a:r>
            <a:r>
              <a:rPr spc="-45" dirty="0"/>
              <a:t>индукции</a:t>
            </a:r>
            <a:r>
              <a:rPr spc="-95" dirty="0"/>
              <a:t> </a:t>
            </a:r>
            <a:r>
              <a:rPr spc="-409" dirty="0"/>
              <a:t>T</a:t>
            </a:r>
          </a:p>
          <a:p>
            <a:pPr marL="12689">
              <a:spcBef>
                <a:spcPts val="75"/>
              </a:spcBef>
            </a:pPr>
            <a:r>
              <a:rPr dirty="0"/>
              <a:t>раскладывается</a:t>
            </a:r>
            <a:r>
              <a:rPr spc="5" dirty="0"/>
              <a:t> </a:t>
            </a:r>
            <a:r>
              <a:rPr spc="50" dirty="0"/>
              <a:t>на</a:t>
            </a:r>
            <a:r>
              <a:rPr spc="-160" dirty="0"/>
              <a:t> </a:t>
            </a:r>
            <a:r>
              <a:rPr spc="50" dirty="0"/>
              <a:t>следующие</a:t>
            </a:r>
            <a:r>
              <a:rPr spc="-65" dirty="0"/>
              <a:t> </a:t>
            </a:r>
            <a:r>
              <a:rPr dirty="0"/>
              <a:t>вектора</a:t>
            </a:r>
            <a:r>
              <a:rPr spc="-100" dirty="0"/>
              <a:t> </a:t>
            </a:r>
            <a:r>
              <a:rPr spc="-10" dirty="0"/>
              <a:t>(компоненты):</a:t>
            </a:r>
          </a:p>
          <a:p>
            <a:pPr marL="354646" marR="954180" indent="-342591">
              <a:lnSpc>
                <a:spcPct val="102600"/>
              </a:lnSpc>
              <a:spcBef>
                <a:spcPts val="1009"/>
              </a:spcBef>
              <a:tabLst>
                <a:tab pos="354646" algn="l"/>
              </a:tabLst>
            </a:pPr>
            <a:r>
              <a:rPr sz="1599" spc="75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1599" dirty="0">
                <a:solidFill>
                  <a:srgbClr val="89D0D5"/>
                </a:solidFill>
                <a:latin typeface="Lucida Sans Unicode"/>
                <a:cs typeface="Lucida Sans Unicode"/>
              </a:rPr>
              <a:t>	</a:t>
            </a:r>
            <a:r>
              <a:rPr spc="-45" dirty="0"/>
              <a:t>Положительная</a:t>
            </a:r>
            <a:r>
              <a:rPr spc="80" dirty="0"/>
              <a:t> </a:t>
            </a:r>
            <a:r>
              <a:rPr dirty="0"/>
              <a:t>компонента</a:t>
            </a:r>
            <a:r>
              <a:rPr spc="65" dirty="0"/>
              <a:t> </a:t>
            </a:r>
            <a:r>
              <a:rPr spc="-140" dirty="0"/>
              <a:t>X</a:t>
            </a:r>
            <a:r>
              <a:rPr spc="-80" dirty="0"/>
              <a:t> </a:t>
            </a:r>
            <a:r>
              <a:rPr spc="65" dirty="0"/>
              <a:t>расположена</a:t>
            </a:r>
            <a:r>
              <a:rPr spc="70" dirty="0"/>
              <a:t> </a:t>
            </a:r>
            <a:r>
              <a:rPr spc="-50" dirty="0"/>
              <a:t>в </a:t>
            </a:r>
            <a:r>
              <a:rPr spc="-30" dirty="0"/>
              <a:t>горизонтальной</a:t>
            </a:r>
            <a:r>
              <a:rPr spc="75" dirty="0"/>
              <a:t> </a:t>
            </a:r>
            <a:r>
              <a:rPr dirty="0"/>
              <a:t>плоскости и</a:t>
            </a:r>
            <a:r>
              <a:rPr spc="-75" dirty="0"/>
              <a:t> </a:t>
            </a:r>
            <a:r>
              <a:rPr dirty="0"/>
              <a:t>направлена</a:t>
            </a:r>
            <a:r>
              <a:rPr spc="90" dirty="0"/>
              <a:t> </a:t>
            </a:r>
            <a:r>
              <a:rPr spc="25" dirty="0"/>
              <a:t>на </a:t>
            </a:r>
            <a:r>
              <a:rPr dirty="0"/>
              <a:t>географический</a:t>
            </a:r>
            <a:r>
              <a:rPr spc="110" dirty="0"/>
              <a:t> </a:t>
            </a:r>
            <a:r>
              <a:rPr dirty="0"/>
              <a:t>северный</a:t>
            </a:r>
            <a:r>
              <a:rPr spc="60" dirty="0"/>
              <a:t> </a:t>
            </a:r>
            <a:r>
              <a:rPr dirty="0"/>
              <a:t>полюс,</a:t>
            </a:r>
            <a:r>
              <a:rPr spc="70" dirty="0"/>
              <a:t> </a:t>
            </a:r>
            <a:r>
              <a:rPr spc="-200" dirty="0"/>
              <a:t>т.</a:t>
            </a:r>
            <a:r>
              <a:rPr spc="-50" dirty="0"/>
              <a:t> </a:t>
            </a:r>
            <a:r>
              <a:rPr spc="125" dirty="0"/>
              <a:t>е</a:t>
            </a:r>
            <a:r>
              <a:rPr spc="-50" dirty="0"/>
              <a:t> </a:t>
            </a:r>
            <a:r>
              <a:rPr spc="-25" dirty="0"/>
              <a:t>по </a:t>
            </a:r>
            <a:r>
              <a:rPr spc="55" dirty="0"/>
              <a:t>географическому</a:t>
            </a:r>
            <a:r>
              <a:rPr spc="75" dirty="0"/>
              <a:t> </a:t>
            </a:r>
            <a:r>
              <a:rPr spc="-10" dirty="0"/>
              <a:t>меридиану.</a:t>
            </a:r>
            <a:endParaRPr sz="1599" dirty="0">
              <a:latin typeface="Lucida Sans Unicode"/>
              <a:cs typeface="Lucida Sans Unicode"/>
            </a:endParaRPr>
          </a:p>
          <a:p>
            <a:pPr marL="354646" marR="5075" indent="-342591">
              <a:lnSpc>
                <a:spcPct val="102400"/>
              </a:lnSpc>
              <a:spcBef>
                <a:spcPts val="1009"/>
              </a:spcBef>
              <a:tabLst>
                <a:tab pos="354646" algn="l"/>
              </a:tabLst>
            </a:pPr>
            <a:r>
              <a:rPr sz="1599" spc="75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1599" dirty="0">
                <a:solidFill>
                  <a:srgbClr val="89D0D5"/>
                </a:solidFill>
                <a:latin typeface="Lucida Sans Unicode"/>
                <a:cs typeface="Lucida Sans Unicode"/>
              </a:rPr>
              <a:t>	</a:t>
            </a:r>
            <a:r>
              <a:rPr spc="-45" dirty="0"/>
              <a:t>Положительная</a:t>
            </a:r>
            <a:r>
              <a:rPr spc="120" dirty="0"/>
              <a:t> </a:t>
            </a:r>
            <a:r>
              <a:rPr dirty="0"/>
              <a:t>компонента</a:t>
            </a:r>
            <a:r>
              <a:rPr spc="105" dirty="0"/>
              <a:t> </a:t>
            </a:r>
            <a:r>
              <a:rPr dirty="0"/>
              <a:t>Y</a:t>
            </a:r>
            <a:r>
              <a:rPr spc="-50" dirty="0"/>
              <a:t> </a:t>
            </a:r>
            <a:r>
              <a:rPr spc="-10" dirty="0"/>
              <a:t>также</a:t>
            </a:r>
            <a:r>
              <a:rPr spc="20" dirty="0"/>
              <a:t> </a:t>
            </a:r>
            <a:r>
              <a:rPr dirty="0"/>
              <a:t>располагается</a:t>
            </a:r>
            <a:r>
              <a:rPr spc="120" dirty="0"/>
              <a:t> </a:t>
            </a:r>
            <a:r>
              <a:rPr spc="-50" dirty="0"/>
              <a:t>в </a:t>
            </a:r>
            <a:r>
              <a:rPr spc="-30" dirty="0"/>
              <a:t>горизонтальной</a:t>
            </a:r>
            <a:r>
              <a:rPr spc="75" dirty="0"/>
              <a:t> </a:t>
            </a:r>
            <a:r>
              <a:rPr dirty="0"/>
              <a:t>плоскости и</a:t>
            </a:r>
            <a:r>
              <a:rPr spc="-75" dirty="0"/>
              <a:t> </a:t>
            </a:r>
            <a:r>
              <a:rPr dirty="0"/>
              <a:t>направлена</a:t>
            </a:r>
            <a:r>
              <a:rPr spc="90" dirty="0"/>
              <a:t> </a:t>
            </a:r>
            <a:r>
              <a:rPr spc="25" dirty="0"/>
              <a:t>на </a:t>
            </a:r>
            <a:r>
              <a:rPr dirty="0"/>
              <a:t>географический</a:t>
            </a:r>
            <a:r>
              <a:rPr spc="420" dirty="0"/>
              <a:t> </a:t>
            </a:r>
            <a:r>
              <a:rPr spc="-10" dirty="0"/>
              <a:t>восток</a:t>
            </a:r>
            <a:endParaRPr sz="1599" dirty="0">
              <a:latin typeface="Lucida Sans Unicode"/>
              <a:cs typeface="Lucida Sans Unicode"/>
            </a:endParaRPr>
          </a:p>
          <a:p>
            <a:pPr marL="12689">
              <a:spcBef>
                <a:spcPts val="1064"/>
              </a:spcBef>
              <a:tabLst>
                <a:tab pos="354646" algn="l"/>
              </a:tabLst>
            </a:pPr>
            <a:r>
              <a:rPr sz="1599" spc="75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1599" dirty="0">
                <a:solidFill>
                  <a:srgbClr val="89D0D5"/>
                </a:solidFill>
                <a:latin typeface="Lucida Sans Unicode"/>
                <a:cs typeface="Lucida Sans Unicode"/>
              </a:rPr>
              <a:t>	</a:t>
            </a:r>
            <a:r>
              <a:rPr spc="-50" dirty="0"/>
              <a:t>Положительная</a:t>
            </a:r>
            <a:r>
              <a:rPr spc="105" dirty="0"/>
              <a:t> </a:t>
            </a:r>
            <a:r>
              <a:rPr dirty="0"/>
              <a:t>компонента</a:t>
            </a:r>
            <a:r>
              <a:rPr spc="100" dirty="0"/>
              <a:t> </a:t>
            </a:r>
            <a:r>
              <a:rPr spc="-390" dirty="0"/>
              <a:t>Z</a:t>
            </a:r>
            <a:r>
              <a:rPr spc="-50" dirty="0"/>
              <a:t> </a:t>
            </a:r>
            <a:r>
              <a:rPr dirty="0"/>
              <a:t>направлена</a:t>
            </a:r>
            <a:r>
              <a:rPr spc="135" dirty="0"/>
              <a:t> </a:t>
            </a:r>
            <a:r>
              <a:rPr spc="-140" dirty="0"/>
              <a:t>вниз,</a:t>
            </a:r>
            <a:r>
              <a:rPr spc="-35" dirty="0"/>
              <a:t> </a:t>
            </a:r>
            <a:r>
              <a:rPr spc="-50" dirty="0"/>
              <a:t>к</a:t>
            </a:r>
            <a:endParaRPr sz="1599" dirty="0">
              <a:latin typeface="Lucida Sans Unicode"/>
              <a:cs typeface="Lucida Sans Unicode"/>
            </a:endParaRPr>
          </a:p>
          <a:p>
            <a:pPr marL="354646">
              <a:spcBef>
                <a:spcPts val="40"/>
              </a:spcBef>
            </a:pPr>
            <a:r>
              <a:rPr spc="-10" dirty="0"/>
              <a:t>центру</a:t>
            </a:r>
            <a:r>
              <a:rPr spc="-120" dirty="0"/>
              <a:t> </a:t>
            </a:r>
            <a:r>
              <a:rPr spc="45" dirty="0"/>
              <a:t>Земли</a:t>
            </a:r>
          </a:p>
          <a:p>
            <a:pPr marL="12689">
              <a:spcBef>
                <a:spcPts val="1069"/>
              </a:spcBef>
            </a:pPr>
            <a:r>
              <a:rPr dirty="0"/>
              <a:t>Компоненты</a:t>
            </a:r>
            <a:r>
              <a:rPr spc="-120" dirty="0"/>
              <a:t> </a:t>
            </a:r>
            <a:r>
              <a:rPr spc="-160" dirty="0"/>
              <a:t>X,</a:t>
            </a:r>
            <a:r>
              <a:rPr spc="-140" dirty="0"/>
              <a:t> </a:t>
            </a:r>
            <a:r>
              <a:rPr spc="-90" dirty="0"/>
              <a:t>Y,</a:t>
            </a:r>
            <a:r>
              <a:rPr spc="-140" dirty="0"/>
              <a:t> </a:t>
            </a:r>
            <a:r>
              <a:rPr spc="-390" dirty="0"/>
              <a:t>Z</a:t>
            </a:r>
            <a:r>
              <a:rPr spc="-150" dirty="0"/>
              <a:t> </a:t>
            </a:r>
            <a:r>
              <a:rPr lang="ru-RU" spc="-150" dirty="0"/>
              <a:t> </a:t>
            </a:r>
            <a:r>
              <a:rPr spc="-40" dirty="0" err="1"/>
              <a:t>перпендикулярны</a:t>
            </a:r>
            <a:r>
              <a:rPr spc="-5" dirty="0"/>
              <a:t> </a:t>
            </a:r>
            <a:r>
              <a:rPr spc="-40" dirty="0"/>
              <a:t>друг</a:t>
            </a:r>
            <a:r>
              <a:rPr spc="-125" dirty="0"/>
              <a:t> </a:t>
            </a:r>
            <a:r>
              <a:rPr spc="-55" dirty="0"/>
              <a:t>другу</a:t>
            </a:r>
            <a:r>
              <a:rPr spc="-114" dirty="0"/>
              <a:t> </a:t>
            </a:r>
            <a:r>
              <a:rPr spc="-40" dirty="0"/>
              <a:t>и</a:t>
            </a:r>
            <a:r>
              <a:rPr spc="-140" dirty="0"/>
              <a:t> </a:t>
            </a:r>
            <a:r>
              <a:rPr spc="-25" dirty="0"/>
              <a:t>их</a:t>
            </a:r>
          </a:p>
          <a:p>
            <a:pPr marL="12689">
              <a:spcBef>
                <a:spcPts val="70"/>
              </a:spcBef>
            </a:pPr>
            <a:r>
              <a:rPr spc="-40" dirty="0"/>
              <a:t>векторная</a:t>
            </a:r>
            <a:r>
              <a:rPr spc="-25" dirty="0"/>
              <a:t> </a:t>
            </a:r>
            <a:r>
              <a:rPr spc="210" dirty="0"/>
              <a:t>сумма</a:t>
            </a:r>
            <a:r>
              <a:rPr spc="-70" dirty="0"/>
              <a:t> </a:t>
            </a:r>
            <a:r>
              <a:rPr dirty="0"/>
              <a:t>даёт</a:t>
            </a:r>
            <a:r>
              <a:rPr spc="-75" dirty="0"/>
              <a:t> </a:t>
            </a:r>
            <a:r>
              <a:rPr spc="-40" dirty="0"/>
              <a:t>вектор</a:t>
            </a:r>
            <a:r>
              <a:rPr spc="-100" dirty="0"/>
              <a:t> </a:t>
            </a:r>
            <a:r>
              <a:rPr dirty="0"/>
              <a:t>магнитной</a:t>
            </a:r>
            <a:r>
              <a:rPr spc="-10" dirty="0"/>
              <a:t> </a:t>
            </a:r>
            <a:r>
              <a:rPr spc="-40" dirty="0"/>
              <a:t>индукции</a:t>
            </a:r>
            <a:r>
              <a:rPr spc="-80" dirty="0"/>
              <a:t> </a:t>
            </a:r>
            <a:r>
              <a:rPr spc="-285" dirty="0"/>
              <a:t>T.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432717" y="12"/>
            <a:ext cx="923234" cy="821323"/>
          </a:xfrm>
          <a:prstGeom prst="rect">
            <a:avLst/>
          </a:prstGeom>
          <a:solidFill>
            <a:srgbClr val="AF1512"/>
          </a:solidFill>
        </p:spPr>
        <p:txBody>
          <a:bodyPr vert="horz" wrap="square" lIns="0" tIns="265184" rIns="0" bIns="0" rtlCol="0">
            <a:spAutoFit/>
          </a:bodyPr>
          <a:lstStyle/>
          <a:p>
            <a:pPr marL="220780">
              <a:spcBef>
                <a:spcPts val="2088"/>
              </a:spcBef>
            </a:pPr>
            <a:r>
              <a:rPr lang="en-US" sz="3597" spc="-350" dirty="0">
                <a:solidFill>
                  <a:srgbClr val="EBEBEB"/>
                </a:solidFill>
                <a:latin typeface="Verdana"/>
                <a:cs typeface="Verdana"/>
              </a:rPr>
              <a:t>27</a:t>
            </a:r>
            <a:endParaRPr sz="3597" dirty="0">
              <a:latin typeface="Verdana"/>
              <a:cs typeface="Verdana"/>
            </a:endParaRPr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91199" y="1035044"/>
            <a:ext cx="2794713" cy="5391365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96065" y="6428135"/>
            <a:ext cx="4587437" cy="301346"/>
          </a:xfrm>
          <a:prstGeom prst="rect">
            <a:avLst/>
          </a:prstGeom>
        </p:spPr>
        <p:txBody>
          <a:bodyPr vert="horz" wrap="square" lIns="0" tIns="13957" rIns="0" bIns="0" rtlCol="0">
            <a:spAutoFit/>
          </a:bodyPr>
          <a:lstStyle/>
          <a:p>
            <a:pPr marL="12689">
              <a:spcBef>
                <a:spcPts val="110"/>
              </a:spcBef>
            </a:pPr>
            <a:r>
              <a:rPr sz="1798" spc="-10" dirty="0">
                <a:solidFill>
                  <a:srgbClr val="EBEBEB"/>
                </a:solidFill>
                <a:latin typeface="Verdana"/>
                <a:cs typeface="Verdana"/>
              </a:rPr>
              <a:t>Рис.</a:t>
            </a:r>
            <a:r>
              <a:rPr sz="1798" spc="-8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spc="-165" dirty="0">
                <a:solidFill>
                  <a:srgbClr val="EBEBEB"/>
                </a:solidFill>
                <a:latin typeface="Verdana"/>
                <a:cs typeface="Verdana"/>
              </a:rPr>
              <a:t>1.</a:t>
            </a:r>
            <a:r>
              <a:rPr sz="1798" spc="-4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dirty="0">
                <a:solidFill>
                  <a:srgbClr val="EBEBEB"/>
                </a:solidFill>
                <a:latin typeface="Verdana"/>
                <a:cs typeface="Verdana"/>
              </a:rPr>
              <a:t>Элементы</a:t>
            </a:r>
            <a:r>
              <a:rPr sz="1798" spc="-12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dirty="0">
                <a:solidFill>
                  <a:srgbClr val="EBEBEB"/>
                </a:solidFill>
                <a:latin typeface="Verdana"/>
                <a:cs typeface="Verdana"/>
              </a:rPr>
              <a:t>земного</a:t>
            </a:r>
            <a:r>
              <a:rPr sz="1798" spc="-13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798" spc="-10" dirty="0">
                <a:solidFill>
                  <a:srgbClr val="EBEBEB"/>
                </a:solidFill>
                <a:latin typeface="Verdana"/>
                <a:cs typeface="Verdana"/>
              </a:rPr>
              <a:t>магнетизма.</a:t>
            </a:r>
            <a:endParaRPr sz="1798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40" y="0"/>
            <a:ext cx="12182243" cy="685393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639" y="2668718"/>
            <a:ext cx="4032326" cy="4185220"/>
            <a:chOff x="0" y="2671189"/>
            <a:chExt cx="4036060" cy="418909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671189"/>
              <a:ext cx="4035932" cy="418909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891789"/>
              <a:ext cx="1522475" cy="2364867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98095" y="76"/>
            <a:ext cx="1602145" cy="113856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05608" y="6088898"/>
            <a:ext cx="990063" cy="765038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10387802" y="0"/>
            <a:ext cx="772080" cy="1212997"/>
            <a:chOff x="10391775" y="0"/>
            <a:chExt cx="772795" cy="1214120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91775" y="0"/>
              <a:ext cx="772464" cy="121399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0436732" y="12"/>
              <a:ext cx="685165" cy="1144270"/>
            </a:xfrm>
            <a:custGeom>
              <a:avLst/>
              <a:gdLst/>
              <a:ahLst/>
              <a:cxnLst/>
              <a:rect l="l" t="t" r="r" b="b"/>
              <a:pathLst>
                <a:path w="685165" h="1144270">
                  <a:moveTo>
                    <a:pt x="684669" y="0"/>
                  </a:moveTo>
                  <a:lnTo>
                    <a:pt x="0" y="0"/>
                  </a:lnTo>
                  <a:lnTo>
                    <a:pt x="0" y="1144130"/>
                  </a:lnTo>
                  <a:lnTo>
                    <a:pt x="684669" y="1144130"/>
                  </a:lnTo>
                  <a:lnTo>
                    <a:pt x="684669" y="0"/>
                  </a:lnTo>
                  <a:close/>
                </a:path>
              </a:pathLst>
            </a:custGeom>
            <a:solidFill>
              <a:srgbClr val="AF1512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44660" y="91724"/>
            <a:ext cx="9030229" cy="576681"/>
          </a:xfrm>
          <a:prstGeom prst="rect">
            <a:avLst/>
          </a:prstGeom>
        </p:spPr>
        <p:txBody>
          <a:bodyPr vert="horz" wrap="square" lIns="0" tIns="15226" rIns="0" bIns="0" rtlCol="0" anchor="ctr">
            <a:spAutoFit/>
          </a:bodyPr>
          <a:lstStyle/>
          <a:p>
            <a:pPr marL="12689">
              <a:lnSpc>
                <a:spcPct val="100000"/>
              </a:lnSpc>
              <a:spcBef>
                <a:spcPts val="120"/>
              </a:spcBef>
            </a:pPr>
            <a:r>
              <a:rPr sz="3597" spc="-105" dirty="0">
                <a:solidFill>
                  <a:schemeClr val="bg1"/>
                </a:solidFill>
              </a:rPr>
              <a:t>ЛОКАЛЬНАЯ</a:t>
            </a:r>
            <a:r>
              <a:rPr sz="3597" spc="-340" dirty="0">
                <a:solidFill>
                  <a:schemeClr val="bg1"/>
                </a:solidFill>
              </a:rPr>
              <a:t> </a:t>
            </a:r>
            <a:r>
              <a:rPr sz="3597" spc="-160" dirty="0">
                <a:solidFill>
                  <a:schemeClr val="bg1"/>
                </a:solidFill>
              </a:rPr>
              <a:t>МАГНИТНАЯ</a:t>
            </a:r>
            <a:r>
              <a:rPr sz="3597" spc="-335" dirty="0">
                <a:solidFill>
                  <a:schemeClr val="bg1"/>
                </a:solidFill>
              </a:rPr>
              <a:t> </a:t>
            </a:r>
            <a:r>
              <a:rPr sz="3597" spc="-65" dirty="0">
                <a:solidFill>
                  <a:schemeClr val="bg1"/>
                </a:solidFill>
              </a:rPr>
              <a:t>ПОСТОЯННАЯ</a:t>
            </a:r>
            <a:r>
              <a:rPr lang="ru-RU" sz="3597" spc="-65" dirty="0">
                <a:solidFill>
                  <a:schemeClr val="bg1"/>
                </a:solidFill>
              </a:rPr>
              <a:t> (</a:t>
            </a:r>
            <a:r>
              <a:rPr lang="en-US" sz="3597" spc="-65" dirty="0">
                <a:solidFill>
                  <a:schemeClr val="bg1"/>
                </a:solidFill>
              </a:rPr>
              <a:t>G</a:t>
            </a:r>
            <a:r>
              <a:rPr lang="ru-RU" sz="3597" spc="-65" dirty="0">
                <a:solidFill>
                  <a:schemeClr val="bg1"/>
                </a:solidFill>
              </a:rPr>
              <a:t>)</a:t>
            </a:r>
            <a:endParaRPr sz="3597" dirty="0">
              <a:solidFill>
                <a:schemeClr val="bg1"/>
              </a:solidFill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607434" y="171112"/>
            <a:ext cx="538616" cy="576681"/>
          </a:xfrm>
          <a:prstGeom prst="rect">
            <a:avLst/>
          </a:prstGeom>
        </p:spPr>
        <p:txBody>
          <a:bodyPr vert="horz" wrap="square" lIns="0" tIns="15226" rIns="0" bIns="0" rtlCol="0">
            <a:spAutoFit/>
          </a:bodyPr>
          <a:lstStyle/>
          <a:p>
            <a:pPr marL="12689">
              <a:spcBef>
                <a:spcPts val="120"/>
              </a:spcBef>
            </a:pPr>
            <a:r>
              <a:rPr lang="ru-RU" sz="3597" spc="-310" dirty="0">
                <a:solidFill>
                  <a:srgbClr val="EBEBEB"/>
                </a:solidFill>
                <a:latin typeface="Verdana"/>
                <a:cs typeface="Verdana"/>
              </a:rPr>
              <a:t>4</a:t>
            </a:r>
            <a:endParaRPr sz="3597" dirty="0">
              <a:latin typeface="Verdana"/>
              <a:cs typeface="Verdana"/>
            </a:endParaRPr>
          </a:p>
        </p:txBody>
      </p:sp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52285" y="757450"/>
            <a:ext cx="5346322" cy="5674821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283372" y="6289528"/>
            <a:ext cx="2149390" cy="274501"/>
          </a:xfrm>
          <a:prstGeom prst="rect">
            <a:avLst/>
          </a:prstGeom>
        </p:spPr>
        <p:txBody>
          <a:bodyPr vert="horz" wrap="square" lIns="0" tIns="13323" rIns="0" bIns="0" rtlCol="0">
            <a:spAutoFit/>
          </a:bodyPr>
          <a:lstStyle/>
          <a:p>
            <a:pPr marL="12689">
              <a:spcBef>
                <a:spcPts val="105"/>
              </a:spcBef>
            </a:pPr>
            <a:r>
              <a:rPr sz="1698" spc="-25" dirty="0">
                <a:solidFill>
                  <a:srgbClr val="FFFFFF"/>
                </a:solidFill>
                <a:latin typeface="Verdana"/>
                <a:cs typeface="Verdana"/>
              </a:rPr>
              <a:t>магнитного</a:t>
            </a:r>
            <a:r>
              <a:rPr sz="1698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70" dirty="0">
                <a:solidFill>
                  <a:srgbClr val="FFFFFF"/>
                </a:solidFill>
                <a:latin typeface="Verdana"/>
                <a:cs typeface="Verdana"/>
              </a:rPr>
              <a:t>диполя.</a:t>
            </a:r>
            <a:endParaRPr sz="1698" dirty="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46907" y="6449120"/>
            <a:ext cx="5327162" cy="328626"/>
          </a:xfrm>
          <a:prstGeom prst="rect">
            <a:avLst/>
          </a:prstGeom>
        </p:spPr>
        <p:txBody>
          <a:bodyPr vert="horz" wrap="square" lIns="0" tIns="17129" rIns="0" bIns="0" rtlCol="0">
            <a:spAutoFit/>
          </a:bodyPr>
          <a:lstStyle/>
          <a:p>
            <a:pPr marL="12689">
              <a:spcBef>
                <a:spcPts val="135"/>
              </a:spcBef>
            </a:pPr>
            <a:r>
              <a:rPr sz="1948" dirty="0">
                <a:solidFill>
                  <a:srgbClr val="EBEBEB"/>
                </a:solidFill>
                <a:latin typeface="Verdana"/>
                <a:cs typeface="Verdana"/>
              </a:rPr>
              <a:t>Рис.</a:t>
            </a:r>
            <a:r>
              <a:rPr sz="1948" spc="-17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lang="en-US" sz="1948" spc="-165" dirty="0">
                <a:solidFill>
                  <a:srgbClr val="EBEBEB"/>
                </a:solidFill>
                <a:latin typeface="Verdana"/>
                <a:cs typeface="Verdana"/>
              </a:rPr>
              <a:t>1</a:t>
            </a:r>
            <a:r>
              <a:rPr sz="1948" spc="-165" dirty="0">
                <a:solidFill>
                  <a:srgbClr val="EBEBEB"/>
                </a:solidFill>
                <a:latin typeface="Verdana"/>
                <a:cs typeface="Verdana"/>
              </a:rPr>
              <a:t>.</a:t>
            </a:r>
            <a:r>
              <a:rPr sz="1948" spc="-13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spc="-55" dirty="0">
                <a:solidFill>
                  <a:srgbClr val="EBEBEB"/>
                </a:solidFill>
                <a:latin typeface="Verdana"/>
                <a:cs typeface="Verdana"/>
              </a:rPr>
              <a:t>Эквивалентный</a:t>
            </a:r>
            <a:r>
              <a:rPr sz="1948" spc="-1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spc="-20" dirty="0">
                <a:solidFill>
                  <a:srgbClr val="EBEBEB"/>
                </a:solidFill>
                <a:latin typeface="Verdana"/>
                <a:cs typeface="Verdana"/>
              </a:rPr>
              <a:t>магнитный</a:t>
            </a:r>
            <a:r>
              <a:rPr sz="1948" spc="-40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spc="-35" dirty="0">
                <a:solidFill>
                  <a:srgbClr val="EBEBEB"/>
                </a:solidFill>
                <a:latin typeface="Verdana"/>
                <a:cs typeface="Verdana"/>
              </a:rPr>
              <a:t>диполь.</a:t>
            </a:r>
            <a:endParaRPr sz="1948" dirty="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70684" y="737086"/>
            <a:ext cx="5976167" cy="5603766"/>
          </a:xfrm>
          <a:prstGeom prst="rect">
            <a:avLst/>
          </a:prstGeom>
        </p:spPr>
        <p:txBody>
          <a:bodyPr vert="horz" wrap="square" lIns="0" tIns="38699" rIns="0" bIns="0" rtlCol="0">
            <a:spAutoFit/>
          </a:bodyPr>
          <a:lstStyle/>
          <a:p>
            <a:pPr marL="25377" marR="17764" indent="459326">
              <a:lnSpc>
                <a:spcPct val="90000"/>
              </a:lnSpc>
              <a:spcBef>
                <a:spcPts val="305"/>
              </a:spcBef>
            </a:pPr>
            <a:r>
              <a:rPr sz="1698" spc="-195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698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140" dirty="0">
                <a:solidFill>
                  <a:srgbClr val="FFFFFF"/>
                </a:solidFill>
                <a:latin typeface="Verdana"/>
                <a:cs typeface="Verdana"/>
              </a:rPr>
              <a:t>1914</a:t>
            </a:r>
            <a:r>
              <a:rPr sz="1698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80" dirty="0">
                <a:solidFill>
                  <a:srgbClr val="FFFFFF"/>
                </a:solidFill>
                <a:latin typeface="Verdana"/>
                <a:cs typeface="Verdana"/>
              </a:rPr>
              <a:t>году</a:t>
            </a:r>
            <a:r>
              <a:rPr sz="1698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65" dirty="0">
                <a:solidFill>
                  <a:srgbClr val="FFFFFF"/>
                </a:solidFill>
                <a:latin typeface="Verdana"/>
                <a:cs typeface="Verdana"/>
              </a:rPr>
              <a:t>американским</a:t>
            </a:r>
            <a:r>
              <a:rPr sz="1698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dirty="0">
                <a:solidFill>
                  <a:srgbClr val="FFFFFF"/>
                </a:solidFill>
                <a:latin typeface="Verdana"/>
                <a:cs typeface="Verdana"/>
              </a:rPr>
              <a:t>геофизиком</a:t>
            </a:r>
            <a:r>
              <a:rPr sz="1698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50" dirty="0">
                <a:solidFill>
                  <a:srgbClr val="FFFFFF"/>
                </a:solidFill>
                <a:latin typeface="Verdana"/>
                <a:cs typeface="Verdana"/>
              </a:rPr>
              <a:t>Бауэром </a:t>
            </a:r>
            <a:r>
              <a:rPr sz="1698" spc="-25" dirty="0">
                <a:solidFill>
                  <a:srgbClr val="FFFFFF"/>
                </a:solidFill>
                <a:latin typeface="Verdana"/>
                <a:cs typeface="Verdana"/>
              </a:rPr>
              <a:t>была</a:t>
            </a:r>
            <a:r>
              <a:rPr sz="1698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40" dirty="0">
                <a:solidFill>
                  <a:srgbClr val="FFFFFF"/>
                </a:solidFill>
                <a:latin typeface="Verdana"/>
                <a:cs typeface="Verdana"/>
              </a:rPr>
              <a:t>введена</a:t>
            </a:r>
            <a:r>
              <a:rPr sz="1698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45" dirty="0">
                <a:solidFill>
                  <a:srgbClr val="FFFFFF"/>
                </a:solidFill>
                <a:latin typeface="Verdana"/>
                <a:cs typeface="Verdana"/>
              </a:rPr>
              <a:t>чисто</a:t>
            </a:r>
            <a:r>
              <a:rPr sz="1698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45" dirty="0">
                <a:solidFill>
                  <a:srgbClr val="FFFFFF"/>
                </a:solidFill>
                <a:latin typeface="Verdana"/>
                <a:cs typeface="Verdana"/>
              </a:rPr>
              <a:t>силовая</a:t>
            </a:r>
            <a:r>
              <a:rPr sz="1698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10" dirty="0">
                <a:solidFill>
                  <a:srgbClr val="FFFFFF"/>
                </a:solidFill>
                <a:latin typeface="Verdana"/>
                <a:cs typeface="Verdana"/>
              </a:rPr>
              <a:t>характеристика </a:t>
            </a:r>
            <a:r>
              <a:rPr sz="1698" spc="-25" dirty="0">
                <a:solidFill>
                  <a:srgbClr val="FFFFFF"/>
                </a:solidFill>
                <a:latin typeface="Verdana"/>
                <a:cs typeface="Verdana"/>
              </a:rPr>
              <a:t>магнитного</a:t>
            </a:r>
            <a:r>
              <a:rPr sz="1698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114" dirty="0">
                <a:solidFill>
                  <a:srgbClr val="FFFFFF"/>
                </a:solidFill>
                <a:latin typeface="Verdana"/>
                <a:cs typeface="Verdana"/>
              </a:rPr>
              <a:t>поля,</a:t>
            </a:r>
            <a:r>
              <a:rPr sz="1698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80" dirty="0">
                <a:solidFill>
                  <a:srgbClr val="FFFFFF"/>
                </a:solidFill>
                <a:latin typeface="Verdana"/>
                <a:cs typeface="Verdana"/>
              </a:rPr>
              <a:t>связанная</a:t>
            </a:r>
            <a:r>
              <a:rPr sz="1698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180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1698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10" dirty="0">
                <a:solidFill>
                  <a:srgbClr val="FFFFFF"/>
                </a:solidFill>
                <a:latin typeface="Verdana"/>
                <a:cs typeface="Verdana"/>
              </a:rPr>
              <a:t>магнитным</a:t>
            </a:r>
            <a:r>
              <a:rPr sz="1698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90" dirty="0">
                <a:solidFill>
                  <a:srgbClr val="FFFFFF"/>
                </a:solidFill>
                <a:latin typeface="Verdana"/>
                <a:cs typeface="Verdana"/>
              </a:rPr>
              <a:t>моментом </a:t>
            </a:r>
            <a:r>
              <a:rPr sz="1698" spc="-60" dirty="0">
                <a:solidFill>
                  <a:srgbClr val="FFFFFF"/>
                </a:solidFill>
                <a:latin typeface="Verdana"/>
                <a:cs typeface="Verdana"/>
              </a:rPr>
              <a:t>эквивалентного</a:t>
            </a:r>
            <a:r>
              <a:rPr sz="1698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85" dirty="0">
                <a:solidFill>
                  <a:srgbClr val="FFFFFF"/>
                </a:solidFill>
                <a:latin typeface="Verdana"/>
                <a:cs typeface="Verdana"/>
              </a:rPr>
              <a:t>диполя</a:t>
            </a:r>
            <a:r>
              <a:rPr sz="1698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65" dirty="0">
                <a:solidFill>
                  <a:srgbClr val="FFFFFF"/>
                </a:solidFill>
                <a:latin typeface="Verdana"/>
                <a:cs typeface="Verdana"/>
              </a:rPr>
              <a:t>(M) </a:t>
            </a:r>
            <a:r>
              <a:rPr sz="1698" spc="-5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698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dirty="0">
                <a:solidFill>
                  <a:srgbClr val="FFFFFF"/>
                </a:solidFill>
                <a:latin typeface="Verdana"/>
                <a:cs typeface="Verdana"/>
              </a:rPr>
              <a:t>расстоянием</a:t>
            </a:r>
            <a:r>
              <a:rPr sz="1698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dirty="0">
                <a:solidFill>
                  <a:srgbClr val="FFFFFF"/>
                </a:solidFill>
                <a:latin typeface="Verdana"/>
                <a:cs typeface="Verdana"/>
              </a:rPr>
              <a:t>до</a:t>
            </a:r>
            <a:r>
              <a:rPr sz="1698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30" dirty="0">
                <a:solidFill>
                  <a:srgbClr val="FFFFFF"/>
                </a:solidFill>
                <a:latin typeface="Verdana"/>
                <a:cs typeface="Verdana"/>
              </a:rPr>
              <a:t>него</a:t>
            </a:r>
            <a:r>
              <a:rPr sz="1698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25" dirty="0">
                <a:solidFill>
                  <a:srgbClr val="FFFFFF"/>
                </a:solidFill>
                <a:latin typeface="Verdana"/>
                <a:cs typeface="Verdana"/>
              </a:rPr>
              <a:t>(R) </a:t>
            </a:r>
            <a:r>
              <a:rPr sz="1698" dirty="0">
                <a:solidFill>
                  <a:srgbClr val="FFFFFF"/>
                </a:solidFill>
                <a:latin typeface="Verdana"/>
                <a:cs typeface="Verdana"/>
              </a:rPr>
              <a:t>простым</a:t>
            </a:r>
            <a:r>
              <a:rPr sz="1698" spc="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10" dirty="0">
                <a:solidFill>
                  <a:srgbClr val="FFFFFF"/>
                </a:solidFill>
                <a:latin typeface="Verdana"/>
                <a:cs typeface="Verdana"/>
              </a:rPr>
              <a:t>соотношением:</a:t>
            </a:r>
            <a:endParaRPr sz="1698" dirty="0">
              <a:latin typeface="Verdana"/>
              <a:cs typeface="Verdana"/>
            </a:endParaRPr>
          </a:p>
          <a:p>
            <a:pPr marL="25377">
              <a:spcBef>
                <a:spcPts val="799"/>
              </a:spcBef>
              <a:tabLst>
                <a:tab pos="484069" algn="l"/>
              </a:tabLst>
            </a:pPr>
            <a:r>
              <a:rPr sz="1349" spc="55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1349" dirty="0">
                <a:solidFill>
                  <a:srgbClr val="89D0D5"/>
                </a:solidFill>
                <a:latin typeface="Lucida Sans Unicode"/>
                <a:cs typeface="Lucida Sans Unicode"/>
              </a:rPr>
              <a:t>	</a:t>
            </a:r>
            <a:r>
              <a:rPr sz="1698" spc="-20" dirty="0">
                <a:solidFill>
                  <a:srgbClr val="FFFFFF"/>
                </a:solidFill>
                <a:latin typeface="Verdana"/>
                <a:cs typeface="Verdana"/>
              </a:rPr>
              <a:t>M=G</a:t>
            </a:r>
            <a:r>
              <a:rPr sz="1698" spc="-20" dirty="0">
                <a:solidFill>
                  <a:srgbClr val="FFFFFF"/>
                </a:solidFill>
                <a:latin typeface="Cambria Math"/>
                <a:cs typeface="Cambria Math"/>
              </a:rPr>
              <a:t>𝑅</a:t>
            </a:r>
            <a:r>
              <a:rPr sz="1873" spc="-30" baseline="28888" dirty="0">
                <a:solidFill>
                  <a:srgbClr val="FFFFFF"/>
                </a:solidFill>
                <a:latin typeface="Cambria Math"/>
                <a:cs typeface="Cambria Math"/>
              </a:rPr>
              <a:t>3</a:t>
            </a:r>
            <a:endParaRPr sz="1873" baseline="28888" dirty="0">
              <a:latin typeface="Cambria Math"/>
              <a:cs typeface="Cambria Math"/>
            </a:endParaRPr>
          </a:p>
          <a:p>
            <a:pPr marL="25377">
              <a:spcBef>
                <a:spcPts val="799"/>
              </a:spcBef>
            </a:pPr>
            <a:r>
              <a:rPr sz="1698" spc="-60" dirty="0">
                <a:solidFill>
                  <a:srgbClr val="FFFFFF"/>
                </a:solidFill>
                <a:latin typeface="Verdana"/>
                <a:cs typeface="Verdana"/>
              </a:rPr>
              <a:t>Величина</a:t>
            </a:r>
            <a:r>
              <a:rPr sz="1698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17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698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dirty="0">
                <a:solidFill>
                  <a:srgbClr val="FFFFFF"/>
                </a:solidFill>
                <a:latin typeface="Verdana"/>
                <a:cs typeface="Verdana"/>
              </a:rPr>
              <a:t>может</a:t>
            </a:r>
            <a:r>
              <a:rPr sz="1698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135" dirty="0">
                <a:solidFill>
                  <a:srgbClr val="FFFFFF"/>
                </a:solidFill>
                <a:latin typeface="Verdana"/>
                <a:cs typeface="Verdana"/>
              </a:rPr>
              <a:t>быть</a:t>
            </a:r>
            <a:r>
              <a:rPr sz="1698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dirty="0">
                <a:solidFill>
                  <a:srgbClr val="FFFFFF"/>
                </a:solidFill>
                <a:latin typeface="Verdana"/>
                <a:cs typeface="Verdana"/>
              </a:rPr>
              <a:t>рассчитана</a:t>
            </a:r>
            <a:r>
              <a:rPr sz="1698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dirty="0">
                <a:solidFill>
                  <a:srgbClr val="FFFFFF"/>
                </a:solidFill>
                <a:latin typeface="Verdana"/>
                <a:cs typeface="Verdana"/>
              </a:rPr>
              <a:t>по</a:t>
            </a:r>
            <a:r>
              <a:rPr sz="1698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45" dirty="0">
                <a:solidFill>
                  <a:srgbClr val="FFFFFF"/>
                </a:solidFill>
                <a:latin typeface="Verdana"/>
                <a:cs typeface="Verdana"/>
              </a:rPr>
              <a:t>формуле:</a:t>
            </a:r>
            <a:endParaRPr sz="1698" dirty="0">
              <a:latin typeface="Verdana"/>
              <a:cs typeface="Verdana"/>
            </a:endParaRPr>
          </a:p>
          <a:p>
            <a:pPr marL="25377">
              <a:spcBef>
                <a:spcPts val="764"/>
              </a:spcBef>
              <a:tabLst>
                <a:tab pos="484069" algn="l"/>
              </a:tabLst>
            </a:pPr>
            <a:r>
              <a:rPr sz="1349" spc="55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1349" dirty="0">
                <a:solidFill>
                  <a:srgbClr val="89D0D5"/>
                </a:solidFill>
                <a:latin typeface="Lucida Sans Unicode"/>
                <a:cs typeface="Lucida Sans Unicode"/>
              </a:rPr>
              <a:t>	</a:t>
            </a:r>
            <a:r>
              <a:rPr sz="1698" spc="-40" dirty="0">
                <a:solidFill>
                  <a:srgbClr val="FFFFFF"/>
                </a:solidFill>
                <a:latin typeface="Verdana"/>
                <a:cs typeface="Verdana"/>
              </a:rPr>
              <a:t>G=(</a:t>
            </a:r>
            <a:r>
              <a:rPr sz="1698" spc="-40" dirty="0">
                <a:solidFill>
                  <a:srgbClr val="FFFFFF"/>
                </a:solidFill>
                <a:latin typeface="Cambria Math"/>
                <a:cs typeface="Cambria Math"/>
              </a:rPr>
              <a:t>𝐻</a:t>
            </a:r>
            <a:r>
              <a:rPr sz="1873" spc="-60" baseline="28888" dirty="0">
                <a:solidFill>
                  <a:srgbClr val="FFFFFF"/>
                </a:solidFill>
                <a:latin typeface="Cambria Math"/>
                <a:cs typeface="Cambria Math"/>
              </a:rPr>
              <a:t>2</a:t>
            </a:r>
            <a:r>
              <a:rPr sz="1873" spc="75" baseline="28888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z="1698" spc="-100" dirty="0">
                <a:solidFill>
                  <a:srgbClr val="FFFFFF"/>
                </a:solidFill>
                <a:latin typeface="Verdana"/>
                <a:cs typeface="Verdana"/>
              </a:rPr>
              <a:t>+0,25</a:t>
            </a:r>
            <a:r>
              <a:rPr sz="1698" spc="-100" dirty="0">
                <a:solidFill>
                  <a:srgbClr val="FFFFFF"/>
                </a:solidFill>
                <a:latin typeface="Cambria Math"/>
                <a:cs typeface="Cambria Math"/>
              </a:rPr>
              <a:t>𝑍</a:t>
            </a:r>
            <a:r>
              <a:rPr sz="1873" spc="-150" baseline="28888" dirty="0">
                <a:solidFill>
                  <a:srgbClr val="FFFFFF"/>
                </a:solidFill>
                <a:latin typeface="Cambria Math"/>
                <a:cs typeface="Cambria Math"/>
              </a:rPr>
              <a:t>2</a:t>
            </a:r>
            <a:r>
              <a:rPr sz="1873" spc="157" baseline="28888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z="1698" spc="-20" dirty="0">
                <a:solidFill>
                  <a:srgbClr val="FFFFFF"/>
                </a:solidFill>
                <a:latin typeface="Verdana"/>
                <a:cs typeface="Verdana"/>
              </a:rPr>
              <a:t>)</a:t>
            </a:r>
            <a:r>
              <a:rPr sz="1574" spc="-30" baseline="55555" dirty="0">
                <a:solidFill>
                  <a:srgbClr val="EBEBEB"/>
                </a:solidFill>
                <a:latin typeface="Verdana"/>
                <a:cs typeface="Verdana"/>
              </a:rPr>
              <a:t>0,5</a:t>
            </a:r>
            <a:endParaRPr sz="1574" baseline="55555" dirty="0">
              <a:latin typeface="Verdana"/>
              <a:cs typeface="Verdana"/>
            </a:endParaRPr>
          </a:p>
          <a:p>
            <a:pPr marL="25377" marR="49485" indent="459326">
              <a:lnSpc>
                <a:spcPct val="90200"/>
              </a:lnSpc>
              <a:spcBef>
                <a:spcPts val="1034"/>
              </a:spcBef>
            </a:pPr>
            <a:r>
              <a:rPr sz="1698" spc="-10" dirty="0">
                <a:solidFill>
                  <a:srgbClr val="FFFFFF"/>
                </a:solidFill>
                <a:latin typeface="Verdana"/>
                <a:cs typeface="Verdana"/>
              </a:rPr>
              <a:t>Независимость</a:t>
            </a:r>
            <a:r>
              <a:rPr sz="1698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114" dirty="0">
                <a:solidFill>
                  <a:srgbClr val="FFFFFF"/>
                </a:solidFill>
                <a:latin typeface="Verdana"/>
                <a:cs typeface="Verdana"/>
              </a:rPr>
              <a:t>величины</a:t>
            </a:r>
            <a:r>
              <a:rPr sz="1698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17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698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70" dirty="0">
                <a:solidFill>
                  <a:srgbClr val="FFFFFF"/>
                </a:solidFill>
                <a:latin typeface="Verdana"/>
                <a:cs typeface="Verdana"/>
              </a:rPr>
              <a:t>от</a:t>
            </a:r>
            <a:r>
              <a:rPr sz="1698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10" dirty="0">
                <a:solidFill>
                  <a:srgbClr val="FFFFFF"/>
                </a:solidFill>
                <a:latin typeface="Verdana"/>
                <a:cs typeface="Verdana"/>
              </a:rPr>
              <a:t>ориентации </a:t>
            </a:r>
            <a:r>
              <a:rPr sz="1698" spc="-60" dirty="0">
                <a:solidFill>
                  <a:srgbClr val="FFFFFF"/>
                </a:solidFill>
                <a:latin typeface="Verdana"/>
                <a:cs typeface="Verdana"/>
              </a:rPr>
              <a:t>эквивалентного</a:t>
            </a:r>
            <a:r>
              <a:rPr sz="1698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85" dirty="0">
                <a:solidFill>
                  <a:srgbClr val="FFFFFF"/>
                </a:solidFill>
                <a:latin typeface="Verdana"/>
                <a:cs typeface="Verdana"/>
              </a:rPr>
              <a:t>диполя</a:t>
            </a:r>
            <a:r>
              <a:rPr sz="1698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90" dirty="0">
                <a:solidFill>
                  <a:srgbClr val="FFFFFF"/>
                </a:solidFill>
                <a:latin typeface="Verdana"/>
                <a:cs typeface="Verdana"/>
              </a:rPr>
              <a:t>вытекает</a:t>
            </a:r>
            <a:r>
              <a:rPr sz="1698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105" dirty="0">
                <a:solidFill>
                  <a:srgbClr val="FFFFFF"/>
                </a:solidFill>
                <a:latin typeface="Verdana"/>
                <a:cs typeface="Verdana"/>
              </a:rPr>
              <a:t>из</a:t>
            </a:r>
            <a:r>
              <a:rPr sz="1698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35" dirty="0">
                <a:solidFill>
                  <a:srgbClr val="FFFFFF"/>
                </a:solidFill>
                <a:latin typeface="Verdana"/>
                <a:cs typeface="Verdana"/>
              </a:rPr>
              <a:t>указанной</a:t>
            </a:r>
            <a:r>
              <a:rPr sz="1698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50" dirty="0">
                <a:solidFill>
                  <a:srgbClr val="FFFFFF"/>
                </a:solidFill>
                <a:latin typeface="Verdana"/>
                <a:cs typeface="Verdana"/>
              </a:rPr>
              <a:t>в </a:t>
            </a:r>
            <a:r>
              <a:rPr sz="1698" spc="105" dirty="0">
                <a:solidFill>
                  <a:srgbClr val="FFFFFF"/>
                </a:solidFill>
                <a:latin typeface="Verdana"/>
                <a:cs typeface="Verdana"/>
              </a:rPr>
              <a:t>формуле</a:t>
            </a:r>
            <a:r>
              <a:rPr sz="1698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145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r>
              <a:rPr sz="1698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dirty="0">
                <a:solidFill>
                  <a:srgbClr val="FFFFFF"/>
                </a:solidFill>
                <a:latin typeface="Verdana"/>
                <a:cs typeface="Verdana"/>
              </a:rPr>
              <a:t>комбинации.</a:t>
            </a:r>
            <a:r>
              <a:rPr sz="1698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105" dirty="0">
                <a:solidFill>
                  <a:srgbClr val="FFFFFF"/>
                </a:solidFill>
                <a:latin typeface="Verdana"/>
                <a:cs typeface="Verdana"/>
              </a:rPr>
              <a:t>Величины</a:t>
            </a:r>
            <a:r>
              <a:rPr sz="1698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120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698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5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698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350" dirty="0">
                <a:solidFill>
                  <a:srgbClr val="FFFFFF"/>
                </a:solidFill>
                <a:latin typeface="Verdana"/>
                <a:cs typeface="Verdana"/>
              </a:rPr>
              <a:t>Z</a:t>
            </a:r>
            <a:r>
              <a:rPr sz="1698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145" dirty="0">
                <a:solidFill>
                  <a:srgbClr val="FFFFFF"/>
                </a:solidFill>
                <a:latin typeface="Verdana"/>
                <a:cs typeface="Verdana"/>
              </a:rPr>
              <a:t>для</a:t>
            </a:r>
            <a:r>
              <a:rPr sz="1698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10" dirty="0">
                <a:solidFill>
                  <a:srgbClr val="FFFFFF"/>
                </a:solidFill>
                <a:latin typeface="Verdana"/>
                <a:cs typeface="Verdana"/>
              </a:rPr>
              <a:t>диполя </a:t>
            </a:r>
            <a:r>
              <a:rPr sz="1698" spc="-40" dirty="0">
                <a:solidFill>
                  <a:srgbClr val="FFFFFF"/>
                </a:solidFill>
                <a:latin typeface="Verdana"/>
                <a:cs typeface="Verdana"/>
              </a:rPr>
              <a:t>рассчитываются</a:t>
            </a:r>
            <a:r>
              <a:rPr sz="1698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dirty="0">
                <a:solidFill>
                  <a:srgbClr val="FFFFFF"/>
                </a:solidFill>
                <a:latin typeface="Verdana"/>
                <a:cs typeface="Verdana"/>
              </a:rPr>
              <a:t>по</a:t>
            </a:r>
            <a:r>
              <a:rPr sz="1698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25" dirty="0">
                <a:solidFill>
                  <a:srgbClr val="FFFFFF"/>
                </a:solidFill>
                <a:latin typeface="Verdana"/>
                <a:cs typeface="Verdana"/>
              </a:rPr>
              <a:t>приведённым</a:t>
            </a:r>
            <a:r>
              <a:rPr sz="1698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20" dirty="0">
                <a:solidFill>
                  <a:srgbClr val="FFFFFF"/>
                </a:solidFill>
                <a:latin typeface="Verdana"/>
                <a:cs typeface="Verdana"/>
              </a:rPr>
              <a:t>ниже</a:t>
            </a:r>
            <a:r>
              <a:rPr sz="1698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105" dirty="0">
                <a:solidFill>
                  <a:srgbClr val="FFFFFF"/>
                </a:solidFill>
                <a:latin typeface="Verdana"/>
                <a:cs typeface="Verdana"/>
              </a:rPr>
              <a:t>формулам,</a:t>
            </a:r>
            <a:r>
              <a:rPr sz="1698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50" dirty="0">
                <a:solidFill>
                  <a:srgbClr val="FFFFFF"/>
                </a:solidFill>
                <a:latin typeface="Verdana"/>
                <a:cs typeface="Verdana"/>
              </a:rPr>
              <a:t>в </a:t>
            </a:r>
            <a:r>
              <a:rPr sz="1698" spc="-90" dirty="0">
                <a:solidFill>
                  <a:srgbClr val="FFFFFF"/>
                </a:solidFill>
                <a:latin typeface="Verdana"/>
                <a:cs typeface="Verdana"/>
              </a:rPr>
              <a:t>которых</a:t>
            </a:r>
            <a:r>
              <a:rPr sz="1698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50" dirty="0">
                <a:solidFill>
                  <a:srgbClr val="FFFFFF"/>
                </a:solidFill>
                <a:latin typeface="Verdana"/>
                <a:cs typeface="Verdana"/>
              </a:rPr>
              <a:t>θ</a:t>
            </a:r>
            <a:r>
              <a:rPr sz="1698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145" dirty="0">
                <a:solidFill>
                  <a:srgbClr val="FFFFFF"/>
                </a:solidFill>
                <a:latin typeface="Verdana"/>
                <a:cs typeface="Verdana"/>
              </a:rPr>
              <a:t>является</a:t>
            </a:r>
            <a:r>
              <a:rPr sz="1698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dirty="0">
                <a:solidFill>
                  <a:srgbClr val="FFFFFF"/>
                </a:solidFill>
                <a:latin typeface="Verdana"/>
                <a:cs typeface="Verdana"/>
              </a:rPr>
              <a:t>углом</a:t>
            </a:r>
            <a:r>
              <a:rPr sz="1698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dirty="0">
                <a:solidFill>
                  <a:srgbClr val="FFFFFF"/>
                </a:solidFill>
                <a:latin typeface="Verdana"/>
                <a:cs typeface="Verdana"/>
              </a:rPr>
              <a:t>между</a:t>
            </a:r>
            <a:r>
              <a:rPr sz="1698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dirty="0">
                <a:solidFill>
                  <a:srgbClr val="FFFFFF"/>
                </a:solidFill>
                <a:latin typeface="Verdana"/>
                <a:cs typeface="Verdana"/>
              </a:rPr>
              <a:t>направлением</a:t>
            </a:r>
            <a:r>
              <a:rPr sz="1698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25" dirty="0">
                <a:solidFill>
                  <a:srgbClr val="FFFFFF"/>
                </a:solidFill>
                <a:latin typeface="Verdana"/>
                <a:cs typeface="Verdana"/>
              </a:rPr>
              <a:t>от </a:t>
            </a:r>
            <a:r>
              <a:rPr sz="1698" dirty="0">
                <a:solidFill>
                  <a:srgbClr val="FFFFFF"/>
                </a:solidFill>
                <a:latin typeface="Verdana"/>
                <a:cs typeface="Verdana"/>
              </a:rPr>
              <a:t>центра</a:t>
            </a:r>
            <a:r>
              <a:rPr sz="1698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60" dirty="0">
                <a:solidFill>
                  <a:srgbClr val="FFFFFF"/>
                </a:solidFill>
                <a:latin typeface="Verdana"/>
                <a:cs typeface="Verdana"/>
              </a:rPr>
              <a:t>эквивалентного</a:t>
            </a:r>
            <a:r>
              <a:rPr sz="1698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85" dirty="0">
                <a:solidFill>
                  <a:srgbClr val="FFFFFF"/>
                </a:solidFill>
                <a:latin typeface="Verdana"/>
                <a:cs typeface="Verdana"/>
              </a:rPr>
              <a:t>диполя</a:t>
            </a:r>
            <a:r>
              <a:rPr sz="1698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dirty="0">
                <a:solidFill>
                  <a:srgbClr val="FFFFFF"/>
                </a:solidFill>
                <a:latin typeface="Verdana"/>
                <a:cs typeface="Verdana"/>
              </a:rPr>
              <a:t>на</a:t>
            </a:r>
            <a:r>
              <a:rPr sz="1698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130" dirty="0">
                <a:solidFill>
                  <a:srgbClr val="FFFFFF"/>
                </a:solidFill>
                <a:latin typeface="Verdana"/>
                <a:cs typeface="Verdana"/>
              </a:rPr>
              <a:t>точку</a:t>
            </a:r>
            <a:r>
              <a:rPr sz="1698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35" dirty="0">
                <a:solidFill>
                  <a:srgbClr val="FFFFFF"/>
                </a:solidFill>
                <a:latin typeface="Verdana"/>
                <a:cs typeface="Verdana"/>
              </a:rPr>
              <a:t>наблюдения</a:t>
            </a:r>
            <a:r>
              <a:rPr sz="1698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50" dirty="0">
                <a:solidFill>
                  <a:srgbClr val="FFFFFF"/>
                </a:solidFill>
                <a:latin typeface="Verdana"/>
                <a:cs typeface="Verdana"/>
              </a:rPr>
              <a:t>и </a:t>
            </a:r>
            <a:r>
              <a:rPr sz="1698" dirty="0">
                <a:solidFill>
                  <a:srgbClr val="FFFFFF"/>
                </a:solidFill>
                <a:latin typeface="Verdana"/>
                <a:cs typeface="Verdana"/>
              </a:rPr>
              <a:t>направлением</a:t>
            </a:r>
            <a:r>
              <a:rPr sz="1698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60" dirty="0">
                <a:solidFill>
                  <a:srgbClr val="FFFFFF"/>
                </a:solidFill>
                <a:latin typeface="Verdana"/>
                <a:cs typeface="Verdana"/>
              </a:rPr>
              <a:t>оси</a:t>
            </a:r>
            <a:r>
              <a:rPr sz="1698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25" dirty="0">
                <a:solidFill>
                  <a:srgbClr val="FFFFFF"/>
                </a:solidFill>
                <a:latin typeface="Verdana"/>
                <a:cs typeface="Verdana"/>
              </a:rPr>
              <a:t>этого</a:t>
            </a:r>
            <a:r>
              <a:rPr sz="1698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10" dirty="0">
                <a:solidFill>
                  <a:srgbClr val="FFFFFF"/>
                </a:solidFill>
                <a:latin typeface="Verdana"/>
                <a:cs typeface="Verdana"/>
              </a:rPr>
              <a:t>диполя.</a:t>
            </a:r>
            <a:endParaRPr sz="1698" dirty="0">
              <a:latin typeface="Verdana"/>
              <a:cs typeface="Verdana"/>
            </a:endParaRPr>
          </a:p>
          <a:p>
            <a:pPr marL="25377">
              <a:spcBef>
                <a:spcPts val="799"/>
              </a:spcBef>
              <a:tabLst>
                <a:tab pos="484069" algn="l"/>
              </a:tabLst>
            </a:pPr>
            <a:r>
              <a:rPr sz="1349" spc="55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1349" dirty="0">
                <a:solidFill>
                  <a:srgbClr val="89D0D5"/>
                </a:solidFill>
                <a:latin typeface="Lucida Sans Unicode"/>
                <a:cs typeface="Lucida Sans Unicode"/>
              </a:rPr>
              <a:t>	</a:t>
            </a:r>
            <a:r>
              <a:rPr sz="1698" spc="-35" dirty="0">
                <a:solidFill>
                  <a:srgbClr val="FFFFFF"/>
                </a:solidFill>
                <a:latin typeface="Verdana"/>
                <a:cs typeface="Verdana"/>
              </a:rPr>
              <a:t>H=</a:t>
            </a:r>
            <a:r>
              <a:rPr sz="1698" spc="-35" dirty="0" err="1">
                <a:solidFill>
                  <a:srgbClr val="FFFFFF"/>
                </a:solidFill>
                <a:latin typeface="Verdana"/>
                <a:cs typeface="Verdana"/>
              </a:rPr>
              <a:t>Msin</a:t>
            </a:r>
            <a:r>
              <a:rPr sz="1698" spc="-35" dirty="0">
                <a:solidFill>
                  <a:srgbClr val="FFFFFF"/>
                </a:solidFill>
                <a:latin typeface="Verdana"/>
                <a:cs typeface="Verdana"/>
              </a:rPr>
              <a:t>(θ)/</a:t>
            </a:r>
            <a:r>
              <a:rPr sz="1698" spc="-35" dirty="0">
                <a:solidFill>
                  <a:srgbClr val="FFFFFF"/>
                </a:solidFill>
                <a:latin typeface="Cambria Math"/>
                <a:cs typeface="Cambria Math"/>
              </a:rPr>
              <a:t>𝑅</a:t>
            </a:r>
            <a:r>
              <a:rPr sz="1873" spc="-52" baseline="28888" dirty="0">
                <a:solidFill>
                  <a:srgbClr val="FFFFFF"/>
                </a:solidFill>
                <a:latin typeface="Cambria Math"/>
                <a:cs typeface="Cambria Math"/>
              </a:rPr>
              <a:t>3</a:t>
            </a:r>
            <a:endParaRPr sz="1873" baseline="28888" dirty="0">
              <a:latin typeface="Cambria Math"/>
              <a:cs typeface="Cambria Math"/>
            </a:endParaRPr>
          </a:p>
          <a:p>
            <a:pPr marL="25377">
              <a:spcBef>
                <a:spcPts val="799"/>
              </a:spcBef>
              <a:tabLst>
                <a:tab pos="484069" algn="l"/>
              </a:tabLst>
            </a:pPr>
            <a:r>
              <a:rPr sz="1349" spc="55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1349" dirty="0">
                <a:solidFill>
                  <a:srgbClr val="89D0D5"/>
                </a:solidFill>
                <a:latin typeface="Lucida Sans Unicode"/>
                <a:cs typeface="Lucida Sans Unicode"/>
              </a:rPr>
              <a:t>	</a:t>
            </a:r>
            <a:r>
              <a:rPr sz="1698" spc="-10" dirty="0">
                <a:solidFill>
                  <a:srgbClr val="FFFFFF"/>
                </a:solidFill>
                <a:latin typeface="Verdana"/>
                <a:cs typeface="Verdana"/>
              </a:rPr>
              <a:t>Z=2Mcos(θ)/</a:t>
            </a:r>
            <a:r>
              <a:rPr sz="1698" spc="-10" dirty="0">
                <a:solidFill>
                  <a:srgbClr val="FFFFFF"/>
                </a:solidFill>
                <a:latin typeface="Cambria Math"/>
                <a:cs typeface="Cambria Math"/>
              </a:rPr>
              <a:t>𝑅</a:t>
            </a:r>
            <a:r>
              <a:rPr sz="1873" spc="-15" baseline="28888" dirty="0">
                <a:solidFill>
                  <a:srgbClr val="FFFFFF"/>
                </a:solidFill>
                <a:latin typeface="Cambria Math"/>
                <a:cs typeface="Cambria Math"/>
              </a:rPr>
              <a:t>3</a:t>
            </a:r>
            <a:endParaRPr sz="1873" baseline="28888" dirty="0">
              <a:latin typeface="Cambria Math"/>
              <a:cs typeface="Cambria Math"/>
            </a:endParaRPr>
          </a:p>
          <a:p>
            <a:pPr marL="25377" marR="347032" indent="459326">
              <a:lnSpc>
                <a:spcPct val="89600"/>
              </a:lnSpc>
              <a:spcBef>
                <a:spcPts val="1009"/>
              </a:spcBef>
            </a:pPr>
            <a:r>
              <a:rPr sz="1698" spc="-65" dirty="0">
                <a:solidFill>
                  <a:srgbClr val="FFFFFF"/>
                </a:solidFill>
                <a:latin typeface="Verdana"/>
                <a:cs typeface="Verdana"/>
              </a:rPr>
              <a:t>Угол</a:t>
            </a:r>
            <a:r>
              <a:rPr sz="1698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dirty="0">
                <a:solidFill>
                  <a:srgbClr val="FFFFFF"/>
                </a:solidFill>
                <a:latin typeface="Verdana"/>
                <a:cs typeface="Verdana"/>
              </a:rPr>
              <a:t>θ</a:t>
            </a:r>
            <a:r>
              <a:rPr sz="1698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dirty="0">
                <a:solidFill>
                  <a:srgbClr val="FFFFFF"/>
                </a:solidFill>
                <a:latin typeface="Verdana"/>
                <a:cs typeface="Verdana"/>
              </a:rPr>
              <a:t>одновременно</a:t>
            </a:r>
            <a:r>
              <a:rPr sz="1698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40" dirty="0">
                <a:solidFill>
                  <a:srgbClr val="FFFFFF"/>
                </a:solidFill>
                <a:latin typeface="Verdana"/>
                <a:cs typeface="Verdana"/>
              </a:rPr>
              <a:t>определяет</a:t>
            </a:r>
            <a:r>
              <a:rPr sz="1698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75" dirty="0">
                <a:solidFill>
                  <a:srgbClr val="FFFFFF"/>
                </a:solidFill>
                <a:latin typeface="Verdana"/>
                <a:cs typeface="Verdana"/>
              </a:rPr>
              <a:t>длину</a:t>
            </a:r>
            <a:r>
              <a:rPr sz="1698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20" dirty="0">
                <a:solidFill>
                  <a:srgbClr val="FFFFFF"/>
                </a:solidFill>
                <a:latin typeface="Verdana"/>
                <a:cs typeface="Verdana"/>
              </a:rPr>
              <a:t>дуги </a:t>
            </a:r>
            <a:r>
              <a:rPr sz="1698" spc="-10" dirty="0">
                <a:solidFill>
                  <a:srgbClr val="FFFFFF"/>
                </a:solidFill>
                <a:latin typeface="Verdana"/>
                <a:cs typeface="Verdana"/>
              </a:rPr>
              <a:t>большого</a:t>
            </a:r>
            <a:r>
              <a:rPr sz="1698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60" dirty="0">
                <a:solidFill>
                  <a:srgbClr val="FFFFFF"/>
                </a:solidFill>
                <a:latin typeface="Verdana"/>
                <a:cs typeface="Verdana"/>
              </a:rPr>
              <a:t>круга</a:t>
            </a:r>
            <a:r>
              <a:rPr sz="1698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50" dirty="0">
                <a:solidFill>
                  <a:srgbClr val="FFFFFF"/>
                </a:solidFill>
                <a:latin typeface="Verdana"/>
                <a:cs typeface="Verdana"/>
              </a:rPr>
              <a:t>радиуса</a:t>
            </a:r>
            <a:r>
              <a:rPr sz="1698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160" dirty="0">
                <a:solidFill>
                  <a:srgbClr val="FFFFFF"/>
                </a:solidFill>
                <a:latin typeface="Verdana"/>
                <a:cs typeface="Verdana"/>
              </a:rPr>
              <a:t>R,</a:t>
            </a:r>
            <a:r>
              <a:rPr sz="1698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dirty="0">
                <a:solidFill>
                  <a:srgbClr val="FFFFFF"/>
                </a:solidFill>
                <a:latin typeface="Verdana"/>
                <a:cs typeface="Verdana"/>
              </a:rPr>
              <a:t>соединяющей</a:t>
            </a:r>
            <a:r>
              <a:rPr sz="1698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10" dirty="0">
                <a:solidFill>
                  <a:srgbClr val="FFFFFF"/>
                </a:solidFill>
                <a:latin typeface="Verdana"/>
                <a:cs typeface="Verdana"/>
              </a:rPr>
              <a:t>точку </a:t>
            </a:r>
            <a:r>
              <a:rPr sz="1698" spc="-35" dirty="0">
                <a:solidFill>
                  <a:srgbClr val="FFFFFF"/>
                </a:solidFill>
                <a:latin typeface="Verdana"/>
                <a:cs typeface="Verdana"/>
              </a:rPr>
              <a:t>наблюдения</a:t>
            </a:r>
            <a:r>
              <a:rPr sz="1698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180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1698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dirty="0">
                <a:solidFill>
                  <a:srgbClr val="FFFFFF"/>
                </a:solidFill>
                <a:latin typeface="Verdana"/>
                <a:cs typeface="Verdana"/>
              </a:rPr>
              <a:t>северным</a:t>
            </a:r>
            <a:r>
              <a:rPr sz="1698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60" dirty="0">
                <a:solidFill>
                  <a:srgbClr val="FFFFFF"/>
                </a:solidFill>
                <a:latin typeface="Verdana"/>
                <a:cs typeface="Verdana"/>
              </a:rPr>
              <a:t>полюсом</a:t>
            </a:r>
            <a:r>
              <a:rPr sz="1698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98" spc="-45" dirty="0">
                <a:solidFill>
                  <a:srgbClr val="FFFFFF"/>
                </a:solidFill>
                <a:latin typeface="Verdana"/>
                <a:cs typeface="Verdana"/>
              </a:rPr>
              <a:t>эквивалентного</a:t>
            </a:r>
            <a:endParaRPr sz="1698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2243" cy="685393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639" y="2668718"/>
            <a:ext cx="4032326" cy="4185220"/>
            <a:chOff x="0" y="2671189"/>
            <a:chExt cx="4036060" cy="418909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671189"/>
              <a:ext cx="4035932" cy="418909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891789"/>
              <a:ext cx="1522475" cy="2364867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98095" y="76"/>
            <a:ext cx="1602145" cy="113856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05608" y="6088898"/>
            <a:ext cx="990063" cy="765038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10674897" y="0"/>
            <a:ext cx="772080" cy="1212997"/>
            <a:chOff x="10391775" y="0"/>
            <a:chExt cx="772795" cy="1214120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91775" y="0"/>
              <a:ext cx="772464" cy="121399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0436732" y="12"/>
              <a:ext cx="685165" cy="1144270"/>
            </a:xfrm>
            <a:custGeom>
              <a:avLst/>
              <a:gdLst/>
              <a:ahLst/>
              <a:cxnLst/>
              <a:rect l="l" t="t" r="r" b="b"/>
              <a:pathLst>
                <a:path w="685165" h="1144270">
                  <a:moveTo>
                    <a:pt x="684669" y="0"/>
                  </a:moveTo>
                  <a:lnTo>
                    <a:pt x="0" y="0"/>
                  </a:lnTo>
                  <a:lnTo>
                    <a:pt x="0" y="1144130"/>
                  </a:lnTo>
                  <a:lnTo>
                    <a:pt x="684669" y="1144130"/>
                  </a:lnTo>
                  <a:lnTo>
                    <a:pt x="684669" y="0"/>
                  </a:lnTo>
                  <a:close/>
                </a:path>
              </a:pathLst>
            </a:custGeom>
            <a:solidFill>
              <a:srgbClr val="AF1512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0920566" y="29753"/>
            <a:ext cx="280410" cy="576681"/>
          </a:xfrm>
          <a:prstGeom prst="rect">
            <a:avLst/>
          </a:prstGeom>
        </p:spPr>
        <p:txBody>
          <a:bodyPr vert="horz" wrap="square" lIns="0" tIns="15226" rIns="0" bIns="0" rtlCol="0">
            <a:spAutoFit/>
          </a:bodyPr>
          <a:lstStyle/>
          <a:p>
            <a:pPr marL="12689">
              <a:spcBef>
                <a:spcPts val="120"/>
              </a:spcBef>
            </a:pPr>
            <a:r>
              <a:rPr lang="en-US" sz="3597" spc="-350" dirty="0">
                <a:solidFill>
                  <a:srgbClr val="EBEBEB"/>
                </a:solidFill>
                <a:latin typeface="Verdana"/>
                <a:cs typeface="Verdana"/>
              </a:rPr>
              <a:t>5</a:t>
            </a:r>
            <a:endParaRPr sz="3597" dirty="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47240" y="6410291"/>
            <a:ext cx="11738403" cy="318980"/>
          </a:xfrm>
          <a:prstGeom prst="rect">
            <a:avLst/>
          </a:prstGeom>
        </p:spPr>
        <p:txBody>
          <a:bodyPr vert="horz" wrap="square" lIns="0" tIns="19032" rIns="0" bIns="0" rtlCol="0">
            <a:spAutoFit/>
          </a:bodyPr>
          <a:lstStyle/>
          <a:p>
            <a:pPr marL="12689">
              <a:spcBef>
                <a:spcPts val="150"/>
              </a:spcBef>
            </a:pPr>
            <a:r>
              <a:rPr sz="1948" dirty="0">
                <a:solidFill>
                  <a:srgbClr val="EBEBEB"/>
                </a:solidFill>
                <a:latin typeface="Verdana"/>
                <a:cs typeface="Verdana"/>
              </a:rPr>
              <a:t>Рис.</a:t>
            </a:r>
            <a:r>
              <a:rPr sz="1948" spc="-17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spc="-165" dirty="0">
                <a:solidFill>
                  <a:srgbClr val="EBEBEB"/>
                </a:solidFill>
                <a:latin typeface="Verdana"/>
                <a:cs typeface="Verdana"/>
              </a:rPr>
              <a:t>2.</a:t>
            </a:r>
            <a:r>
              <a:rPr sz="1948" spc="-13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lang="ru-RU" sz="1948" spc="-135" dirty="0">
                <a:solidFill>
                  <a:srgbClr val="EBEBEB"/>
                </a:solidFill>
                <a:latin typeface="Verdana"/>
                <a:cs typeface="Verdana"/>
              </a:rPr>
              <a:t>Расположение точек наблюдений </a:t>
            </a:r>
            <a:r>
              <a:rPr lang="ru-RU" sz="1948" spc="-55" dirty="0">
                <a:solidFill>
                  <a:srgbClr val="EBEBEB"/>
                </a:solidFill>
                <a:latin typeface="Verdana"/>
                <a:cs typeface="Verdana"/>
              </a:rPr>
              <a:t>серий угловых измерений в восточной Антарктиде </a:t>
            </a:r>
            <a:endParaRPr sz="1948" dirty="0">
              <a:latin typeface="Verdana"/>
              <a:cs typeface="Verdana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83BFD00-4F9D-43B6-BF21-3070AFCDD2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40" y="668405"/>
            <a:ext cx="10832306" cy="5614111"/>
          </a:xfrm>
          <a:prstGeom prst="rect">
            <a:avLst/>
          </a:prstGeom>
          <a:solidFill>
            <a:srgbClr val="AF1512"/>
          </a:solidFill>
          <a:ln w="22225">
            <a:solidFill>
              <a:srgbClr val="800C0A"/>
            </a:solidFill>
          </a:ln>
        </p:spPr>
      </p:pic>
    </p:spTree>
    <p:extLst>
      <p:ext uri="{BB962C8B-B14F-4D97-AF65-F5344CB8AC3E}">
        <p14:creationId xmlns:p14="http://schemas.microsoft.com/office/powerpoint/2010/main" val="973248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2243" cy="685393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639" y="2668718"/>
            <a:ext cx="4032326" cy="4185220"/>
            <a:chOff x="0" y="2671189"/>
            <a:chExt cx="4036060" cy="418909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671189"/>
              <a:ext cx="4035932" cy="418909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891789"/>
              <a:ext cx="1522475" cy="2364867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98095" y="76"/>
            <a:ext cx="1602145" cy="113856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05608" y="6088898"/>
            <a:ext cx="990063" cy="765038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10674897" y="0"/>
            <a:ext cx="772080" cy="1212997"/>
            <a:chOff x="10391775" y="0"/>
            <a:chExt cx="772795" cy="1214120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91775" y="0"/>
              <a:ext cx="772464" cy="121399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0436732" y="12"/>
              <a:ext cx="685165" cy="1144270"/>
            </a:xfrm>
            <a:custGeom>
              <a:avLst/>
              <a:gdLst/>
              <a:ahLst/>
              <a:cxnLst/>
              <a:rect l="l" t="t" r="r" b="b"/>
              <a:pathLst>
                <a:path w="685165" h="1144270">
                  <a:moveTo>
                    <a:pt x="684669" y="0"/>
                  </a:moveTo>
                  <a:lnTo>
                    <a:pt x="0" y="0"/>
                  </a:lnTo>
                  <a:lnTo>
                    <a:pt x="0" y="1144130"/>
                  </a:lnTo>
                  <a:lnTo>
                    <a:pt x="684669" y="1144130"/>
                  </a:lnTo>
                  <a:lnTo>
                    <a:pt x="684669" y="0"/>
                  </a:lnTo>
                  <a:close/>
                </a:path>
              </a:pathLst>
            </a:custGeom>
            <a:solidFill>
              <a:srgbClr val="AF1512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0920566" y="29753"/>
            <a:ext cx="280410" cy="576681"/>
          </a:xfrm>
          <a:prstGeom prst="rect">
            <a:avLst/>
          </a:prstGeom>
        </p:spPr>
        <p:txBody>
          <a:bodyPr vert="horz" wrap="square" lIns="0" tIns="15226" rIns="0" bIns="0" rtlCol="0">
            <a:spAutoFit/>
          </a:bodyPr>
          <a:lstStyle/>
          <a:p>
            <a:pPr marL="12689">
              <a:spcBef>
                <a:spcPts val="120"/>
              </a:spcBef>
            </a:pPr>
            <a:r>
              <a:rPr lang="en-US" sz="3597" spc="-350" dirty="0">
                <a:solidFill>
                  <a:srgbClr val="EBEBEB"/>
                </a:solidFill>
                <a:latin typeface="Verdana"/>
                <a:cs typeface="Verdana"/>
              </a:rPr>
              <a:t>5</a:t>
            </a:r>
            <a:endParaRPr sz="3597" dirty="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47240" y="6410291"/>
            <a:ext cx="11738403" cy="318980"/>
          </a:xfrm>
          <a:prstGeom prst="rect">
            <a:avLst/>
          </a:prstGeom>
        </p:spPr>
        <p:txBody>
          <a:bodyPr vert="horz" wrap="square" lIns="0" tIns="19032" rIns="0" bIns="0" rtlCol="0">
            <a:spAutoFit/>
          </a:bodyPr>
          <a:lstStyle/>
          <a:p>
            <a:pPr marL="12689">
              <a:spcBef>
                <a:spcPts val="150"/>
              </a:spcBef>
            </a:pPr>
            <a:r>
              <a:rPr sz="1948" dirty="0">
                <a:solidFill>
                  <a:srgbClr val="EBEBEB"/>
                </a:solidFill>
                <a:latin typeface="Verdana"/>
                <a:cs typeface="Verdana"/>
              </a:rPr>
              <a:t>Рис.</a:t>
            </a:r>
            <a:r>
              <a:rPr sz="1948" spc="-17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948" spc="-165" dirty="0">
                <a:solidFill>
                  <a:srgbClr val="EBEBEB"/>
                </a:solidFill>
                <a:latin typeface="Verdana"/>
                <a:cs typeface="Verdana"/>
              </a:rPr>
              <a:t>2.</a:t>
            </a:r>
            <a:r>
              <a:rPr sz="1948" spc="-13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lang="ru-RU" sz="1948" spc="-135" dirty="0">
                <a:solidFill>
                  <a:srgbClr val="EBEBEB"/>
                </a:solidFill>
                <a:latin typeface="Verdana"/>
                <a:cs typeface="Verdana"/>
              </a:rPr>
              <a:t>Расположение точек наблюдений </a:t>
            </a:r>
            <a:r>
              <a:rPr lang="ru-RU" sz="1948" spc="-55" dirty="0">
                <a:solidFill>
                  <a:srgbClr val="EBEBEB"/>
                </a:solidFill>
                <a:latin typeface="Verdana"/>
                <a:cs typeface="Verdana"/>
              </a:rPr>
              <a:t>серий угловых измерений в восточной Антарктиде </a:t>
            </a:r>
            <a:endParaRPr sz="1948" dirty="0">
              <a:latin typeface="Verdana"/>
              <a:cs typeface="Verdana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83BFD00-4F9D-43B6-BF21-3070AFCDD2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40" y="668405"/>
            <a:ext cx="10832306" cy="5614111"/>
          </a:xfrm>
          <a:prstGeom prst="rect">
            <a:avLst/>
          </a:prstGeom>
          <a:solidFill>
            <a:srgbClr val="AF1512"/>
          </a:solidFill>
          <a:ln w="22225">
            <a:solidFill>
              <a:srgbClr val="800C0A"/>
            </a:solidFill>
          </a:ln>
        </p:spPr>
      </p:pic>
      <p:sp>
        <p:nvSpPr>
          <p:cNvPr id="31" name="object 11">
            <a:extLst>
              <a:ext uri="{FF2B5EF4-FFF2-40B4-BE49-F238E27FC236}">
                <a16:creationId xmlns:a16="http://schemas.microsoft.com/office/drawing/2014/main" id="{EC0F9DA1-844E-4918-B247-C2D43D89968C}"/>
              </a:ext>
            </a:extLst>
          </p:cNvPr>
          <p:cNvSpPr/>
          <p:nvPr/>
        </p:nvSpPr>
        <p:spPr>
          <a:xfrm>
            <a:off x="1209209" y="2987418"/>
            <a:ext cx="1852394" cy="217728"/>
          </a:xfrm>
          <a:custGeom>
            <a:avLst/>
            <a:gdLst/>
            <a:ahLst/>
            <a:cxnLst/>
            <a:rect l="l" t="t" r="r" b="b"/>
            <a:pathLst>
              <a:path w="2468879" h="360680">
                <a:moveTo>
                  <a:pt x="2468372" y="0"/>
                </a:moveTo>
                <a:lnTo>
                  <a:pt x="0" y="0"/>
                </a:lnTo>
                <a:lnTo>
                  <a:pt x="0" y="360349"/>
                </a:lnTo>
                <a:lnTo>
                  <a:pt x="2468372" y="360349"/>
                </a:lnTo>
                <a:lnTo>
                  <a:pt x="2468372" y="0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pPr marL="146685">
              <a:lnSpc>
                <a:spcPct val="100000"/>
              </a:lnSpc>
              <a:spcBef>
                <a:spcPts val="605"/>
              </a:spcBef>
            </a:pPr>
            <a:r>
              <a:rPr lang="ru-RU" sz="1400" dirty="0" err="1">
                <a:solidFill>
                  <a:srgbClr val="FFFFFF"/>
                </a:solidFill>
                <a:latin typeface="Verdana"/>
                <a:cs typeface="Verdana"/>
              </a:rPr>
              <a:t>Новолазаревская</a:t>
            </a:r>
            <a:endParaRPr lang="ru-RU" sz="1400" dirty="0">
              <a:latin typeface="Verdana"/>
              <a:cs typeface="Verdana"/>
            </a:endParaRPr>
          </a:p>
        </p:txBody>
      </p:sp>
      <p:sp>
        <p:nvSpPr>
          <p:cNvPr id="32" name="object 11">
            <a:extLst>
              <a:ext uri="{FF2B5EF4-FFF2-40B4-BE49-F238E27FC236}">
                <a16:creationId xmlns:a16="http://schemas.microsoft.com/office/drawing/2014/main" id="{7A9A3851-84D0-45AD-BAD5-A0698A506AA2}"/>
              </a:ext>
            </a:extLst>
          </p:cNvPr>
          <p:cNvSpPr/>
          <p:nvPr/>
        </p:nvSpPr>
        <p:spPr>
          <a:xfrm>
            <a:off x="4597770" y="2245360"/>
            <a:ext cx="1554311" cy="207946"/>
          </a:xfrm>
          <a:custGeom>
            <a:avLst/>
            <a:gdLst/>
            <a:ahLst/>
            <a:cxnLst/>
            <a:rect l="l" t="t" r="r" b="b"/>
            <a:pathLst>
              <a:path w="2468879" h="360680">
                <a:moveTo>
                  <a:pt x="2468372" y="0"/>
                </a:moveTo>
                <a:lnTo>
                  <a:pt x="0" y="0"/>
                </a:lnTo>
                <a:lnTo>
                  <a:pt x="0" y="360349"/>
                </a:lnTo>
                <a:lnTo>
                  <a:pt x="2468372" y="360349"/>
                </a:lnTo>
                <a:lnTo>
                  <a:pt x="2468372" y="0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pPr marL="146685">
              <a:lnSpc>
                <a:spcPct val="100000"/>
              </a:lnSpc>
              <a:spcBef>
                <a:spcPts val="605"/>
              </a:spcBef>
            </a:pPr>
            <a:r>
              <a:rPr lang="ru-RU" sz="1400" dirty="0">
                <a:solidFill>
                  <a:srgbClr val="FFFFFF"/>
                </a:solidFill>
                <a:latin typeface="Verdana"/>
                <a:cs typeface="Verdana"/>
              </a:rPr>
              <a:t>Молодежная</a:t>
            </a:r>
            <a:endParaRPr lang="ru-RU" sz="1400" dirty="0">
              <a:latin typeface="Verdana"/>
              <a:cs typeface="Verdana"/>
            </a:endParaRPr>
          </a:p>
        </p:txBody>
      </p:sp>
      <p:sp>
        <p:nvSpPr>
          <p:cNvPr id="33" name="object 11">
            <a:extLst>
              <a:ext uri="{FF2B5EF4-FFF2-40B4-BE49-F238E27FC236}">
                <a16:creationId xmlns:a16="http://schemas.microsoft.com/office/drawing/2014/main" id="{B67BFD5E-0590-40B0-B885-6E5751334C07}"/>
              </a:ext>
            </a:extLst>
          </p:cNvPr>
          <p:cNvSpPr/>
          <p:nvPr/>
        </p:nvSpPr>
        <p:spPr>
          <a:xfrm>
            <a:off x="7220939" y="4907280"/>
            <a:ext cx="1161061" cy="238426"/>
          </a:xfrm>
          <a:custGeom>
            <a:avLst/>
            <a:gdLst/>
            <a:ahLst/>
            <a:cxnLst/>
            <a:rect l="l" t="t" r="r" b="b"/>
            <a:pathLst>
              <a:path w="2468879" h="360680">
                <a:moveTo>
                  <a:pt x="2468372" y="0"/>
                </a:moveTo>
                <a:lnTo>
                  <a:pt x="0" y="0"/>
                </a:lnTo>
                <a:lnTo>
                  <a:pt x="0" y="360349"/>
                </a:lnTo>
                <a:lnTo>
                  <a:pt x="2468372" y="360349"/>
                </a:lnTo>
                <a:lnTo>
                  <a:pt x="2468372" y="0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pPr marL="146685">
              <a:lnSpc>
                <a:spcPct val="100000"/>
              </a:lnSpc>
              <a:spcBef>
                <a:spcPts val="605"/>
              </a:spcBef>
            </a:pPr>
            <a:r>
              <a:rPr lang="ru-RU" sz="1400" dirty="0">
                <a:solidFill>
                  <a:srgbClr val="FFFFFF"/>
                </a:solidFill>
                <a:latin typeface="Verdana"/>
                <a:cs typeface="Verdana"/>
              </a:rPr>
              <a:t>Прогресс</a:t>
            </a:r>
            <a:endParaRPr lang="ru-RU" sz="1400" dirty="0">
              <a:latin typeface="Verdana"/>
              <a:cs typeface="Verdana"/>
            </a:endParaRPr>
          </a:p>
        </p:txBody>
      </p:sp>
      <p:sp>
        <p:nvSpPr>
          <p:cNvPr id="34" name="object 11">
            <a:extLst>
              <a:ext uri="{FF2B5EF4-FFF2-40B4-BE49-F238E27FC236}">
                <a16:creationId xmlns:a16="http://schemas.microsoft.com/office/drawing/2014/main" id="{A91E56E8-EC80-4A1C-BADB-705CBA12774A}"/>
              </a:ext>
            </a:extLst>
          </p:cNvPr>
          <p:cNvSpPr/>
          <p:nvPr/>
        </p:nvSpPr>
        <p:spPr>
          <a:xfrm>
            <a:off x="8937979" y="5850470"/>
            <a:ext cx="1161061" cy="238426"/>
          </a:xfrm>
          <a:custGeom>
            <a:avLst/>
            <a:gdLst/>
            <a:ahLst/>
            <a:cxnLst/>
            <a:rect l="l" t="t" r="r" b="b"/>
            <a:pathLst>
              <a:path w="2468879" h="360680">
                <a:moveTo>
                  <a:pt x="2468372" y="0"/>
                </a:moveTo>
                <a:lnTo>
                  <a:pt x="0" y="0"/>
                </a:lnTo>
                <a:lnTo>
                  <a:pt x="0" y="360349"/>
                </a:lnTo>
                <a:lnTo>
                  <a:pt x="2468372" y="360349"/>
                </a:lnTo>
                <a:lnTo>
                  <a:pt x="2468372" y="0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pPr marL="146685">
              <a:lnSpc>
                <a:spcPct val="100000"/>
              </a:lnSpc>
              <a:spcBef>
                <a:spcPts val="605"/>
              </a:spcBef>
            </a:pPr>
            <a:r>
              <a:rPr lang="ru-RU" sz="1400" dirty="0">
                <a:solidFill>
                  <a:srgbClr val="FFFFFF"/>
                </a:solidFill>
                <a:latin typeface="Verdana"/>
                <a:cs typeface="Verdana"/>
              </a:rPr>
              <a:t>Мирный</a:t>
            </a:r>
            <a:endParaRPr lang="ru-RU" sz="14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000671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5E7B73BA-0F9E-410E-8A34-90DE859E6A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541414"/>
              </p:ext>
            </p:extLst>
          </p:nvPr>
        </p:nvGraphicFramePr>
        <p:xfrm>
          <a:off x="1352670" y="100753"/>
          <a:ext cx="9166723" cy="5897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object 17">
            <a:extLst>
              <a:ext uri="{FF2B5EF4-FFF2-40B4-BE49-F238E27FC236}">
                <a16:creationId xmlns:a16="http://schemas.microsoft.com/office/drawing/2014/main" id="{4434AB56-E840-41F3-B224-746F24D8E630}"/>
              </a:ext>
            </a:extLst>
          </p:cNvPr>
          <p:cNvSpPr txBox="1"/>
          <p:nvPr/>
        </p:nvSpPr>
        <p:spPr>
          <a:xfrm>
            <a:off x="4900181" y="1689536"/>
            <a:ext cx="1035851" cy="318703"/>
          </a:xfrm>
          <a:prstGeom prst="rect">
            <a:avLst/>
          </a:prstGeom>
        </p:spPr>
        <p:txBody>
          <a:bodyPr vert="horz" wrap="square" lIns="0" tIns="19032" rIns="0" bIns="0" rtlCol="0">
            <a:spAutoFit/>
          </a:bodyPr>
          <a:lstStyle/>
          <a:p>
            <a:pPr marL="12689">
              <a:spcBef>
                <a:spcPts val="150"/>
              </a:spcBef>
            </a:pPr>
            <a:r>
              <a:rPr lang="en-US" sz="1400" spc="-55" dirty="0">
                <a:latin typeface="Verdana"/>
                <a:cs typeface="Verdana"/>
              </a:rPr>
              <a:t>PRG-2016</a:t>
            </a:r>
            <a:r>
              <a:rPr sz="1948" spc="-35" dirty="0">
                <a:solidFill>
                  <a:srgbClr val="EBEBEB"/>
                </a:solidFill>
                <a:latin typeface="Verdana"/>
                <a:cs typeface="Verdana"/>
              </a:rPr>
              <a:t>.</a:t>
            </a:r>
            <a:endParaRPr sz="1948" dirty="0">
              <a:latin typeface="Verdana"/>
              <a:cs typeface="Verdana"/>
            </a:endParaRPr>
          </a:p>
        </p:txBody>
      </p:sp>
      <p:sp>
        <p:nvSpPr>
          <p:cNvPr id="9" name="object 17">
            <a:extLst>
              <a:ext uri="{FF2B5EF4-FFF2-40B4-BE49-F238E27FC236}">
                <a16:creationId xmlns:a16="http://schemas.microsoft.com/office/drawing/2014/main" id="{94206C8A-1AA8-42F4-943A-4D2BB34FD595}"/>
              </a:ext>
            </a:extLst>
          </p:cNvPr>
          <p:cNvSpPr txBox="1"/>
          <p:nvPr/>
        </p:nvSpPr>
        <p:spPr>
          <a:xfrm>
            <a:off x="6003749" y="2473739"/>
            <a:ext cx="1035851" cy="318703"/>
          </a:xfrm>
          <a:prstGeom prst="rect">
            <a:avLst/>
          </a:prstGeom>
        </p:spPr>
        <p:txBody>
          <a:bodyPr vert="horz" wrap="square" lIns="0" tIns="19032" rIns="0" bIns="0" rtlCol="0">
            <a:spAutoFit/>
          </a:bodyPr>
          <a:lstStyle/>
          <a:p>
            <a:pPr marL="12689">
              <a:spcBef>
                <a:spcPts val="150"/>
              </a:spcBef>
            </a:pPr>
            <a:r>
              <a:rPr lang="en-US" sz="1400" spc="-55" dirty="0">
                <a:latin typeface="Verdana"/>
                <a:cs typeface="Verdana"/>
              </a:rPr>
              <a:t>PRG-2009</a:t>
            </a:r>
            <a:r>
              <a:rPr sz="1948" spc="-35" dirty="0">
                <a:solidFill>
                  <a:srgbClr val="EBEBEB"/>
                </a:solidFill>
                <a:latin typeface="Verdana"/>
                <a:cs typeface="Verdana"/>
              </a:rPr>
              <a:t>.</a:t>
            </a:r>
            <a:endParaRPr sz="1948" dirty="0">
              <a:latin typeface="Verdana"/>
              <a:cs typeface="Verdana"/>
            </a:endParaRPr>
          </a:p>
        </p:txBody>
      </p:sp>
      <p:sp>
        <p:nvSpPr>
          <p:cNvPr id="10" name="object 17">
            <a:extLst>
              <a:ext uri="{FF2B5EF4-FFF2-40B4-BE49-F238E27FC236}">
                <a16:creationId xmlns:a16="http://schemas.microsoft.com/office/drawing/2014/main" id="{2B41078C-3106-4FA2-A185-DA30874FC87E}"/>
              </a:ext>
            </a:extLst>
          </p:cNvPr>
          <p:cNvSpPr txBox="1"/>
          <p:nvPr/>
        </p:nvSpPr>
        <p:spPr>
          <a:xfrm>
            <a:off x="5817381" y="3275596"/>
            <a:ext cx="1035851" cy="318703"/>
          </a:xfrm>
          <a:prstGeom prst="rect">
            <a:avLst/>
          </a:prstGeom>
        </p:spPr>
        <p:txBody>
          <a:bodyPr vert="horz" wrap="square" lIns="0" tIns="19032" rIns="0" bIns="0" rtlCol="0">
            <a:spAutoFit/>
          </a:bodyPr>
          <a:lstStyle/>
          <a:p>
            <a:pPr marL="12689">
              <a:spcBef>
                <a:spcPts val="150"/>
              </a:spcBef>
            </a:pPr>
            <a:r>
              <a:rPr lang="en-US" sz="1400" spc="-55" dirty="0">
                <a:latin typeface="Verdana"/>
                <a:cs typeface="Verdana"/>
              </a:rPr>
              <a:t>NVL-2009</a:t>
            </a:r>
            <a:r>
              <a:rPr sz="1948" spc="-35" dirty="0">
                <a:solidFill>
                  <a:srgbClr val="EBEBEB"/>
                </a:solidFill>
                <a:latin typeface="Verdana"/>
                <a:cs typeface="Verdana"/>
              </a:rPr>
              <a:t>.</a:t>
            </a:r>
            <a:endParaRPr sz="1948" dirty="0">
              <a:latin typeface="Verdana"/>
              <a:cs typeface="Verdana"/>
            </a:endParaRPr>
          </a:p>
        </p:txBody>
      </p:sp>
      <p:sp>
        <p:nvSpPr>
          <p:cNvPr id="11" name="object 17">
            <a:extLst>
              <a:ext uri="{FF2B5EF4-FFF2-40B4-BE49-F238E27FC236}">
                <a16:creationId xmlns:a16="http://schemas.microsoft.com/office/drawing/2014/main" id="{5439C6CF-836F-4F3F-8A86-B2F87032EEFF}"/>
              </a:ext>
            </a:extLst>
          </p:cNvPr>
          <p:cNvSpPr txBox="1"/>
          <p:nvPr/>
        </p:nvSpPr>
        <p:spPr>
          <a:xfrm>
            <a:off x="4792398" y="2518442"/>
            <a:ext cx="1035851" cy="318703"/>
          </a:xfrm>
          <a:prstGeom prst="rect">
            <a:avLst/>
          </a:prstGeom>
        </p:spPr>
        <p:txBody>
          <a:bodyPr vert="horz" wrap="square" lIns="0" tIns="19032" rIns="0" bIns="0" rtlCol="0">
            <a:spAutoFit/>
          </a:bodyPr>
          <a:lstStyle/>
          <a:p>
            <a:pPr marL="12689">
              <a:spcBef>
                <a:spcPts val="150"/>
              </a:spcBef>
            </a:pPr>
            <a:r>
              <a:rPr lang="en-US" sz="1400" spc="-55" dirty="0">
                <a:latin typeface="Verdana"/>
                <a:cs typeface="Verdana"/>
              </a:rPr>
              <a:t>MOL-1998</a:t>
            </a:r>
            <a:r>
              <a:rPr sz="1948" spc="-35" dirty="0">
                <a:solidFill>
                  <a:srgbClr val="EBEBEB"/>
                </a:solidFill>
                <a:latin typeface="Verdana"/>
                <a:cs typeface="Verdana"/>
              </a:rPr>
              <a:t>.</a:t>
            </a:r>
            <a:endParaRPr sz="1948" dirty="0">
              <a:latin typeface="Verdana"/>
              <a:cs typeface="Verdana"/>
            </a:endParaRPr>
          </a:p>
        </p:txBody>
      </p:sp>
      <p:sp>
        <p:nvSpPr>
          <p:cNvPr id="12" name="object 17">
            <a:extLst>
              <a:ext uri="{FF2B5EF4-FFF2-40B4-BE49-F238E27FC236}">
                <a16:creationId xmlns:a16="http://schemas.microsoft.com/office/drawing/2014/main" id="{BA2E3AF5-5EB2-449E-863E-7DF9248D04FA}"/>
              </a:ext>
            </a:extLst>
          </p:cNvPr>
          <p:cNvSpPr txBox="1"/>
          <p:nvPr/>
        </p:nvSpPr>
        <p:spPr>
          <a:xfrm>
            <a:off x="3691385" y="2744709"/>
            <a:ext cx="1035851" cy="318703"/>
          </a:xfrm>
          <a:prstGeom prst="rect">
            <a:avLst/>
          </a:prstGeom>
        </p:spPr>
        <p:txBody>
          <a:bodyPr vert="horz" wrap="square" lIns="0" tIns="19032" rIns="0" bIns="0" rtlCol="0">
            <a:spAutoFit/>
          </a:bodyPr>
          <a:lstStyle/>
          <a:p>
            <a:pPr marL="12689">
              <a:spcBef>
                <a:spcPts val="150"/>
              </a:spcBef>
            </a:pPr>
            <a:r>
              <a:rPr lang="en-US" sz="1400" spc="-55" dirty="0">
                <a:latin typeface="Verdana"/>
                <a:cs typeface="Verdana"/>
              </a:rPr>
              <a:t>MIR-2016</a:t>
            </a:r>
            <a:r>
              <a:rPr sz="1948" spc="-35" dirty="0">
                <a:solidFill>
                  <a:srgbClr val="EBEBEB"/>
                </a:solidFill>
                <a:latin typeface="Verdana"/>
                <a:cs typeface="Verdana"/>
              </a:rPr>
              <a:t>.</a:t>
            </a:r>
            <a:endParaRPr sz="1948" dirty="0">
              <a:latin typeface="Verdana"/>
              <a:cs typeface="Verdana"/>
            </a:endParaRPr>
          </a:p>
        </p:txBody>
      </p:sp>
      <p:sp>
        <p:nvSpPr>
          <p:cNvPr id="13" name="object 17">
            <a:extLst>
              <a:ext uri="{FF2B5EF4-FFF2-40B4-BE49-F238E27FC236}">
                <a16:creationId xmlns:a16="http://schemas.microsoft.com/office/drawing/2014/main" id="{A9B590F5-E542-4578-8F82-67F55BC4B039}"/>
              </a:ext>
            </a:extLst>
          </p:cNvPr>
          <p:cNvSpPr txBox="1"/>
          <p:nvPr/>
        </p:nvSpPr>
        <p:spPr>
          <a:xfrm>
            <a:off x="3908888" y="3940314"/>
            <a:ext cx="1035851" cy="318703"/>
          </a:xfrm>
          <a:prstGeom prst="rect">
            <a:avLst/>
          </a:prstGeom>
        </p:spPr>
        <p:txBody>
          <a:bodyPr vert="horz" wrap="square" lIns="0" tIns="19032" rIns="0" bIns="0" rtlCol="0">
            <a:spAutoFit/>
          </a:bodyPr>
          <a:lstStyle/>
          <a:p>
            <a:pPr marL="12689">
              <a:spcBef>
                <a:spcPts val="150"/>
              </a:spcBef>
            </a:pPr>
            <a:r>
              <a:rPr lang="en-US" sz="1400" spc="-55" dirty="0">
                <a:latin typeface="Verdana"/>
                <a:cs typeface="Verdana"/>
              </a:rPr>
              <a:t>OAS-1957</a:t>
            </a:r>
            <a:r>
              <a:rPr sz="1948" spc="-35" dirty="0">
                <a:solidFill>
                  <a:srgbClr val="EBEBEB"/>
                </a:solidFill>
                <a:latin typeface="Verdana"/>
                <a:cs typeface="Verdana"/>
              </a:rPr>
              <a:t>.</a:t>
            </a:r>
            <a:endParaRPr sz="1948" dirty="0">
              <a:latin typeface="Verdana"/>
              <a:cs typeface="Verdana"/>
            </a:endParaRPr>
          </a:p>
        </p:txBody>
      </p:sp>
      <p:sp>
        <p:nvSpPr>
          <p:cNvPr id="16" name="object 17">
            <a:extLst>
              <a:ext uri="{FF2B5EF4-FFF2-40B4-BE49-F238E27FC236}">
                <a16:creationId xmlns:a16="http://schemas.microsoft.com/office/drawing/2014/main" id="{24A7F197-ABBD-4898-A09F-795A14AD9AB3}"/>
              </a:ext>
            </a:extLst>
          </p:cNvPr>
          <p:cNvSpPr txBox="1"/>
          <p:nvPr/>
        </p:nvSpPr>
        <p:spPr>
          <a:xfrm>
            <a:off x="4900182" y="4121935"/>
            <a:ext cx="1035851" cy="318703"/>
          </a:xfrm>
          <a:prstGeom prst="rect">
            <a:avLst/>
          </a:prstGeom>
        </p:spPr>
        <p:txBody>
          <a:bodyPr vert="horz" wrap="square" lIns="0" tIns="19032" rIns="0" bIns="0" rtlCol="0">
            <a:spAutoFit/>
          </a:bodyPr>
          <a:lstStyle/>
          <a:p>
            <a:pPr marL="12689">
              <a:spcBef>
                <a:spcPts val="150"/>
              </a:spcBef>
            </a:pPr>
            <a:r>
              <a:rPr lang="en-US" sz="1400" spc="-55" dirty="0">
                <a:latin typeface="Verdana"/>
                <a:cs typeface="Verdana"/>
              </a:rPr>
              <a:t>MIR-1957</a:t>
            </a:r>
            <a:r>
              <a:rPr sz="1948" spc="-35" dirty="0">
                <a:solidFill>
                  <a:srgbClr val="EBEBEB"/>
                </a:solidFill>
                <a:latin typeface="Verdana"/>
                <a:cs typeface="Verdana"/>
              </a:rPr>
              <a:t>.</a:t>
            </a:r>
            <a:endParaRPr sz="1948" dirty="0">
              <a:latin typeface="Verdana"/>
              <a:cs typeface="Verdana"/>
            </a:endParaRPr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7EAAD340-9DE8-40CE-96DA-E353E9A8AE3C}"/>
              </a:ext>
            </a:extLst>
          </p:cNvPr>
          <p:cNvSpPr txBox="1"/>
          <p:nvPr/>
        </p:nvSpPr>
        <p:spPr>
          <a:xfrm>
            <a:off x="5874057" y="3870784"/>
            <a:ext cx="1035851" cy="318703"/>
          </a:xfrm>
          <a:prstGeom prst="rect">
            <a:avLst/>
          </a:prstGeom>
        </p:spPr>
        <p:txBody>
          <a:bodyPr vert="horz" wrap="square" lIns="0" tIns="19032" rIns="0" bIns="0" rtlCol="0">
            <a:spAutoFit/>
          </a:bodyPr>
          <a:lstStyle/>
          <a:p>
            <a:pPr marL="12689">
              <a:spcBef>
                <a:spcPts val="150"/>
              </a:spcBef>
            </a:pPr>
            <a:r>
              <a:rPr lang="en-US" sz="1400" spc="-55" dirty="0">
                <a:latin typeface="Verdana"/>
                <a:cs typeface="Verdana"/>
              </a:rPr>
              <a:t>PIO-1957</a:t>
            </a:r>
            <a:r>
              <a:rPr sz="1948" spc="-35" dirty="0">
                <a:solidFill>
                  <a:srgbClr val="EBEBEB"/>
                </a:solidFill>
                <a:latin typeface="Verdana"/>
                <a:cs typeface="Verdana"/>
              </a:rPr>
              <a:t>.</a:t>
            </a:r>
            <a:endParaRPr sz="1948" dirty="0">
              <a:latin typeface="Verdana"/>
              <a:cs typeface="Verdana"/>
            </a:endParaRPr>
          </a:p>
        </p:txBody>
      </p:sp>
      <p:sp>
        <p:nvSpPr>
          <p:cNvPr id="18" name="object 17">
            <a:extLst>
              <a:ext uri="{FF2B5EF4-FFF2-40B4-BE49-F238E27FC236}">
                <a16:creationId xmlns:a16="http://schemas.microsoft.com/office/drawing/2014/main" id="{AE0EB300-1028-4E5D-BF69-701267E86341}"/>
              </a:ext>
            </a:extLst>
          </p:cNvPr>
          <p:cNvSpPr txBox="1"/>
          <p:nvPr/>
        </p:nvSpPr>
        <p:spPr>
          <a:xfrm>
            <a:off x="5673013" y="4672641"/>
            <a:ext cx="1035851" cy="318703"/>
          </a:xfrm>
          <a:prstGeom prst="rect">
            <a:avLst/>
          </a:prstGeom>
        </p:spPr>
        <p:txBody>
          <a:bodyPr vert="horz" wrap="square" lIns="0" tIns="19032" rIns="0" bIns="0" rtlCol="0">
            <a:spAutoFit/>
          </a:bodyPr>
          <a:lstStyle/>
          <a:p>
            <a:pPr marL="12689">
              <a:spcBef>
                <a:spcPts val="150"/>
              </a:spcBef>
            </a:pPr>
            <a:r>
              <a:rPr lang="en-US" sz="1400" spc="-55" dirty="0">
                <a:latin typeface="Verdana"/>
                <a:cs typeface="Verdana"/>
              </a:rPr>
              <a:t>LAS-1960</a:t>
            </a:r>
            <a:r>
              <a:rPr sz="1948" spc="-35" dirty="0">
                <a:solidFill>
                  <a:srgbClr val="EBEBEB"/>
                </a:solidFill>
                <a:latin typeface="Verdana"/>
                <a:cs typeface="Verdana"/>
              </a:rPr>
              <a:t>.</a:t>
            </a:r>
            <a:endParaRPr sz="1948" dirty="0">
              <a:latin typeface="Verdana"/>
              <a:cs typeface="Verdana"/>
            </a:endParaRPr>
          </a:p>
        </p:txBody>
      </p:sp>
      <p:sp>
        <p:nvSpPr>
          <p:cNvPr id="19" name="object 17">
            <a:extLst>
              <a:ext uri="{FF2B5EF4-FFF2-40B4-BE49-F238E27FC236}">
                <a16:creationId xmlns:a16="http://schemas.microsoft.com/office/drawing/2014/main" id="{368FA2AD-EDA2-4661-B426-2BB0ACD79C28}"/>
              </a:ext>
            </a:extLst>
          </p:cNvPr>
          <p:cNvSpPr txBox="1"/>
          <p:nvPr/>
        </p:nvSpPr>
        <p:spPr>
          <a:xfrm>
            <a:off x="3908888" y="1193034"/>
            <a:ext cx="1035851" cy="234661"/>
          </a:xfrm>
          <a:prstGeom prst="rect">
            <a:avLst/>
          </a:prstGeom>
        </p:spPr>
        <p:txBody>
          <a:bodyPr vert="horz" wrap="square" lIns="0" tIns="19032" rIns="0" bIns="0" rtlCol="0">
            <a:spAutoFit/>
          </a:bodyPr>
          <a:lstStyle/>
          <a:p>
            <a:pPr marL="12689">
              <a:spcBef>
                <a:spcPts val="150"/>
              </a:spcBef>
            </a:pPr>
            <a:r>
              <a:rPr lang="en-US" sz="1400" spc="-55" dirty="0">
                <a:latin typeface="Verdana"/>
                <a:cs typeface="Verdana"/>
              </a:rPr>
              <a:t>2025</a:t>
            </a:r>
            <a:endParaRPr sz="1948" dirty="0">
              <a:latin typeface="Verdana"/>
              <a:cs typeface="Verdana"/>
            </a:endParaRPr>
          </a:p>
        </p:txBody>
      </p:sp>
      <p:sp>
        <p:nvSpPr>
          <p:cNvPr id="20" name="object 17">
            <a:extLst>
              <a:ext uri="{FF2B5EF4-FFF2-40B4-BE49-F238E27FC236}">
                <a16:creationId xmlns:a16="http://schemas.microsoft.com/office/drawing/2014/main" id="{B512F4F6-84E6-4482-8C93-11B08083D623}"/>
              </a:ext>
            </a:extLst>
          </p:cNvPr>
          <p:cNvSpPr txBox="1"/>
          <p:nvPr/>
        </p:nvSpPr>
        <p:spPr>
          <a:xfrm>
            <a:off x="4582868" y="4782072"/>
            <a:ext cx="1035851" cy="318703"/>
          </a:xfrm>
          <a:prstGeom prst="rect">
            <a:avLst/>
          </a:prstGeom>
        </p:spPr>
        <p:txBody>
          <a:bodyPr vert="horz" wrap="square" lIns="0" tIns="19032" rIns="0" bIns="0" rtlCol="0">
            <a:spAutoFit/>
          </a:bodyPr>
          <a:lstStyle/>
          <a:p>
            <a:pPr marL="12689">
              <a:spcBef>
                <a:spcPts val="150"/>
              </a:spcBef>
            </a:pPr>
            <a:r>
              <a:rPr lang="en-US" sz="1400" spc="-55" dirty="0">
                <a:latin typeface="Verdana"/>
                <a:cs typeface="Verdana"/>
              </a:rPr>
              <a:t>NVL-1960</a:t>
            </a:r>
            <a:r>
              <a:rPr sz="1948" spc="-35" dirty="0">
                <a:solidFill>
                  <a:srgbClr val="EBEBEB"/>
                </a:solidFill>
                <a:latin typeface="Verdana"/>
                <a:cs typeface="Verdana"/>
              </a:rPr>
              <a:t>.</a:t>
            </a:r>
            <a:endParaRPr sz="1948" dirty="0">
              <a:latin typeface="Verdana"/>
              <a:cs typeface="Verdana"/>
            </a:endParaRPr>
          </a:p>
        </p:txBody>
      </p:sp>
      <p:sp>
        <p:nvSpPr>
          <p:cNvPr id="21" name="object 17">
            <a:extLst>
              <a:ext uri="{FF2B5EF4-FFF2-40B4-BE49-F238E27FC236}">
                <a16:creationId xmlns:a16="http://schemas.microsoft.com/office/drawing/2014/main" id="{E9924F23-E654-4C24-B111-9E131CC221F4}"/>
              </a:ext>
            </a:extLst>
          </p:cNvPr>
          <p:cNvSpPr txBox="1"/>
          <p:nvPr/>
        </p:nvSpPr>
        <p:spPr>
          <a:xfrm>
            <a:off x="4727236" y="3240308"/>
            <a:ext cx="1035851" cy="234661"/>
          </a:xfrm>
          <a:prstGeom prst="rect">
            <a:avLst/>
          </a:prstGeom>
        </p:spPr>
        <p:txBody>
          <a:bodyPr vert="horz" wrap="square" lIns="0" tIns="19032" rIns="0" bIns="0" rtlCol="0">
            <a:spAutoFit/>
          </a:bodyPr>
          <a:lstStyle/>
          <a:p>
            <a:pPr marL="12689">
              <a:spcBef>
                <a:spcPts val="150"/>
              </a:spcBef>
            </a:pPr>
            <a:r>
              <a:rPr lang="en-US" sz="1400" spc="-55" dirty="0">
                <a:latin typeface="Verdana"/>
                <a:cs typeface="Verdana"/>
              </a:rPr>
              <a:t>NVL-2025</a:t>
            </a:r>
            <a:endParaRPr sz="1948" dirty="0">
              <a:latin typeface="Verdana"/>
              <a:cs typeface="Verdana"/>
            </a:endParaRPr>
          </a:p>
        </p:txBody>
      </p:sp>
      <p:sp>
        <p:nvSpPr>
          <p:cNvPr id="22" name="object 17">
            <a:extLst>
              <a:ext uri="{FF2B5EF4-FFF2-40B4-BE49-F238E27FC236}">
                <a16:creationId xmlns:a16="http://schemas.microsoft.com/office/drawing/2014/main" id="{AB04AA7D-C239-4580-99E2-D1A8674B09B1}"/>
              </a:ext>
            </a:extLst>
          </p:cNvPr>
          <p:cNvSpPr txBox="1"/>
          <p:nvPr/>
        </p:nvSpPr>
        <p:spPr>
          <a:xfrm>
            <a:off x="3173459" y="2102005"/>
            <a:ext cx="1035851" cy="234661"/>
          </a:xfrm>
          <a:prstGeom prst="rect">
            <a:avLst/>
          </a:prstGeom>
        </p:spPr>
        <p:txBody>
          <a:bodyPr vert="horz" wrap="square" lIns="0" tIns="19032" rIns="0" bIns="0" rtlCol="0">
            <a:spAutoFit/>
          </a:bodyPr>
          <a:lstStyle/>
          <a:p>
            <a:pPr marL="12689">
              <a:spcBef>
                <a:spcPts val="150"/>
              </a:spcBef>
            </a:pPr>
            <a:r>
              <a:rPr lang="en-US" sz="1400" spc="-55" dirty="0">
                <a:latin typeface="Verdana"/>
                <a:cs typeface="Verdana"/>
              </a:rPr>
              <a:t>MIR-2025</a:t>
            </a:r>
            <a:endParaRPr sz="1948" dirty="0">
              <a:latin typeface="Verdana"/>
              <a:cs typeface="Verdana"/>
            </a:endParaRP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5A39586C-7D8D-41B8-87E6-1C9BF00DE869}"/>
              </a:ext>
            </a:extLst>
          </p:cNvPr>
          <p:cNvSpPr txBox="1">
            <a:spLocks/>
          </p:cNvSpPr>
          <p:nvPr/>
        </p:nvSpPr>
        <p:spPr>
          <a:xfrm>
            <a:off x="-54788" y="5335042"/>
            <a:ext cx="11698014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>Рис. 3. Расположение расчетных южных магнитных полюсов</a:t>
            </a:r>
          </a:p>
        </p:txBody>
      </p:sp>
      <p:sp>
        <p:nvSpPr>
          <p:cNvPr id="25" name="object 17">
            <a:extLst>
              <a:ext uri="{FF2B5EF4-FFF2-40B4-BE49-F238E27FC236}">
                <a16:creationId xmlns:a16="http://schemas.microsoft.com/office/drawing/2014/main" id="{8828D21E-18D5-4B7D-ADF1-0C5CF713DF78}"/>
              </a:ext>
            </a:extLst>
          </p:cNvPr>
          <p:cNvSpPr txBox="1"/>
          <p:nvPr/>
        </p:nvSpPr>
        <p:spPr>
          <a:xfrm>
            <a:off x="5060149" y="3689022"/>
            <a:ext cx="1035851" cy="318703"/>
          </a:xfrm>
          <a:prstGeom prst="rect">
            <a:avLst/>
          </a:prstGeom>
        </p:spPr>
        <p:txBody>
          <a:bodyPr vert="horz" wrap="square" lIns="0" tIns="19032" rIns="0" bIns="0" rtlCol="0">
            <a:spAutoFit/>
          </a:bodyPr>
          <a:lstStyle/>
          <a:p>
            <a:pPr marL="12689">
              <a:spcBef>
                <a:spcPts val="150"/>
              </a:spcBef>
            </a:pPr>
            <a:r>
              <a:rPr lang="en-US" sz="1400" spc="-55" dirty="0">
                <a:latin typeface="Verdana"/>
                <a:cs typeface="Verdana"/>
              </a:rPr>
              <a:t>MOL-19</a:t>
            </a:r>
            <a:r>
              <a:rPr lang="ru-RU" sz="1400" spc="-55" dirty="0">
                <a:latin typeface="Verdana"/>
                <a:cs typeface="Verdana"/>
              </a:rPr>
              <a:t>70</a:t>
            </a:r>
            <a:r>
              <a:rPr sz="1948" spc="-35" dirty="0">
                <a:solidFill>
                  <a:srgbClr val="EBEBEB"/>
                </a:solidFill>
                <a:latin typeface="Verdana"/>
                <a:cs typeface="Verdana"/>
              </a:rPr>
              <a:t>.</a:t>
            </a:r>
            <a:endParaRPr sz="1948" dirty="0">
              <a:latin typeface="Verdana"/>
              <a:cs typeface="Verdana"/>
            </a:endParaRPr>
          </a:p>
        </p:txBody>
      </p:sp>
      <p:grpSp>
        <p:nvGrpSpPr>
          <p:cNvPr id="26" name="object 9">
            <a:extLst>
              <a:ext uri="{FF2B5EF4-FFF2-40B4-BE49-F238E27FC236}">
                <a16:creationId xmlns:a16="http://schemas.microsoft.com/office/drawing/2014/main" id="{F0E49A64-86EF-4F67-B87B-C792FC4EF35A}"/>
              </a:ext>
            </a:extLst>
          </p:cNvPr>
          <p:cNvGrpSpPr/>
          <p:nvPr/>
        </p:nvGrpSpPr>
        <p:grpSpPr>
          <a:xfrm>
            <a:off x="11154771" y="-19963"/>
            <a:ext cx="772080" cy="1212997"/>
            <a:chOff x="10391775" y="0"/>
            <a:chExt cx="772795" cy="1214120"/>
          </a:xfrm>
        </p:grpSpPr>
        <p:pic>
          <p:nvPicPr>
            <p:cNvPr id="27" name="object 10">
              <a:extLst>
                <a:ext uri="{FF2B5EF4-FFF2-40B4-BE49-F238E27FC236}">
                  <a16:creationId xmlns:a16="http://schemas.microsoft.com/office/drawing/2014/main" id="{C83F323D-031B-4060-9D28-EDD53FD1A6F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91775" y="0"/>
              <a:ext cx="772464" cy="1213992"/>
            </a:xfrm>
            <a:prstGeom prst="rect">
              <a:avLst/>
            </a:prstGeom>
          </p:spPr>
        </p:pic>
        <p:sp>
          <p:nvSpPr>
            <p:cNvPr id="28" name="object 11">
              <a:extLst>
                <a:ext uri="{FF2B5EF4-FFF2-40B4-BE49-F238E27FC236}">
                  <a16:creationId xmlns:a16="http://schemas.microsoft.com/office/drawing/2014/main" id="{BB9D4515-3DF7-495A-944E-346943C865EB}"/>
                </a:ext>
              </a:extLst>
            </p:cNvPr>
            <p:cNvSpPr/>
            <p:nvPr/>
          </p:nvSpPr>
          <p:spPr>
            <a:xfrm>
              <a:off x="10436732" y="12"/>
              <a:ext cx="685165" cy="1144270"/>
            </a:xfrm>
            <a:custGeom>
              <a:avLst/>
              <a:gdLst/>
              <a:ahLst/>
              <a:cxnLst/>
              <a:rect l="l" t="t" r="r" b="b"/>
              <a:pathLst>
                <a:path w="685165" h="1144270">
                  <a:moveTo>
                    <a:pt x="684669" y="0"/>
                  </a:moveTo>
                  <a:lnTo>
                    <a:pt x="0" y="0"/>
                  </a:lnTo>
                  <a:lnTo>
                    <a:pt x="0" y="1144130"/>
                  </a:lnTo>
                  <a:lnTo>
                    <a:pt x="684669" y="1144130"/>
                  </a:lnTo>
                  <a:lnTo>
                    <a:pt x="684669" y="0"/>
                  </a:lnTo>
                  <a:close/>
                </a:path>
              </a:pathLst>
            </a:custGeom>
            <a:solidFill>
              <a:srgbClr val="AF1512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</p:grpSp>
      <p:sp>
        <p:nvSpPr>
          <p:cNvPr id="29" name="object 13">
            <a:extLst>
              <a:ext uri="{FF2B5EF4-FFF2-40B4-BE49-F238E27FC236}">
                <a16:creationId xmlns:a16="http://schemas.microsoft.com/office/drawing/2014/main" id="{10D612C4-04CE-483A-8483-47C11CFA09BB}"/>
              </a:ext>
            </a:extLst>
          </p:cNvPr>
          <p:cNvSpPr txBox="1"/>
          <p:nvPr/>
        </p:nvSpPr>
        <p:spPr>
          <a:xfrm>
            <a:off x="11362816" y="197395"/>
            <a:ext cx="280410" cy="576681"/>
          </a:xfrm>
          <a:prstGeom prst="rect">
            <a:avLst/>
          </a:prstGeom>
        </p:spPr>
        <p:txBody>
          <a:bodyPr vert="horz" wrap="square" lIns="0" tIns="15226" rIns="0" bIns="0" rtlCol="0">
            <a:spAutoFit/>
          </a:bodyPr>
          <a:lstStyle/>
          <a:p>
            <a:pPr marL="12689">
              <a:spcBef>
                <a:spcPts val="120"/>
              </a:spcBef>
            </a:pPr>
            <a:r>
              <a:rPr lang="en-US" sz="3597" spc="-350" dirty="0">
                <a:solidFill>
                  <a:srgbClr val="EBEBEB"/>
                </a:solidFill>
                <a:latin typeface="Verdana"/>
                <a:cs typeface="Verdana"/>
              </a:rPr>
              <a:t>6</a:t>
            </a:r>
            <a:endParaRPr sz="3597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5E7B73BA-0F9E-410E-8A34-90DE859E6A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056052"/>
              </p:ext>
            </p:extLst>
          </p:nvPr>
        </p:nvGraphicFramePr>
        <p:xfrm>
          <a:off x="1352670" y="100753"/>
          <a:ext cx="9166723" cy="5897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object 17">
            <a:extLst>
              <a:ext uri="{FF2B5EF4-FFF2-40B4-BE49-F238E27FC236}">
                <a16:creationId xmlns:a16="http://schemas.microsoft.com/office/drawing/2014/main" id="{4434AB56-E840-41F3-B224-746F24D8E630}"/>
              </a:ext>
            </a:extLst>
          </p:cNvPr>
          <p:cNvSpPr txBox="1"/>
          <p:nvPr/>
        </p:nvSpPr>
        <p:spPr>
          <a:xfrm>
            <a:off x="4900181" y="1689536"/>
            <a:ext cx="1035851" cy="318703"/>
          </a:xfrm>
          <a:prstGeom prst="rect">
            <a:avLst/>
          </a:prstGeom>
        </p:spPr>
        <p:txBody>
          <a:bodyPr vert="horz" wrap="square" lIns="0" tIns="19032" rIns="0" bIns="0" rtlCol="0">
            <a:spAutoFit/>
          </a:bodyPr>
          <a:lstStyle/>
          <a:p>
            <a:pPr marL="12689">
              <a:spcBef>
                <a:spcPts val="150"/>
              </a:spcBef>
            </a:pPr>
            <a:r>
              <a:rPr lang="en-US" sz="1400" spc="-55" dirty="0">
                <a:latin typeface="Verdana"/>
                <a:cs typeface="Verdana"/>
              </a:rPr>
              <a:t>PRG-2016</a:t>
            </a:r>
            <a:r>
              <a:rPr sz="1948" spc="-35" dirty="0">
                <a:solidFill>
                  <a:srgbClr val="EBEBEB"/>
                </a:solidFill>
                <a:latin typeface="Verdana"/>
                <a:cs typeface="Verdana"/>
              </a:rPr>
              <a:t>.</a:t>
            </a:r>
            <a:endParaRPr sz="1948" dirty="0">
              <a:latin typeface="Verdana"/>
              <a:cs typeface="Verdana"/>
            </a:endParaRPr>
          </a:p>
        </p:txBody>
      </p:sp>
      <p:sp>
        <p:nvSpPr>
          <p:cNvPr id="9" name="object 17">
            <a:extLst>
              <a:ext uri="{FF2B5EF4-FFF2-40B4-BE49-F238E27FC236}">
                <a16:creationId xmlns:a16="http://schemas.microsoft.com/office/drawing/2014/main" id="{94206C8A-1AA8-42F4-943A-4D2BB34FD595}"/>
              </a:ext>
            </a:extLst>
          </p:cNvPr>
          <p:cNvSpPr txBox="1"/>
          <p:nvPr/>
        </p:nvSpPr>
        <p:spPr>
          <a:xfrm>
            <a:off x="6003749" y="2473739"/>
            <a:ext cx="1035851" cy="318703"/>
          </a:xfrm>
          <a:prstGeom prst="rect">
            <a:avLst/>
          </a:prstGeom>
        </p:spPr>
        <p:txBody>
          <a:bodyPr vert="horz" wrap="square" lIns="0" tIns="19032" rIns="0" bIns="0" rtlCol="0">
            <a:spAutoFit/>
          </a:bodyPr>
          <a:lstStyle/>
          <a:p>
            <a:pPr marL="12689">
              <a:spcBef>
                <a:spcPts val="150"/>
              </a:spcBef>
            </a:pPr>
            <a:r>
              <a:rPr lang="en-US" sz="1400" spc="-55" dirty="0">
                <a:latin typeface="Verdana"/>
                <a:cs typeface="Verdana"/>
              </a:rPr>
              <a:t>PRG-2009</a:t>
            </a:r>
            <a:r>
              <a:rPr sz="1948" spc="-35" dirty="0">
                <a:solidFill>
                  <a:srgbClr val="EBEBEB"/>
                </a:solidFill>
                <a:latin typeface="Verdana"/>
                <a:cs typeface="Verdana"/>
              </a:rPr>
              <a:t>.</a:t>
            </a:r>
            <a:endParaRPr sz="1948" dirty="0">
              <a:latin typeface="Verdana"/>
              <a:cs typeface="Verdana"/>
            </a:endParaRPr>
          </a:p>
        </p:txBody>
      </p:sp>
      <p:sp>
        <p:nvSpPr>
          <p:cNvPr id="10" name="object 17">
            <a:extLst>
              <a:ext uri="{FF2B5EF4-FFF2-40B4-BE49-F238E27FC236}">
                <a16:creationId xmlns:a16="http://schemas.microsoft.com/office/drawing/2014/main" id="{2B41078C-3106-4FA2-A185-DA30874FC87E}"/>
              </a:ext>
            </a:extLst>
          </p:cNvPr>
          <p:cNvSpPr txBox="1"/>
          <p:nvPr/>
        </p:nvSpPr>
        <p:spPr>
          <a:xfrm>
            <a:off x="5817381" y="3275596"/>
            <a:ext cx="1035851" cy="318703"/>
          </a:xfrm>
          <a:prstGeom prst="rect">
            <a:avLst/>
          </a:prstGeom>
        </p:spPr>
        <p:txBody>
          <a:bodyPr vert="horz" wrap="square" lIns="0" tIns="19032" rIns="0" bIns="0" rtlCol="0">
            <a:spAutoFit/>
          </a:bodyPr>
          <a:lstStyle/>
          <a:p>
            <a:pPr marL="12689">
              <a:spcBef>
                <a:spcPts val="150"/>
              </a:spcBef>
            </a:pPr>
            <a:r>
              <a:rPr lang="en-US" sz="1400" spc="-55" dirty="0">
                <a:latin typeface="Verdana"/>
                <a:cs typeface="Verdana"/>
              </a:rPr>
              <a:t>NVL-2009</a:t>
            </a:r>
            <a:r>
              <a:rPr sz="1948" spc="-35" dirty="0">
                <a:solidFill>
                  <a:srgbClr val="EBEBEB"/>
                </a:solidFill>
                <a:latin typeface="Verdana"/>
                <a:cs typeface="Verdana"/>
              </a:rPr>
              <a:t>.</a:t>
            </a:r>
            <a:endParaRPr sz="1948" dirty="0">
              <a:latin typeface="Verdana"/>
              <a:cs typeface="Verdana"/>
            </a:endParaRPr>
          </a:p>
        </p:txBody>
      </p:sp>
      <p:sp>
        <p:nvSpPr>
          <p:cNvPr id="11" name="object 17">
            <a:extLst>
              <a:ext uri="{FF2B5EF4-FFF2-40B4-BE49-F238E27FC236}">
                <a16:creationId xmlns:a16="http://schemas.microsoft.com/office/drawing/2014/main" id="{5439C6CF-836F-4F3F-8A86-B2F87032EEFF}"/>
              </a:ext>
            </a:extLst>
          </p:cNvPr>
          <p:cNvSpPr txBox="1"/>
          <p:nvPr/>
        </p:nvSpPr>
        <p:spPr>
          <a:xfrm>
            <a:off x="4792398" y="2518442"/>
            <a:ext cx="1035851" cy="318703"/>
          </a:xfrm>
          <a:prstGeom prst="rect">
            <a:avLst/>
          </a:prstGeom>
        </p:spPr>
        <p:txBody>
          <a:bodyPr vert="horz" wrap="square" lIns="0" tIns="19032" rIns="0" bIns="0" rtlCol="0">
            <a:spAutoFit/>
          </a:bodyPr>
          <a:lstStyle/>
          <a:p>
            <a:pPr marL="12689">
              <a:spcBef>
                <a:spcPts val="150"/>
              </a:spcBef>
            </a:pPr>
            <a:r>
              <a:rPr lang="en-US" sz="1400" spc="-55" dirty="0">
                <a:latin typeface="Verdana"/>
                <a:cs typeface="Verdana"/>
              </a:rPr>
              <a:t>MOL-1998</a:t>
            </a:r>
            <a:r>
              <a:rPr sz="1948" spc="-35" dirty="0">
                <a:solidFill>
                  <a:srgbClr val="EBEBEB"/>
                </a:solidFill>
                <a:latin typeface="Verdana"/>
                <a:cs typeface="Verdana"/>
              </a:rPr>
              <a:t>.</a:t>
            </a:r>
            <a:endParaRPr sz="1948" dirty="0">
              <a:latin typeface="Verdana"/>
              <a:cs typeface="Verdana"/>
            </a:endParaRPr>
          </a:p>
        </p:txBody>
      </p:sp>
      <p:sp>
        <p:nvSpPr>
          <p:cNvPr id="12" name="object 17">
            <a:extLst>
              <a:ext uri="{FF2B5EF4-FFF2-40B4-BE49-F238E27FC236}">
                <a16:creationId xmlns:a16="http://schemas.microsoft.com/office/drawing/2014/main" id="{BA2E3AF5-5EB2-449E-863E-7DF9248D04FA}"/>
              </a:ext>
            </a:extLst>
          </p:cNvPr>
          <p:cNvSpPr txBox="1"/>
          <p:nvPr/>
        </p:nvSpPr>
        <p:spPr>
          <a:xfrm>
            <a:off x="3691385" y="2744709"/>
            <a:ext cx="1035851" cy="318703"/>
          </a:xfrm>
          <a:prstGeom prst="rect">
            <a:avLst/>
          </a:prstGeom>
        </p:spPr>
        <p:txBody>
          <a:bodyPr vert="horz" wrap="square" lIns="0" tIns="19032" rIns="0" bIns="0" rtlCol="0">
            <a:spAutoFit/>
          </a:bodyPr>
          <a:lstStyle/>
          <a:p>
            <a:pPr marL="12689">
              <a:spcBef>
                <a:spcPts val="150"/>
              </a:spcBef>
            </a:pPr>
            <a:r>
              <a:rPr lang="en-US" sz="1400" spc="-55" dirty="0">
                <a:latin typeface="Verdana"/>
                <a:cs typeface="Verdana"/>
              </a:rPr>
              <a:t>MIR-2016</a:t>
            </a:r>
            <a:r>
              <a:rPr sz="1948" spc="-35" dirty="0">
                <a:solidFill>
                  <a:srgbClr val="EBEBEB"/>
                </a:solidFill>
                <a:latin typeface="Verdana"/>
                <a:cs typeface="Verdana"/>
              </a:rPr>
              <a:t>.</a:t>
            </a:r>
            <a:endParaRPr sz="1948" dirty="0">
              <a:latin typeface="Verdana"/>
              <a:cs typeface="Verdana"/>
            </a:endParaRPr>
          </a:p>
        </p:txBody>
      </p:sp>
      <p:sp>
        <p:nvSpPr>
          <p:cNvPr id="13" name="object 17">
            <a:extLst>
              <a:ext uri="{FF2B5EF4-FFF2-40B4-BE49-F238E27FC236}">
                <a16:creationId xmlns:a16="http://schemas.microsoft.com/office/drawing/2014/main" id="{A9B590F5-E542-4578-8F82-67F55BC4B039}"/>
              </a:ext>
            </a:extLst>
          </p:cNvPr>
          <p:cNvSpPr txBox="1"/>
          <p:nvPr/>
        </p:nvSpPr>
        <p:spPr>
          <a:xfrm>
            <a:off x="3908888" y="3940314"/>
            <a:ext cx="1035851" cy="318703"/>
          </a:xfrm>
          <a:prstGeom prst="rect">
            <a:avLst/>
          </a:prstGeom>
        </p:spPr>
        <p:txBody>
          <a:bodyPr vert="horz" wrap="square" lIns="0" tIns="19032" rIns="0" bIns="0" rtlCol="0">
            <a:spAutoFit/>
          </a:bodyPr>
          <a:lstStyle/>
          <a:p>
            <a:pPr marL="12689">
              <a:spcBef>
                <a:spcPts val="150"/>
              </a:spcBef>
            </a:pPr>
            <a:r>
              <a:rPr lang="en-US" sz="1400" spc="-55" dirty="0">
                <a:latin typeface="Verdana"/>
                <a:cs typeface="Verdana"/>
              </a:rPr>
              <a:t>OAS-1957</a:t>
            </a:r>
            <a:r>
              <a:rPr sz="1948" spc="-35" dirty="0">
                <a:solidFill>
                  <a:srgbClr val="EBEBEB"/>
                </a:solidFill>
                <a:latin typeface="Verdana"/>
                <a:cs typeface="Verdana"/>
              </a:rPr>
              <a:t>.</a:t>
            </a:r>
            <a:endParaRPr sz="1948" dirty="0">
              <a:latin typeface="Verdana"/>
              <a:cs typeface="Verdana"/>
            </a:endParaRPr>
          </a:p>
        </p:txBody>
      </p:sp>
      <p:sp>
        <p:nvSpPr>
          <p:cNvPr id="16" name="object 17">
            <a:extLst>
              <a:ext uri="{FF2B5EF4-FFF2-40B4-BE49-F238E27FC236}">
                <a16:creationId xmlns:a16="http://schemas.microsoft.com/office/drawing/2014/main" id="{24A7F197-ABBD-4898-A09F-795A14AD9AB3}"/>
              </a:ext>
            </a:extLst>
          </p:cNvPr>
          <p:cNvSpPr txBox="1"/>
          <p:nvPr/>
        </p:nvSpPr>
        <p:spPr>
          <a:xfrm>
            <a:off x="4900182" y="4121935"/>
            <a:ext cx="1035851" cy="318703"/>
          </a:xfrm>
          <a:prstGeom prst="rect">
            <a:avLst/>
          </a:prstGeom>
        </p:spPr>
        <p:txBody>
          <a:bodyPr vert="horz" wrap="square" lIns="0" tIns="19032" rIns="0" bIns="0" rtlCol="0">
            <a:spAutoFit/>
          </a:bodyPr>
          <a:lstStyle/>
          <a:p>
            <a:pPr marL="12689">
              <a:spcBef>
                <a:spcPts val="150"/>
              </a:spcBef>
            </a:pPr>
            <a:r>
              <a:rPr lang="en-US" sz="1400" spc="-55" dirty="0">
                <a:latin typeface="Verdana"/>
                <a:cs typeface="Verdana"/>
              </a:rPr>
              <a:t>MIR-1957</a:t>
            </a:r>
            <a:r>
              <a:rPr sz="1948" spc="-35" dirty="0">
                <a:solidFill>
                  <a:srgbClr val="EBEBEB"/>
                </a:solidFill>
                <a:latin typeface="Verdana"/>
                <a:cs typeface="Verdana"/>
              </a:rPr>
              <a:t>.</a:t>
            </a:r>
            <a:endParaRPr sz="1948" dirty="0">
              <a:latin typeface="Verdana"/>
              <a:cs typeface="Verdana"/>
            </a:endParaRPr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7EAAD340-9DE8-40CE-96DA-E353E9A8AE3C}"/>
              </a:ext>
            </a:extLst>
          </p:cNvPr>
          <p:cNvSpPr txBox="1"/>
          <p:nvPr/>
        </p:nvSpPr>
        <p:spPr>
          <a:xfrm>
            <a:off x="5874057" y="3870784"/>
            <a:ext cx="1035851" cy="318703"/>
          </a:xfrm>
          <a:prstGeom prst="rect">
            <a:avLst/>
          </a:prstGeom>
        </p:spPr>
        <p:txBody>
          <a:bodyPr vert="horz" wrap="square" lIns="0" tIns="19032" rIns="0" bIns="0" rtlCol="0">
            <a:spAutoFit/>
          </a:bodyPr>
          <a:lstStyle/>
          <a:p>
            <a:pPr marL="12689">
              <a:spcBef>
                <a:spcPts val="150"/>
              </a:spcBef>
            </a:pPr>
            <a:r>
              <a:rPr lang="en-US" sz="1400" spc="-55" dirty="0">
                <a:latin typeface="Verdana"/>
                <a:cs typeface="Verdana"/>
              </a:rPr>
              <a:t>PIO-1957</a:t>
            </a:r>
            <a:r>
              <a:rPr sz="1948" spc="-35" dirty="0">
                <a:solidFill>
                  <a:srgbClr val="EBEBEB"/>
                </a:solidFill>
                <a:latin typeface="Verdana"/>
                <a:cs typeface="Verdana"/>
              </a:rPr>
              <a:t>.</a:t>
            </a:r>
            <a:endParaRPr sz="1948" dirty="0">
              <a:latin typeface="Verdana"/>
              <a:cs typeface="Verdana"/>
            </a:endParaRPr>
          </a:p>
        </p:txBody>
      </p:sp>
      <p:sp>
        <p:nvSpPr>
          <p:cNvPr id="18" name="object 17">
            <a:extLst>
              <a:ext uri="{FF2B5EF4-FFF2-40B4-BE49-F238E27FC236}">
                <a16:creationId xmlns:a16="http://schemas.microsoft.com/office/drawing/2014/main" id="{AE0EB300-1028-4E5D-BF69-701267E86341}"/>
              </a:ext>
            </a:extLst>
          </p:cNvPr>
          <p:cNvSpPr txBox="1"/>
          <p:nvPr/>
        </p:nvSpPr>
        <p:spPr>
          <a:xfrm>
            <a:off x="5673013" y="4672641"/>
            <a:ext cx="1035851" cy="318703"/>
          </a:xfrm>
          <a:prstGeom prst="rect">
            <a:avLst/>
          </a:prstGeom>
        </p:spPr>
        <p:txBody>
          <a:bodyPr vert="horz" wrap="square" lIns="0" tIns="19032" rIns="0" bIns="0" rtlCol="0">
            <a:spAutoFit/>
          </a:bodyPr>
          <a:lstStyle/>
          <a:p>
            <a:pPr marL="12689">
              <a:spcBef>
                <a:spcPts val="150"/>
              </a:spcBef>
            </a:pPr>
            <a:r>
              <a:rPr lang="en-US" sz="1400" spc="-55" dirty="0">
                <a:latin typeface="Verdana"/>
                <a:cs typeface="Verdana"/>
              </a:rPr>
              <a:t>LAS-1960</a:t>
            </a:r>
            <a:r>
              <a:rPr sz="1948" spc="-35" dirty="0">
                <a:solidFill>
                  <a:srgbClr val="EBEBEB"/>
                </a:solidFill>
                <a:latin typeface="Verdana"/>
                <a:cs typeface="Verdana"/>
              </a:rPr>
              <a:t>.</a:t>
            </a:r>
            <a:endParaRPr sz="1948" dirty="0">
              <a:latin typeface="Verdana"/>
              <a:cs typeface="Verdana"/>
            </a:endParaRPr>
          </a:p>
        </p:txBody>
      </p:sp>
      <p:sp>
        <p:nvSpPr>
          <p:cNvPr id="19" name="object 17">
            <a:extLst>
              <a:ext uri="{FF2B5EF4-FFF2-40B4-BE49-F238E27FC236}">
                <a16:creationId xmlns:a16="http://schemas.microsoft.com/office/drawing/2014/main" id="{368FA2AD-EDA2-4661-B426-2BB0ACD79C28}"/>
              </a:ext>
            </a:extLst>
          </p:cNvPr>
          <p:cNvSpPr txBox="1"/>
          <p:nvPr/>
        </p:nvSpPr>
        <p:spPr>
          <a:xfrm>
            <a:off x="3908888" y="1193034"/>
            <a:ext cx="1035851" cy="234661"/>
          </a:xfrm>
          <a:prstGeom prst="rect">
            <a:avLst/>
          </a:prstGeom>
        </p:spPr>
        <p:txBody>
          <a:bodyPr vert="horz" wrap="square" lIns="0" tIns="19032" rIns="0" bIns="0" rtlCol="0">
            <a:spAutoFit/>
          </a:bodyPr>
          <a:lstStyle/>
          <a:p>
            <a:pPr marL="12689">
              <a:spcBef>
                <a:spcPts val="150"/>
              </a:spcBef>
            </a:pPr>
            <a:r>
              <a:rPr lang="en-US" sz="1400" spc="-55" dirty="0">
                <a:latin typeface="Verdana"/>
                <a:cs typeface="Verdana"/>
              </a:rPr>
              <a:t>2025</a:t>
            </a:r>
            <a:endParaRPr sz="1948" dirty="0">
              <a:latin typeface="Verdana"/>
              <a:cs typeface="Verdana"/>
            </a:endParaRPr>
          </a:p>
        </p:txBody>
      </p:sp>
      <p:sp>
        <p:nvSpPr>
          <p:cNvPr id="20" name="object 17">
            <a:extLst>
              <a:ext uri="{FF2B5EF4-FFF2-40B4-BE49-F238E27FC236}">
                <a16:creationId xmlns:a16="http://schemas.microsoft.com/office/drawing/2014/main" id="{B512F4F6-84E6-4482-8C93-11B08083D623}"/>
              </a:ext>
            </a:extLst>
          </p:cNvPr>
          <p:cNvSpPr txBox="1"/>
          <p:nvPr/>
        </p:nvSpPr>
        <p:spPr>
          <a:xfrm>
            <a:off x="4582868" y="4782072"/>
            <a:ext cx="1035851" cy="318703"/>
          </a:xfrm>
          <a:prstGeom prst="rect">
            <a:avLst/>
          </a:prstGeom>
        </p:spPr>
        <p:txBody>
          <a:bodyPr vert="horz" wrap="square" lIns="0" tIns="19032" rIns="0" bIns="0" rtlCol="0">
            <a:spAutoFit/>
          </a:bodyPr>
          <a:lstStyle/>
          <a:p>
            <a:pPr marL="12689">
              <a:spcBef>
                <a:spcPts val="150"/>
              </a:spcBef>
            </a:pPr>
            <a:r>
              <a:rPr lang="en-US" sz="1400" spc="-55" dirty="0">
                <a:latin typeface="Verdana"/>
                <a:cs typeface="Verdana"/>
              </a:rPr>
              <a:t>NVL-1960</a:t>
            </a:r>
            <a:r>
              <a:rPr sz="1948" spc="-35" dirty="0">
                <a:solidFill>
                  <a:srgbClr val="EBEBEB"/>
                </a:solidFill>
                <a:latin typeface="Verdana"/>
                <a:cs typeface="Verdana"/>
              </a:rPr>
              <a:t>.</a:t>
            </a:r>
            <a:endParaRPr sz="1948" dirty="0">
              <a:latin typeface="Verdana"/>
              <a:cs typeface="Verdana"/>
            </a:endParaRPr>
          </a:p>
        </p:txBody>
      </p:sp>
      <p:sp>
        <p:nvSpPr>
          <p:cNvPr id="21" name="object 17">
            <a:extLst>
              <a:ext uri="{FF2B5EF4-FFF2-40B4-BE49-F238E27FC236}">
                <a16:creationId xmlns:a16="http://schemas.microsoft.com/office/drawing/2014/main" id="{E9924F23-E654-4C24-B111-9E131CC221F4}"/>
              </a:ext>
            </a:extLst>
          </p:cNvPr>
          <p:cNvSpPr txBox="1"/>
          <p:nvPr/>
        </p:nvSpPr>
        <p:spPr>
          <a:xfrm>
            <a:off x="4727236" y="3240308"/>
            <a:ext cx="1035851" cy="234661"/>
          </a:xfrm>
          <a:prstGeom prst="rect">
            <a:avLst/>
          </a:prstGeom>
        </p:spPr>
        <p:txBody>
          <a:bodyPr vert="horz" wrap="square" lIns="0" tIns="19032" rIns="0" bIns="0" rtlCol="0">
            <a:spAutoFit/>
          </a:bodyPr>
          <a:lstStyle/>
          <a:p>
            <a:pPr marL="12689">
              <a:spcBef>
                <a:spcPts val="150"/>
              </a:spcBef>
            </a:pPr>
            <a:r>
              <a:rPr lang="en-US" sz="1400" spc="-55" dirty="0">
                <a:latin typeface="Verdana"/>
                <a:cs typeface="Verdana"/>
              </a:rPr>
              <a:t>NVL-2025</a:t>
            </a:r>
            <a:endParaRPr sz="1948" dirty="0">
              <a:latin typeface="Verdana"/>
              <a:cs typeface="Verdana"/>
            </a:endParaRPr>
          </a:p>
        </p:txBody>
      </p:sp>
      <p:sp>
        <p:nvSpPr>
          <p:cNvPr id="22" name="object 17">
            <a:extLst>
              <a:ext uri="{FF2B5EF4-FFF2-40B4-BE49-F238E27FC236}">
                <a16:creationId xmlns:a16="http://schemas.microsoft.com/office/drawing/2014/main" id="{AB04AA7D-C239-4580-99E2-D1A8674B09B1}"/>
              </a:ext>
            </a:extLst>
          </p:cNvPr>
          <p:cNvSpPr txBox="1"/>
          <p:nvPr/>
        </p:nvSpPr>
        <p:spPr>
          <a:xfrm>
            <a:off x="3173459" y="2155628"/>
            <a:ext cx="1035851" cy="234661"/>
          </a:xfrm>
          <a:prstGeom prst="rect">
            <a:avLst/>
          </a:prstGeom>
        </p:spPr>
        <p:txBody>
          <a:bodyPr vert="horz" wrap="square" lIns="0" tIns="19032" rIns="0" bIns="0" rtlCol="0">
            <a:spAutoFit/>
          </a:bodyPr>
          <a:lstStyle/>
          <a:p>
            <a:pPr marL="12689">
              <a:spcBef>
                <a:spcPts val="150"/>
              </a:spcBef>
            </a:pPr>
            <a:r>
              <a:rPr lang="en-US" sz="1400" spc="-55" dirty="0">
                <a:latin typeface="Verdana"/>
                <a:cs typeface="Verdana"/>
              </a:rPr>
              <a:t>MIR-2025</a:t>
            </a:r>
            <a:endParaRPr sz="1948" dirty="0">
              <a:latin typeface="Verdana"/>
              <a:cs typeface="Verdana"/>
            </a:endParaRP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5A39586C-7D8D-41B8-87E6-1C9BF00DE869}"/>
              </a:ext>
            </a:extLst>
          </p:cNvPr>
          <p:cNvSpPr txBox="1">
            <a:spLocks/>
          </p:cNvSpPr>
          <p:nvPr/>
        </p:nvSpPr>
        <p:spPr>
          <a:xfrm>
            <a:off x="-54788" y="5335042"/>
            <a:ext cx="11698014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>Рис. 3. Расположение расчетных южных магнитных полюсов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C71AE47E-9387-4C09-86F2-643A7765BCEE}"/>
              </a:ext>
            </a:extLst>
          </p:cNvPr>
          <p:cNvCxnSpPr>
            <a:cxnSpLocks/>
          </p:cNvCxnSpPr>
          <p:nvPr/>
        </p:nvCxnSpPr>
        <p:spPr>
          <a:xfrm flipV="1">
            <a:off x="5486206" y="3474970"/>
            <a:ext cx="276881" cy="1459656"/>
          </a:xfrm>
          <a:prstGeom prst="line">
            <a:avLst/>
          </a:prstGeom>
          <a:ln w="19050">
            <a:solidFill>
              <a:srgbClr val="ED7D3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8F852647-AD43-48FC-A962-DCD5AFB1DF4B}"/>
              </a:ext>
            </a:extLst>
          </p:cNvPr>
          <p:cNvCxnSpPr>
            <a:cxnSpLocks/>
          </p:cNvCxnSpPr>
          <p:nvPr/>
        </p:nvCxnSpPr>
        <p:spPr>
          <a:xfrm flipH="1" flipV="1">
            <a:off x="5100793" y="3185571"/>
            <a:ext cx="693427" cy="312666"/>
          </a:xfrm>
          <a:prstGeom prst="line">
            <a:avLst/>
          </a:prstGeom>
          <a:ln w="19050">
            <a:solidFill>
              <a:srgbClr val="ED7D3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2A35F6A3-BC5C-47F3-ABC5-E4F10A7A8055}"/>
              </a:ext>
            </a:extLst>
          </p:cNvPr>
          <p:cNvCxnSpPr>
            <a:cxnSpLocks/>
          </p:cNvCxnSpPr>
          <p:nvPr/>
        </p:nvCxnSpPr>
        <p:spPr>
          <a:xfrm flipH="1" flipV="1">
            <a:off x="4120896" y="2730670"/>
            <a:ext cx="1241364" cy="1393282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3E49F852-B056-41BE-B7A3-CE1522EE8AFB}"/>
              </a:ext>
            </a:extLst>
          </p:cNvPr>
          <p:cNvCxnSpPr>
            <a:cxnSpLocks/>
          </p:cNvCxnSpPr>
          <p:nvPr/>
        </p:nvCxnSpPr>
        <p:spPr>
          <a:xfrm flipH="1" flipV="1">
            <a:off x="3638552" y="2496403"/>
            <a:ext cx="456422" cy="209258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object 17">
            <a:extLst>
              <a:ext uri="{FF2B5EF4-FFF2-40B4-BE49-F238E27FC236}">
                <a16:creationId xmlns:a16="http://schemas.microsoft.com/office/drawing/2014/main" id="{50D46109-9CAA-4BD2-B0B7-63C3ED73562C}"/>
              </a:ext>
            </a:extLst>
          </p:cNvPr>
          <p:cNvSpPr txBox="1"/>
          <p:nvPr/>
        </p:nvSpPr>
        <p:spPr>
          <a:xfrm>
            <a:off x="4981791" y="3681941"/>
            <a:ext cx="1035851" cy="318703"/>
          </a:xfrm>
          <a:prstGeom prst="rect">
            <a:avLst/>
          </a:prstGeom>
        </p:spPr>
        <p:txBody>
          <a:bodyPr vert="horz" wrap="square" lIns="0" tIns="19032" rIns="0" bIns="0" rtlCol="0">
            <a:spAutoFit/>
          </a:bodyPr>
          <a:lstStyle/>
          <a:p>
            <a:pPr marL="12689">
              <a:spcBef>
                <a:spcPts val="150"/>
              </a:spcBef>
            </a:pPr>
            <a:r>
              <a:rPr lang="en-US" sz="1400" spc="-55" dirty="0">
                <a:latin typeface="Verdana"/>
                <a:cs typeface="Verdana"/>
              </a:rPr>
              <a:t>MOL-19</a:t>
            </a:r>
            <a:r>
              <a:rPr lang="ru-RU" sz="1400" spc="-55" dirty="0">
                <a:latin typeface="Verdana"/>
                <a:cs typeface="Verdana"/>
              </a:rPr>
              <a:t>70</a:t>
            </a:r>
            <a:r>
              <a:rPr sz="1948" spc="-35" dirty="0">
                <a:solidFill>
                  <a:srgbClr val="EBEBEB"/>
                </a:solidFill>
                <a:latin typeface="Verdana"/>
                <a:cs typeface="Verdana"/>
              </a:rPr>
              <a:t>.</a:t>
            </a:r>
            <a:endParaRPr sz="1948" dirty="0">
              <a:latin typeface="Verdana"/>
              <a:cs typeface="Verdana"/>
            </a:endParaRPr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B7141321-1864-47F0-BA6B-7DCD0D8F2605}"/>
              </a:ext>
            </a:extLst>
          </p:cNvPr>
          <p:cNvCxnSpPr>
            <a:cxnSpLocks/>
          </p:cNvCxnSpPr>
          <p:nvPr/>
        </p:nvCxnSpPr>
        <p:spPr>
          <a:xfrm flipH="1" flipV="1">
            <a:off x="4879916" y="1995328"/>
            <a:ext cx="994141" cy="667668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A8D75D9A-6710-442D-A55E-6EF79485BCBF}"/>
              </a:ext>
            </a:extLst>
          </p:cNvPr>
          <p:cNvCxnSpPr>
            <a:cxnSpLocks/>
            <a:endCxn id="11" idx="0"/>
          </p:cNvCxnSpPr>
          <p:nvPr/>
        </p:nvCxnSpPr>
        <p:spPr>
          <a:xfrm flipH="1" flipV="1">
            <a:off x="5310324" y="2518442"/>
            <a:ext cx="121618" cy="11725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FEA05871-4EBF-4967-9FD6-067498164E5D}"/>
              </a:ext>
            </a:extLst>
          </p:cNvPr>
          <p:cNvCxnSpPr>
            <a:cxnSpLocks/>
            <a:stCxn id="11" idx="0"/>
          </p:cNvCxnSpPr>
          <p:nvPr/>
        </p:nvCxnSpPr>
        <p:spPr>
          <a:xfrm flipH="1" flipV="1">
            <a:off x="3908888" y="1942796"/>
            <a:ext cx="1401436" cy="5756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DE565BF8-F1D2-40DC-ABF6-9729258BCA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490" y="885758"/>
            <a:ext cx="2913407" cy="3896314"/>
          </a:xfrm>
          <a:prstGeom prst="rect">
            <a:avLst/>
          </a:prstGeom>
        </p:spPr>
      </p:pic>
      <p:grpSp>
        <p:nvGrpSpPr>
          <p:cNvPr id="59" name="object 9">
            <a:extLst>
              <a:ext uri="{FF2B5EF4-FFF2-40B4-BE49-F238E27FC236}">
                <a16:creationId xmlns:a16="http://schemas.microsoft.com/office/drawing/2014/main" id="{609ACE23-112C-4E8F-BFD2-134F2B5E1B0C}"/>
              </a:ext>
            </a:extLst>
          </p:cNvPr>
          <p:cNvGrpSpPr/>
          <p:nvPr/>
        </p:nvGrpSpPr>
        <p:grpSpPr>
          <a:xfrm>
            <a:off x="11154771" y="-19963"/>
            <a:ext cx="772080" cy="1212997"/>
            <a:chOff x="10391775" y="0"/>
            <a:chExt cx="772795" cy="1214120"/>
          </a:xfrm>
        </p:grpSpPr>
        <p:pic>
          <p:nvPicPr>
            <p:cNvPr id="60" name="object 10">
              <a:extLst>
                <a:ext uri="{FF2B5EF4-FFF2-40B4-BE49-F238E27FC236}">
                  <a16:creationId xmlns:a16="http://schemas.microsoft.com/office/drawing/2014/main" id="{AB155F5F-0677-42BF-B9B4-CE2FA1DF082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91775" y="0"/>
              <a:ext cx="772464" cy="1213992"/>
            </a:xfrm>
            <a:prstGeom prst="rect">
              <a:avLst/>
            </a:prstGeom>
          </p:spPr>
        </p:pic>
        <p:sp>
          <p:nvSpPr>
            <p:cNvPr id="61" name="object 11">
              <a:extLst>
                <a:ext uri="{FF2B5EF4-FFF2-40B4-BE49-F238E27FC236}">
                  <a16:creationId xmlns:a16="http://schemas.microsoft.com/office/drawing/2014/main" id="{51B686AC-9967-4CB4-9348-987B972CFF92}"/>
                </a:ext>
              </a:extLst>
            </p:cNvPr>
            <p:cNvSpPr/>
            <p:nvPr/>
          </p:nvSpPr>
          <p:spPr>
            <a:xfrm>
              <a:off x="10436732" y="12"/>
              <a:ext cx="685165" cy="1144270"/>
            </a:xfrm>
            <a:custGeom>
              <a:avLst/>
              <a:gdLst/>
              <a:ahLst/>
              <a:cxnLst/>
              <a:rect l="l" t="t" r="r" b="b"/>
              <a:pathLst>
                <a:path w="685165" h="1144270">
                  <a:moveTo>
                    <a:pt x="684669" y="0"/>
                  </a:moveTo>
                  <a:lnTo>
                    <a:pt x="0" y="0"/>
                  </a:lnTo>
                  <a:lnTo>
                    <a:pt x="0" y="1144130"/>
                  </a:lnTo>
                  <a:lnTo>
                    <a:pt x="684669" y="1144130"/>
                  </a:lnTo>
                  <a:lnTo>
                    <a:pt x="684669" y="0"/>
                  </a:lnTo>
                  <a:close/>
                </a:path>
              </a:pathLst>
            </a:custGeom>
            <a:solidFill>
              <a:srgbClr val="AF1512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</p:grpSp>
      <p:sp>
        <p:nvSpPr>
          <p:cNvPr id="62" name="object 13">
            <a:extLst>
              <a:ext uri="{FF2B5EF4-FFF2-40B4-BE49-F238E27FC236}">
                <a16:creationId xmlns:a16="http://schemas.microsoft.com/office/drawing/2014/main" id="{FB3A7029-B96F-4EF2-ABBB-032EC14A29F7}"/>
              </a:ext>
            </a:extLst>
          </p:cNvPr>
          <p:cNvSpPr txBox="1"/>
          <p:nvPr/>
        </p:nvSpPr>
        <p:spPr>
          <a:xfrm>
            <a:off x="11362816" y="197395"/>
            <a:ext cx="280410" cy="576681"/>
          </a:xfrm>
          <a:prstGeom prst="rect">
            <a:avLst/>
          </a:prstGeom>
        </p:spPr>
        <p:txBody>
          <a:bodyPr vert="horz" wrap="square" lIns="0" tIns="15226" rIns="0" bIns="0" rtlCol="0">
            <a:spAutoFit/>
          </a:bodyPr>
          <a:lstStyle/>
          <a:p>
            <a:pPr marL="12689">
              <a:spcBef>
                <a:spcPts val="120"/>
              </a:spcBef>
            </a:pPr>
            <a:r>
              <a:rPr lang="en-US" sz="3597" spc="-350" dirty="0">
                <a:solidFill>
                  <a:srgbClr val="EBEBEB"/>
                </a:solidFill>
                <a:latin typeface="Verdana"/>
                <a:cs typeface="Verdana"/>
              </a:rPr>
              <a:t>6</a:t>
            </a:r>
            <a:endParaRPr sz="3597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379456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5FCBCD-A95B-C89E-FE53-8B992EE0A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81" y="5745666"/>
            <a:ext cx="11698014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Рис. 3. Скорость движения расчетных магнитных полюсов в Арктике и Антарктике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534822"/>
              </p:ext>
            </p:extLst>
          </p:nvPr>
        </p:nvGraphicFramePr>
        <p:xfrm>
          <a:off x="623500" y="449552"/>
          <a:ext cx="10999540" cy="5580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bject 13">
            <a:extLst>
              <a:ext uri="{FF2B5EF4-FFF2-40B4-BE49-F238E27FC236}">
                <a16:creationId xmlns:a16="http://schemas.microsoft.com/office/drawing/2014/main" id="{0F586355-B12A-4DFA-BAEB-8C3DB7D2C90C}"/>
              </a:ext>
            </a:extLst>
          </p:cNvPr>
          <p:cNvSpPr txBox="1"/>
          <p:nvPr/>
        </p:nvSpPr>
        <p:spPr>
          <a:xfrm>
            <a:off x="11362816" y="197395"/>
            <a:ext cx="280410" cy="576681"/>
          </a:xfrm>
          <a:prstGeom prst="rect">
            <a:avLst/>
          </a:prstGeom>
        </p:spPr>
        <p:txBody>
          <a:bodyPr vert="horz" wrap="square" lIns="0" tIns="15226" rIns="0" bIns="0" rtlCol="0">
            <a:spAutoFit/>
          </a:bodyPr>
          <a:lstStyle/>
          <a:p>
            <a:pPr marL="12689">
              <a:spcBef>
                <a:spcPts val="120"/>
              </a:spcBef>
            </a:pPr>
            <a:r>
              <a:rPr lang="en-US" sz="3597" spc="-350" dirty="0">
                <a:solidFill>
                  <a:srgbClr val="EBEBEB"/>
                </a:solidFill>
                <a:latin typeface="Verdana"/>
                <a:cs typeface="Verdana"/>
              </a:rPr>
              <a:t>6</a:t>
            </a:r>
            <a:endParaRPr sz="3597" dirty="0">
              <a:latin typeface="Verdana"/>
              <a:cs typeface="Verdana"/>
            </a:endParaRPr>
          </a:p>
        </p:txBody>
      </p:sp>
      <p:grpSp>
        <p:nvGrpSpPr>
          <p:cNvPr id="6" name="object 9">
            <a:extLst>
              <a:ext uri="{FF2B5EF4-FFF2-40B4-BE49-F238E27FC236}">
                <a16:creationId xmlns:a16="http://schemas.microsoft.com/office/drawing/2014/main" id="{5C3CD049-5D7F-4465-8D46-50559E7D2F24}"/>
              </a:ext>
            </a:extLst>
          </p:cNvPr>
          <p:cNvGrpSpPr/>
          <p:nvPr/>
        </p:nvGrpSpPr>
        <p:grpSpPr>
          <a:xfrm>
            <a:off x="11154771" y="-19963"/>
            <a:ext cx="772080" cy="1212997"/>
            <a:chOff x="10391775" y="0"/>
            <a:chExt cx="772795" cy="1214120"/>
          </a:xfrm>
        </p:grpSpPr>
        <p:pic>
          <p:nvPicPr>
            <p:cNvPr id="7" name="object 10">
              <a:extLst>
                <a:ext uri="{FF2B5EF4-FFF2-40B4-BE49-F238E27FC236}">
                  <a16:creationId xmlns:a16="http://schemas.microsoft.com/office/drawing/2014/main" id="{DE69F098-022B-4FDD-8F68-AA76E847B76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91775" y="0"/>
              <a:ext cx="772464" cy="1213992"/>
            </a:xfrm>
            <a:prstGeom prst="rect">
              <a:avLst/>
            </a:prstGeom>
          </p:spPr>
        </p:pic>
        <p:sp>
          <p:nvSpPr>
            <p:cNvPr id="8" name="object 11">
              <a:extLst>
                <a:ext uri="{FF2B5EF4-FFF2-40B4-BE49-F238E27FC236}">
                  <a16:creationId xmlns:a16="http://schemas.microsoft.com/office/drawing/2014/main" id="{A5000702-C217-4546-8376-F0259F4B5965}"/>
                </a:ext>
              </a:extLst>
            </p:cNvPr>
            <p:cNvSpPr/>
            <p:nvPr/>
          </p:nvSpPr>
          <p:spPr>
            <a:xfrm>
              <a:off x="10436732" y="12"/>
              <a:ext cx="685165" cy="1144270"/>
            </a:xfrm>
            <a:custGeom>
              <a:avLst/>
              <a:gdLst/>
              <a:ahLst/>
              <a:cxnLst/>
              <a:rect l="l" t="t" r="r" b="b"/>
              <a:pathLst>
                <a:path w="685165" h="1144270">
                  <a:moveTo>
                    <a:pt x="684669" y="0"/>
                  </a:moveTo>
                  <a:lnTo>
                    <a:pt x="0" y="0"/>
                  </a:lnTo>
                  <a:lnTo>
                    <a:pt x="0" y="1144130"/>
                  </a:lnTo>
                  <a:lnTo>
                    <a:pt x="684669" y="1144130"/>
                  </a:lnTo>
                  <a:lnTo>
                    <a:pt x="684669" y="0"/>
                  </a:lnTo>
                  <a:close/>
                </a:path>
              </a:pathLst>
            </a:custGeom>
            <a:solidFill>
              <a:srgbClr val="AF1512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</p:grpSp>
      <p:sp>
        <p:nvSpPr>
          <p:cNvPr id="9" name="object 13">
            <a:extLst>
              <a:ext uri="{FF2B5EF4-FFF2-40B4-BE49-F238E27FC236}">
                <a16:creationId xmlns:a16="http://schemas.microsoft.com/office/drawing/2014/main" id="{61364768-7F3B-44AA-9D8A-2F2C628148F1}"/>
              </a:ext>
            </a:extLst>
          </p:cNvPr>
          <p:cNvSpPr txBox="1"/>
          <p:nvPr/>
        </p:nvSpPr>
        <p:spPr>
          <a:xfrm>
            <a:off x="11366957" y="197394"/>
            <a:ext cx="280410" cy="576681"/>
          </a:xfrm>
          <a:prstGeom prst="rect">
            <a:avLst/>
          </a:prstGeom>
        </p:spPr>
        <p:txBody>
          <a:bodyPr vert="horz" wrap="square" lIns="0" tIns="15226" rIns="0" bIns="0" rtlCol="0">
            <a:spAutoFit/>
          </a:bodyPr>
          <a:lstStyle/>
          <a:p>
            <a:pPr marL="12689">
              <a:spcBef>
                <a:spcPts val="120"/>
              </a:spcBef>
            </a:pPr>
            <a:r>
              <a:rPr lang="en-US" sz="3597" spc="-350" dirty="0">
                <a:solidFill>
                  <a:srgbClr val="EBEBEB"/>
                </a:solidFill>
                <a:latin typeface="Verdana"/>
                <a:cs typeface="Verdana"/>
              </a:rPr>
              <a:t>7</a:t>
            </a:r>
            <a:endParaRPr sz="3597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95862291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6161</TotalTime>
  <Words>2005</Words>
  <Application>Microsoft Office PowerPoint</Application>
  <PresentationFormat>Широкоэкранный</PresentationFormat>
  <Paragraphs>327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37</vt:i4>
      </vt:variant>
    </vt:vector>
  </HeadingPairs>
  <TitlesOfParts>
    <vt:vector size="50" baseType="lpstr">
      <vt:lpstr>Arial</vt:lpstr>
      <vt:lpstr>Calibri</vt:lpstr>
      <vt:lpstr>Calibri Light</vt:lpstr>
      <vt:lpstr>Cambria Math</vt:lpstr>
      <vt:lpstr>Century Gothic</vt:lpstr>
      <vt:lpstr>Lucida Sans Unicode</vt:lpstr>
      <vt:lpstr>Tahoma</vt:lpstr>
      <vt:lpstr>Times New Roman</vt:lpstr>
      <vt:lpstr>Verdana</vt:lpstr>
      <vt:lpstr>Wingdings 3</vt:lpstr>
      <vt:lpstr>Тема Office</vt:lpstr>
      <vt:lpstr>Ион</vt:lpstr>
      <vt:lpstr>Office Theme</vt:lpstr>
      <vt:lpstr>Оценка скорости перемещения южного магнитного полюса в XIX–XXI веках</vt:lpstr>
      <vt:lpstr>ЭКВИВАЛЕНТНЫЙ МАГНИТНЫЙ ДИПОЛЬ</vt:lpstr>
      <vt:lpstr>ЭКВИВАЛЕНТНЫЙ МАГНИТНЫЙ ДИПОЛЬ</vt:lpstr>
      <vt:lpstr>ЛОКАЛЬНАЯ МАГНИТНАЯ ПОСТОЯННАЯ (G)</vt:lpstr>
      <vt:lpstr>Презентация PowerPoint</vt:lpstr>
      <vt:lpstr>Презентация PowerPoint</vt:lpstr>
      <vt:lpstr>Презентация PowerPoint</vt:lpstr>
      <vt:lpstr>Презентация PowerPoint</vt:lpstr>
      <vt:lpstr>Рис. 3. Скорость движения расчетных магнитных полюсов в Арктике и Антарктике</vt:lpstr>
      <vt:lpstr>Рис. 4. Скорость изменения величины магнитного момента в Арктике и Антарктике</vt:lpstr>
      <vt:lpstr>Рис. 5. Изменение локальной магнитной постоянной (G)</vt:lpstr>
      <vt:lpstr>Рис. 6. Изменение расстояния (R) от обсерватории до магнитного диполя</vt:lpstr>
      <vt:lpstr>Поведение интегральных характеристик магнитного поля на разном удалении от сейсмоактивных зон</vt:lpstr>
      <vt:lpstr>ВЕЛИКОЕ ВОСТОЧНО-ЯПОНСКОЕ ЗЕМЛЕТРЯСЕНИЕ</vt:lpstr>
      <vt:lpstr>ЗЕМЛЕТРЯСЕНИЕ В ТУРЦИИ И СИРИИ</vt:lpstr>
      <vt:lpstr>СКОЛЬЗЯЩЕЕ ОСРЕДНЕНИЕ</vt:lpstr>
      <vt:lpstr>ДИНАМИКА МАГНИТНЫХ ХАРАКТЕРИСТИК ОТНОСИТЕЛЬНО ЗЕМЛЕТРЯСЕНИЯ В ТУРЦИИ И СИРИИ 06.02.2023, 01:17 UTC</vt:lpstr>
      <vt:lpstr>Динамика скользящих Vвмп (скоростей виртуального магнитного полюса)</vt:lpstr>
      <vt:lpstr>Динамика скользящих Vвмп (скоростей виртуального магнитного полюса)</vt:lpstr>
      <vt:lpstr>Динамика скользящих Vmm (изменений скорости магнитного момента)</vt:lpstr>
      <vt:lpstr>Динамика скользящих Vmm (изменений скорости магнитного момента)</vt:lpstr>
      <vt:lpstr>Динамика скользящего R (расстояния от магнитного центра эквивалентного диполя до обсерватории)</vt:lpstr>
      <vt:lpstr>Динамика скользящего R (расстояния от магнитного центра эквивалентного диполя до обсерватории)</vt:lpstr>
      <vt:lpstr>Динамика скользящих L (расстояния от северного магнитного полюса до обсерватории), T (модуля вектора магнитной индукции) и G (локальной магнитной постоянной)</vt:lpstr>
      <vt:lpstr>Динамика скользящих L (расстояния от северного магнитного полюса до обсерватории), T (модуля вектора магнитной индукции) и G (локальной магнитной постоянной)</vt:lpstr>
      <vt:lpstr>ДИНАМИКА МАГНИТНЫХ ХАРАКТЕРИСТИК ОТНОСИТЕЛЬНО ВЕЛИКОГО ВОСТОЧНО-ЯПОНСКОГО ЗЕМЛЕТРЯСЕНИЯ 11.03.2011, 05:46 UTC</vt:lpstr>
      <vt:lpstr>Динамика скользящих Vвмп (скоростей виртуального магнитного полюса)</vt:lpstr>
      <vt:lpstr>Динамика скользящих Vвмп (скоростей виртуального магнитного полюса)</vt:lpstr>
      <vt:lpstr>Динамика скользящих Vвмп (скоростей виртуального магнитного полюса)</vt:lpstr>
      <vt:lpstr>Перемещение северного магнитного полюса в период землетрясения в Турции и Сирии</vt:lpstr>
      <vt:lpstr>Перемещение северного магнитного полюса в период землетрясения в Турции и Сирии</vt:lpstr>
      <vt:lpstr>Перемещение северного магнитного полюса в период Великого восточно-японского землетрясения</vt:lpstr>
      <vt:lpstr>Перемещение северного магнитного полюса в период Великого восточно-японского землетрясения</vt:lpstr>
      <vt:lpstr>25</vt:lpstr>
      <vt:lpstr>Презентация PowerPoint</vt:lpstr>
      <vt:lpstr>ЛОКАЛЬНАЯ МАГНИТНАЯ ПОСТОЯННАЯ (G)</vt:lpstr>
      <vt:lpstr>ТЕОРЕТИЧЕСКИЕ ОСНОВЫ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Оценка скорости перемещения южного магнитного полюса в XIX–XXI веках</dc:title>
  <dc:creator>Денис Уколов</dc:creator>
  <cp:lastModifiedBy>Professional</cp:lastModifiedBy>
  <cp:revision>68</cp:revision>
  <dcterms:created xsi:type="dcterms:W3CDTF">2025-09-10T03:38:46Z</dcterms:created>
  <dcterms:modified xsi:type="dcterms:W3CDTF">2025-09-30T20:55:00Z</dcterms:modified>
</cp:coreProperties>
</file>