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45A292-2E28-4A99-ACBC-DEC28032E3FA}">
          <p14:sldIdLst>
            <p14:sldId id="256"/>
            <p14:sldId id="258"/>
            <p14:sldId id="26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60" autoAdjust="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6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0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7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7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3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5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3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7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2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0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6178-87A5-43C4-A614-EDFA7972B7C8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5359-D4D0-48BD-97C4-B60E4E8810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999" y="181069"/>
            <a:ext cx="8311080" cy="1513302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Институт морской геологии и геофизики Дальневосточного отделения Российской Академии наук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ИМГиГ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ДВО РАН)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Institute of Marine Geology and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Geophisics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Far East Branch, Russian Academy of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Scienes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1262" y="2285890"/>
            <a:ext cx="9258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вертикальной составляющей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электротеллурического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и сейсмическая активность южной части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Cахалина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2024-2025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component of 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electrotelluric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 and seismic activity in the southern part of Sakhalin in 2024-2025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1850" y="4155471"/>
            <a:ext cx="103481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Стовбун Николай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Сергеевич,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Богомолов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Л.М.,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Закупин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С.А., Дудченко И.П.,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Гуляков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С.А, Костылев Д.В.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hangingPunct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Stovbun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Nikolay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Sergeevich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0" hangingPunct="0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Bogomolov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L.M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.,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Zakupin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S.A.,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Dudchenko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I.P,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Gulyakov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S.A.,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Kostylev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D.V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Логот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512887" cy="95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1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" y="395406"/>
            <a:ext cx="11982576" cy="59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14" y="7247"/>
            <a:ext cx="9939446" cy="68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1" y="279128"/>
            <a:ext cx="10546029" cy="6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1" y="53733"/>
            <a:ext cx="10464547" cy="68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44127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501">
                  <a:extLst>
                    <a:ext uri="{9D8B030D-6E8A-4147-A177-3AD203B41FA5}">
                      <a16:colId xmlns:a16="http://schemas.microsoft.com/office/drawing/2014/main" val="1405060805"/>
                    </a:ext>
                  </a:extLst>
                </a:gridCol>
                <a:gridCol w="1901228">
                  <a:extLst>
                    <a:ext uri="{9D8B030D-6E8A-4147-A177-3AD203B41FA5}">
                      <a16:colId xmlns:a16="http://schemas.microsoft.com/office/drawing/2014/main" val="1110946181"/>
                    </a:ext>
                  </a:extLst>
                </a:gridCol>
                <a:gridCol w="1901227">
                  <a:extLst>
                    <a:ext uri="{9D8B030D-6E8A-4147-A177-3AD203B41FA5}">
                      <a16:colId xmlns:a16="http://schemas.microsoft.com/office/drawing/2014/main" val="349124579"/>
                    </a:ext>
                  </a:extLst>
                </a:gridCol>
                <a:gridCol w="1774480">
                  <a:extLst>
                    <a:ext uri="{9D8B030D-6E8A-4147-A177-3AD203B41FA5}">
                      <a16:colId xmlns:a16="http://schemas.microsoft.com/office/drawing/2014/main" val="3745552503"/>
                    </a:ext>
                  </a:extLst>
                </a:gridCol>
                <a:gridCol w="2335794">
                  <a:extLst>
                    <a:ext uri="{9D8B030D-6E8A-4147-A177-3AD203B41FA5}">
                      <a16:colId xmlns:a16="http://schemas.microsoft.com/office/drawing/2014/main" val="3088270551"/>
                    </a:ext>
                  </a:extLst>
                </a:gridCol>
                <a:gridCol w="1240324">
                  <a:extLst>
                    <a:ext uri="{9D8B030D-6E8A-4147-A177-3AD203B41FA5}">
                      <a16:colId xmlns:a16="http://schemas.microsoft.com/office/drawing/2014/main" val="3281804430"/>
                    </a:ext>
                  </a:extLst>
                </a:gridCol>
                <a:gridCol w="1599446">
                  <a:extLst>
                    <a:ext uri="{9D8B030D-6E8A-4147-A177-3AD203B41FA5}">
                      <a16:colId xmlns:a16="http://schemas.microsoft.com/office/drawing/2014/main" val="2162206822"/>
                    </a:ext>
                  </a:extLst>
                </a:gridCol>
              </a:tblGrid>
              <a:tr h="73119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mV/m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R≤50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600798"/>
                  </a:ext>
                </a:extLst>
              </a:tr>
              <a:tr h="731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05.01.2024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16.04.2024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57-912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202521"/>
                  </a:ext>
                </a:extLst>
              </a:tr>
              <a:tr h="731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31.05.2024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16.06.2024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24-98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260669"/>
                  </a:ext>
                </a:extLst>
              </a:tr>
              <a:tr h="731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16.07.2024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07.08.2024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59-476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22644"/>
                  </a:ext>
                </a:extLst>
              </a:tr>
              <a:tr h="731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16.09.2024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28.10.2024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95-640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948575"/>
                  </a:ext>
                </a:extLst>
              </a:tr>
              <a:tr h="731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A5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06.12.2024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18.04.2025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300-1042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942945"/>
                  </a:ext>
                </a:extLst>
              </a:tr>
              <a:tr h="731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A6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02.06.2025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16.08.2025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260-851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974078"/>
                  </a:ext>
                </a:extLst>
              </a:tr>
              <a:tr h="50420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990382"/>
                  </a:ext>
                </a:extLst>
              </a:tr>
              <a:tr h="5042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A1-A6</a:t>
                      </a:r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 (64%)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(86%)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(78%)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56296"/>
                  </a:ext>
                </a:extLst>
              </a:tr>
              <a:tr h="731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(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788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4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358" y="117695"/>
            <a:ext cx="2637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797" y="972509"/>
            <a:ext cx="1168557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statistical significance of the obtained results, Fisher's exact test and the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binomial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were used. According to both tests, the occurrence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92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earthquakes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disturbances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periods is statistically significant: p-value = 0.03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Fisher's test and p-value = 0.01 for the binomial test at a significance level of 0.05.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 of 12 out of 14 events during perturbation periods is not statistically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p-value = 0.16 for Fisher's test and p-value = 0.10 for the binomial test at a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0.05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analysis of variations in vertical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earthquakes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Sakhalin indicate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ETP reflects both the general activation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seismicity in southern Sakhalin and the preparation of individual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 in the near zone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monitoring stations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4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55" y="539196"/>
            <a:ext cx="8091256" cy="63188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855" y="0"/>
            <a:ext cx="11226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measuring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monitoring the vertical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electrotelluric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(ETF)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0" y="1655104"/>
            <a:ext cx="5682569" cy="5112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95" y="1625010"/>
            <a:ext cx="3856777" cy="5142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" y="-27161"/>
            <a:ext cx="1979691" cy="148476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8743" y="1484768"/>
            <a:ext cx="11981419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48434" y="117695"/>
            <a:ext cx="8263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Analog-to-digital converter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ADAM-4017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0-10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 frequency band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8641" y="-126000"/>
            <a:ext cx="5788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of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74" y="520331"/>
            <a:ext cx="7825898" cy="633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157" y="207533"/>
            <a:ext cx="106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disturbance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channels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CH1, CH2, CH7, CH8 at the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Yuzhno-Sakhalinsk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1" y="607643"/>
            <a:ext cx="9812699" cy="62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100" y="153908"/>
            <a:ext cx="100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a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disturbances on channels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CH1, CH2, CH7, CH8 at the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Yuzhno-Sakhalinsk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tation</a:t>
            </a:r>
            <a:endParaRPr lang="ru-RU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1" y="523240"/>
            <a:ext cx="10111463" cy="62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0" y="687327"/>
            <a:ext cx="9993768" cy="6170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3632" y="99588"/>
            <a:ext cx="11039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in ETF from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01.01.2024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16.08.2025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Yuzhno-Sakhalinsk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station</a:t>
            </a:r>
            <a:endParaRPr lang="en-US" sz="2400" b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925" y="249963"/>
            <a:ext cx="119837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ETF 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01.01.2025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.08.2025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channels CH2, CH5 - </a:t>
            </a:r>
            <a:r>
              <a:rPr lang="en-US" sz="2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Kolkhoznoe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Station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" y="1601291"/>
            <a:ext cx="11841933" cy="36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4922" y="45268"/>
            <a:ext cx="1124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of ETP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Yuzhno-Sakhalinsk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Kolkhoznoe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01.11.2024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18.08.2025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76" y="508752"/>
            <a:ext cx="9441507" cy="62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435</Words>
  <Application>Microsoft Office PowerPoint</Application>
  <PresentationFormat>Широкоэкранный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Институт морской геологии и геофизики Дальневосточного отделения Российской Академии наук (ИМГиГ ДВО РАН) Institute of Marine Geology and Geophisics, Far East Branch, Russian Academy of Scienes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Стовбун Николай</dc:creator>
  <cp:lastModifiedBy>Стовбун Николай</cp:lastModifiedBy>
  <cp:revision>280</cp:revision>
  <dcterms:created xsi:type="dcterms:W3CDTF">2024-05-13T13:22:58Z</dcterms:created>
  <dcterms:modified xsi:type="dcterms:W3CDTF">2025-10-01T10:17:30Z</dcterms:modified>
</cp:coreProperties>
</file>