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0" r:id="rId4"/>
    <p:sldId id="271" r:id="rId5"/>
    <p:sldId id="272" r:id="rId6"/>
    <p:sldId id="259" r:id="rId7"/>
    <p:sldId id="275" r:id="rId8"/>
    <p:sldId id="273" r:id="rId9"/>
    <p:sldId id="274" r:id="rId10"/>
    <p:sldId id="264"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6"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41E29-7AE7-4079-AB49-C60EA5CF6FC7}" type="doc">
      <dgm:prSet loTypeId="urn:microsoft.com/office/officeart/2005/8/layout/process2" loCatId="process" qsTypeId="urn:microsoft.com/office/officeart/2005/8/quickstyle/simple1" qsCatId="simple" csTypeId="urn:microsoft.com/office/officeart/2005/8/colors/accent3_1" csCatId="accent3" phldr="1"/>
      <dgm:spPr/>
    </dgm:pt>
    <dgm:pt modelId="{77BAD225-8365-4457-8AAB-D82BC2A32BC5}">
      <dgm:prSet phldrT="[Текст]" custT="1"/>
      <dgm:spPr/>
      <dgm:t>
        <a:bodyPr/>
        <a:lstStyle/>
        <a:p>
          <a:r>
            <a:rPr lang="en-US" sz="1800" dirty="0" smtClean="0"/>
            <a:t>Cosmic ray (CR) intensity decrease during geomagnetic storms</a:t>
          </a:r>
          <a:r>
            <a:rPr lang="ru-RU" sz="1800" dirty="0" smtClean="0"/>
            <a:t> </a:t>
          </a:r>
          <a:r>
            <a:rPr lang="en-US" sz="1800" dirty="0" smtClean="0"/>
            <a:t>(GMS)</a:t>
          </a:r>
        </a:p>
        <a:p>
          <a:r>
            <a:rPr lang="de-DE" sz="1600" i="1" dirty="0" smtClean="0"/>
            <a:t>[</a:t>
          </a:r>
          <a:r>
            <a:rPr lang="de-DE" sz="1600" i="1" dirty="0" err="1" smtClean="0"/>
            <a:t>Forbush</a:t>
          </a:r>
          <a:r>
            <a:rPr lang="de-DE" sz="1600" i="1" dirty="0" smtClean="0"/>
            <a:t> 1937; 1938]</a:t>
          </a:r>
          <a:r>
            <a:rPr lang="ru-RU" sz="1600" i="1" dirty="0" smtClean="0"/>
            <a:t> </a:t>
          </a:r>
          <a:endParaRPr lang="ru-RU" sz="1600" i="1" dirty="0"/>
        </a:p>
      </dgm:t>
    </dgm:pt>
    <dgm:pt modelId="{33E1E70D-6546-412E-90E8-D7E2B7CD2F33}" type="parTrans" cxnId="{1981BABB-DB99-4259-91ED-1A1EACA535C4}">
      <dgm:prSet/>
      <dgm:spPr/>
      <dgm:t>
        <a:bodyPr/>
        <a:lstStyle/>
        <a:p>
          <a:endParaRPr lang="ru-RU" sz="2000"/>
        </a:p>
      </dgm:t>
    </dgm:pt>
    <dgm:pt modelId="{BA88C889-0A92-4345-8D45-61CB4005BB0A}" type="sibTrans" cxnId="{1981BABB-DB99-4259-91ED-1A1EACA535C4}">
      <dgm:prSet custT="1"/>
      <dgm:spPr/>
      <dgm:t>
        <a:bodyPr/>
        <a:lstStyle/>
        <a:p>
          <a:endParaRPr lang="ru-RU" sz="1200"/>
        </a:p>
      </dgm:t>
    </dgm:pt>
    <dgm:pt modelId="{1D388619-86F4-4BAA-A9C0-9AACF672C29F}">
      <dgm:prSet phldrT="[Текст]" custT="1"/>
      <dgm:spPr/>
      <dgm:t>
        <a:bodyPr/>
        <a:lstStyle/>
        <a:p>
          <a:pPr algn="ctr">
            <a:spcAft>
              <a:spcPts val="0"/>
            </a:spcAft>
          </a:pPr>
          <a:r>
            <a:rPr lang="en-US" sz="1800" dirty="0" smtClean="0"/>
            <a:t>Nonlinear relationship</a:t>
          </a:r>
          <a:r>
            <a:rPr lang="ru-RU" sz="1800" dirty="0" smtClean="0"/>
            <a:t>, </a:t>
          </a:r>
          <a:endParaRPr lang="en-US" sz="1800" dirty="0" smtClean="0"/>
        </a:p>
        <a:p>
          <a:pPr algn="ctr">
            <a:spcAft>
              <a:spcPct val="35000"/>
            </a:spcAft>
          </a:pPr>
          <a:r>
            <a:rPr lang="en-US" sz="1800" dirty="0" err="1" smtClean="0"/>
            <a:t>magnetospheric</a:t>
          </a:r>
          <a:r>
            <a:rPr lang="en-US" sz="1800" dirty="0" smtClean="0"/>
            <a:t> effects</a:t>
          </a:r>
          <a:r>
            <a:rPr lang="ru-RU" sz="1800" dirty="0" smtClean="0"/>
            <a:t> </a:t>
          </a:r>
          <a:endParaRPr lang="en-US" sz="1800" dirty="0" smtClean="0"/>
        </a:p>
        <a:p>
          <a:pPr algn="ctr">
            <a:spcAft>
              <a:spcPct val="35000"/>
            </a:spcAft>
          </a:pPr>
          <a:r>
            <a:rPr lang="en-US" sz="1600" i="1" dirty="0" smtClean="0"/>
            <a:t>[Dorman</a:t>
          </a:r>
          <a:r>
            <a:rPr lang="de-DE" sz="1600" i="1" dirty="0" smtClean="0"/>
            <a:t> 1963, </a:t>
          </a:r>
          <a:r>
            <a:rPr lang="de-DE" sz="1600" i="1" dirty="0" err="1" smtClean="0"/>
            <a:t>Debrunner</a:t>
          </a:r>
          <a:r>
            <a:rPr lang="de-DE" sz="1600" i="1" dirty="0" smtClean="0"/>
            <a:t> et al. 1979, </a:t>
          </a:r>
          <a:r>
            <a:rPr lang="de-DE" sz="1600" i="1" dirty="0" err="1" smtClean="0"/>
            <a:t>Dvornikov</a:t>
          </a:r>
          <a:r>
            <a:rPr lang="de-DE" sz="1600" i="1" dirty="0" smtClean="0"/>
            <a:t> &amp; </a:t>
          </a:r>
          <a:r>
            <a:rPr lang="de-DE" sz="1600" i="1" dirty="0" err="1" smtClean="0"/>
            <a:t>Sdobnov</a:t>
          </a:r>
          <a:r>
            <a:rPr lang="de-DE" sz="1600" i="1" dirty="0" smtClean="0"/>
            <a:t> 2002, </a:t>
          </a:r>
          <a:r>
            <a:rPr lang="en-US" sz="1600" i="1" dirty="0" err="1" smtClean="0"/>
            <a:t>Kudela</a:t>
          </a:r>
          <a:r>
            <a:rPr lang="de-DE" sz="1600" i="1" dirty="0" smtClean="0"/>
            <a:t> &amp; </a:t>
          </a:r>
          <a:r>
            <a:rPr lang="de-DE" sz="1600" i="1" dirty="0" err="1" smtClean="0"/>
            <a:t>Storini</a:t>
          </a:r>
          <a:r>
            <a:rPr lang="de-DE" sz="1600" i="1" dirty="0" smtClean="0"/>
            <a:t> 2005]</a:t>
          </a:r>
          <a:endParaRPr lang="ru-RU" sz="1600" i="1" dirty="0"/>
        </a:p>
      </dgm:t>
    </dgm:pt>
    <dgm:pt modelId="{F1D15992-C96B-4613-A0DC-6B56F46CA14E}" type="parTrans" cxnId="{D1E0F48F-C5AB-483C-A7CB-3D03E1B1BB31}">
      <dgm:prSet/>
      <dgm:spPr/>
      <dgm:t>
        <a:bodyPr/>
        <a:lstStyle/>
        <a:p>
          <a:endParaRPr lang="ru-RU" sz="2000"/>
        </a:p>
      </dgm:t>
    </dgm:pt>
    <dgm:pt modelId="{EB2D6FB5-FD86-4242-909A-9D997E764462}" type="sibTrans" cxnId="{D1E0F48F-C5AB-483C-A7CB-3D03E1B1BB31}">
      <dgm:prSet custT="1"/>
      <dgm:spPr/>
      <dgm:t>
        <a:bodyPr/>
        <a:lstStyle/>
        <a:p>
          <a:endParaRPr lang="ru-RU" sz="1200"/>
        </a:p>
      </dgm:t>
    </dgm:pt>
    <dgm:pt modelId="{C8826ABF-AECF-4274-AA04-60E7FC00F146}">
      <dgm:prSet phldrT="[Текст]" custT="1"/>
      <dgm:spPr/>
      <dgm:t>
        <a:bodyPr/>
        <a:lstStyle/>
        <a:p>
          <a:r>
            <a:rPr lang="de-DE" sz="1800" dirty="0" err="1" smtClean="0"/>
            <a:t>Forbush-effect</a:t>
          </a:r>
          <a:r>
            <a:rPr lang="de-DE" sz="1800" dirty="0" smtClean="0"/>
            <a:t> (FE) – </a:t>
          </a:r>
          <a:r>
            <a:rPr lang="en-US" sz="1800" dirty="0" smtClean="0"/>
            <a:t>changes in CR density and anisotropy under the influence of large-scale interplanetary disturbances</a:t>
          </a:r>
        </a:p>
        <a:p>
          <a:r>
            <a:rPr lang="en-US" sz="1600" i="1" dirty="0" smtClean="0"/>
            <a:t>[</a:t>
          </a:r>
          <a:r>
            <a:rPr lang="en-US" sz="1600" i="1" dirty="0" err="1" smtClean="0"/>
            <a:t>Belov</a:t>
          </a:r>
          <a:r>
            <a:rPr lang="en-US" sz="1600" i="1" dirty="0" smtClean="0"/>
            <a:t> 200</a:t>
          </a:r>
          <a:r>
            <a:rPr lang="ru-RU" sz="1600" i="1" dirty="0" smtClean="0"/>
            <a:t>1</a:t>
          </a:r>
          <a:r>
            <a:rPr lang="en-US" sz="1600" i="1" dirty="0" smtClean="0"/>
            <a:t>]</a:t>
          </a:r>
          <a:endParaRPr lang="ru-RU" sz="1600" i="1" dirty="0"/>
        </a:p>
      </dgm:t>
    </dgm:pt>
    <dgm:pt modelId="{EC661A70-E0EF-434A-8D07-3DA7629542E2}" type="parTrans" cxnId="{E4C43E37-5E1B-499B-804A-8C76D759D032}">
      <dgm:prSet/>
      <dgm:spPr/>
      <dgm:t>
        <a:bodyPr/>
        <a:lstStyle/>
        <a:p>
          <a:endParaRPr lang="ru-RU" sz="2000"/>
        </a:p>
      </dgm:t>
    </dgm:pt>
    <dgm:pt modelId="{C850ECED-79B6-4C95-904A-ADB784F4D5E4}" type="sibTrans" cxnId="{E4C43E37-5E1B-499B-804A-8C76D759D032}">
      <dgm:prSet/>
      <dgm:spPr/>
      <dgm:t>
        <a:bodyPr/>
        <a:lstStyle/>
        <a:p>
          <a:endParaRPr lang="ru-RU" sz="2000"/>
        </a:p>
      </dgm:t>
    </dgm:pt>
    <dgm:pt modelId="{31918055-1585-47B7-9ABD-4DA5D37D5C24}" type="pres">
      <dgm:prSet presAssocID="{D2F41E29-7AE7-4079-AB49-C60EA5CF6FC7}" presName="linearFlow" presStyleCnt="0">
        <dgm:presLayoutVars>
          <dgm:resizeHandles val="exact"/>
        </dgm:presLayoutVars>
      </dgm:prSet>
      <dgm:spPr/>
    </dgm:pt>
    <dgm:pt modelId="{344DCFBA-4D6F-43C1-924D-96CA44D6787E}" type="pres">
      <dgm:prSet presAssocID="{77BAD225-8365-4457-8AAB-D82BC2A32BC5}" presName="node" presStyleLbl="node1" presStyleIdx="0" presStyleCnt="3" custScaleX="124785">
        <dgm:presLayoutVars>
          <dgm:bulletEnabled val="1"/>
        </dgm:presLayoutVars>
      </dgm:prSet>
      <dgm:spPr/>
      <dgm:t>
        <a:bodyPr/>
        <a:lstStyle/>
        <a:p>
          <a:endParaRPr lang="ru-RU"/>
        </a:p>
      </dgm:t>
    </dgm:pt>
    <dgm:pt modelId="{56241597-2BD7-4D21-9780-D0742EDB9C2D}" type="pres">
      <dgm:prSet presAssocID="{BA88C889-0A92-4345-8D45-61CB4005BB0A}" presName="sibTrans" presStyleLbl="sibTrans2D1" presStyleIdx="0" presStyleCnt="2"/>
      <dgm:spPr/>
      <dgm:t>
        <a:bodyPr/>
        <a:lstStyle/>
        <a:p>
          <a:endParaRPr lang="ru-RU"/>
        </a:p>
      </dgm:t>
    </dgm:pt>
    <dgm:pt modelId="{2F402853-9729-45B2-9A7F-DF6B535B0767}" type="pres">
      <dgm:prSet presAssocID="{BA88C889-0A92-4345-8D45-61CB4005BB0A}" presName="connectorText" presStyleLbl="sibTrans2D1" presStyleIdx="0" presStyleCnt="2"/>
      <dgm:spPr/>
      <dgm:t>
        <a:bodyPr/>
        <a:lstStyle/>
        <a:p>
          <a:endParaRPr lang="ru-RU"/>
        </a:p>
      </dgm:t>
    </dgm:pt>
    <dgm:pt modelId="{2D161814-47AE-4B41-AA8C-3F88D7D0BFD8}" type="pres">
      <dgm:prSet presAssocID="{1D388619-86F4-4BAA-A9C0-9AACF672C29F}" presName="node" presStyleLbl="node1" presStyleIdx="1" presStyleCnt="3" custScaleX="124785" custScaleY="152505">
        <dgm:presLayoutVars>
          <dgm:bulletEnabled val="1"/>
        </dgm:presLayoutVars>
      </dgm:prSet>
      <dgm:spPr/>
      <dgm:t>
        <a:bodyPr/>
        <a:lstStyle/>
        <a:p>
          <a:endParaRPr lang="ru-RU"/>
        </a:p>
      </dgm:t>
    </dgm:pt>
    <dgm:pt modelId="{802BEC35-8E77-47DD-8270-D7570CD59726}" type="pres">
      <dgm:prSet presAssocID="{EB2D6FB5-FD86-4242-909A-9D997E764462}" presName="sibTrans" presStyleLbl="sibTrans2D1" presStyleIdx="1" presStyleCnt="2"/>
      <dgm:spPr/>
      <dgm:t>
        <a:bodyPr/>
        <a:lstStyle/>
        <a:p>
          <a:endParaRPr lang="ru-RU"/>
        </a:p>
      </dgm:t>
    </dgm:pt>
    <dgm:pt modelId="{248CE25E-3DC2-4DDC-A8AE-380408BBC05E}" type="pres">
      <dgm:prSet presAssocID="{EB2D6FB5-FD86-4242-909A-9D997E764462}" presName="connectorText" presStyleLbl="sibTrans2D1" presStyleIdx="1" presStyleCnt="2"/>
      <dgm:spPr/>
      <dgm:t>
        <a:bodyPr/>
        <a:lstStyle/>
        <a:p>
          <a:endParaRPr lang="ru-RU"/>
        </a:p>
      </dgm:t>
    </dgm:pt>
    <dgm:pt modelId="{68F68632-5D2E-44C0-B21B-2C04AAE516BB}" type="pres">
      <dgm:prSet presAssocID="{C8826ABF-AECF-4274-AA04-60E7FC00F146}" presName="node" presStyleLbl="node1" presStyleIdx="2" presStyleCnt="3" custScaleX="124785" custScaleY="170394">
        <dgm:presLayoutVars>
          <dgm:bulletEnabled val="1"/>
        </dgm:presLayoutVars>
      </dgm:prSet>
      <dgm:spPr/>
      <dgm:t>
        <a:bodyPr/>
        <a:lstStyle/>
        <a:p>
          <a:endParaRPr lang="ru-RU"/>
        </a:p>
      </dgm:t>
    </dgm:pt>
  </dgm:ptLst>
  <dgm:cxnLst>
    <dgm:cxn modelId="{D1E0F48F-C5AB-483C-A7CB-3D03E1B1BB31}" srcId="{D2F41E29-7AE7-4079-AB49-C60EA5CF6FC7}" destId="{1D388619-86F4-4BAA-A9C0-9AACF672C29F}" srcOrd="1" destOrd="0" parTransId="{F1D15992-C96B-4613-A0DC-6B56F46CA14E}" sibTransId="{EB2D6FB5-FD86-4242-909A-9D997E764462}"/>
    <dgm:cxn modelId="{0FE9E8BC-E123-499F-A75E-5014250A4178}" type="presOf" srcId="{BA88C889-0A92-4345-8D45-61CB4005BB0A}" destId="{2F402853-9729-45B2-9A7F-DF6B535B0767}" srcOrd="1" destOrd="0" presId="urn:microsoft.com/office/officeart/2005/8/layout/process2"/>
    <dgm:cxn modelId="{1981BABB-DB99-4259-91ED-1A1EACA535C4}" srcId="{D2F41E29-7AE7-4079-AB49-C60EA5CF6FC7}" destId="{77BAD225-8365-4457-8AAB-D82BC2A32BC5}" srcOrd="0" destOrd="0" parTransId="{33E1E70D-6546-412E-90E8-D7E2B7CD2F33}" sibTransId="{BA88C889-0A92-4345-8D45-61CB4005BB0A}"/>
    <dgm:cxn modelId="{32F6B56D-87FF-41DB-91F1-30C5BC0BC74D}" type="presOf" srcId="{77BAD225-8365-4457-8AAB-D82BC2A32BC5}" destId="{344DCFBA-4D6F-43C1-924D-96CA44D6787E}" srcOrd="0" destOrd="0" presId="urn:microsoft.com/office/officeart/2005/8/layout/process2"/>
    <dgm:cxn modelId="{319C1B62-959C-49AA-AEF2-1B5A1626C77D}" type="presOf" srcId="{EB2D6FB5-FD86-4242-909A-9D997E764462}" destId="{802BEC35-8E77-47DD-8270-D7570CD59726}" srcOrd="0" destOrd="0" presId="urn:microsoft.com/office/officeart/2005/8/layout/process2"/>
    <dgm:cxn modelId="{A70A775A-3BFD-4D7F-BB76-BFCA95EC65BF}" type="presOf" srcId="{EB2D6FB5-FD86-4242-909A-9D997E764462}" destId="{248CE25E-3DC2-4DDC-A8AE-380408BBC05E}" srcOrd="1" destOrd="0" presId="urn:microsoft.com/office/officeart/2005/8/layout/process2"/>
    <dgm:cxn modelId="{6602B54C-972C-4BB9-BA2E-A91ED1328602}" type="presOf" srcId="{BA88C889-0A92-4345-8D45-61CB4005BB0A}" destId="{56241597-2BD7-4D21-9780-D0742EDB9C2D}" srcOrd="0" destOrd="0" presId="urn:microsoft.com/office/officeart/2005/8/layout/process2"/>
    <dgm:cxn modelId="{7CB9847C-B5A7-444C-8161-A35C5B5BF053}" type="presOf" srcId="{D2F41E29-7AE7-4079-AB49-C60EA5CF6FC7}" destId="{31918055-1585-47B7-9ABD-4DA5D37D5C24}" srcOrd="0" destOrd="0" presId="urn:microsoft.com/office/officeart/2005/8/layout/process2"/>
    <dgm:cxn modelId="{3F63B172-2D26-40A8-8761-9273EA44CB3A}" type="presOf" srcId="{C8826ABF-AECF-4274-AA04-60E7FC00F146}" destId="{68F68632-5D2E-44C0-B21B-2C04AAE516BB}" srcOrd="0" destOrd="0" presId="urn:microsoft.com/office/officeart/2005/8/layout/process2"/>
    <dgm:cxn modelId="{E4C43E37-5E1B-499B-804A-8C76D759D032}" srcId="{D2F41E29-7AE7-4079-AB49-C60EA5CF6FC7}" destId="{C8826ABF-AECF-4274-AA04-60E7FC00F146}" srcOrd="2" destOrd="0" parTransId="{EC661A70-E0EF-434A-8D07-3DA7629542E2}" sibTransId="{C850ECED-79B6-4C95-904A-ADB784F4D5E4}"/>
    <dgm:cxn modelId="{C05859C4-91C1-4F46-A987-477BDAC9C5F7}" type="presOf" srcId="{1D388619-86F4-4BAA-A9C0-9AACF672C29F}" destId="{2D161814-47AE-4B41-AA8C-3F88D7D0BFD8}" srcOrd="0" destOrd="0" presId="urn:microsoft.com/office/officeart/2005/8/layout/process2"/>
    <dgm:cxn modelId="{0FED5C60-C5AB-4A7D-859F-A6F6A9DA612E}" type="presParOf" srcId="{31918055-1585-47B7-9ABD-4DA5D37D5C24}" destId="{344DCFBA-4D6F-43C1-924D-96CA44D6787E}" srcOrd="0" destOrd="0" presId="urn:microsoft.com/office/officeart/2005/8/layout/process2"/>
    <dgm:cxn modelId="{81F2634A-6E49-4494-ABF3-7A27D74FC78E}" type="presParOf" srcId="{31918055-1585-47B7-9ABD-4DA5D37D5C24}" destId="{56241597-2BD7-4D21-9780-D0742EDB9C2D}" srcOrd="1" destOrd="0" presId="urn:microsoft.com/office/officeart/2005/8/layout/process2"/>
    <dgm:cxn modelId="{B56A3FE5-2816-407B-9D85-E63B0B093490}" type="presParOf" srcId="{56241597-2BD7-4D21-9780-D0742EDB9C2D}" destId="{2F402853-9729-45B2-9A7F-DF6B535B0767}" srcOrd="0" destOrd="0" presId="urn:microsoft.com/office/officeart/2005/8/layout/process2"/>
    <dgm:cxn modelId="{C08FEB30-AB31-4FA6-92F5-D27C6F81CF96}" type="presParOf" srcId="{31918055-1585-47B7-9ABD-4DA5D37D5C24}" destId="{2D161814-47AE-4B41-AA8C-3F88D7D0BFD8}" srcOrd="2" destOrd="0" presId="urn:microsoft.com/office/officeart/2005/8/layout/process2"/>
    <dgm:cxn modelId="{A454EF6E-0F91-40D3-8154-A41D0BCF4558}" type="presParOf" srcId="{31918055-1585-47B7-9ABD-4DA5D37D5C24}" destId="{802BEC35-8E77-47DD-8270-D7570CD59726}" srcOrd="3" destOrd="0" presId="urn:microsoft.com/office/officeart/2005/8/layout/process2"/>
    <dgm:cxn modelId="{059768FD-343D-4967-86D3-F59A5BBADB1F}" type="presParOf" srcId="{802BEC35-8E77-47DD-8270-D7570CD59726}" destId="{248CE25E-3DC2-4DDC-A8AE-380408BBC05E}" srcOrd="0" destOrd="0" presId="urn:microsoft.com/office/officeart/2005/8/layout/process2"/>
    <dgm:cxn modelId="{0594FD3D-06BC-4B51-BE97-BF0DC387F743}" type="presParOf" srcId="{31918055-1585-47B7-9ABD-4DA5D37D5C24}" destId="{68F68632-5D2E-44C0-B21B-2C04AAE516BB}" srcOrd="4" destOrd="0" presId="urn:microsoft.com/office/officeart/2005/8/layout/process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FD22D-7B99-4F59-BB92-40827006DF84}" type="doc">
      <dgm:prSet loTypeId="urn:microsoft.com/office/officeart/2005/8/layout/matrix3" loCatId="matrix" qsTypeId="urn:microsoft.com/office/officeart/2005/8/quickstyle/simple1" qsCatId="simple" csTypeId="urn:microsoft.com/office/officeart/2005/8/colors/accent5_1" csCatId="accent5" phldr="1"/>
      <dgm:spPr/>
      <dgm:t>
        <a:bodyPr/>
        <a:lstStyle/>
        <a:p>
          <a:endParaRPr lang="ru-RU"/>
        </a:p>
      </dgm:t>
    </dgm:pt>
    <dgm:pt modelId="{F188EA17-D47F-4C8F-89A1-1CB8CB015C25}">
      <dgm:prSet custT="1"/>
      <dgm:spPr/>
      <dgm:t>
        <a:bodyPr/>
        <a:lstStyle/>
        <a:p>
          <a:pPr rtl="0"/>
          <a:r>
            <a:rPr lang="en-US" sz="1900" dirty="0" smtClean="0"/>
            <a:t>The parameters of "storms" in the solar wind, Earth's magnetosphere, and cosmic rays correlate well with each other, with the relationship being closer for events with a sudden onset and those caused by CMEs from ARs.</a:t>
          </a:r>
          <a:endParaRPr lang="ru-RU" sz="1900" dirty="0"/>
        </a:p>
      </dgm:t>
    </dgm:pt>
    <dgm:pt modelId="{E7BEA0D7-1D54-4B56-A1FD-049462B1279B}" type="parTrans" cxnId="{661B2495-11F1-45AC-A3FC-8854FB1647FF}">
      <dgm:prSet/>
      <dgm:spPr/>
      <dgm:t>
        <a:bodyPr/>
        <a:lstStyle/>
        <a:p>
          <a:endParaRPr lang="ru-RU"/>
        </a:p>
      </dgm:t>
    </dgm:pt>
    <dgm:pt modelId="{758A455F-B827-4EE8-97DB-4FED5B0D89C2}" type="sibTrans" cxnId="{661B2495-11F1-45AC-A3FC-8854FB1647FF}">
      <dgm:prSet/>
      <dgm:spPr/>
      <dgm:t>
        <a:bodyPr/>
        <a:lstStyle/>
        <a:p>
          <a:endParaRPr lang="ru-RU"/>
        </a:p>
      </dgm:t>
    </dgm:pt>
    <dgm:pt modelId="{BA26511B-7AB6-4860-895E-64BD93B3398E}">
      <dgm:prSet custT="1"/>
      <dgm:spPr/>
      <dgm:t>
        <a:bodyPr/>
        <a:lstStyle/>
        <a:p>
          <a:pPr rtl="0"/>
          <a:r>
            <a:rPr lang="en-US" sz="2000" dirty="0" smtClean="0"/>
            <a:t>Each GMS corresponds to at least a small decrease in CR density (by 1-2%), whereas an FE without GMS is a fairly common phenomenon.</a:t>
          </a:r>
          <a:endParaRPr lang="ru-RU" sz="2000" dirty="0"/>
        </a:p>
      </dgm:t>
    </dgm:pt>
    <dgm:pt modelId="{261A96DD-319C-462F-BBCE-D6FCEB7B8DC3}" type="parTrans" cxnId="{24EDFB93-31E6-4E27-986B-5B6AB24C2277}">
      <dgm:prSet/>
      <dgm:spPr/>
      <dgm:t>
        <a:bodyPr/>
        <a:lstStyle/>
        <a:p>
          <a:endParaRPr lang="ru-RU"/>
        </a:p>
      </dgm:t>
    </dgm:pt>
    <dgm:pt modelId="{CF74DA6B-1263-4BBE-A196-784F4014A009}" type="sibTrans" cxnId="{24EDFB93-31E6-4E27-986B-5B6AB24C2277}">
      <dgm:prSet/>
      <dgm:spPr/>
      <dgm:t>
        <a:bodyPr/>
        <a:lstStyle/>
        <a:p>
          <a:endParaRPr lang="ru-RU"/>
        </a:p>
      </dgm:t>
    </dgm:pt>
    <dgm:pt modelId="{CDF8BE78-B727-4C16-96D8-88D5C51647E9}">
      <dgm:prSet custT="1"/>
      <dgm:spPr/>
      <dgm:t>
        <a:bodyPr/>
        <a:lstStyle/>
        <a:p>
          <a:pPr rtl="0"/>
          <a:r>
            <a:rPr lang="en-US" sz="2000" dirty="0" smtClean="0"/>
            <a:t>The disruption of the relationship between the parameters of FEs and GMSs is explained by the magnitude and sign of the IMF </a:t>
          </a:r>
          <a:r>
            <a:rPr lang="en-US" sz="2000" dirty="0" err="1" smtClean="0"/>
            <a:t>Bz</a:t>
          </a:r>
          <a:r>
            <a:rPr lang="en-US" sz="2000" dirty="0" smtClean="0"/>
            <a:t>-component.</a:t>
          </a:r>
          <a:endParaRPr lang="ru-RU" sz="2000" dirty="0"/>
        </a:p>
      </dgm:t>
    </dgm:pt>
    <dgm:pt modelId="{300D9CEF-9B61-4ED5-BBDE-C24C717AC244}" type="parTrans" cxnId="{1CC4B8CC-E140-4905-8278-62FFDC31D7DF}">
      <dgm:prSet/>
      <dgm:spPr/>
      <dgm:t>
        <a:bodyPr/>
        <a:lstStyle/>
        <a:p>
          <a:endParaRPr lang="ru-RU"/>
        </a:p>
      </dgm:t>
    </dgm:pt>
    <dgm:pt modelId="{FA5D096E-BE42-4899-8694-7AF875AF2F19}" type="sibTrans" cxnId="{1CC4B8CC-E140-4905-8278-62FFDC31D7DF}">
      <dgm:prSet/>
      <dgm:spPr/>
      <dgm:t>
        <a:bodyPr/>
        <a:lstStyle/>
        <a:p>
          <a:endParaRPr lang="ru-RU"/>
        </a:p>
      </dgm:t>
    </dgm:pt>
    <dgm:pt modelId="{DC262484-E2F3-40BB-B1F2-EAE93564A41A}">
      <dgm:prSet custT="1"/>
      <dgm:spPr/>
      <dgm:t>
        <a:bodyPr/>
        <a:lstStyle/>
        <a:p>
          <a:pPr rtl="0"/>
          <a:r>
            <a:rPr lang="en-US" sz="2000" dirty="0" smtClean="0"/>
            <a:t>The established relationship between FEs and GMSs can be used to model FEs magnitudes from the 1830s to the 1950s, when data on GMSs but not on CR fluxes are already available.</a:t>
          </a:r>
          <a:endParaRPr lang="ru-RU" sz="2000" dirty="0"/>
        </a:p>
      </dgm:t>
    </dgm:pt>
    <dgm:pt modelId="{68ACFAE4-B3CE-4A18-BF8F-07B54AEA8047}" type="parTrans" cxnId="{2B0F2CE1-A2D6-49CC-9517-5454AE828524}">
      <dgm:prSet/>
      <dgm:spPr/>
      <dgm:t>
        <a:bodyPr/>
        <a:lstStyle/>
        <a:p>
          <a:endParaRPr lang="ru-RU"/>
        </a:p>
      </dgm:t>
    </dgm:pt>
    <dgm:pt modelId="{333F1324-2768-4032-BBB1-14533CC1A1CF}" type="sibTrans" cxnId="{2B0F2CE1-A2D6-49CC-9517-5454AE828524}">
      <dgm:prSet/>
      <dgm:spPr/>
      <dgm:t>
        <a:bodyPr/>
        <a:lstStyle/>
        <a:p>
          <a:endParaRPr lang="ru-RU"/>
        </a:p>
      </dgm:t>
    </dgm:pt>
    <dgm:pt modelId="{EF65C3EE-79FE-467D-BE8B-DA700EDD202A}" type="pres">
      <dgm:prSet presAssocID="{803FD22D-7B99-4F59-BB92-40827006DF84}" presName="matrix" presStyleCnt="0">
        <dgm:presLayoutVars>
          <dgm:chMax val="1"/>
          <dgm:dir/>
          <dgm:resizeHandles val="exact"/>
        </dgm:presLayoutVars>
      </dgm:prSet>
      <dgm:spPr/>
      <dgm:t>
        <a:bodyPr/>
        <a:lstStyle/>
        <a:p>
          <a:endParaRPr lang="ru-RU"/>
        </a:p>
      </dgm:t>
    </dgm:pt>
    <dgm:pt modelId="{E94C207C-5B9F-40B2-8B40-F1B215B75B5A}" type="pres">
      <dgm:prSet presAssocID="{803FD22D-7B99-4F59-BB92-40827006DF84}" presName="diamond" presStyleLbl="bgShp" presStyleIdx="0" presStyleCnt="1"/>
      <dgm:spPr/>
    </dgm:pt>
    <dgm:pt modelId="{F3B56257-AFCC-4ACB-96F9-A0C3A31BC6B9}" type="pres">
      <dgm:prSet presAssocID="{803FD22D-7B99-4F59-BB92-40827006DF84}" presName="quad1" presStyleLbl="node1" presStyleIdx="0" presStyleCnt="4" custScaleX="149918" custLinFactNeighborX="-25526">
        <dgm:presLayoutVars>
          <dgm:chMax val="0"/>
          <dgm:chPref val="0"/>
          <dgm:bulletEnabled val="1"/>
        </dgm:presLayoutVars>
      </dgm:prSet>
      <dgm:spPr/>
      <dgm:t>
        <a:bodyPr/>
        <a:lstStyle/>
        <a:p>
          <a:endParaRPr lang="ru-RU"/>
        </a:p>
      </dgm:t>
    </dgm:pt>
    <dgm:pt modelId="{1FCCB661-1F5A-4DA7-8B00-24C25B764147}" type="pres">
      <dgm:prSet presAssocID="{803FD22D-7B99-4F59-BB92-40827006DF84}" presName="quad2" presStyleLbl="node1" presStyleIdx="1" presStyleCnt="4" custScaleX="149918" custLinFactNeighborX="25748">
        <dgm:presLayoutVars>
          <dgm:chMax val="0"/>
          <dgm:chPref val="0"/>
          <dgm:bulletEnabled val="1"/>
        </dgm:presLayoutVars>
      </dgm:prSet>
      <dgm:spPr/>
      <dgm:t>
        <a:bodyPr/>
        <a:lstStyle/>
        <a:p>
          <a:endParaRPr lang="ru-RU"/>
        </a:p>
      </dgm:t>
    </dgm:pt>
    <dgm:pt modelId="{5C25A0BC-5747-4D56-BD5A-BADA3E31B9E8}" type="pres">
      <dgm:prSet presAssocID="{803FD22D-7B99-4F59-BB92-40827006DF84}" presName="quad3" presStyleLbl="node1" presStyleIdx="2" presStyleCnt="4" custScaleX="149918" custLinFactNeighborX="-25526">
        <dgm:presLayoutVars>
          <dgm:chMax val="0"/>
          <dgm:chPref val="0"/>
          <dgm:bulletEnabled val="1"/>
        </dgm:presLayoutVars>
      </dgm:prSet>
      <dgm:spPr/>
      <dgm:t>
        <a:bodyPr/>
        <a:lstStyle/>
        <a:p>
          <a:endParaRPr lang="ru-RU"/>
        </a:p>
      </dgm:t>
    </dgm:pt>
    <dgm:pt modelId="{7531C2BB-3B45-4FAA-ADE2-CA59841EBAB0}" type="pres">
      <dgm:prSet presAssocID="{803FD22D-7B99-4F59-BB92-40827006DF84}" presName="quad4" presStyleLbl="node1" presStyleIdx="3" presStyleCnt="4" custScaleX="149918" custLinFactNeighborX="25748">
        <dgm:presLayoutVars>
          <dgm:chMax val="0"/>
          <dgm:chPref val="0"/>
          <dgm:bulletEnabled val="1"/>
        </dgm:presLayoutVars>
      </dgm:prSet>
      <dgm:spPr/>
      <dgm:t>
        <a:bodyPr/>
        <a:lstStyle/>
        <a:p>
          <a:endParaRPr lang="ru-RU"/>
        </a:p>
      </dgm:t>
    </dgm:pt>
  </dgm:ptLst>
  <dgm:cxnLst>
    <dgm:cxn modelId="{24EDFB93-31E6-4E27-986B-5B6AB24C2277}" srcId="{803FD22D-7B99-4F59-BB92-40827006DF84}" destId="{BA26511B-7AB6-4860-895E-64BD93B3398E}" srcOrd="1" destOrd="0" parTransId="{261A96DD-319C-462F-BBCE-D6FCEB7B8DC3}" sibTransId="{CF74DA6B-1263-4BBE-A196-784F4014A009}"/>
    <dgm:cxn modelId="{A48A26F6-D4D3-48F6-8AC9-E02BD5ED90F8}" type="presOf" srcId="{CDF8BE78-B727-4C16-96D8-88D5C51647E9}" destId="{5C25A0BC-5747-4D56-BD5A-BADA3E31B9E8}" srcOrd="0" destOrd="0" presId="urn:microsoft.com/office/officeart/2005/8/layout/matrix3"/>
    <dgm:cxn modelId="{1CC4B8CC-E140-4905-8278-62FFDC31D7DF}" srcId="{803FD22D-7B99-4F59-BB92-40827006DF84}" destId="{CDF8BE78-B727-4C16-96D8-88D5C51647E9}" srcOrd="2" destOrd="0" parTransId="{300D9CEF-9B61-4ED5-BBDE-C24C717AC244}" sibTransId="{FA5D096E-BE42-4899-8694-7AF875AF2F19}"/>
    <dgm:cxn modelId="{661B2495-11F1-45AC-A3FC-8854FB1647FF}" srcId="{803FD22D-7B99-4F59-BB92-40827006DF84}" destId="{F188EA17-D47F-4C8F-89A1-1CB8CB015C25}" srcOrd="0" destOrd="0" parTransId="{E7BEA0D7-1D54-4B56-A1FD-049462B1279B}" sibTransId="{758A455F-B827-4EE8-97DB-4FED5B0D89C2}"/>
    <dgm:cxn modelId="{D7D57A1A-B7D2-4EDB-9FF0-53F64B518CD0}" type="presOf" srcId="{DC262484-E2F3-40BB-B1F2-EAE93564A41A}" destId="{7531C2BB-3B45-4FAA-ADE2-CA59841EBAB0}" srcOrd="0" destOrd="0" presId="urn:microsoft.com/office/officeart/2005/8/layout/matrix3"/>
    <dgm:cxn modelId="{EFB6FCE9-B611-4F96-8F4D-ECE4D5F03438}" type="presOf" srcId="{F188EA17-D47F-4C8F-89A1-1CB8CB015C25}" destId="{F3B56257-AFCC-4ACB-96F9-A0C3A31BC6B9}" srcOrd="0" destOrd="0" presId="urn:microsoft.com/office/officeart/2005/8/layout/matrix3"/>
    <dgm:cxn modelId="{DD57D8BC-8285-4117-99E4-759223A95BAF}" type="presOf" srcId="{BA26511B-7AB6-4860-895E-64BD93B3398E}" destId="{1FCCB661-1F5A-4DA7-8B00-24C25B764147}" srcOrd="0" destOrd="0" presId="urn:microsoft.com/office/officeart/2005/8/layout/matrix3"/>
    <dgm:cxn modelId="{2B0F2CE1-A2D6-49CC-9517-5454AE828524}" srcId="{803FD22D-7B99-4F59-BB92-40827006DF84}" destId="{DC262484-E2F3-40BB-B1F2-EAE93564A41A}" srcOrd="3" destOrd="0" parTransId="{68ACFAE4-B3CE-4A18-BF8F-07B54AEA8047}" sibTransId="{333F1324-2768-4032-BBB1-14533CC1A1CF}"/>
    <dgm:cxn modelId="{69865F14-D702-4643-80C4-7F322156577B}" type="presOf" srcId="{803FD22D-7B99-4F59-BB92-40827006DF84}" destId="{EF65C3EE-79FE-467D-BE8B-DA700EDD202A}" srcOrd="0" destOrd="0" presId="urn:microsoft.com/office/officeart/2005/8/layout/matrix3"/>
    <dgm:cxn modelId="{5CE4B609-83B9-4F37-B982-CC5C7F76D2B9}" type="presParOf" srcId="{EF65C3EE-79FE-467D-BE8B-DA700EDD202A}" destId="{E94C207C-5B9F-40B2-8B40-F1B215B75B5A}" srcOrd="0" destOrd="0" presId="urn:microsoft.com/office/officeart/2005/8/layout/matrix3"/>
    <dgm:cxn modelId="{57E374F4-5C78-4FA1-8FFD-1796C2D670E6}" type="presParOf" srcId="{EF65C3EE-79FE-467D-BE8B-DA700EDD202A}" destId="{F3B56257-AFCC-4ACB-96F9-A0C3A31BC6B9}" srcOrd="1" destOrd="0" presId="urn:microsoft.com/office/officeart/2005/8/layout/matrix3"/>
    <dgm:cxn modelId="{C9B8B37A-F241-43E1-81C5-C501BE534439}" type="presParOf" srcId="{EF65C3EE-79FE-467D-BE8B-DA700EDD202A}" destId="{1FCCB661-1F5A-4DA7-8B00-24C25B764147}" srcOrd="2" destOrd="0" presId="urn:microsoft.com/office/officeart/2005/8/layout/matrix3"/>
    <dgm:cxn modelId="{A091CF32-2679-47DD-84E1-F65E23674145}" type="presParOf" srcId="{EF65C3EE-79FE-467D-BE8B-DA700EDD202A}" destId="{5C25A0BC-5747-4D56-BD5A-BADA3E31B9E8}" srcOrd="3" destOrd="0" presId="urn:microsoft.com/office/officeart/2005/8/layout/matrix3"/>
    <dgm:cxn modelId="{158F0AE9-B8E0-442E-9BC5-05C9D3E85B18}" type="presParOf" srcId="{EF65C3EE-79FE-467D-BE8B-DA700EDD202A}" destId="{7531C2BB-3B45-4FAA-ADE2-CA59841EBAB0}"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4DCFBA-4D6F-43C1-924D-96CA44D6787E}">
      <dsp:nvSpPr>
        <dsp:cNvPr id="0" name=""/>
        <dsp:cNvSpPr/>
      </dsp:nvSpPr>
      <dsp:spPr>
        <a:xfrm>
          <a:off x="133660" y="2905"/>
          <a:ext cx="3981150" cy="79760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Cosmic ray (CR) intensity decrease during geomagnetic storms</a:t>
          </a:r>
          <a:r>
            <a:rPr lang="ru-RU" sz="1800" kern="1200" dirty="0" smtClean="0"/>
            <a:t> </a:t>
          </a:r>
          <a:r>
            <a:rPr lang="en-US" sz="1800" kern="1200" dirty="0" smtClean="0"/>
            <a:t>(GMS)</a:t>
          </a:r>
        </a:p>
        <a:p>
          <a:pPr lvl="0" algn="ctr" defTabSz="800100">
            <a:lnSpc>
              <a:spcPct val="90000"/>
            </a:lnSpc>
            <a:spcBef>
              <a:spcPct val="0"/>
            </a:spcBef>
            <a:spcAft>
              <a:spcPct val="35000"/>
            </a:spcAft>
          </a:pPr>
          <a:r>
            <a:rPr lang="de-DE" sz="1600" i="1" kern="1200" dirty="0" smtClean="0"/>
            <a:t>[</a:t>
          </a:r>
          <a:r>
            <a:rPr lang="de-DE" sz="1600" i="1" kern="1200" dirty="0" err="1" smtClean="0"/>
            <a:t>Forbush</a:t>
          </a:r>
          <a:r>
            <a:rPr lang="de-DE" sz="1600" i="1" kern="1200" dirty="0" smtClean="0"/>
            <a:t> 1937; 1938]</a:t>
          </a:r>
          <a:r>
            <a:rPr lang="ru-RU" sz="1600" i="1" kern="1200" dirty="0" smtClean="0"/>
            <a:t> </a:t>
          </a:r>
          <a:endParaRPr lang="ru-RU" sz="1600" i="1" kern="1200" dirty="0"/>
        </a:p>
      </dsp:txBody>
      <dsp:txXfrm>
        <a:off x="133660" y="2905"/>
        <a:ext cx="3981150" cy="797601"/>
      </dsp:txXfrm>
    </dsp:sp>
    <dsp:sp modelId="{56241597-2BD7-4D21-9780-D0742EDB9C2D}">
      <dsp:nvSpPr>
        <dsp:cNvPr id="0" name=""/>
        <dsp:cNvSpPr/>
      </dsp:nvSpPr>
      <dsp:spPr>
        <a:xfrm rot="5400000">
          <a:off x="1974685" y="820447"/>
          <a:ext cx="299100" cy="3589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5400000">
        <a:off x="1974685" y="820447"/>
        <a:ext cx="299100" cy="358920"/>
      </dsp:txXfrm>
    </dsp:sp>
    <dsp:sp modelId="{2D161814-47AE-4B41-AA8C-3F88D7D0BFD8}">
      <dsp:nvSpPr>
        <dsp:cNvPr id="0" name=""/>
        <dsp:cNvSpPr/>
      </dsp:nvSpPr>
      <dsp:spPr>
        <a:xfrm>
          <a:off x="133660" y="1199308"/>
          <a:ext cx="3981150" cy="121638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kern="1200" dirty="0" smtClean="0"/>
            <a:t>Nonlinear relationship</a:t>
          </a:r>
          <a:r>
            <a:rPr lang="ru-RU" sz="1800" kern="1200" dirty="0" smtClean="0"/>
            <a:t>, </a:t>
          </a:r>
          <a:endParaRPr lang="en-US" sz="1800" kern="1200" dirty="0" smtClean="0"/>
        </a:p>
        <a:p>
          <a:pPr lvl="0" algn="ctr" defTabSz="800100">
            <a:lnSpc>
              <a:spcPct val="90000"/>
            </a:lnSpc>
            <a:spcBef>
              <a:spcPct val="0"/>
            </a:spcBef>
            <a:spcAft>
              <a:spcPct val="35000"/>
            </a:spcAft>
          </a:pPr>
          <a:r>
            <a:rPr lang="en-US" sz="1800" kern="1200" dirty="0" err="1" smtClean="0"/>
            <a:t>magnetospheric</a:t>
          </a:r>
          <a:r>
            <a:rPr lang="en-US" sz="1800" kern="1200" dirty="0" smtClean="0"/>
            <a:t> effects</a:t>
          </a:r>
          <a:r>
            <a:rPr lang="ru-RU" sz="1800" kern="1200" dirty="0" smtClean="0"/>
            <a:t> </a:t>
          </a:r>
          <a:endParaRPr lang="en-US" sz="1800" kern="1200" dirty="0" smtClean="0"/>
        </a:p>
        <a:p>
          <a:pPr lvl="0" algn="ctr" defTabSz="800100">
            <a:lnSpc>
              <a:spcPct val="90000"/>
            </a:lnSpc>
            <a:spcBef>
              <a:spcPct val="0"/>
            </a:spcBef>
            <a:spcAft>
              <a:spcPct val="35000"/>
            </a:spcAft>
          </a:pPr>
          <a:r>
            <a:rPr lang="en-US" sz="1600" i="1" kern="1200" dirty="0" smtClean="0"/>
            <a:t>[Dorman</a:t>
          </a:r>
          <a:r>
            <a:rPr lang="de-DE" sz="1600" i="1" kern="1200" dirty="0" smtClean="0"/>
            <a:t> 1963, </a:t>
          </a:r>
          <a:r>
            <a:rPr lang="de-DE" sz="1600" i="1" kern="1200" dirty="0" err="1" smtClean="0"/>
            <a:t>Debrunner</a:t>
          </a:r>
          <a:r>
            <a:rPr lang="de-DE" sz="1600" i="1" kern="1200" dirty="0" smtClean="0"/>
            <a:t> et al. 1979, </a:t>
          </a:r>
          <a:r>
            <a:rPr lang="de-DE" sz="1600" i="1" kern="1200" dirty="0" err="1" smtClean="0"/>
            <a:t>Dvornikov</a:t>
          </a:r>
          <a:r>
            <a:rPr lang="de-DE" sz="1600" i="1" kern="1200" dirty="0" smtClean="0"/>
            <a:t> &amp; </a:t>
          </a:r>
          <a:r>
            <a:rPr lang="de-DE" sz="1600" i="1" kern="1200" dirty="0" err="1" smtClean="0"/>
            <a:t>Sdobnov</a:t>
          </a:r>
          <a:r>
            <a:rPr lang="de-DE" sz="1600" i="1" kern="1200" dirty="0" smtClean="0"/>
            <a:t> 2002, </a:t>
          </a:r>
          <a:r>
            <a:rPr lang="en-US" sz="1600" i="1" kern="1200" dirty="0" err="1" smtClean="0"/>
            <a:t>Kudela</a:t>
          </a:r>
          <a:r>
            <a:rPr lang="de-DE" sz="1600" i="1" kern="1200" dirty="0" smtClean="0"/>
            <a:t> &amp; </a:t>
          </a:r>
          <a:r>
            <a:rPr lang="de-DE" sz="1600" i="1" kern="1200" dirty="0" err="1" smtClean="0"/>
            <a:t>Storini</a:t>
          </a:r>
          <a:r>
            <a:rPr lang="de-DE" sz="1600" i="1" kern="1200" dirty="0" smtClean="0"/>
            <a:t> 2005]</a:t>
          </a:r>
          <a:endParaRPr lang="ru-RU" sz="1600" i="1" kern="1200" dirty="0"/>
        </a:p>
      </dsp:txBody>
      <dsp:txXfrm>
        <a:off x="133660" y="1199308"/>
        <a:ext cx="3981150" cy="1216382"/>
      </dsp:txXfrm>
    </dsp:sp>
    <dsp:sp modelId="{802BEC35-8E77-47DD-8270-D7570CD59726}">
      <dsp:nvSpPr>
        <dsp:cNvPr id="0" name=""/>
        <dsp:cNvSpPr/>
      </dsp:nvSpPr>
      <dsp:spPr>
        <a:xfrm rot="5400000">
          <a:off x="1974685" y="2435631"/>
          <a:ext cx="299100" cy="3589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5400000">
        <a:off x="1974685" y="2435631"/>
        <a:ext cx="299100" cy="358920"/>
      </dsp:txXfrm>
    </dsp:sp>
    <dsp:sp modelId="{68F68632-5D2E-44C0-B21B-2C04AAE516BB}">
      <dsp:nvSpPr>
        <dsp:cNvPr id="0" name=""/>
        <dsp:cNvSpPr/>
      </dsp:nvSpPr>
      <dsp:spPr>
        <a:xfrm>
          <a:off x="133660" y="2814492"/>
          <a:ext cx="3981150" cy="135906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t>Forbush-effect</a:t>
          </a:r>
          <a:r>
            <a:rPr lang="de-DE" sz="1800" kern="1200" dirty="0" smtClean="0"/>
            <a:t> (FE) – </a:t>
          </a:r>
          <a:r>
            <a:rPr lang="en-US" sz="1800" kern="1200" dirty="0" smtClean="0"/>
            <a:t>changes in CR density and anisotropy under the influence of large-scale interplanetary disturbances</a:t>
          </a:r>
        </a:p>
        <a:p>
          <a:pPr lvl="0" algn="ctr" defTabSz="800100">
            <a:lnSpc>
              <a:spcPct val="90000"/>
            </a:lnSpc>
            <a:spcBef>
              <a:spcPct val="0"/>
            </a:spcBef>
            <a:spcAft>
              <a:spcPct val="35000"/>
            </a:spcAft>
          </a:pPr>
          <a:r>
            <a:rPr lang="en-US" sz="1600" i="1" kern="1200" dirty="0" smtClean="0"/>
            <a:t>[</a:t>
          </a:r>
          <a:r>
            <a:rPr lang="en-US" sz="1600" i="1" kern="1200" dirty="0" err="1" smtClean="0"/>
            <a:t>Belov</a:t>
          </a:r>
          <a:r>
            <a:rPr lang="en-US" sz="1600" i="1" kern="1200" dirty="0" smtClean="0"/>
            <a:t> 200</a:t>
          </a:r>
          <a:r>
            <a:rPr lang="ru-RU" sz="1600" i="1" kern="1200" dirty="0" smtClean="0"/>
            <a:t>1</a:t>
          </a:r>
          <a:r>
            <a:rPr lang="en-US" sz="1600" i="1" kern="1200" dirty="0" smtClean="0"/>
            <a:t>]</a:t>
          </a:r>
          <a:endParaRPr lang="ru-RU" sz="1600" i="1" kern="1200" dirty="0"/>
        </a:p>
      </dsp:txBody>
      <dsp:txXfrm>
        <a:off x="133660" y="2814492"/>
        <a:ext cx="3981150" cy="13590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4C207C-5B9F-40B2-8B40-F1B215B75B5A}">
      <dsp:nvSpPr>
        <dsp:cNvPr id="0" name=""/>
        <dsp:cNvSpPr/>
      </dsp:nvSpPr>
      <dsp:spPr>
        <a:xfrm>
          <a:off x="899640" y="0"/>
          <a:ext cx="6121599" cy="612159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56257-AFCC-4ACB-96F9-A0C3A31BC6B9}">
      <dsp:nvSpPr>
        <dsp:cNvPr id="0" name=""/>
        <dsp:cNvSpPr/>
      </dsp:nvSpPr>
      <dsp:spPr>
        <a:xfrm>
          <a:off x="275901" y="581551"/>
          <a:ext cx="3579177" cy="2387423"/>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The parameters of "storms" in the solar wind, Earth's magnetosphere, and cosmic rays correlate well with each other, with the relationship being closer for events with a sudden onset and those caused by CMEs from ARs.</a:t>
          </a:r>
          <a:endParaRPr lang="ru-RU" sz="1900" kern="1200" dirty="0"/>
        </a:p>
      </dsp:txBody>
      <dsp:txXfrm>
        <a:off x="275901" y="581551"/>
        <a:ext cx="3579177" cy="2387423"/>
      </dsp:txXfrm>
    </dsp:sp>
    <dsp:sp modelId="{1FCCB661-1F5A-4DA7-8B00-24C25B764147}">
      <dsp:nvSpPr>
        <dsp:cNvPr id="0" name=""/>
        <dsp:cNvSpPr/>
      </dsp:nvSpPr>
      <dsp:spPr>
        <a:xfrm>
          <a:off x="4071100" y="581551"/>
          <a:ext cx="3579177" cy="2387423"/>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Each GMS corresponds to at least a small decrease in CR density (by 1-2%), whereas an FE without GMS is a fairly common phenomenon.</a:t>
          </a:r>
          <a:endParaRPr lang="ru-RU" sz="2000" kern="1200" dirty="0"/>
        </a:p>
      </dsp:txBody>
      <dsp:txXfrm>
        <a:off x="4071100" y="581551"/>
        <a:ext cx="3579177" cy="2387423"/>
      </dsp:txXfrm>
    </dsp:sp>
    <dsp:sp modelId="{5C25A0BC-5747-4D56-BD5A-BADA3E31B9E8}">
      <dsp:nvSpPr>
        <dsp:cNvPr id="0" name=""/>
        <dsp:cNvSpPr/>
      </dsp:nvSpPr>
      <dsp:spPr>
        <a:xfrm>
          <a:off x="275901" y="3152623"/>
          <a:ext cx="3579177" cy="2387423"/>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The disruption of the relationship between the parameters of FEs and GMSs is explained by the magnitude and sign of the IMF </a:t>
          </a:r>
          <a:r>
            <a:rPr lang="en-US" sz="2000" kern="1200" dirty="0" err="1" smtClean="0"/>
            <a:t>Bz</a:t>
          </a:r>
          <a:r>
            <a:rPr lang="en-US" sz="2000" kern="1200" dirty="0" smtClean="0"/>
            <a:t>-component.</a:t>
          </a:r>
          <a:endParaRPr lang="ru-RU" sz="2000" kern="1200" dirty="0"/>
        </a:p>
      </dsp:txBody>
      <dsp:txXfrm>
        <a:off x="275901" y="3152623"/>
        <a:ext cx="3579177" cy="2387423"/>
      </dsp:txXfrm>
    </dsp:sp>
    <dsp:sp modelId="{7531C2BB-3B45-4FAA-ADE2-CA59841EBAB0}">
      <dsp:nvSpPr>
        <dsp:cNvPr id="0" name=""/>
        <dsp:cNvSpPr/>
      </dsp:nvSpPr>
      <dsp:spPr>
        <a:xfrm>
          <a:off x="4071100" y="3152623"/>
          <a:ext cx="3579177" cy="2387423"/>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The established relationship between FEs and GMSs can be used to model FEs magnitudes from the 1830s to the 1950s, when data on GMSs but not on CR fluxes are already available.</a:t>
          </a:r>
          <a:endParaRPr lang="ru-RU" sz="2000" kern="1200" dirty="0"/>
        </a:p>
      </dsp:txBody>
      <dsp:txXfrm>
        <a:off x="4071100" y="3152623"/>
        <a:ext cx="3579177" cy="23874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E744E-FCD9-4CDA-A254-F6C0ECBA8F7D}" type="datetimeFigureOut">
              <a:rPr lang="ru-RU" smtClean="0"/>
              <a:pPr/>
              <a:t>2025.09.26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2F2AB-25AB-48A4-8C82-267C012EC70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E6F85-6220-421D-9203-84F526C4C605}" type="slidenum">
              <a:rPr lang="en-US" smtClean="0"/>
              <a:pPr/>
              <a:t>6</a:t>
            </a:fld>
            <a:endParaRPr lang="en-US" dirty="0"/>
          </a:p>
        </p:txBody>
      </p:sp>
    </p:spTree>
    <p:extLst>
      <p:ext uri="{BB962C8B-B14F-4D97-AF65-F5344CB8AC3E}">
        <p14:creationId xmlns="" xmlns:p14="http://schemas.microsoft.com/office/powerpoint/2010/main" val="329344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FF31816-AF2F-1242-F46B-D491A845E8D0}"/>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697A44CE-7EA8-1458-D688-33AE2285497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 xmlns:a16="http://schemas.microsoft.com/office/drawing/2014/main" id="{0D7EC9CE-4E9C-5EDC-E164-36D0F5B6DC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C7D87164-08E0-C6EF-2F03-E48C6796A434}"/>
              </a:ext>
            </a:extLst>
          </p:cNvPr>
          <p:cNvSpPr>
            <a:spLocks noGrp="1"/>
          </p:cNvSpPr>
          <p:nvPr>
            <p:ph type="sldNum" sz="quarter" idx="5"/>
          </p:nvPr>
        </p:nvSpPr>
        <p:spPr/>
        <p:txBody>
          <a:bodyPr/>
          <a:lstStyle/>
          <a:p>
            <a:fld id="{C30E6F85-6220-421D-9203-84F526C4C605}" type="slidenum">
              <a:rPr lang="en-US" smtClean="0"/>
              <a:pPr/>
              <a:t>11</a:t>
            </a:fld>
            <a:endParaRPr lang="en-US" dirty="0"/>
          </a:p>
        </p:txBody>
      </p:sp>
    </p:spTree>
    <p:extLst>
      <p:ext uri="{BB962C8B-B14F-4D97-AF65-F5344CB8AC3E}">
        <p14:creationId xmlns="" xmlns:p14="http://schemas.microsoft.com/office/powerpoint/2010/main" val="1477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grpSp>
        <p:nvGrpSpPr>
          <p:cNvPr id="4" name="Group 4">
            <a:extLst>
              <a:ext uri="{FF2B5EF4-FFF2-40B4-BE49-F238E27FC236}">
                <a16:creationId xmlns="" xmlns:a16="http://schemas.microsoft.com/office/drawing/2014/main" id="{458121AD-8518-1695-111E-C8CFF8A3D0D4}"/>
              </a:ext>
              <a:ext uri="{C183D7F6-B498-43B3-948B-1728B52AA6E4}">
                <adec:decorative xmlns="" xmlns:adec="http://schemas.microsoft.com/office/drawing/2017/decorative" val="1"/>
              </a:ext>
            </a:extLst>
          </p:cNvPr>
          <p:cNvGrpSpPr/>
          <p:nvPr userDrawn="1"/>
        </p:nvGrpSpPr>
        <p:grpSpPr>
          <a:xfrm>
            <a:off x="-3" y="0"/>
            <a:ext cx="9144003" cy="6858000"/>
            <a:chOff x="-4" y="0"/>
            <a:chExt cx="12192004" cy="6858000"/>
          </a:xfrm>
        </p:grpSpPr>
        <p:sp useBgFill="1">
          <p:nvSpPr>
            <p:cNvPr id="15" name="Rectangle 14">
              <a:extLst>
                <a:ext uri="{FF2B5EF4-FFF2-40B4-BE49-F238E27FC236}">
                  <a16:creationId xmlns=""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0" name="Freeform: Shape 19">
              <a:extLst>
                <a:ext uri="{FF2B5EF4-FFF2-40B4-BE49-F238E27FC236}">
                  <a16:creationId xmlns="" xmlns:a16="http://schemas.microsoft.com/office/drawing/2014/main" id="{230DFABF-2A96-46EC-8C35-1C4A9D0A0739}"/>
                </a:ext>
              </a:extLst>
            </p:cNvPr>
            <p:cNvSpPr>
              <a:spLocks noChangeAspect="1"/>
            </p:cNvSpPr>
            <p:nvPr userDrawn="1"/>
          </p:nvSpPr>
          <p:spPr>
            <a:xfrm rot="16200000" flipH="1">
              <a:off x="3489960" y="822961"/>
              <a:ext cx="5212080" cy="5212080"/>
            </a:xfrm>
            <a:prstGeom prst="ellipse">
              <a:avLst/>
            </a:pr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Freeform: Shape 19">
            <a:extLst>
              <a:ext uri="{FF2B5EF4-FFF2-40B4-BE49-F238E27FC236}">
                <a16:creationId xmlns="" xmlns:a16="http://schemas.microsoft.com/office/drawing/2014/main" id="{9829D3BA-2CE1-52FA-09B7-96BDEAF530CE}"/>
              </a:ext>
              <a:ext uri="{C183D7F6-B498-43B3-948B-1728B52AA6E4}">
                <adec:decorative xmlns="" xmlns:adec="http://schemas.microsoft.com/office/drawing/2017/decorative" val="1"/>
              </a:ext>
            </a:extLst>
          </p:cNvPr>
          <p:cNvSpPr>
            <a:spLocks noChangeAspect="1"/>
          </p:cNvSpPr>
          <p:nvPr userDrawn="1"/>
        </p:nvSpPr>
        <p:spPr>
          <a:xfrm>
            <a:off x="2343150" y="459028"/>
            <a:ext cx="4457700" cy="5939944"/>
          </a:xfrm>
          <a:prstGeom prst="ellipse">
            <a:avLst/>
          </a:prstGeom>
          <a:gradFill flip="none" rotWithShape="1">
            <a:gsLst>
              <a:gs pos="7000">
                <a:schemeClr val="accent5">
                  <a:alpha val="30000"/>
                </a:schemeClr>
              </a:gs>
              <a:gs pos="100000">
                <a:schemeClr val="accent3">
                  <a:alpha val="2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155BA1B2-362C-9BE1-25F7-1E3A86E2667F}"/>
              </a:ext>
            </a:extLst>
          </p:cNvPr>
          <p:cNvSpPr>
            <a:spLocks noGrp="1"/>
          </p:cNvSpPr>
          <p:nvPr>
            <p:ph type="title" hasCustomPrompt="1"/>
          </p:nvPr>
        </p:nvSpPr>
        <p:spPr>
          <a:xfrm>
            <a:off x="731520" y="1731702"/>
            <a:ext cx="7680960" cy="3394596"/>
          </a:xfrm>
        </p:spPr>
        <p:txBody>
          <a:bodyPr anchor="ctr" anchorCtr="0"/>
          <a:lstStyle>
            <a:lvl1pPr algn="ctr">
              <a:defRPr baseline="0"/>
            </a:lvl1pPr>
          </a:lstStyle>
          <a:p>
            <a:r>
              <a:rPr lang="en-US" dirty="0"/>
              <a:t>Click to add title</a:t>
            </a:r>
          </a:p>
        </p:txBody>
      </p:sp>
      <p:sp>
        <p:nvSpPr>
          <p:cNvPr id="3" name="Rectangle 2">
            <a:extLst>
              <a:ext uri="{FF2B5EF4-FFF2-40B4-BE49-F238E27FC236}">
                <a16:creationId xmlns="" xmlns:a16="http://schemas.microsoft.com/office/drawing/2014/main" id="{4253DD31-8C23-CEA0-7016-E263E3AE4D48}"/>
              </a:ext>
              <a:ext uri="{C183D7F6-B498-43B3-948B-1728B52AA6E4}">
                <adec:decorative xmlns="" xmlns:adec="http://schemas.microsoft.com/office/drawing/2017/decorative" val="1"/>
              </a:ext>
            </a:extLst>
          </p:cNvPr>
          <p:cNvSpPr/>
          <p:nvPr userDrawn="1"/>
        </p:nvSpPr>
        <p:spPr>
          <a:xfrm>
            <a:off x="1" y="6401228"/>
            <a:ext cx="9144000" cy="456772"/>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02029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grpSp>
        <p:nvGrpSpPr>
          <p:cNvPr id="4" name="Group 42">
            <a:extLst>
              <a:ext uri="{FF2B5EF4-FFF2-40B4-BE49-F238E27FC236}">
                <a16:creationId xmlns="" xmlns:a16="http://schemas.microsoft.com/office/drawing/2014/main" id="{306F3896-19D4-4232-82CE-6C81979F6FE1}"/>
              </a:ext>
              <a:ext uri="{C183D7F6-B498-43B3-948B-1728B52AA6E4}">
                <adec:decorative xmlns="" xmlns:adec="http://schemas.microsoft.com/office/drawing/2017/decorative" val="1"/>
              </a:ext>
            </a:extLst>
          </p:cNvPr>
          <p:cNvGrpSpPr/>
          <p:nvPr userDrawn="1"/>
        </p:nvGrpSpPr>
        <p:grpSpPr>
          <a:xfrm>
            <a:off x="0" y="6409177"/>
            <a:ext cx="9144000" cy="456774"/>
            <a:chOff x="0" y="6401226"/>
            <a:chExt cx="12192000" cy="456774"/>
          </a:xfrm>
        </p:grpSpPr>
        <p:sp>
          <p:nvSpPr>
            <p:cNvPr id="44" name="Rectangle 43">
              <a:extLst>
                <a:ext uri="{FF2B5EF4-FFF2-40B4-BE49-F238E27FC236}">
                  <a16:creationId xmlns=""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 xmlns:a16="http://schemas.microsoft.com/office/drawing/2014/main" id="{6F7B3B56-B1E0-482A-BCB7-F6DFF267F460}"/>
              </a:ext>
              <a:ext uri="{C183D7F6-B498-43B3-948B-1728B52AA6E4}">
                <adec:decorative xmlns="" xmlns:adec="http://schemas.microsoft.com/office/drawing/2017/decorative" val="1"/>
              </a:ext>
            </a:extLst>
          </p:cNvPr>
          <p:cNvSpPr/>
          <p:nvPr userDrawn="1"/>
        </p:nvSpPr>
        <p:spPr>
          <a:xfrm rot="16200000" flipH="1">
            <a:off x="-914400" y="922917"/>
            <a:ext cx="6400800" cy="4570850"/>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 xmlns:a16="http://schemas.microsoft.com/office/drawing/2014/main" id="{1966FDA2-772B-4D2A-AB6A-EE70A258E8F2}"/>
              </a:ext>
              <a:ext uri="{C183D7F6-B498-43B3-948B-1728B52AA6E4}">
                <adec:decorative xmlns="" xmlns:adec="http://schemas.microsoft.com/office/drawing/2017/decorative" val="1"/>
              </a:ext>
            </a:extLst>
          </p:cNvPr>
          <p:cNvSpPr/>
          <p:nvPr userDrawn="1"/>
        </p:nvSpPr>
        <p:spPr>
          <a:xfrm rot="16200000" flipH="1">
            <a:off x="1309905" y="3147798"/>
            <a:ext cx="1951041" cy="457085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 xmlns:a16="http://schemas.microsoft.com/office/drawing/2014/main" id="{113291B3-B6EE-40A3-8DD7-FA478AD26ED6}"/>
              </a:ext>
              <a:ext uri="{C183D7F6-B498-43B3-948B-1728B52AA6E4}">
                <adec:decorative xmlns="" xmlns:adec="http://schemas.microsoft.com/office/drawing/2017/decorative" val="1"/>
              </a:ext>
            </a:extLst>
          </p:cNvPr>
          <p:cNvSpPr/>
          <p:nvPr userDrawn="1"/>
        </p:nvSpPr>
        <p:spPr>
          <a:xfrm rot="20635413">
            <a:off x="1357513" y="1721821"/>
            <a:ext cx="2925065"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 xmlns:a16="http://schemas.microsoft.com/office/drawing/2014/main" id="{CD997F7F-035E-456B-A91D-449104462481}"/>
              </a:ext>
              <a:ext uri="{C183D7F6-B498-43B3-948B-1728B52AA6E4}">
                <adec:decorative xmlns="" xmlns:adec="http://schemas.microsoft.com/office/drawing/2017/decorative" val="1"/>
              </a:ext>
            </a:extLst>
          </p:cNvPr>
          <p:cNvSpPr/>
          <p:nvPr userDrawn="1"/>
        </p:nvSpPr>
        <p:spPr>
          <a:xfrm rot="5400000" flipH="1">
            <a:off x="256570" y="90382"/>
            <a:ext cx="4400609" cy="4227951"/>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 xmlns:a16="http://schemas.microsoft.com/office/drawing/2014/main" id="{ED625ADC-8F5C-4D24-FB31-E0A0566E6A9B}"/>
              </a:ext>
              <a:ext uri="{C183D7F6-B498-43B3-948B-1728B52AA6E4}">
                <adec:decorative xmlns="" xmlns:adec="http://schemas.microsoft.com/office/drawing/2017/decorative" val="1"/>
              </a:ext>
            </a:extLst>
          </p:cNvPr>
          <p:cNvSpPr/>
          <p:nvPr userDrawn="1"/>
        </p:nvSpPr>
        <p:spPr>
          <a:xfrm rot="16200000" flipH="1">
            <a:off x="4026240" y="1218545"/>
            <a:ext cx="5676110" cy="3875602"/>
          </a:xfrm>
          <a:custGeom>
            <a:avLst/>
            <a:gdLst>
              <a:gd name="connsiteX0" fmla="*/ 2370046 w 5676110"/>
              <a:gd name="connsiteY0" fmla="*/ 0 h 5167469"/>
              <a:gd name="connsiteX1" fmla="*/ 2370046 w 5676110"/>
              <a:gd name="connsiteY1" fmla="*/ 5165927 h 5167469"/>
              <a:gd name="connsiteX2" fmla="*/ 5676110 w 5676110"/>
              <a:gd name="connsiteY2" fmla="*/ 5165927 h 5167469"/>
              <a:gd name="connsiteX3" fmla="*/ 5676110 w 5676110"/>
              <a:gd name="connsiteY3" fmla="*/ 0 h 5167469"/>
              <a:gd name="connsiteX4" fmla="*/ 0 w 5676110"/>
              <a:gd name="connsiteY4" fmla="*/ 2584289 h 5167469"/>
              <a:gd name="connsiteX5" fmla="*/ 2273104 w 5676110"/>
              <a:gd name="connsiteY5" fmla="*/ 5162459 h 5167469"/>
              <a:gd name="connsiteX6" fmla="*/ 2370044 w 5676110"/>
              <a:gd name="connsiteY6" fmla="*/ 5167469 h 5167469"/>
              <a:gd name="connsiteX7" fmla="*/ 2370043 w 5676110"/>
              <a:gd name="connsiteY7" fmla="*/ 1109 h 5167469"/>
              <a:gd name="connsiteX8" fmla="*/ 2273104 w 5676110"/>
              <a:gd name="connsiteY8" fmla="*/ 6119 h 5167469"/>
              <a:gd name="connsiteX9" fmla="*/ 0 w 5676110"/>
              <a:gd name="connsiteY9" fmla="*/ 2584289 h 5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6110" h="5167469">
                <a:moveTo>
                  <a:pt x="2370046" y="0"/>
                </a:moveTo>
                <a:lnTo>
                  <a:pt x="2370046" y="5165927"/>
                </a:lnTo>
                <a:lnTo>
                  <a:pt x="5676110" y="5165927"/>
                </a:lnTo>
                <a:lnTo>
                  <a:pt x="5676110" y="0"/>
                </a:lnTo>
                <a:close/>
                <a:moveTo>
                  <a:pt x="0" y="2584289"/>
                </a:moveTo>
                <a:cubicBezTo>
                  <a:pt x="0" y="3926109"/>
                  <a:pt x="996335" y="5029746"/>
                  <a:pt x="2273104" y="5162459"/>
                </a:cubicBezTo>
                <a:lnTo>
                  <a:pt x="2370044" y="5167469"/>
                </a:lnTo>
                <a:lnTo>
                  <a:pt x="2370043" y="1109"/>
                </a:lnTo>
                <a:lnTo>
                  <a:pt x="2273104" y="6119"/>
                </a:lnTo>
                <a:cubicBezTo>
                  <a:pt x="996335" y="138833"/>
                  <a:pt x="0" y="1242470"/>
                  <a:pt x="0" y="2584289"/>
                </a:cubicBezTo>
                <a:close/>
              </a:path>
            </a:pathLst>
          </a:custGeom>
          <a:gradFill flip="none" rotWithShape="1">
            <a:gsLst>
              <a:gs pos="7000">
                <a:schemeClr val="accent2"/>
              </a:gs>
              <a:gs pos="26000">
                <a:srgbClr val="C95A84"/>
              </a:gs>
              <a:gs pos="65000">
                <a:schemeClr val="accent6"/>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DC4BB0C4-4982-9534-E355-6F700CA613BC}"/>
              </a:ext>
            </a:extLst>
          </p:cNvPr>
          <p:cNvSpPr>
            <a:spLocks noGrp="1"/>
          </p:cNvSpPr>
          <p:nvPr>
            <p:ph type="title"/>
          </p:nvPr>
        </p:nvSpPr>
        <p:spPr>
          <a:xfrm>
            <a:off x="469624" y="189782"/>
            <a:ext cx="3914315" cy="3830130"/>
          </a:xfrm>
        </p:spPr>
        <p:txBody>
          <a:bodyPr/>
          <a:lstStyle>
            <a:lvl1pPr>
              <a:defRPr/>
            </a:lvl1pPr>
          </a:lstStyle>
          <a:p>
            <a:endParaRPr lang="en-US" dirty="0"/>
          </a:p>
        </p:txBody>
      </p:sp>
      <p:sp>
        <p:nvSpPr>
          <p:cNvPr id="30" name="Footer Placeholder 4">
            <a:extLst>
              <a:ext uri="{FF2B5EF4-FFF2-40B4-BE49-F238E27FC236}">
                <a16:creationId xmlns="" xmlns:a16="http://schemas.microsoft.com/office/drawing/2014/main" id="{43D0BC76-B58B-4508-A4FF-DC3D3ADB54CE}"/>
              </a:ext>
            </a:extLst>
          </p:cNvPr>
          <p:cNvSpPr>
            <a:spLocks noGrp="1"/>
          </p:cNvSpPr>
          <p:nvPr>
            <p:ph type="ftr" sz="quarter" idx="11"/>
          </p:nvPr>
        </p:nvSpPr>
        <p:spPr>
          <a:xfrm rot="5400000">
            <a:off x="-1796798" y="1880215"/>
            <a:ext cx="3936495" cy="342900"/>
          </a:xfrm>
        </p:spPr>
        <p:txBody>
          <a:bodyPr/>
          <a:lstStyle>
            <a:lvl1pPr>
              <a:defRPr>
                <a:solidFill>
                  <a:schemeClr val="bg1"/>
                </a:solidFill>
              </a:defRPr>
            </a:lvl1pPr>
          </a:lstStyle>
          <a:p>
            <a:r>
              <a:rPr lang="en-US" dirty="0"/>
              <a:t>Presentation Title</a:t>
            </a:r>
          </a:p>
        </p:txBody>
      </p:sp>
      <p:sp>
        <p:nvSpPr>
          <p:cNvPr id="3" name="Content Placeholder 2">
            <a:extLst>
              <a:ext uri="{FF2B5EF4-FFF2-40B4-BE49-F238E27FC236}">
                <a16:creationId xmlns="" xmlns:a16="http://schemas.microsoft.com/office/drawing/2014/main" id="{50A73B76-2F23-43F4-BD43-914BAEE88CF6}"/>
              </a:ext>
            </a:extLst>
          </p:cNvPr>
          <p:cNvSpPr>
            <a:spLocks noGrp="1"/>
          </p:cNvSpPr>
          <p:nvPr>
            <p:ph sz="quarter" idx="16" hasCustomPrompt="1"/>
          </p:nvPr>
        </p:nvSpPr>
        <p:spPr>
          <a:xfrm>
            <a:off x="5165295" y="2009951"/>
            <a:ext cx="3397169" cy="3725411"/>
          </a:xfrm>
        </p:spPr>
        <p:txBody>
          <a:bodyPr anchor="ctr">
            <a:normAutofit/>
          </a:bodyPr>
          <a:lstStyle>
            <a:lvl1pPr marL="457200" indent="-228600" algn="l">
              <a:buFont typeface="Arial" panose="020B0604020202020204" pitchFamily="34" charset="0"/>
              <a:buChar char="•"/>
              <a:defRPr sz="2000">
                <a:solidFill>
                  <a:schemeClr val="tx1"/>
                </a:solidFill>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Date Placeholder 3">
            <a:extLst>
              <a:ext uri="{FF2B5EF4-FFF2-40B4-BE49-F238E27FC236}">
                <a16:creationId xmlns="" xmlns:a16="http://schemas.microsoft.com/office/drawing/2014/main" id="{B0C91521-9FA7-4A68-9C94-30DAE875F3AF}"/>
              </a:ext>
            </a:extLst>
          </p:cNvPr>
          <p:cNvSpPr>
            <a:spLocks noGrp="1"/>
          </p:cNvSpPr>
          <p:nvPr>
            <p:ph type="dt" sz="half" idx="10"/>
          </p:nvPr>
        </p:nvSpPr>
        <p:spPr>
          <a:xfrm>
            <a:off x="5932583" y="6409170"/>
            <a:ext cx="2776794" cy="448830"/>
          </a:xfrm>
        </p:spPr>
        <p:txBody>
          <a:bodyPr/>
          <a:lstStyle>
            <a:lvl1pPr>
              <a:defRPr>
                <a:solidFill>
                  <a:schemeClr val="bg1"/>
                </a:solidFill>
              </a:defRPr>
            </a:lvl1pPr>
          </a:lstStyle>
          <a:p>
            <a:r>
              <a:rPr lang="en-US"/>
              <a:t>20XX</a:t>
            </a:r>
            <a:endParaRPr lang="en-US" dirty="0"/>
          </a:p>
        </p:txBody>
      </p:sp>
      <p:sp>
        <p:nvSpPr>
          <p:cNvPr id="36" name="Slide Number Placeholder 5">
            <a:extLst>
              <a:ext uri="{FF2B5EF4-FFF2-40B4-BE49-F238E27FC236}">
                <a16:creationId xmlns="" xmlns:a16="http://schemas.microsoft.com/office/drawing/2014/main" id="{43143B3C-F960-42CF-BBA0-4990E987477B}"/>
              </a:ext>
            </a:extLst>
          </p:cNvPr>
          <p:cNvSpPr>
            <a:spLocks noGrp="1"/>
          </p:cNvSpPr>
          <p:nvPr>
            <p:ph type="sldNum" sz="quarter" idx="12"/>
          </p:nvPr>
        </p:nvSpPr>
        <p:spPr>
          <a:xfrm>
            <a:off x="8752259" y="6408742"/>
            <a:ext cx="328989" cy="448830"/>
          </a:xfrm>
        </p:spPr>
        <p:txBody>
          <a:bodyPr/>
          <a:lstStyle>
            <a:lvl1pPr>
              <a:defRPr>
                <a:solidFill>
                  <a:schemeClr val="bg1"/>
                </a:solidFill>
              </a:defRPr>
            </a:lvl1pPr>
          </a:lstStyle>
          <a:p>
            <a:fld id="{39A857F5-96C8-461D-A78C-38E92FE1C522}" type="slidenum">
              <a:rPr lang="en-US" smtClean="0"/>
              <a:pPr/>
              <a:t>‹#›</a:t>
            </a:fld>
            <a:endParaRPr lang="en-US" dirty="0"/>
          </a:p>
        </p:txBody>
      </p:sp>
    </p:spTree>
    <p:extLst>
      <p:ext uri="{BB962C8B-B14F-4D97-AF65-F5344CB8AC3E}">
        <p14:creationId xmlns="" xmlns:p14="http://schemas.microsoft.com/office/powerpoint/2010/main" val="1150550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C8E402A4-F264-4871-DFF1-9A34F1F199C2}"/>
              </a:ext>
              <a:ext uri="{C183D7F6-B498-43B3-948B-1728B52AA6E4}">
                <adec:decorative xmlns="" xmlns:adec="http://schemas.microsoft.com/office/drawing/2017/decorative" val="1"/>
              </a:ext>
            </a:extLst>
          </p:cNvPr>
          <p:cNvGrpSpPr/>
          <p:nvPr userDrawn="1"/>
        </p:nvGrpSpPr>
        <p:grpSpPr>
          <a:xfrm>
            <a:off x="-22861" y="0"/>
            <a:ext cx="9189716" cy="6858000"/>
            <a:chOff x="-30482" y="0"/>
            <a:chExt cx="12252955" cy="6858000"/>
          </a:xfrm>
        </p:grpSpPr>
        <p:sp useBgFill="1">
          <p:nvSpPr>
            <p:cNvPr id="15" name="Rectangle 14">
              <a:extLst>
                <a:ext uri="{FF2B5EF4-FFF2-40B4-BE49-F238E27FC236}">
                  <a16:creationId xmlns=""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D412D4F2-D8CF-48D7-8E93-9342D2AE3950}"/>
                </a:ext>
              </a:extLst>
            </p:cNvPr>
            <p:cNvSpPr/>
            <p:nvPr userDrawn="1"/>
          </p:nvSpPr>
          <p:spPr>
            <a:xfrm rot="10800000" flipH="1">
              <a:off x="-425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C954D1A4-E8FD-4E5A-A528-35498A356680}"/>
                </a:ext>
              </a:extLst>
            </p:cNvPr>
            <p:cNvSpPr/>
            <p:nvPr userDrawn="1"/>
          </p:nvSpPr>
          <p:spPr>
            <a:xfrm rot="10800000" flipH="1">
              <a:off x="-30482" y="0"/>
              <a:ext cx="6553723"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0" name="Freeform: Shape 19">
              <a:extLst>
                <a:ext uri="{FF2B5EF4-FFF2-40B4-BE49-F238E27FC236}">
                  <a16:creationId xmlns="" xmlns:a16="http://schemas.microsoft.com/office/drawing/2014/main" id="{230DFABF-2A96-46EC-8C35-1C4A9D0A0739}"/>
                </a:ext>
              </a:extLst>
            </p:cNvPr>
            <p:cNvSpPr/>
            <p:nvPr userDrawn="1"/>
          </p:nvSpPr>
          <p:spPr>
            <a:xfrm flipH="1">
              <a:off x="6523243" y="469850"/>
              <a:ext cx="3170572" cy="6387725"/>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10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9">
              <a:extLst>
                <a:ext uri="{FF2B5EF4-FFF2-40B4-BE49-F238E27FC236}">
                  <a16:creationId xmlns="" xmlns:a16="http://schemas.microsoft.com/office/drawing/2014/main" id="{0CC1E85A-F138-6197-E8DA-2DE6BB5E0619}"/>
                </a:ext>
              </a:extLst>
            </p:cNvPr>
            <p:cNvSpPr>
              <a:spLocks noChangeAspect="1"/>
            </p:cNvSpPr>
            <p:nvPr userDrawn="1"/>
          </p:nvSpPr>
          <p:spPr>
            <a:xfrm rot="16200000" flipH="1">
              <a:off x="3822710" y="933418"/>
              <a:ext cx="5431536" cy="5431536"/>
            </a:xfrm>
            <a:prstGeom prst="ellipse">
              <a:avLst/>
            </a:pr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6EECD023-F890-6522-3CBB-909C23BF31B3}"/>
                </a:ext>
              </a:extLst>
            </p:cNvPr>
            <p:cNvSpPr/>
            <p:nvPr userDrawn="1"/>
          </p:nvSpPr>
          <p:spPr>
            <a:xfrm rot="5400000" flipH="1">
              <a:off x="8043933" y="2679459"/>
              <a:ext cx="2657845" cy="5699234"/>
            </a:xfrm>
            <a:prstGeom prst="rect">
              <a:avLst/>
            </a:prstGeom>
            <a:gradFill>
              <a:gsLst>
                <a:gs pos="2000">
                  <a:schemeClr val="accent4">
                    <a:alpha val="50000"/>
                  </a:schemeClr>
                </a:gs>
                <a:gs pos="100000">
                  <a:schemeClr val="accent3">
                    <a:alpha val="2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155BA1B2-362C-9BE1-25F7-1E3A86E2667F}"/>
              </a:ext>
            </a:extLst>
          </p:cNvPr>
          <p:cNvSpPr>
            <a:spLocks noGrp="1"/>
          </p:cNvSpPr>
          <p:nvPr>
            <p:ph type="title" hasCustomPrompt="1"/>
          </p:nvPr>
        </p:nvSpPr>
        <p:spPr>
          <a:xfrm>
            <a:off x="556404" y="548640"/>
            <a:ext cx="4153619" cy="5810678"/>
          </a:xfrm>
        </p:spPr>
        <p:txBody>
          <a:bodyPr anchor="ctr" anchorCtr="0"/>
          <a:lstStyle>
            <a:lvl1pPr algn="l">
              <a:defRPr baseline="0"/>
            </a:lvl1pPr>
          </a:lstStyle>
          <a:p>
            <a:r>
              <a:rPr lang="en-US" dirty="0"/>
              <a:t>Click to add title</a:t>
            </a:r>
          </a:p>
        </p:txBody>
      </p:sp>
      <p:sp>
        <p:nvSpPr>
          <p:cNvPr id="14" name="Picture Placeholder 13">
            <a:extLst>
              <a:ext uri="{FF2B5EF4-FFF2-40B4-BE49-F238E27FC236}">
                <a16:creationId xmlns="" xmlns:a16="http://schemas.microsoft.com/office/drawing/2014/main" id="{E5A540C6-9611-36DF-E763-4F4D9F619037}"/>
              </a:ext>
            </a:extLst>
          </p:cNvPr>
          <p:cNvSpPr>
            <a:spLocks noGrp="1"/>
          </p:cNvSpPr>
          <p:nvPr>
            <p:ph type="pic" sz="quarter" idx="13"/>
          </p:nvPr>
        </p:nvSpPr>
        <p:spPr>
          <a:xfrm>
            <a:off x="4892433" y="948047"/>
            <a:ext cx="2033975" cy="5431330"/>
          </a:xfrm>
          <a:custGeom>
            <a:avLst/>
            <a:gdLst>
              <a:gd name="connsiteX0" fmla="*/ 0 w 2711967"/>
              <a:gd name="connsiteY0" fmla="*/ 0 h 5431330"/>
              <a:gd name="connsiteX1" fmla="*/ 275450 w 2711967"/>
              <a:gd name="connsiteY1" fmla="*/ 13918 h 5431330"/>
              <a:gd name="connsiteX2" fmla="*/ 2711967 w 2711967"/>
              <a:gd name="connsiteY2" fmla="*/ 2715665 h 5431330"/>
              <a:gd name="connsiteX3" fmla="*/ 275450 w 2711967"/>
              <a:gd name="connsiteY3" fmla="*/ 5417412 h 5431330"/>
              <a:gd name="connsiteX4" fmla="*/ 0 w 2711967"/>
              <a:gd name="connsiteY4" fmla="*/ 5431330 h 543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967" h="5431330">
                <a:moveTo>
                  <a:pt x="0" y="0"/>
                </a:moveTo>
                <a:lnTo>
                  <a:pt x="275450" y="13918"/>
                </a:lnTo>
                <a:cubicBezTo>
                  <a:pt x="1644006" y="152993"/>
                  <a:pt x="2711967" y="1309531"/>
                  <a:pt x="2711967" y="2715665"/>
                </a:cubicBezTo>
                <a:cubicBezTo>
                  <a:pt x="2711967" y="4121800"/>
                  <a:pt x="1644006" y="5278338"/>
                  <a:pt x="275450" y="5417412"/>
                </a:cubicBezTo>
                <a:lnTo>
                  <a:pt x="0" y="5431330"/>
                </a:lnTo>
                <a:close/>
              </a:path>
            </a:pathLst>
          </a:custGeom>
          <a:solidFill>
            <a:schemeClr val="accent6"/>
          </a:solidFill>
        </p:spPr>
        <p:txBody>
          <a:bodyPr wrap="square" tIns="1645920" rIns="182880" anchor="t" anchorCtr="0">
            <a:noAutofit/>
          </a:bodyPr>
          <a:lstStyle>
            <a:lvl1pPr marL="0" indent="0" algn="ctr">
              <a:buNone/>
              <a:defRPr/>
            </a:lvl1pPr>
          </a:lstStyle>
          <a:p>
            <a:r>
              <a:rPr lang="en-US" dirty="0"/>
              <a:t>Click icon to add picture</a:t>
            </a:r>
          </a:p>
        </p:txBody>
      </p:sp>
    </p:spTree>
    <p:extLst>
      <p:ext uri="{BB962C8B-B14F-4D97-AF65-F5344CB8AC3E}">
        <p14:creationId xmlns="" xmlns:p14="http://schemas.microsoft.com/office/powerpoint/2010/main" val="247693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grpSp>
        <p:nvGrpSpPr>
          <p:cNvPr id="4" name="Group 4">
            <a:extLst>
              <a:ext uri="{FF2B5EF4-FFF2-40B4-BE49-F238E27FC236}">
                <a16:creationId xmlns="" xmlns:a16="http://schemas.microsoft.com/office/drawing/2014/main" id="{F6656623-465F-ABF1-A0A3-D5DED6EB1045}"/>
              </a:ext>
              <a:ext uri="{C183D7F6-B498-43B3-948B-1728B52AA6E4}">
                <adec:decorative xmlns="" xmlns:adec="http://schemas.microsoft.com/office/drawing/2017/decorative" val="1"/>
              </a:ext>
            </a:extLst>
          </p:cNvPr>
          <p:cNvGrpSpPr/>
          <p:nvPr userDrawn="1"/>
        </p:nvGrpSpPr>
        <p:grpSpPr>
          <a:xfrm>
            <a:off x="-13356" y="1"/>
            <a:ext cx="4585136" cy="6411879"/>
            <a:chOff x="-17809" y="0"/>
            <a:chExt cx="6113515" cy="6411879"/>
          </a:xfrm>
        </p:grpSpPr>
        <p:sp>
          <p:nvSpPr>
            <p:cNvPr id="36" name="Rectangle 35">
              <a:extLst>
                <a:ext uri="{FF2B5EF4-FFF2-40B4-BE49-F238E27FC236}">
                  <a16:creationId xmlns=""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schemeClr>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347B9F2E-88FD-DD95-86E3-4FB51190DCCF}"/>
              </a:ext>
            </a:extLst>
          </p:cNvPr>
          <p:cNvSpPr>
            <a:spLocks noGrp="1"/>
          </p:cNvSpPr>
          <p:nvPr>
            <p:ph type="title"/>
          </p:nvPr>
        </p:nvSpPr>
        <p:spPr>
          <a:xfrm>
            <a:off x="473202" y="80593"/>
            <a:ext cx="3876261" cy="3710115"/>
          </a:xfrm>
        </p:spPr>
        <p:txBody>
          <a:bodyPr/>
          <a:lstStyle/>
          <a:p>
            <a:endParaRPr lang="en-US" dirty="0"/>
          </a:p>
        </p:txBody>
      </p:sp>
      <p:sp>
        <p:nvSpPr>
          <p:cNvPr id="6" name="Content Placeholder 6">
            <a:extLst>
              <a:ext uri="{FF2B5EF4-FFF2-40B4-BE49-F238E27FC236}">
                <a16:creationId xmlns="" xmlns:a16="http://schemas.microsoft.com/office/drawing/2014/main" id="{D23A755B-04DF-191D-5B87-B81FF2D55322}"/>
              </a:ext>
            </a:extLst>
          </p:cNvPr>
          <p:cNvSpPr>
            <a:spLocks noGrp="1"/>
          </p:cNvSpPr>
          <p:nvPr>
            <p:ph sz="quarter" idx="17" hasCustomPrompt="1"/>
          </p:nvPr>
        </p:nvSpPr>
        <p:spPr>
          <a:xfrm>
            <a:off x="4933876" y="102443"/>
            <a:ext cx="3816932" cy="6177587"/>
          </a:xfrm>
        </p:spPr>
        <p:txBody>
          <a:bodyPr anchor="ctr">
            <a:noAutofit/>
          </a:bodyPr>
          <a:lstStyle>
            <a:lvl1pPr marL="0" indent="0">
              <a:buNone/>
              <a:defRPr sz="2000">
                <a:solidFill>
                  <a:schemeClr val="tx1"/>
                </a:solidFill>
                <a:latin typeface="+mj-lt"/>
              </a:defRPr>
            </a:lvl1pPr>
            <a:lvl2pPr marL="742950" indent="-285750">
              <a:buFont typeface="Arial" panose="020B0604020202020204" pitchFamily="34" charset="0"/>
              <a:buChar char="•"/>
              <a:defRPr sz="2000">
                <a:latin typeface="+mj-lt"/>
              </a:defRPr>
            </a:lvl2pPr>
            <a:lvl3pPr marL="1200150" indent="-285750">
              <a:buFont typeface="Arial" panose="020B0604020202020204" pitchFamily="34" charset="0"/>
              <a:buChar char="•"/>
              <a:defRPr sz="2000">
                <a:latin typeface="+mj-lt"/>
              </a:defRPr>
            </a:lvl3pPr>
            <a:lvl4pPr marL="1657350" indent="-285750">
              <a:buFont typeface="Arial" panose="020B0604020202020204" pitchFamily="34" charset="0"/>
              <a:buChar char="•"/>
              <a:defRPr sz="2000">
                <a:latin typeface="+mj-lt"/>
              </a:defRPr>
            </a:lvl4pPr>
            <a:lvl5pPr marL="2114550" indent="-285750">
              <a:buFont typeface="Arial" panose="020B0604020202020204" pitchFamily="34" charset="0"/>
              <a:buChar char="•"/>
              <a:defRPr sz="2000">
                <a:latin typeface="+mj-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 xmlns:a16="http://schemas.microsoft.com/office/drawing/2014/main" id="{BFCF6B08-1984-4F7C-9F6E-A4F47BDBA215}"/>
              </a:ext>
            </a:extLst>
          </p:cNvPr>
          <p:cNvSpPr>
            <a:spLocks noGrp="1"/>
          </p:cNvSpPr>
          <p:nvPr>
            <p:ph type="ftr" sz="quarter" idx="11"/>
          </p:nvPr>
        </p:nvSpPr>
        <p:spPr>
          <a:xfrm rot="5400000">
            <a:off x="-1682756" y="1765052"/>
            <a:ext cx="3708411" cy="342900"/>
          </a:xfrm>
        </p:spPr>
        <p:txBody>
          <a:bodyPr/>
          <a:lstStyle>
            <a:lvl1pPr>
              <a:defRPr>
                <a:solidFill>
                  <a:schemeClr val="bg1"/>
                </a:solidFill>
              </a:defRPr>
            </a:lvl1pPr>
          </a:lstStyle>
          <a:p>
            <a:r>
              <a:rPr lang="en-US" dirty="0"/>
              <a:t>Presentation Title</a:t>
            </a:r>
          </a:p>
        </p:txBody>
      </p:sp>
      <p:sp>
        <p:nvSpPr>
          <p:cNvPr id="48" name="Date Placeholder 1">
            <a:extLst>
              <a:ext uri="{FF2B5EF4-FFF2-40B4-BE49-F238E27FC236}">
                <a16:creationId xmlns="" xmlns:a16="http://schemas.microsoft.com/office/drawing/2014/main" id="{2DCC7554-6615-4584-921E-91285C62C09D}"/>
              </a:ext>
            </a:extLst>
          </p:cNvPr>
          <p:cNvSpPr>
            <a:spLocks noGrp="1"/>
          </p:cNvSpPr>
          <p:nvPr>
            <p:ph type="dt" sz="half" idx="10"/>
          </p:nvPr>
        </p:nvSpPr>
        <p:spPr>
          <a:xfrm>
            <a:off x="5932170" y="6409944"/>
            <a:ext cx="2777490" cy="448056"/>
          </a:xfrm>
        </p:spPr>
        <p:txBody>
          <a:bodyPr/>
          <a:lstStyle/>
          <a:p>
            <a:r>
              <a:rPr lang="en-US"/>
              <a:t>20XX</a:t>
            </a:r>
            <a:endParaRPr lang="en-US" dirty="0"/>
          </a:p>
        </p:txBody>
      </p:sp>
      <p:sp>
        <p:nvSpPr>
          <p:cNvPr id="49" name="Slide Number Placeholder 3">
            <a:extLst>
              <a:ext uri="{FF2B5EF4-FFF2-40B4-BE49-F238E27FC236}">
                <a16:creationId xmlns="" xmlns:a16="http://schemas.microsoft.com/office/drawing/2014/main" id="{564CDF61-B448-4746-A22C-52C864C153BF}"/>
              </a:ext>
            </a:extLst>
          </p:cNvPr>
          <p:cNvSpPr>
            <a:spLocks noGrp="1"/>
          </p:cNvSpPr>
          <p:nvPr>
            <p:ph type="sldNum" sz="quarter" idx="12"/>
          </p:nvPr>
        </p:nvSpPr>
        <p:spPr>
          <a:xfrm>
            <a:off x="8750808" y="6409944"/>
            <a:ext cx="329184" cy="448056"/>
          </a:xfrm>
        </p:spPr>
        <p:txBody>
          <a:bodyPr/>
          <a:lstStyle/>
          <a:p>
            <a:fld id="{C01389E6-C847-4AD0-B56D-D205B2EAB1EE}" type="slidenum">
              <a:rPr lang="en-US" smtClean="0"/>
              <a:pPr/>
              <a:t>‹#›</a:t>
            </a:fld>
            <a:endParaRPr lang="en-US" dirty="0"/>
          </a:p>
        </p:txBody>
      </p:sp>
    </p:spTree>
    <p:extLst>
      <p:ext uri="{BB962C8B-B14F-4D97-AF65-F5344CB8AC3E}">
        <p14:creationId xmlns="" xmlns:p14="http://schemas.microsoft.com/office/powerpoint/2010/main" val="92525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90A4A873-9306-44F1-9047-F853F0082D08}"/>
              </a:ext>
            </a:extLst>
          </p:cNvPr>
          <p:cNvSpPr>
            <a:spLocks noGrp="1"/>
          </p:cNvSpPr>
          <p:nvPr>
            <p:ph type="title" hasCustomPrompt="1"/>
          </p:nvPr>
        </p:nvSpPr>
        <p:spPr>
          <a:xfrm>
            <a:off x="3405969" y="457200"/>
            <a:ext cx="5344898" cy="1569368"/>
          </a:xfrm>
        </p:spPr>
        <p:txBody>
          <a:bodyPr>
            <a:noAutofit/>
          </a:bodyPr>
          <a:lstStyle>
            <a:lvl1pPr>
              <a:defRPr>
                <a:solidFill>
                  <a:schemeClr val="tx1"/>
                </a:solidFill>
              </a:defRPr>
            </a:lvl1pPr>
          </a:lstStyle>
          <a:p>
            <a:r>
              <a:rPr lang="en-US" dirty="0"/>
              <a:t>Click to add title</a:t>
            </a:r>
          </a:p>
        </p:txBody>
      </p:sp>
      <p:sp>
        <p:nvSpPr>
          <p:cNvPr id="12" name="Picture Placeholder 11">
            <a:extLst>
              <a:ext uri="{FF2B5EF4-FFF2-40B4-BE49-F238E27FC236}">
                <a16:creationId xmlns="" xmlns:a16="http://schemas.microsoft.com/office/drawing/2014/main" id="{50B5C48D-A262-4537-89A8-437CBFD860EC}"/>
              </a:ext>
            </a:extLst>
          </p:cNvPr>
          <p:cNvSpPr>
            <a:spLocks noGrp="1"/>
          </p:cNvSpPr>
          <p:nvPr>
            <p:ph type="pic" sz="quarter" idx="13"/>
          </p:nvPr>
        </p:nvSpPr>
        <p:spPr>
          <a:xfrm>
            <a:off x="0" y="0"/>
            <a:ext cx="3031236" cy="6409944"/>
          </a:xfrm>
          <a:solidFill>
            <a:schemeClr val="accent6"/>
          </a:solidFill>
        </p:spPr>
        <p:txBody>
          <a:bodyPr tIns="182880" anchor="t" anchorCtr="0">
            <a:normAutofit/>
          </a:bodyPr>
          <a:lstStyle>
            <a:lvl1pPr marL="0" indent="0" algn="ctr">
              <a:buNone/>
              <a:defRPr sz="1400"/>
            </a:lvl1pPr>
          </a:lstStyle>
          <a:p>
            <a:r>
              <a:rPr lang="en-US" dirty="0"/>
              <a:t>Click icon to add picture</a:t>
            </a:r>
          </a:p>
        </p:txBody>
      </p:sp>
      <p:sp>
        <p:nvSpPr>
          <p:cNvPr id="3" name="Footer Placeholder 2">
            <a:extLst>
              <a:ext uri="{FF2B5EF4-FFF2-40B4-BE49-F238E27FC236}">
                <a16:creationId xmlns="" xmlns:a16="http://schemas.microsoft.com/office/drawing/2014/main" id="{BFCF6B08-1984-4F7C-9F6E-A4F47BDBA215}"/>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7" name="Content Placeholder 6">
            <a:extLst>
              <a:ext uri="{FF2B5EF4-FFF2-40B4-BE49-F238E27FC236}">
                <a16:creationId xmlns="" xmlns:a16="http://schemas.microsoft.com/office/drawing/2014/main" id="{CDCF384C-15B5-46CF-BA28-3C6898C9A979}"/>
              </a:ext>
            </a:extLst>
          </p:cNvPr>
          <p:cNvSpPr>
            <a:spLocks noGrp="1"/>
          </p:cNvSpPr>
          <p:nvPr>
            <p:ph sz="quarter" idx="17" hasCustomPrompt="1"/>
          </p:nvPr>
        </p:nvSpPr>
        <p:spPr>
          <a:xfrm>
            <a:off x="3406378" y="2368550"/>
            <a:ext cx="5344430" cy="3390900"/>
          </a:xfrm>
        </p:spPr>
        <p:txBody>
          <a:bodyPr>
            <a:noAutofit/>
          </a:bodyPr>
          <a:lstStyle>
            <a:lvl1pPr marL="0" indent="0">
              <a:buNone/>
              <a:defRPr sz="2000">
                <a:solidFill>
                  <a:schemeClr val="tx1"/>
                </a:solidFill>
              </a:defRPr>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2000"/>
            </a:lvl3pPr>
            <a:lvl4pPr marL="1657350" indent="-285750">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 xmlns:a16="http://schemas.microsoft.com/office/drawing/2014/main" id="{B8C9E28E-1389-47AF-B3EB-22571417ACBE}"/>
              </a:ext>
            </a:extLst>
          </p:cNvPr>
          <p:cNvSpPr>
            <a:spLocks noGrp="1"/>
          </p:cNvSpPr>
          <p:nvPr>
            <p:ph type="dt" sz="half" idx="10"/>
          </p:nvPr>
        </p:nvSpPr>
        <p:spPr/>
        <p:txBody>
          <a:bodyPr/>
          <a:lstStyle/>
          <a:p>
            <a:r>
              <a:rPr lang="en-US"/>
              <a:t>20XX</a:t>
            </a:r>
            <a:endParaRPr lang="en-US" dirty="0"/>
          </a:p>
        </p:txBody>
      </p:sp>
      <p:sp>
        <p:nvSpPr>
          <p:cNvPr id="4" name="Slide Number Placeholder 3">
            <a:extLst>
              <a:ext uri="{FF2B5EF4-FFF2-40B4-BE49-F238E27FC236}">
                <a16:creationId xmlns=""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 xmlns:p14="http://schemas.microsoft.com/office/powerpoint/2010/main" val="53234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grpSp>
        <p:nvGrpSpPr>
          <p:cNvPr id="4" name="Group 4">
            <a:extLst>
              <a:ext uri="{FF2B5EF4-FFF2-40B4-BE49-F238E27FC236}">
                <a16:creationId xmlns="" xmlns:a16="http://schemas.microsoft.com/office/drawing/2014/main" id="{F6656623-465F-ABF1-A0A3-D5DED6EB1045}"/>
              </a:ext>
              <a:ext uri="{C183D7F6-B498-43B3-948B-1728B52AA6E4}">
                <adec:decorative xmlns="" xmlns:adec="http://schemas.microsoft.com/office/drawing/2017/decorative" val="1"/>
              </a:ext>
            </a:extLst>
          </p:cNvPr>
          <p:cNvGrpSpPr/>
          <p:nvPr userDrawn="1"/>
        </p:nvGrpSpPr>
        <p:grpSpPr>
          <a:xfrm>
            <a:off x="4558864" y="1"/>
            <a:ext cx="4585136" cy="6411879"/>
            <a:chOff x="-17809" y="0"/>
            <a:chExt cx="6113515" cy="6411879"/>
          </a:xfrm>
        </p:grpSpPr>
        <p:sp>
          <p:nvSpPr>
            <p:cNvPr id="36" name="Rectangle 35">
              <a:extLst>
                <a:ext uri="{FF2B5EF4-FFF2-40B4-BE49-F238E27FC236}">
                  <a16:creationId xmlns=""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schemeClr>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347B9F2E-88FD-DD95-86E3-4FB51190DCCF}"/>
              </a:ext>
            </a:extLst>
          </p:cNvPr>
          <p:cNvSpPr>
            <a:spLocks noGrp="1"/>
          </p:cNvSpPr>
          <p:nvPr>
            <p:ph type="title"/>
          </p:nvPr>
        </p:nvSpPr>
        <p:spPr>
          <a:xfrm>
            <a:off x="4964596" y="548640"/>
            <a:ext cx="3861352" cy="3291840"/>
          </a:xfrm>
        </p:spPr>
        <p:txBody>
          <a:bodyPr/>
          <a:lstStyle/>
          <a:p>
            <a:endParaRPr lang="en-US" dirty="0"/>
          </a:p>
        </p:txBody>
      </p:sp>
      <p:sp>
        <p:nvSpPr>
          <p:cNvPr id="3" name="Footer Placeholder 2">
            <a:extLst>
              <a:ext uri="{FF2B5EF4-FFF2-40B4-BE49-F238E27FC236}">
                <a16:creationId xmlns="" xmlns:a16="http://schemas.microsoft.com/office/drawing/2014/main" id="{BFCF6B08-1984-4F7C-9F6E-A4F47BDBA215}"/>
              </a:ext>
            </a:extLst>
          </p:cNvPr>
          <p:cNvSpPr>
            <a:spLocks noGrp="1"/>
          </p:cNvSpPr>
          <p:nvPr>
            <p:ph type="ftr" sz="quarter" idx="11"/>
          </p:nvPr>
        </p:nvSpPr>
        <p:spPr>
          <a:xfrm rot="5400000">
            <a:off x="-939083" y="1021379"/>
            <a:ext cx="2221066" cy="342900"/>
          </a:xfrm>
        </p:spPr>
        <p:txBody>
          <a:bodyPr/>
          <a:lstStyle>
            <a:lvl1pPr>
              <a:defRPr>
                <a:solidFill>
                  <a:schemeClr val="tx1"/>
                </a:solidFill>
              </a:defRPr>
            </a:lvl1pPr>
          </a:lstStyle>
          <a:p>
            <a:r>
              <a:rPr lang="en-US" dirty="0"/>
              <a:t>Presentation Title</a:t>
            </a:r>
          </a:p>
        </p:txBody>
      </p:sp>
      <p:sp>
        <p:nvSpPr>
          <p:cNvPr id="8" name="Content Placeholder 2">
            <a:extLst>
              <a:ext uri="{FF2B5EF4-FFF2-40B4-BE49-F238E27FC236}">
                <a16:creationId xmlns="" xmlns:a16="http://schemas.microsoft.com/office/drawing/2014/main" id="{0436F9EE-DD42-562B-C6F8-A748DBD7676C}"/>
              </a:ext>
            </a:extLst>
          </p:cNvPr>
          <p:cNvSpPr>
            <a:spLocks noGrp="1"/>
          </p:cNvSpPr>
          <p:nvPr>
            <p:ph idx="1" hasCustomPrompt="1"/>
          </p:nvPr>
        </p:nvSpPr>
        <p:spPr>
          <a:xfrm>
            <a:off x="548640" y="548542"/>
            <a:ext cx="3771900" cy="1754821"/>
          </a:xfrm>
        </p:spPr>
        <p:txBody>
          <a:bodyPr>
            <a:noAutofit/>
          </a:bodyPr>
          <a:lstStyle>
            <a:lvl1pPr marL="512064" indent="-512064">
              <a:buFont typeface="+mj-lt"/>
              <a:buAutoNum type="arabicPeriod"/>
              <a:defRPr>
                <a:solidFill>
                  <a:schemeClr val="tx1"/>
                </a:solidFill>
              </a:defRPr>
            </a:lvl1pPr>
            <a:lvl2pPr marL="1143000" indent="-457200">
              <a:buFont typeface="+mj-lt"/>
              <a:buAutoNum type="alphaLcPeriod"/>
              <a:defRPr>
                <a:solidFill>
                  <a:schemeClr val="tx1"/>
                </a:solidFill>
              </a:defRPr>
            </a:lvl2pPr>
            <a:lvl3pPr marL="1600200" indent="-342900">
              <a:buFont typeface="+mj-lt"/>
              <a:buAutoNum type="arabicParenR"/>
              <a:defRPr>
                <a:solidFill>
                  <a:schemeClr val="tx1"/>
                </a:solidFill>
              </a:defRPr>
            </a:lvl3pPr>
            <a:lvl4pPr marL="2057400" indent="-342900">
              <a:buFont typeface="+mj-lt"/>
              <a:buAutoNum type="alphaLcParenR"/>
              <a:defRPr>
                <a:solidFill>
                  <a:schemeClr val="tx1"/>
                </a:solidFill>
              </a:defRPr>
            </a:lvl4pPr>
            <a:lvl5pPr marL="2171700" indent="-342900">
              <a:buFont typeface="+mj-lt"/>
              <a:buAutoNum type="arabicPeriod"/>
              <a:defRPr>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9" name="Content Placeholder 2">
            <a:extLst>
              <a:ext uri="{FF2B5EF4-FFF2-40B4-BE49-F238E27FC236}">
                <a16:creationId xmlns="" xmlns:a16="http://schemas.microsoft.com/office/drawing/2014/main" id="{65EC04E9-710E-36FF-FDD9-AD9A2C4892B2}"/>
              </a:ext>
            </a:extLst>
          </p:cNvPr>
          <p:cNvSpPr>
            <a:spLocks noGrp="1"/>
          </p:cNvSpPr>
          <p:nvPr>
            <p:ph idx="17" hasCustomPrompt="1"/>
          </p:nvPr>
        </p:nvSpPr>
        <p:spPr>
          <a:xfrm>
            <a:off x="546500" y="2477910"/>
            <a:ext cx="3771900" cy="3795570"/>
          </a:xfrm>
        </p:spPr>
        <p:txBody>
          <a:bodyPr>
            <a:noAutofit/>
          </a:bodyPr>
          <a:lstStyle>
            <a:lvl1pPr marL="0" indent="0">
              <a:lnSpc>
                <a:spcPct val="100000"/>
              </a:lnSpc>
              <a:spcBef>
                <a:spcPts val="1000"/>
              </a:spcBef>
              <a:buNone/>
              <a:defRPr>
                <a:solidFill>
                  <a:schemeClr val="tx1"/>
                </a:solidFill>
                <a:latin typeface="+mj-lt"/>
              </a:defRPr>
            </a:lvl1pPr>
            <a:lvl2pPr marL="800100" indent="-342900">
              <a:lnSpc>
                <a:spcPct val="100000"/>
              </a:lnSpc>
              <a:spcBef>
                <a:spcPts val="1000"/>
              </a:spcBef>
              <a:buFont typeface="Arial" panose="020B0604020202020204" pitchFamily="34" charset="0"/>
              <a:buChar char="•"/>
              <a:defRPr>
                <a:solidFill>
                  <a:schemeClr val="tx1"/>
                </a:solidFill>
                <a:latin typeface="+mn-lt"/>
              </a:defRPr>
            </a:lvl2pPr>
            <a:lvl3pPr marL="1200150" indent="-285750">
              <a:lnSpc>
                <a:spcPct val="100000"/>
              </a:lnSpc>
              <a:spcBef>
                <a:spcPts val="1000"/>
              </a:spcBef>
              <a:buFont typeface="Arial" panose="020B0604020202020204" pitchFamily="34" charset="0"/>
              <a:buChar char="•"/>
              <a:defRPr>
                <a:solidFill>
                  <a:schemeClr val="tx1"/>
                </a:solidFill>
                <a:latin typeface="+mn-lt"/>
              </a:defRPr>
            </a:lvl3pPr>
            <a:lvl4pPr marL="1657350" indent="-285750">
              <a:lnSpc>
                <a:spcPct val="100000"/>
              </a:lnSpc>
              <a:spcBef>
                <a:spcPts val="1000"/>
              </a:spcBef>
              <a:buFont typeface="Arial" panose="020B0604020202020204" pitchFamily="34" charset="0"/>
              <a:buChar char="•"/>
              <a:defRPr>
                <a:solidFill>
                  <a:schemeClr val="tx1"/>
                </a:solidFill>
                <a:latin typeface="+mn-lt"/>
              </a:defRPr>
            </a:lvl4pPr>
            <a:lvl5pPr marL="2114550" indent="-285750">
              <a:lnSpc>
                <a:spcPct val="100000"/>
              </a:lnSpc>
              <a:spcBef>
                <a:spcPts val="1000"/>
              </a:spcBef>
              <a:buFont typeface="Arial" panose="020B0604020202020204" pitchFamily="34" charset="0"/>
              <a:buChar char="•"/>
              <a:defRPr>
                <a:solidFill>
                  <a:schemeClr val="tx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Date Placeholder 1">
            <a:extLst>
              <a:ext uri="{FF2B5EF4-FFF2-40B4-BE49-F238E27FC236}">
                <a16:creationId xmlns="" xmlns:a16="http://schemas.microsoft.com/office/drawing/2014/main" id="{2DCC7554-6615-4584-921E-91285C62C09D}"/>
              </a:ext>
            </a:extLst>
          </p:cNvPr>
          <p:cNvSpPr>
            <a:spLocks noGrp="1"/>
          </p:cNvSpPr>
          <p:nvPr>
            <p:ph type="dt" sz="half" idx="10"/>
          </p:nvPr>
        </p:nvSpPr>
        <p:spPr>
          <a:xfrm>
            <a:off x="5932170" y="6409944"/>
            <a:ext cx="2777490" cy="448056"/>
          </a:xfrm>
        </p:spPr>
        <p:txBody>
          <a:bodyPr/>
          <a:lstStyle/>
          <a:p>
            <a:r>
              <a:rPr lang="en-US"/>
              <a:t>20XX</a:t>
            </a:r>
            <a:endParaRPr lang="en-US" dirty="0"/>
          </a:p>
        </p:txBody>
      </p:sp>
      <p:sp>
        <p:nvSpPr>
          <p:cNvPr id="49" name="Slide Number Placeholder 3">
            <a:extLst>
              <a:ext uri="{FF2B5EF4-FFF2-40B4-BE49-F238E27FC236}">
                <a16:creationId xmlns="" xmlns:a16="http://schemas.microsoft.com/office/drawing/2014/main" id="{564CDF61-B448-4746-A22C-52C864C153BF}"/>
              </a:ext>
            </a:extLst>
          </p:cNvPr>
          <p:cNvSpPr>
            <a:spLocks noGrp="1"/>
          </p:cNvSpPr>
          <p:nvPr>
            <p:ph type="sldNum" sz="quarter" idx="12"/>
          </p:nvPr>
        </p:nvSpPr>
        <p:spPr>
          <a:xfrm>
            <a:off x="8750808" y="6409944"/>
            <a:ext cx="329184" cy="448056"/>
          </a:xfrm>
        </p:spPr>
        <p:txBody>
          <a:bodyPr/>
          <a:lstStyle/>
          <a:p>
            <a:fld id="{C01389E6-C847-4AD0-B56D-D205B2EAB1EE}" type="slidenum">
              <a:rPr lang="en-US" smtClean="0"/>
              <a:pPr/>
              <a:t>‹#›</a:t>
            </a:fld>
            <a:endParaRPr lang="en-US" dirty="0"/>
          </a:p>
        </p:txBody>
      </p:sp>
    </p:spTree>
    <p:extLst>
      <p:ext uri="{BB962C8B-B14F-4D97-AF65-F5344CB8AC3E}">
        <p14:creationId xmlns="" xmlns:p14="http://schemas.microsoft.com/office/powerpoint/2010/main" val="91339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3">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CD997F7F-035E-456B-A91D-449104462481}"/>
              </a:ext>
              <a:ext uri="{C183D7F6-B498-43B3-948B-1728B52AA6E4}">
                <adec:decorative xmlns="" xmlns:adec="http://schemas.microsoft.com/office/drawing/2017/decorative" val="1"/>
              </a:ext>
            </a:extLst>
          </p:cNvPr>
          <p:cNvSpPr/>
          <p:nvPr userDrawn="1"/>
        </p:nvSpPr>
        <p:spPr>
          <a:xfrm rot="16200000">
            <a:off x="3470721" y="1192674"/>
            <a:ext cx="6861903" cy="4484655"/>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 xmlns:a16="http://schemas.microsoft.com/office/drawing/2014/main" id="{6F7B3B56-B1E0-482A-BCB7-F6DFF267F460}"/>
              </a:ext>
              <a:ext uri="{C183D7F6-B498-43B3-948B-1728B52AA6E4}">
                <adec:decorative xmlns="" xmlns:adec="http://schemas.microsoft.com/office/drawing/2017/decorative" val="1"/>
              </a:ext>
            </a:extLst>
          </p:cNvPr>
          <p:cNvSpPr/>
          <p:nvPr userDrawn="1"/>
        </p:nvSpPr>
        <p:spPr>
          <a:xfrm rot="16200000" flipH="1">
            <a:off x="3701273" y="966015"/>
            <a:ext cx="6400800" cy="4484654"/>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 xmlns:a16="http://schemas.microsoft.com/office/drawing/2014/main" id="{1966FDA2-772B-4D2A-AB6A-EE70A258E8F2}"/>
              </a:ext>
              <a:ext uri="{C183D7F6-B498-43B3-948B-1728B52AA6E4}">
                <adec:decorative xmlns="" xmlns:adec="http://schemas.microsoft.com/office/drawing/2017/decorative" val="1"/>
              </a:ext>
            </a:extLst>
          </p:cNvPr>
          <p:cNvSpPr/>
          <p:nvPr userDrawn="1"/>
        </p:nvSpPr>
        <p:spPr>
          <a:xfrm rot="16200000" flipH="1">
            <a:off x="5212834" y="2477580"/>
            <a:ext cx="3377678" cy="4484654"/>
          </a:xfrm>
          <a:prstGeom prst="rect">
            <a:avLst/>
          </a:prstGeom>
          <a:gradFill>
            <a:gsLst>
              <a:gs pos="0">
                <a:schemeClr val="accent5">
                  <a:lumMod val="60000"/>
                  <a:lumOff val="40000"/>
                  <a:alpha val="0"/>
                </a:schemeClr>
              </a:gs>
              <a:gs pos="99000">
                <a:schemeClr val="accent3">
                  <a:lumMod val="75000"/>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 xmlns:a16="http://schemas.microsoft.com/office/drawing/2014/main" id="{ED625ADC-8F5C-4D24-FB31-E0A0566E6A9B}"/>
              </a:ext>
              <a:ext uri="{C183D7F6-B498-43B3-948B-1728B52AA6E4}">
                <adec:decorative xmlns="" xmlns:adec="http://schemas.microsoft.com/office/drawing/2017/decorative" val="1"/>
              </a:ext>
            </a:extLst>
          </p:cNvPr>
          <p:cNvSpPr/>
          <p:nvPr userDrawn="1"/>
        </p:nvSpPr>
        <p:spPr>
          <a:xfrm rot="16200000" flipH="1">
            <a:off x="-572354" y="1218545"/>
            <a:ext cx="5676110" cy="3875602"/>
          </a:xfrm>
          <a:custGeom>
            <a:avLst/>
            <a:gdLst>
              <a:gd name="connsiteX0" fmla="*/ 2370046 w 5676110"/>
              <a:gd name="connsiteY0" fmla="*/ 0 h 5167469"/>
              <a:gd name="connsiteX1" fmla="*/ 2370046 w 5676110"/>
              <a:gd name="connsiteY1" fmla="*/ 5165927 h 5167469"/>
              <a:gd name="connsiteX2" fmla="*/ 5676110 w 5676110"/>
              <a:gd name="connsiteY2" fmla="*/ 5165927 h 5167469"/>
              <a:gd name="connsiteX3" fmla="*/ 5676110 w 5676110"/>
              <a:gd name="connsiteY3" fmla="*/ 0 h 5167469"/>
              <a:gd name="connsiteX4" fmla="*/ 0 w 5676110"/>
              <a:gd name="connsiteY4" fmla="*/ 2584289 h 5167469"/>
              <a:gd name="connsiteX5" fmla="*/ 2273104 w 5676110"/>
              <a:gd name="connsiteY5" fmla="*/ 5162459 h 5167469"/>
              <a:gd name="connsiteX6" fmla="*/ 2370044 w 5676110"/>
              <a:gd name="connsiteY6" fmla="*/ 5167469 h 5167469"/>
              <a:gd name="connsiteX7" fmla="*/ 2370043 w 5676110"/>
              <a:gd name="connsiteY7" fmla="*/ 1109 h 5167469"/>
              <a:gd name="connsiteX8" fmla="*/ 2273104 w 5676110"/>
              <a:gd name="connsiteY8" fmla="*/ 6119 h 5167469"/>
              <a:gd name="connsiteX9" fmla="*/ 0 w 5676110"/>
              <a:gd name="connsiteY9" fmla="*/ 2584289 h 5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6110" h="5167469">
                <a:moveTo>
                  <a:pt x="2370046" y="0"/>
                </a:moveTo>
                <a:lnTo>
                  <a:pt x="2370046" y="5165927"/>
                </a:lnTo>
                <a:lnTo>
                  <a:pt x="5676110" y="5165927"/>
                </a:lnTo>
                <a:lnTo>
                  <a:pt x="5676110" y="0"/>
                </a:lnTo>
                <a:close/>
                <a:moveTo>
                  <a:pt x="0" y="2584289"/>
                </a:moveTo>
                <a:cubicBezTo>
                  <a:pt x="0" y="3926109"/>
                  <a:pt x="996335" y="5029746"/>
                  <a:pt x="2273104" y="5162459"/>
                </a:cubicBezTo>
                <a:lnTo>
                  <a:pt x="2370044" y="5167469"/>
                </a:lnTo>
                <a:lnTo>
                  <a:pt x="2370043" y="1109"/>
                </a:lnTo>
                <a:lnTo>
                  <a:pt x="2273104" y="6119"/>
                </a:lnTo>
                <a:cubicBezTo>
                  <a:pt x="996335" y="138833"/>
                  <a:pt x="0" y="1242470"/>
                  <a:pt x="0" y="2584289"/>
                </a:cubicBezTo>
                <a:close/>
              </a:path>
            </a:pathLst>
          </a:custGeom>
          <a:gradFill flip="none" rotWithShape="1">
            <a:gsLst>
              <a:gs pos="7000">
                <a:schemeClr val="accent2"/>
              </a:gs>
              <a:gs pos="26000">
                <a:srgbClr val="C95A84"/>
              </a:gs>
              <a:gs pos="65000">
                <a:schemeClr val="accent6"/>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 name="Group 42">
            <a:extLst>
              <a:ext uri="{FF2B5EF4-FFF2-40B4-BE49-F238E27FC236}">
                <a16:creationId xmlns="" xmlns:a16="http://schemas.microsoft.com/office/drawing/2014/main" id="{306F3896-19D4-4232-82CE-6C81979F6FE1}"/>
              </a:ext>
              <a:ext uri="{C183D7F6-B498-43B3-948B-1728B52AA6E4}">
                <adec:decorative xmlns="" xmlns:adec="http://schemas.microsoft.com/office/drawing/2017/decorative" val="1"/>
              </a:ext>
            </a:extLst>
          </p:cNvPr>
          <p:cNvGrpSpPr/>
          <p:nvPr userDrawn="1"/>
        </p:nvGrpSpPr>
        <p:grpSpPr>
          <a:xfrm>
            <a:off x="0" y="6409177"/>
            <a:ext cx="9144000" cy="456774"/>
            <a:chOff x="0" y="6401226"/>
            <a:chExt cx="12192000" cy="456774"/>
          </a:xfrm>
        </p:grpSpPr>
        <p:sp>
          <p:nvSpPr>
            <p:cNvPr id="44" name="Rectangle 43">
              <a:extLst>
                <a:ext uri="{FF2B5EF4-FFF2-40B4-BE49-F238E27FC236}">
                  <a16:creationId xmlns=""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 xmlns:a16="http://schemas.microsoft.com/office/drawing/2014/main" id="{113291B3-B6EE-40A3-8DD7-FA478AD26ED6}"/>
              </a:ext>
              <a:ext uri="{C183D7F6-B498-43B3-948B-1728B52AA6E4}">
                <adec:decorative xmlns="" xmlns:adec="http://schemas.microsoft.com/office/drawing/2017/decorative" val="1"/>
              </a:ext>
            </a:extLst>
          </p:cNvPr>
          <p:cNvSpPr/>
          <p:nvPr userDrawn="1"/>
        </p:nvSpPr>
        <p:spPr>
          <a:xfrm rot="20635413">
            <a:off x="5778666" y="942890"/>
            <a:ext cx="2925065"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DC4BB0C4-4982-9534-E355-6F700CA613BC}"/>
              </a:ext>
            </a:extLst>
          </p:cNvPr>
          <p:cNvSpPr>
            <a:spLocks noGrp="1"/>
          </p:cNvSpPr>
          <p:nvPr>
            <p:ph type="title"/>
          </p:nvPr>
        </p:nvSpPr>
        <p:spPr>
          <a:xfrm>
            <a:off x="5022369" y="548640"/>
            <a:ext cx="3975029" cy="2194560"/>
          </a:xfrm>
        </p:spPr>
        <p:txBody>
          <a:bodyPr/>
          <a:lstStyle>
            <a:lvl1pPr>
              <a:defRPr/>
            </a:lvl1pPr>
          </a:lstStyle>
          <a:p>
            <a:endParaRPr lang="en-US" dirty="0"/>
          </a:p>
        </p:txBody>
      </p:sp>
      <p:sp>
        <p:nvSpPr>
          <p:cNvPr id="30" name="Footer Placeholder 4">
            <a:extLst>
              <a:ext uri="{FF2B5EF4-FFF2-40B4-BE49-F238E27FC236}">
                <a16:creationId xmlns="" xmlns:a16="http://schemas.microsoft.com/office/drawing/2014/main" id="{43D0BC76-B58B-4508-A4FF-DC3D3ADB54CE}"/>
              </a:ext>
            </a:extLst>
          </p:cNvPr>
          <p:cNvSpPr>
            <a:spLocks noGrp="1"/>
          </p:cNvSpPr>
          <p:nvPr>
            <p:ph type="ftr" sz="quarter" idx="11"/>
          </p:nvPr>
        </p:nvSpPr>
        <p:spPr>
          <a:xfrm rot="5400000">
            <a:off x="-2694349" y="2777765"/>
            <a:ext cx="5731597" cy="342900"/>
          </a:xfrm>
        </p:spPr>
        <p:txBody>
          <a:bodyPr/>
          <a:lstStyle>
            <a:lvl1pPr>
              <a:defRPr>
                <a:solidFill>
                  <a:schemeClr val="tx1"/>
                </a:solidFill>
              </a:defRPr>
            </a:lvl1pPr>
          </a:lstStyle>
          <a:p>
            <a:r>
              <a:rPr lang="en-US" dirty="0"/>
              <a:t>Presentation Title</a:t>
            </a:r>
          </a:p>
        </p:txBody>
      </p:sp>
      <p:sp>
        <p:nvSpPr>
          <p:cNvPr id="5" name="Content Placeholder 6">
            <a:extLst>
              <a:ext uri="{FF2B5EF4-FFF2-40B4-BE49-F238E27FC236}">
                <a16:creationId xmlns="" xmlns:a16="http://schemas.microsoft.com/office/drawing/2014/main" id="{0B619215-4E74-E001-1C4D-1EAAF5DA1204}"/>
              </a:ext>
            </a:extLst>
          </p:cNvPr>
          <p:cNvSpPr>
            <a:spLocks noGrp="1"/>
          </p:cNvSpPr>
          <p:nvPr>
            <p:ph sz="quarter" idx="18" hasCustomPrompt="1"/>
          </p:nvPr>
        </p:nvSpPr>
        <p:spPr>
          <a:xfrm>
            <a:off x="499466" y="1551008"/>
            <a:ext cx="3554567" cy="4264006"/>
          </a:xfrm>
        </p:spPr>
        <p:txBody>
          <a:bodyPr lIns="274320" anchor="ctr">
            <a:noAutofit/>
          </a:bodyPr>
          <a:lstStyle>
            <a:lvl1pPr marL="342900" indent="-342900">
              <a:spcBef>
                <a:spcPts val="1000"/>
              </a:spcBef>
              <a:buFont typeface="Arial" panose="020B0604020202020204" pitchFamily="34" charset="0"/>
              <a:buChar char="•"/>
              <a:defRPr sz="2000">
                <a:solidFill>
                  <a:schemeClr val="tx1"/>
                </a:solidFill>
              </a:defRPr>
            </a:lvl1pPr>
            <a:lvl2pPr marL="690372" indent="-342900">
              <a:spcBef>
                <a:spcPts val="1000"/>
              </a:spcBef>
              <a:buFont typeface="Arial" panose="020B0604020202020204" pitchFamily="34" charset="0"/>
              <a:buChar char="•"/>
              <a:defRPr sz="2000"/>
            </a:lvl2pPr>
            <a:lvl3pPr marL="1200150" indent="-285750">
              <a:spcBef>
                <a:spcPts val="1000"/>
              </a:spcBef>
              <a:buFont typeface="Arial" panose="020B0604020202020204" pitchFamily="34" charset="0"/>
              <a:buChar char="•"/>
              <a:defRPr sz="2000"/>
            </a:lvl3pPr>
            <a:lvl4pPr marL="1540764" indent="-342900">
              <a:spcBef>
                <a:spcPts val="1000"/>
              </a:spcBef>
              <a:buFont typeface="Arial" panose="020B0604020202020204" pitchFamily="34" charset="0"/>
              <a:buChar char="•"/>
              <a:defRPr sz="2000"/>
            </a:lvl4pPr>
            <a:lvl5pPr marL="2114550" indent="-285750">
              <a:spcBef>
                <a:spcPts val="1000"/>
              </a:spcBef>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 xmlns:a16="http://schemas.microsoft.com/office/drawing/2014/main" id="{8264404F-5F25-5592-752D-3FD61806AFCE}"/>
              </a:ext>
            </a:extLst>
          </p:cNvPr>
          <p:cNvSpPr>
            <a:spLocks noGrp="1"/>
          </p:cNvSpPr>
          <p:nvPr>
            <p:ph sz="quarter" idx="17" hasCustomPrompt="1"/>
          </p:nvPr>
        </p:nvSpPr>
        <p:spPr>
          <a:xfrm>
            <a:off x="5022369" y="3227402"/>
            <a:ext cx="3975029" cy="3004406"/>
          </a:xfrm>
        </p:spPr>
        <p:txBody>
          <a:bodyPr anchor="ctr">
            <a:normAutofit/>
          </a:bodyPr>
          <a:lstStyle>
            <a:lvl1pPr marL="347472" indent="-457200" algn="l">
              <a:spcBef>
                <a:spcPts val="1000"/>
              </a:spcBef>
              <a:buFont typeface="+mj-lt"/>
              <a:buAutoNum type="arabicPeriod"/>
              <a:defRPr sz="2000">
                <a:solidFill>
                  <a:schemeClr val="tx1"/>
                </a:solidFill>
              </a:defRPr>
            </a:lvl1pPr>
            <a:lvl2pPr marL="914400" indent="-457200">
              <a:spcBef>
                <a:spcPts val="1000"/>
              </a:spcBef>
              <a:buFont typeface="+mj-lt"/>
              <a:buAutoNum type="alphaLcPeriod"/>
              <a:defRPr/>
            </a:lvl2pPr>
            <a:lvl3pPr marL="1143000" indent="-342900">
              <a:spcBef>
                <a:spcPts val="1000"/>
              </a:spcBef>
              <a:buFont typeface="+mj-lt"/>
              <a:buAutoNum type="arabicParenR"/>
              <a:defRPr/>
            </a:lvl3pPr>
            <a:lvl4pPr marL="1600200" indent="-342900">
              <a:spcBef>
                <a:spcPts val="1000"/>
              </a:spcBef>
              <a:buFont typeface="+mj-lt"/>
              <a:buAutoNum type="alphaLcPeriod"/>
              <a:defRPr/>
            </a:lvl4pPr>
            <a:lvl5pPr marL="2057400" indent="-342900">
              <a:spcBef>
                <a:spcPts val="1000"/>
              </a:spcBef>
              <a:buFont typeface="+mj-lt"/>
              <a:buAutoNum type="romanLcPeriod"/>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5" name="Date Placeholder 3">
            <a:extLst>
              <a:ext uri="{FF2B5EF4-FFF2-40B4-BE49-F238E27FC236}">
                <a16:creationId xmlns="" xmlns:a16="http://schemas.microsoft.com/office/drawing/2014/main" id="{B0C91521-9FA7-4A68-9C94-30DAE875F3AF}"/>
              </a:ext>
            </a:extLst>
          </p:cNvPr>
          <p:cNvSpPr>
            <a:spLocks noGrp="1"/>
          </p:cNvSpPr>
          <p:nvPr>
            <p:ph type="dt" sz="half" idx="10"/>
          </p:nvPr>
        </p:nvSpPr>
        <p:spPr>
          <a:xfrm>
            <a:off x="5932583" y="6409170"/>
            <a:ext cx="2776794" cy="448830"/>
          </a:xfrm>
        </p:spPr>
        <p:txBody>
          <a:bodyPr/>
          <a:lstStyle>
            <a:lvl1pPr>
              <a:defRPr>
                <a:solidFill>
                  <a:schemeClr val="bg1"/>
                </a:solidFill>
              </a:defRPr>
            </a:lvl1pPr>
          </a:lstStyle>
          <a:p>
            <a:r>
              <a:rPr lang="en-US"/>
              <a:t>20XX</a:t>
            </a:r>
            <a:endParaRPr lang="en-US" dirty="0"/>
          </a:p>
        </p:txBody>
      </p:sp>
      <p:sp>
        <p:nvSpPr>
          <p:cNvPr id="36" name="Slide Number Placeholder 5">
            <a:extLst>
              <a:ext uri="{FF2B5EF4-FFF2-40B4-BE49-F238E27FC236}">
                <a16:creationId xmlns="" xmlns:a16="http://schemas.microsoft.com/office/drawing/2014/main" id="{43143B3C-F960-42CF-BBA0-4990E987477B}"/>
              </a:ext>
            </a:extLst>
          </p:cNvPr>
          <p:cNvSpPr>
            <a:spLocks noGrp="1"/>
          </p:cNvSpPr>
          <p:nvPr>
            <p:ph type="sldNum" sz="quarter" idx="12"/>
          </p:nvPr>
        </p:nvSpPr>
        <p:spPr>
          <a:xfrm>
            <a:off x="8752259" y="6408742"/>
            <a:ext cx="328989" cy="448830"/>
          </a:xfrm>
        </p:spPr>
        <p:txBody>
          <a:bodyPr/>
          <a:lstStyle>
            <a:lvl1pPr>
              <a:defRPr>
                <a:solidFill>
                  <a:schemeClr val="bg1"/>
                </a:solidFill>
              </a:defRPr>
            </a:lvl1pPr>
          </a:lstStyle>
          <a:p>
            <a:fld id="{39A857F5-96C8-461D-A78C-38E92FE1C522}" type="slidenum">
              <a:rPr lang="en-US" smtClean="0"/>
              <a:pPr/>
              <a:t>‹#›</a:t>
            </a:fld>
            <a:endParaRPr lang="en-US" dirty="0"/>
          </a:p>
        </p:txBody>
      </p:sp>
    </p:spTree>
    <p:extLst>
      <p:ext uri="{BB962C8B-B14F-4D97-AF65-F5344CB8AC3E}">
        <p14:creationId xmlns="" xmlns:p14="http://schemas.microsoft.com/office/powerpoint/2010/main" val="61238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79266C16-8EA6-D555-3ADA-1DE204938A28}"/>
              </a:ext>
            </a:extLst>
          </p:cNvPr>
          <p:cNvSpPr>
            <a:spLocks noGrp="1"/>
          </p:cNvSpPr>
          <p:nvPr>
            <p:ph type="title"/>
          </p:nvPr>
        </p:nvSpPr>
        <p:spPr>
          <a:xfrm>
            <a:off x="4888921" y="366778"/>
            <a:ext cx="3912179" cy="3382263"/>
          </a:xfrm>
        </p:spPr>
        <p:txBody>
          <a:bodyPr/>
          <a:lstStyle/>
          <a:p>
            <a:endParaRPr lang="en-US" dirty="0"/>
          </a:p>
        </p:txBody>
      </p:sp>
      <p:sp>
        <p:nvSpPr>
          <p:cNvPr id="9" name="Picture Placeholder 8">
            <a:extLst>
              <a:ext uri="{FF2B5EF4-FFF2-40B4-BE49-F238E27FC236}">
                <a16:creationId xmlns="" xmlns:a16="http://schemas.microsoft.com/office/drawing/2014/main" id="{DA2D2C88-FFBE-4F25-871F-68A09C5F530F}"/>
              </a:ext>
            </a:extLst>
          </p:cNvPr>
          <p:cNvSpPr>
            <a:spLocks noGrp="1"/>
          </p:cNvSpPr>
          <p:nvPr>
            <p:ph type="pic" sz="quarter" idx="13"/>
          </p:nvPr>
        </p:nvSpPr>
        <p:spPr>
          <a:xfrm>
            <a:off x="0" y="0"/>
            <a:ext cx="4572000" cy="6409944"/>
          </a:xfrm>
          <a:solidFill>
            <a:schemeClr val="accent6"/>
          </a:solidFill>
        </p:spPr>
        <p:txBody>
          <a:bodyPr tIns="274320" anchor="t" anchorCtr="0">
            <a:normAutofit/>
          </a:bodyPr>
          <a:lstStyle>
            <a:lvl1pPr marL="0" indent="0" algn="ctr">
              <a:buNone/>
              <a:defRPr sz="1600"/>
            </a:lvl1pPr>
          </a:lstStyle>
          <a:p>
            <a:r>
              <a:rPr lang="en-US" dirty="0"/>
              <a:t>Click icon to add picture</a:t>
            </a:r>
          </a:p>
        </p:txBody>
      </p:sp>
      <p:sp>
        <p:nvSpPr>
          <p:cNvPr id="3" name="Footer Placeholder 2">
            <a:extLst>
              <a:ext uri="{FF2B5EF4-FFF2-40B4-BE49-F238E27FC236}">
                <a16:creationId xmlns="" xmlns:a16="http://schemas.microsoft.com/office/drawing/2014/main" id="{BFCF6B08-1984-4F7C-9F6E-A4F47BDBA215}"/>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8" name="Content Placeholder 7">
            <a:extLst>
              <a:ext uri="{FF2B5EF4-FFF2-40B4-BE49-F238E27FC236}">
                <a16:creationId xmlns="" xmlns:a16="http://schemas.microsoft.com/office/drawing/2014/main" id="{8D0529A2-5928-42C4-B397-6AEE7520D2C9}"/>
              </a:ext>
            </a:extLst>
          </p:cNvPr>
          <p:cNvSpPr>
            <a:spLocks noGrp="1"/>
          </p:cNvSpPr>
          <p:nvPr>
            <p:ph sz="quarter" idx="14"/>
          </p:nvPr>
        </p:nvSpPr>
        <p:spPr>
          <a:xfrm>
            <a:off x="4888922" y="3923818"/>
            <a:ext cx="3912179" cy="2349660"/>
          </a:xfrm>
        </p:spPr>
        <p:txBody>
          <a:bodyPr tIns="91440">
            <a:noAutofit/>
          </a:bodyPr>
          <a:lstStyle>
            <a:lvl1pPr>
              <a:buNone/>
              <a:defRPr sz="2000">
                <a:solidFill>
                  <a:schemeClr val="tx1"/>
                </a:solidFill>
              </a:defRPr>
            </a:lvl1pPr>
            <a:lvl2pPr marL="800100" indent="-342900">
              <a:buFont typeface="Arial" panose="020B0604020202020204" pitchFamily="34" charset="0"/>
              <a:buChar char="•"/>
              <a:defRPr sz="2000"/>
            </a:lvl2pPr>
            <a:lvl3pPr>
              <a:buNone/>
              <a:defRPr sz="2000"/>
            </a:lvl3pPr>
            <a:lvl4pPr>
              <a:buNone/>
              <a:defRPr sz="2000"/>
            </a:lvl4pPr>
            <a:lvl5pPr>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 xmlns:a16="http://schemas.microsoft.com/office/drawing/2014/main" id="{B8C9E28E-1389-47AF-B3EB-22571417ACBE}"/>
              </a:ext>
            </a:extLst>
          </p:cNvPr>
          <p:cNvSpPr>
            <a:spLocks noGrp="1"/>
          </p:cNvSpPr>
          <p:nvPr>
            <p:ph type="dt" sz="half" idx="10"/>
          </p:nvPr>
        </p:nvSpPr>
        <p:spPr/>
        <p:txBody>
          <a:bodyPr/>
          <a:lstStyle/>
          <a:p>
            <a:r>
              <a:rPr lang="en-US"/>
              <a:t>20XX</a:t>
            </a:r>
            <a:endParaRPr lang="en-US" dirty="0"/>
          </a:p>
        </p:txBody>
      </p:sp>
      <p:sp>
        <p:nvSpPr>
          <p:cNvPr id="4" name="Slide Number Placeholder 3">
            <a:extLst>
              <a:ext uri="{FF2B5EF4-FFF2-40B4-BE49-F238E27FC236}">
                <a16:creationId xmlns=""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 xmlns:p14="http://schemas.microsoft.com/office/powerpoint/2010/main" val="21114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2025.09.26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2025.09.26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7" r:id="rId16"/>
    <p:sldLayoutId id="2147483668" r:id="rId17"/>
    <p:sldLayoutId id="2147483670" r:id="rId18"/>
    <p:sldLayoutId id="214748367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omniweb.gsfc.nasa.gov/" TargetMode="External"/><Relationship Id="rId7" Type="http://schemas.openxmlformats.org/officeDocument/2006/relationships/diagramQuickStyle" Target="../diagrams/quickStyle1.xml"/><Relationship Id="rId2" Type="http://schemas.openxmlformats.org/officeDocument/2006/relationships/hyperlink" Target="https://tools.izmiran.ru/feid/" TargetMode="Externa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ftp://ftp.gfz-potsdam.de/pub/home/obs/kp-ap/wdc" TargetMode="Externa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1258540"/>
            <a:ext cx="7680960" cy="2602508"/>
          </a:xfrm>
        </p:spPr>
        <p:txBody>
          <a:bodyPr>
            <a:norm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aren’t all </a:t>
            </a: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Forbush</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effects associated with geomagnetic storms? </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4294967295"/>
          </p:nvPr>
        </p:nvSpPr>
        <p:spPr>
          <a:xfrm>
            <a:off x="1339552" y="3933056"/>
            <a:ext cx="6400800" cy="1752600"/>
          </a:xfrm>
        </p:spPr>
        <p:txBody>
          <a:bodyPr>
            <a:normAutofit/>
          </a:bodyPr>
          <a:lstStyle/>
          <a:p>
            <a:pPr algn="ctr">
              <a:buNone/>
            </a:pPr>
            <a:r>
              <a:rPr lang="en-US" sz="2800" u="sng" dirty="0" err="1" smtClean="0">
                <a:solidFill>
                  <a:schemeClr val="bg2">
                    <a:lumMod val="10000"/>
                  </a:schemeClr>
                </a:solidFill>
              </a:rPr>
              <a:t>Shlyk</a:t>
            </a:r>
            <a:r>
              <a:rPr lang="en-US" sz="2800" u="sng" dirty="0" smtClean="0">
                <a:solidFill>
                  <a:schemeClr val="bg2">
                    <a:lumMod val="10000"/>
                  </a:schemeClr>
                </a:solidFill>
              </a:rPr>
              <a:t> N.</a:t>
            </a:r>
            <a:r>
              <a:rPr lang="en-US" sz="2800" dirty="0" smtClean="0">
                <a:solidFill>
                  <a:schemeClr val="bg2">
                    <a:lumMod val="10000"/>
                  </a:schemeClr>
                </a:solidFill>
              </a:rPr>
              <a:t>, </a:t>
            </a:r>
            <a:r>
              <a:rPr lang="en-US" sz="2800" dirty="0" err="1" smtClean="0">
                <a:solidFill>
                  <a:schemeClr val="bg2">
                    <a:lumMod val="10000"/>
                  </a:schemeClr>
                </a:solidFill>
              </a:rPr>
              <a:t>Belov</a:t>
            </a:r>
            <a:r>
              <a:rPr lang="en-US" sz="2800" dirty="0" smtClean="0">
                <a:solidFill>
                  <a:schemeClr val="bg2">
                    <a:lumMod val="10000"/>
                  </a:schemeClr>
                </a:solidFill>
              </a:rPr>
              <a:t> A., </a:t>
            </a:r>
          </a:p>
          <a:p>
            <a:pPr algn="ctr">
              <a:buNone/>
            </a:pPr>
            <a:r>
              <a:rPr lang="en-US" sz="2800" dirty="0" err="1" smtClean="0">
                <a:solidFill>
                  <a:schemeClr val="bg2">
                    <a:lumMod val="10000"/>
                  </a:schemeClr>
                </a:solidFill>
              </a:rPr>
              <a:t>Abunina</a:t>
            </a:r>
            <a:r>
              <a:rPr lang="en-US" sz="2800" dirty="0" smtClean="0">
                <a:solidFill>
                  <a:schemeClr val="bg2">
                    <a:lumMod val="10000"/>
                  </a:schemeClr>
                </a:solidFill>
              </a:rPr>
              <a:t> M., </a:t>
            </a:r>
            <a:r>
              <a:rPr lang="en-US" sz="2800" dirty="0" err="1" smtClean="0">
                <a:solidFill>
                  <a:schemeClr val="bg2">
                    <a:lumMod val="10000"/>
                  </a:schemeClr>
                </a:solidFill>
              </a:rPr>
              <a:t>Belov</a:t>
            </a:r>
            <a:r>
              <a:rPr lang="en-US" sz="2800" dirty="0" smtClean="0">
                <a:solidFill>
                  <a:schemeClr val="bg2">
                    <a:lumMod val="10000"/>
                  </a:schemeClr>
                </a:solidFill>
              </a:rPr>
              <a:t> S.</a:t>
            </a:r>
            <a:endParaRPr lang="ru-RU" sz="2800" dirty="0" smtClean="0">
              <a:solidFill>
                <a:schemeClr val="bg2">
                  <a:lumMod val="10000"/>
                </a:schemeClr>
              </a:solidFill>
            </a:endParaRPr>
          </a:p>
          <a:p>
            <a:pPr algn="ctr"/>
            <a:endParaRPr lang="ru-RU" sz="2800" dirty="0">
              <a:solidFill>
                <a:schemeClr val="bg2">
                  <a:lumMod val="10000"/>
                </a:schemeClr>
              </a:solidFill>
            </a:endParaRPr>
          </a:p>
        </p:txBody>
      </p:sp>
      <p:pic>
        <p:nvPicPr>
          <p:cNvPr id="4100" name="Picture 4" descr="D:\(YandexDisk)\06 - Персональные директории\Абунина М.А\logos\yellow-blue IZMIRAN1.png"/>
          <p:cNvPicPr>
            <a:picLocks noChangeAspect="1" noChangeArrowheads="1"/>
          </p:cNvPicPr>
          <p:nvPr/>
        </p:nvPicPr>
        <p:blipFill>
          <a:blip r:embed="rId2" cstate="print"/>
          <a:srcRect/>
          <a:stretch>
            <a:fillRect/>
          </a:stretch>
        </p:blipFill>
        <p:spPr bwMode="auto">
          <a:xfrm>
            <a:off x="3508276" y="188640"/>
            <a:ext cx="2071836" cy="9944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 xmlns:a16="http://schemas.microsoft.com/office/drawing/2014/main" id="{8A865451-9850-B9FC-5CD5-D14FD2784BA0}"/>
              </a:ext>
            </a:extLst>
          </p:cNvPr>
          <p:cNvSpPr>
            <a:spLocks noGrp="1"/>
          </p:cNvSpPr>
          <p:nvPr>
            <p:ph type="sldNum" sz="quarter" idx="12"/>
          </p:nvPr>
        </p:nvSpPr>
        <p:spPr/>
        <p:txBody>
          <a:bodyPr/>
          <a:lstStyle/>
          <a:p>
            <a:fld id="{C01389E6-C847-4AD0-B56D-D205B2EAB1EE}" type="slidenum">
              <a:rPr lang="en-US" smtClean="0"/>
              <a:pPr/>
              <a:t>10</a:t>
            </a:fld>
            <a:endParaRPr lang="en-US" dirty="0"/>
          </a:p>
        </p:txBody>
      </p:sp>
      <p:graphicFrame>
        <p:nvGraphicFramePr>
          <p:cNvPr id="6" name="Содержимое 5"/>
          <p:cNvGraphicFramePr>
            <a:graphicFrameLocks noGrp="1"/>
          </p:cNvGraphicFramePr>
          <p:nvPr>
            <p:ph sz="quarter" idx="4294967295"/>
          </p:nvPr>
        </p:nvGraphicFramePr>
        <p:xfrm>
          <a:off x="611560" y="331737"/>
          <a:ext cx="7920880" cy="612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656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E94C207C-5B9F-40B2-8B40-F1B215B75B5A}"/>
                                            </p:graphicEl>
                                          </p:spTgt>
                                        </p:tgtEl>
                                        <p:attrNameLst>
                                          <p:attrName>style.visibility</p:attrName>
                                        </p:attrNameLst>
                                      </p:cBhvr>
                                      <p:to>
                                        <p:strVal val="visible"/>
                                      </p:to>
                                    </p:set>
                                    <p:animEffect transition="in" filter="fade">
                                      <p:cBhvr>
                                        <p:cTn id="7" dur="3000"/>
                                        <p:tgtEl>
                                          <p:spTgt spid="6">
                                            <p:graphicEl>
                                              <a:dgm id="{E94C207C-5B9F-40B2-8B40-F1B215B75B5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F3B56257-AFCC-4ACB-96F9-A0C3A31BC6B9}"/>
                                            </p:graphicEl>
                                          </p:spTgt>
                                        </p:tgtEl>
                                        <p:attrNameLst>
                                          <p:attrName>style.visibility</p:attrName>
                                        </p:attrNameLst>
                                      </p:cBhvr>
                                      <p:to>
                                        <p:strVal val="visible"/>
                                      </p:to>
                                    </p:set>
                                    <p:animEffect transition="in" filter="fade">
                                      <p:cBhvr>
                                        <p:cTn id="10" dur="3000"/>
                                        <p:tgtEl>
                                          <p:spTgt spid="6">
                                            <p:graphicEl>
                                              <a:dgm id="{F3B56257-AFCC-4ACB-96F9-A0C3A31BC6B9}"/>
                                            </p:graphicEl>
                                          </p:spTgt>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6">
                                            <p:graphicEl>
                                              <a:dgm id="{1FCCB661-1F5A-4DA7-8B00-24C25B764147}"/>
                                            </p:graphicEl>
                                          </p:spTgt>
                                        </p:tgtEl>
                                        <p:attrNameLst>
                                          <p:attrName>style.visibility</p:attrName>
                                        </p:attrNameLst>
                                      </p:cBhvr>
                                      <p:to>
                                        <p:strVal val="visible"/>
                                      </p:to>
                                    </p:set>
                                    <p:animEffect transition="in" filter="fade">
                                      <p:cBhvr>
                                        <p:cTn id="14" dur="3000"/>
                                        <p:tgtEl>
                                          <p:spTgt spid="6">
                                            <p:graphicEl>
                                              <a:dgm id="{1FCCB661-1F5A-4DA7-8B00-24C25B764147}"/>
                                            </p:graphicEl>
                                          </p:spTgt>
                                        </p:tgtEl>
                                      </p:cBhvr>
                                    </p:animEffect>
                                  </p:childTnLst>
                                </p:cTn>
                              </p:par>
                            </p:childTnLst>
                          </p:cTn>
                        </p:par>
                        <p:par>
                          <p:cTn id="15" fill="hold">
                            <p:stCondLst>
                              <p:cond delay="6000"/>
                            </p:stCondLst>
                            <p:childTnLst>
                              <p:par>
                                <p:cTn id="16" presetID="10" presetClass="entr" presetSubtype="0" fill="hold" grpId="0" nodeType="afterEffect">
                                  <p:stCondLst>
                                    <p:cond delay="0"/>
                                  </p:stCondLst>
                                  <p:childTnLst>
                                    <p:set>
                                      <p:cBhvr>
                                        <p:cTn id="17" dur="1" fill="hold">
                                          <p:stCondLst>
                                            <p:cond delay="0"/>
                                          </p:stCondLst>
                                        </p:cTn>
                                        <p:tgtEl>
                                          <p:spTgt spid="6">
                                            <p:graphicEl>
                                              <a:dgm id="{5C25A0BC-5747-4D56-BD5A-BADA3E31B9E8}"/>
                                            </p:graphicEl>
                                          </p:spTgt>
                                        </p:tgtEl>
                                        <p:attrNameLst>
                                          <p:attrName>style.visibility</p:attrName>
                                        </p:attrNameLst>
                                      </p:cBhvr>
                                      <p:to>
                                        <p:strVal val="visible"/>
                                      </p:to>
                                    </p:set>
                                    <p:animEffect transition="in" filter="fade">
                                      <p:cBhvr>
                                        <p:cTn id="18" dur="3000"/>
                                        <p:tgtEl>
                                          <p:spTgt spid="6">
                                            <p:graphicEl>
                                              <a:dgm id="{5C25A0BC-5747-4D56-BD5A-BADA3E31B9E8}"/>
                                            </p:graphicEl>
                                          </p:spTgt>
                                        </p:tgtEl>
                                      </p:cBhvr>
                                    </p:animEffect>
                                  </p:childTnLst>
                                </p:cTn>
                              </p:par>
                            </p:childTnLst>
                          </p:cTn>
                        </p:par>
                        <p:par>
                          <p:cTn id="19" fill="hold">
                            <p:stCondLst>
                              <p:cond delay="9000"/>
                            </p:stCondLst>
                            <p:childTnLst>
                              <p:par>
                                <p:cTn id="20" presetID="10" presetClass="entr" presetSubtype="0" fill="hold" grpId="0" nodeType="afterEffect">
                                  <p:stCondLst>
                                    <p:cond delay="0"/>
                                  </p:stCondLst>
                                  <p:childTnLst>
                                    <p:set>
                                      <p:cBhvr>
                                        <p:cTn id="21" dur="1" fill="hold">
                                          <p:stCondLst>
                                            <p:cond delay="0"/>
                                          </p:stCondLst>
                                        </p:cTn>
                                        <p:tgtEl>
                                          <p:spTgt spid="6">
                                            <p:graphicEl>
                                              <a:dgm id="{7531C2BB-3B45-4FAA-ADE2-CA59841EBAB0}"/>
                                            </p:graphicEl>
                                          </p:spTgt>
                                        </p:tgtEl>
                                        <p:attrNameLst>
                                          <p:attrName>style.visibility</p:attrName>
                                        </p:attrNameLst>
                                      </p:cBhvr>
                                      <p:to>
                                        <p:strVal val="visible"/>
                                      </p:to>
                                    </p:set>
                                    <p:animEffect transition="in" filter="fade">
                                      <p:cBhvr>
                                        <p:cTn id="22" dur="3000"/>
                                        <p:tgtEl>
                                          <p:spTgt spid="6">
                                            <p:graphicEl>
                                              <a:dgm id="{7531C2BB-3B45-4FAA-ADE2-CA59841EBA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5186F80-7215-47FB-657E-C8F2797A72BC}"/>
            </a:ext>
          </a:extLst>
        </p:cNvPr>
        <p:cNvGrpSpPr/>
        <p:nvPr/>
      </p:nvGrpSpPr>
      <p:grpSpPr>
        <a:xfrm>
          <a:off x="0" y="0"/>
          <a:ext cx="0" cy="0"/>
          <a:chOff x="0" y="0"/>
          <a:chExt cx="0" cy="0"/>
        </a:xfrm>
      </p:grpSpPr>
      <p:sp>
        <p:nvSpPr>
          <p:cNvPr id="13" name="Title 12">
            <a:extLst>
              <a:ext uri="{FF2B5EF4-FFF2-40B4-BE49-F238E27FC236}">
                <a16:creationId xmlns="" xmlns:a16="http://schemas.microsoft.com/office/drawing/2014/main" id="{A64777FC-99CE-D7D5-132F-9A5CD5126417}"/>
              </a:ext>
            </a:extLst>
          </p:cNvPr>
          <p:cNvSpPr>
            <a:spLocks noGrp="1"/>
          </p:cNvSpPr>
          <p:nvPr>
            <p:ph type="title"/>
          </p:nvPr>
        </p:nvSpPr>
        <p:spPr>
          <a:xfrm>
            <a:off x="4932040" y="4797152"/>
            <a:ext cx="3861352" cy="1080160"/>
          </a:xfrm>
        </p:spPr>
        <p:txBody>
          <a:bodyPr>
            <a:normAutofit fontScale="90000"/>
          </a:bodyPr>
          <a:lstStyle/>
          <a:p>
            <a:r>
              <a:rPr lang="en-US" dirty="0" smtClean="0"/>
              <a:t>Thanks for your attention</a:t>
            </a:r>
            <a:r>
              <a:rPr lang="ru-RU" dirty="0" smtClean="0"/>
              <a:t>!</a:t>
            </a:r>
            <a:endParaRPr lang="en-US" dirty="0"/>
          </a:p>
        </p:txBody>
      </p:sp>
      <p:sp>
        <p:nvSpPr>
          <p:cNvPr id="15" name="Content Placeholder 14">
            <a:extLst>
              <a:ext uri="{FF2B5EF4-FFF2-40B4-BE49-F238E27FC236}">
                <a16:creationId xmlns="" xmlns:a16="http://schemas.microsoft.com/office/drawing/2014/main" id="{C2304883-A247-1151-C58C-A464EDAEB520}"/>
              </a:ext>
            </a:extLst>
          </p:cNvPr>
          <p:cNvSpPr>
            <a:spLocks noGrp="1"/>
          </p:cNvSpPr>
          <p:nvPr>
            <p:ph idx="1"/>
          </p:nvPr>
        </p:nvSpPr>
        <p:spPr>
          <a:xfrm>
            <a:off x="4499992" y="-99392"/>
            <a:ext cx="4392488" cy="1538797"/>
          </a:xfrm>
          <a:noFill/>
          <a:ln>
            <a:noFill/>
          </a:ln>
        </p:spPr>
        <p:style>
          <a:lnRef idx="1">
            <a:schemeClr val="accent5"/>
          </a:lnRef>
          <a:fillRef idx="2">
            <a:schemeClr val="accent5"/>
          </a:fillRef>
          <a:effectRef idx="1">
            <a:schemeClr val="accent5"/>
          </a:effectRef>
          <a:fontRef idx="minor">
            <a:schemeClr val="dk1"/>
          </a:fontRef>
        </p:style>
        <p:txBody>
          <a:bodyPr/>
          <a:lstStyle/>
          <a:p>
            <a:pPr marL="360000" indent="457200">
              <a:spcBef>
                <a:spcPts val="0"/>
              </a:spcBef>
            </a:pPr>
            <a:endParaRPr lang="ru-RU" sz="1600" dirty="0" smtClean="0"/>
          </a:p>
          <a:p>
            <a:pPr marL="360000" indent="457200">
              <a:spcBef>
                <a:spcPts val="0"/>
              </a:spcBef>
              <a:spcAft>
                <a:spcPts val="600"/>
              </a:spcAft>
            </a:pPr>
            <a:r>
              <a:rPr lang="en-US" sz="1600" i="1" dirty="0" err="1" smtClean="0"/>
              <a:t>Belov</a:t>
            </a:r>
            <a:r>
              <a:rPr lang="en-US" sz="1600" i="1" dirty="0" smtClean="0"/>
              <a:t> A</a:t>
            </a:r>
            <a:r>
              <a:rPr lang="ru-RU" sz="1600" i="1" dirty="0" smtClean="0"/>
              <a:t>.</a:t>
            </a:r>
            <a:r>
              <a:rPr lang="en-US" sz="1600" i="1" dirty="0" smtClean="0"/>
              <a:t>V</a:t>
            </a:r>
            <a:r>
              <a:rPr lang="ru-RU" sz="1600" i="1" dirty="0" smtClean="0"/>
              <a:t>., </a:t>
            </a:r>
            <a:r>
              <a:rPr lang="en-US" sz="1600" i="1" dirty="0" err="1" smtClean="0"/>
              <a:t>Belova</a:t>
            </a:r>
            <a:r>
              <a:rPr lang="en-US" sz="1600" i="1" dirty="0" smtClean="0"/>
              <a:t> E</a:t>
            </a:r>
            <a:r>
              <a:rPr lang="ru-RU" sz="1600" i="1" dirty="0" smtClean="0"/>
              <a:t>.</a:t>
            </a:r>
            <a:r>
              <a:rPr lang="en-US" sz="1600" i="1" dirty="0" smtClean="0"/>
              <a:t>A</a:t>
            </a:r>
            <a:r>
              <a:rPr lang="ru-RU" sz="1600" i="1" dirty="0" smtClean="0"/>
              <a:t>., </a:t>
            </a:r>
            <a:r>
              <a:rPr lang="en-US" sz="1600" i="1" dirty="0" err="1" smtClean="0"/>
              <a:t>Shlyk</a:t>
            </a:r>
            <a:r>
              <a:rPr lang="en-US" sz="1600" i="1" dirty="0" smtClean="0"/>
              <a:t> N</a:t>
            </a:r>
            <a:r>
              <a:rPr lang="ru-RU" sz="1600" i="1" dirty="0" smtClean="0"/>
              <a:t>.</a:t>
            </a:r>
            <a:r>
              <a:rPr lang="en-US" sz="1600" i="1" dirty="0" smtClean="0"/>
              <a:t>S</a:t>
            </a:r>
            <a:r>
              <a:rPr lang="ru-RU" sz="1600" i="1" dirty="0" smtClean="0"/>
              <a:t>., </a:t>
            </a:r>
            <a:r>
              <a:rPr lang="en-US" sz="1600" i="1" dirty="0" err="1" smtClean="0"/>
              <a:t>Abunina</a:t>
            </a:r>
            <a:r>
              <a:rPr lang="en-US" sz="1600" i="1" dirty="0" smtClean="0"/>
              <a:t> M</a:t>
            </a:r>
            <a:r>
              <a:rPr lang="ru-RU" sz="1600" i="1" dirty="0" smtClean="0"/>
              <a:t>.</a:t>
            </a:r>
            <a:r>
              <a:rPr lang="en-US" sz="1600" i="1" dirty="0" smtClean="0"/>
              <a:t>A</a:t>
            </a:r>
            <a:r>
              <a:rPr lang="ru-RU" sz="1600" i="1" dirty="0" smtClean="0"/>
              <a:t>., </a:t>
            </a:r>
            <a:r>
              <a:rPr lang="en-US" sz="1600" i="1" dirty="0" err="1" smtClean="0"/>
              <a:t>Abunin</a:t>
            </a:r>
            <a:r>
              <a:rPr lang="en-US" sz="1600" i="1" dirty="0" smtClean="0"/>
              <a:t> A</a:t>
            </a:r>
            <a:r>
              <a:rPr lang="ru-RU" sz="1600" i="1" dirty="0" smtClean="0"/>
              <a:t>.</a:t>
            </a:r>
            <a:r>
              <a:rPr lang="en-US" sz="1600" i="1" dirty="0" smtClean="0"/>
              <a:t>A</a:t>
            </a:r>
            <a:r>
              <a:rPr lang="ru-RU" sz="1600" i="1" dirty="0" smtClean="0"/>
              <a:t>., </a:t>
            </a:r>
            <a:r>
              <a:rPr lang="en-US" sz="1600" i="1" dirty="0" err="1" smtClean="0"/>
              <a:t>Belov</a:t>
            </a:r>
            <a:r>
              <a:rPr lang="en-US" sz="1600" i="1" dirty="0" smtClean="0"/>
              <a:t> S</a:t>
            </a:r>
            <a:r>
              <a:rPr lang="ru-RU" sz="1600" i="1" dirty="0" smtClean="0"/>
              <a:t>.</a:t>
            </a:r>
            <a:r>
              <a:rPr lang="en-US" sz="1600" i="1" dirty="0" smtClean="0"/>
              <a:t>M</a:t>
            </a:r>
            <a:r>
              <a:rPr lang="ru-RU" sz="1600" i="1" dirty="0" smtClean="0"/>
              <a:t>. </a:t>
            </a:r>
            <a:r>
              <a:rPr lang="en-US" sz="1600" dirty="0" err="1" smtClean="0"/>
              <a:t>Forbush</a:t>
            </a:r>
            <a:r>
              <a:rPr lang="en-US" sz="1600" dirty="0" smtClean="0"/>
              <a:t> Effects and Geomagnetic Storms</a:t>
            </a:r>
            <a:r>
              <a:rPr lang="ru-RU" sz="1600" dirty="0" smtClean="0"/>
              <a:t> // </a:t>
            </a:r>
            <a:r>
              <a:rPr lang="en-US" sz="1600" dirty="0" smtClean="0"/>
              <a:t>Geomagnetism and </a:t>
            </a:r>
            <a:r>
              <a:rPr lang="en-US" sz="1600" dirty="0" err="1" smtClean="0"/>
              <a:t>Aeronomy</a:t>
            </a:r>
            <a:r>
              <a:rPr lang="ru-RU" sz="1600" dirty="0" smtClean="0"/>
              <a:t>. – 2024</a:t>
            </a:r>
            <a:r>
              <a:rPr lang="en-US" sz="1600" dirty="0" smtClean="0"/>
              <a:t>. </a:t>
            </a:r>
            <a:r>
              <a:rPr lang="ru-RU" sz="1600" dirty="0" smtClean="0"/>
              <a:t>– </a:t>
            </a:r>
            <a:r>
              <a:rPr lang="en-US" sz="1600" dirty="0" smtClean="0"/>
              <a:t>V</a:t>
            </a:r>
            <a:r>
              <a:rPr lang="ru-RU" sz="1600" dirty="0" smtClean="0"/>
              <a:t>. 64. – </a:t>
            </a:r>
            <a:r>
              <a:rPr lang="en-US" sz="1600" dirty="0" smtClean="0"/>
              <a:t>N</a:t>
            </a:r>
            <a:r>
              <a:rPr lang="ru-RU" sz="1600" dirty="0" smtClean="0"/>
              <a:t>. 3. – P. 289-301.</a:t>
            </a:r>
            <a:r>
              <a:rPr lang="en-US" sz="1600" dirty="0" smtClean="0"/>
              <a:t> https://doi.org/</a:t>
            </a:r>
            <a:r>
              <a:rPr lang="ru-RU" sz="1600" dirty="0" smtClean="0"/>
              <a:t>10.1134/</a:t>
            </a:r>
            <a:r>
              <a:rPr lang="en-US" sz="1600" dirty="0" smtClean="0"/>
              <a:t>S</a:t>
            </a:r>
            <a:r>
              <a:rPr lang="ru-RU" sz="1600" dirty="0" smtClean="0"/>
              <a:t>0016793224600097</a:t>
            </a:r>
            <a:endParaRPr lang="en-US" sz="1600" dirty="0" smtClean="0"/>
          </a:p>
          <a:p>
            <a:pPr marL="360000" indent="457200">
              <a:spcBef>
                <a:spcPts val="0"/>
              </a:spcBef>
            </a:pPr>
            <a:r>
              <a:rPr lang="en-US" sz="1600" i="1" dirty="0" err="1" smtClean="0"/>
              <a:t>Melkumyan</a:t>
            </a:r>
            <a:r>
              <a:rPr lang="en-US" sz="1600" i="1" dirty="0" smtClean="0"/>
              <a:t> A.A., </a:t>
            </a:r>
            <a:r>
              <a:rPr lang="en-US" sz="1600" i="1" dirty="0" err="1" smtClean="0"/>
              <a:t>Belov</a:t>
            </a:r>
            <a:r>
              <a:rPr lang="en-US" sz="1600" i="1" dirty="0" smtClean="0"/>
              <a:t> A.V., </a:t>
            </a:r>
            <a:r>
              <a:rPr lang="en-US" sz="1600" i="1" dirty="0" err="1" smtClean="0"/>
              <a:t>Shlyk</a:t>
            </a:r>
            <a:r>
              <a:rPr lang="en-US" sz="1600" i="1" dirty="0" smtClean="0"/>
              <a:t> N.S., </a:t>
            </a:r>
            <a:r>
              <a:rPr lang="en-US" sz="1600" i="1" dirty="0" err="1" smtClean="0"/>
              <a:t>Abunina</a:t>
            </a:r>
            <a:r>
              <a:rPr lang="en-US" sz="1600" i="1" dirty="0" smtClean="0"/>
              <a:t> M.A., </a:t>
            </a:r>
            <a:r>
              <a:rPr lang="en-US" sz="1600" i="1" dirty="0" err="1" smtClean="0"/>
              <a:t>Abunin</a:t>
            </a:r>
            <a:r>
              <a:rPr lang="en-US" sz="1600" i="1" dirty="0" smtClean="0"/>
              <a:t> A.A., </a:t>
            </a:r>
            <a:r>
              <a:rPr lang="en-US" sz="1600" i="1" dirty="0" err="1" smtClean="0"/>
              <a:t>Oleneva</a:t>
            </a:r>
            <a:r>
              <a:rPr lang="en-US" sz="1600" i="1" dirty="0" smtClean="0"/>
              <a:t> V.A., </a:t>
            </a:r>
            <a:r>
              <a:rPr lang="en-US" sz="1600" i="1" dirty="0" err="1" smtClean="0"/>
              <a:t>Yanke</a:t>
            </a:r>
            <a:r>
              <a:rPr lang="en-US" sz="1600" i="1" dirty="0" smtClean="0"/>
              <a:t> V.G. </a:t>
            </a:r>
            <a:r>
              <a:rPr lang="en-US" sz="1600" dirty="0" err="1" smtClean="0"/>
              <a:t>Forbush</a:t>
            </a:r>
            <a:r>
              <a:rPr lang="en-US" sz="1600" dirty="0" smtClean="0"/>
              <a:t> Decreases and Associated Geomagnetic Storms: Statistical Comparison in Solar Cycles 23 and 24 // Solar Physics. – 2024. – V. 299. – Article ID 40. https://doi.org/10.1007/s11207-024-02281-3</a:t>
            </a:r>
          </a:p>
        </p:txBody>
      </p:sp>
      <p:sp>
        <p:nvSpPr>
          <p:cNvPr id="6" name="Slide Number Placeholder 5">
            <a:extLst>
              <a:ext uri="{FF2B5EF4-FFF2-40B4-BE49-F238E27FC236}">
                <a16:creationId xmlns="" xmlns:a16="http://schemas.microsoft.com/office/drawing/2014/main" id="{EE31A628-6E9B-44AE-A7C9-B2E987849FD2}"/>
              </a:ext>
            </a:extLst>
          </p:cNvPr>
          <p:cNvSpPr>
            <a:spLocks noGrp="1"/>
          </p:cNvSpPr>
          <p:nvPr>
            <p:ph type="sldNum" sz="quarter" idx="12"/>
          </p:nvPr>
        </p:nvSpPr>
        <p:spPr>
          <a:xfrm>
            <a:off x="8604448" y="6409944"/>
            <a:ext cx="475544" cy="448056"/>
          </a:xfrm>
        </p:spPr>
        <p:txBody>
          <a:bodyPr/>
          <a:lstStyle/>
          <a:p>
            <a:fld id="{C01389E6-C847-4AD0-B56D-D205B2EAB1EE}" type="slidenum">
              <a:rPr lang="en-US" smtClean="0"/>
              <a:pPr/>
              <a:t>11</a:t>
            </a:fld>
            <a:endParaRPr lang="en-US" dirty="0"/>
          </a:p>
        </p:txBody>
      </p:sp>
      <p:pic>
        <p:nvPicPr>
          <p:cNvPr id="5" name="Picture 6"/>
          <p:cNvPicPr>
            <a:picLocks noChangeAspect="1" noChangeArrowheads="1"/>
          </p:cNvPicPr>
          <p:nvPr/>
        </p:nvPicPr>
        <p:blipFill>
          <a:blip r:embed="rId3" cstate="print"/>
          <a:srcRect/>
          <a:stretch>
            <a:fillRect/>
          </a:stretch>
        </p:blipFill>
        <p:spPr bwMode="auto">
          <a:xfrm>
            <a:off x="539552" y="260648"/>
            <a:ext cx="3744416" cy="6146371"/>
          </a:xfrm>
          <a:prstGeom prst="rect">
            <a:avLst/>
          </a:prstGeom>
          <a:noFill/>
          <a:ln w="9525">
            <a:noFill/>
            <a:miter lim="800000"/>
            <a:headEnd/>
            <a:tailEnd/>
          </a:ln>
          <a:effectLst/>
        </p:spPr>
      </p:pic>
    </p:spTree>
    <p:extLst>
      <p:ext uri="{BB962C8B-B14F-4D97-AF65-F5344CB8AC3E}">
        <p14:creationId xmlns="" xmlns:p14="http://schemas.microsoft.com/office/powerpoint/2010/main" val="1048883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AE5548C-6AE1-979F-8462-BC4197999AA5}"/>
              </a:ext>
            </a:extLst>
          </p:cNvPr>
          <p:cNvSpPr>
            <a:spLocks noGrp="1"/>
          </p:cNvSpPr>
          <p:nvPr>
            <p:ph sz="quarter" idx="16"/>
          </p:nvPr>
        </p:nvSpPr>
        <p:spPr>
          <a:xfrm>
            <a:off x="5004049" y="1340768"/>
            <a:ext cx="3744415" cy="4394594"/>
          </a:xfrm>
        </p:spPr>
        <p:txBody>
          <a:bodyPr>
            <a:normAutofit fontScale="92500" lnSpcReduction="20000"/>
          </a:bodyPr>
          <a:lstStyle/>
          <a:p>
            <a:pPr marL="0" algn="ctr">
              <a:buNone/>
            </a:pPr>
            <a:r>
              <a:rPr lang="en-US" b="1" dirty="0" smtClean="0"/>
              <a:t>Aim</a:t>
            </a:r>
            <a:r>
              <a:rPr lang="ru-RU" b="1" dirty="0" smtClean="0"/>
              <a:t>:</a:t>
            </a:r>
          </a:p>
          <a:p>
            <a:pPr marL="0" algn="ctr">
              <a:buNone/>
            </a:pPr>
            <a:r>
              <a:rPr lang="en-US" dirty="0" smtClean="0"/>
              <a:t>study of various FE characteristics and corresponding geomagnetic activity indices recorded during these events from 1957 to 2024.</a:t>
            </a:r>
            <a:endParaRPr lang="ru-RU" dirty="0" smtClean="0"/>
          </a:p>
          <a:p>
            <a:pPr algn="ctr">
              <a:buNone/>
            </a:pPr>
            <a:r>
              <a:rPr lang="ru-RU" dirty="0" smtClean="0"/>
              <a:t> </a:t>
            </a:r>
          </a:p>
          <a:p>
            <a:pPr algn="ctr">
              <a:buNone/>
            </a:pPr>
            <a:r>
              <a:rPr lang="en-US" b="1" dirty="0" smtClean="0"/>
              <a:t>Databases used</a:t>
            </a:r>
            <a:r>
              <a:rPr lang="ru-RU" b="1" dirty="0" smtClean="0"/>
              <a:t>:</a:t>
            </a:r>
          </a:p>
          <a:p>
            <a:pPr marL="360000"/>
            <a:r>
              <a:rPr lang="en-US" dirty="0" smtClean="0"/>
              <a:t>FE</a:t>
            </a:r>
            <a:r>
              <a:rPr lang="ru-RU" dirty="0" smtClean="0"/>
              <a:t> – </a:t>
            </a:r>
            <a:r>
              <a:rPr lang="en-US" dirty="0" err="1" smtClean="0"/>
              <a:t>Forbush</a:t>
            </a:r>
            <a:r>
              <a:rPr lang="en-US" dirty="0" smtClean="0"/>
              <a:t> Effects and Interplanetary</a:t>
            </a:r>
            <a:r>
              <a:rPr lang="ru-RU" dirty="0" smtClean="0"/>
              <a:t> </a:t>
            </a:r>
            <a:r>
              <a:rPr lang="en-US" dirty="0" smtClean="0"/>
              <a:t>Disturbances (FEID)</a:t>
            </a:r>
            <a:r>
              <a:rPr lang="ru-RU" dirty="0" smtClean="0"/>
              <a:t>,</a:t>
            </a:r>
            <a:r>
              <a:rPr lang="en-US" dirty="0" smtClean="0"/>
              <a:t> </a:t>
            </a:r>
            <a:r>
              <a:rPr lang="de-DE" u="sng" dirty="0" smtClean="0">
                <a:hlinkClick r:id="rId2"/>
              </a:rPr>
              <a:t>https://tools.izmiran.ru/feid/</a:t>
            </a:r>
            <a:endParaRPr lang="de-DE" u="sng" dirty="0" smtClean="0"/>
          </a:p>
          <a:p>
            <a:pPr marL="360000"/>
            <a:r>
              <a:rPr lang="en-US" dirty="0" smtClean="0"/>
              <a:t>SW and IMF </a:t>
            </a:r>
            <a:r>
              <a:rPr lang="ru-RU" dirty="0" smtClean="0"/>
              <a:t>– </a:t>
            </a:r>
            <a:r>
              <a:rPr lang="en-US" dirty="0" smtClean="0"/>
              <a:t>OMNI</a:t>
            </a:r>
            <a:r>
              <a:rPr lang="ru-RU" dirty="0" smtClean="0"/>
              <a:t>,</a:t>
            </a:r>
            <a:r>
              <a:rPr lang="en-US" dirty="0" smtClean="0"/>
              <a:t> </a:t>
            </a:r>
            <a:r>
              <a:rPr lang="en-US" dirty="0" smtClean="0">
                <a:hlinkClick r:id="rId3"/>
              </a:rPr>
              <a:t>https://omniweb.gsfc.nasa.gov/</a:t>
            </a:r>
            <a:r>
              <a:rPr lang="en-US" dirty="0" smtClean="0"/>
              <a:t> </a:t>
            </a:r>
            <a:endParaRPr lang="ru-RU" dirty="0" smtClean="0"/>
          </a:p>
          <a:p>
            <a:pPr marL="360000"/>
            <a:r>
              <a:rPr lang="en-US" dirty="0" smtClean="0"/>
              <a:t>Geomagnetic activity</a:t>
            </a:r>
            <a:r>
              <a:rPr lang="ru-RU" dirty="0" smtClean="0"/>
              <a:t> – </a:t>
            </a:r>
            <a:r>
              <a:rPr lang="en-US" dirty="0" smtClean="0">
                <a:hlinkClick r:id="rId4"/>
              </a:rPr>
              <a:t>ftp://ftp.gfz-potsdam.de/pub/home/obs/kp-ap/wdc</a:t>
            </a:r>
            <a:r>
              <a:rPr lang="en-US" dirty="0" smtClean="0"/>
              <a:t> </a:t>
            </a:r>
            <a:endParaRPr lang="en-US" dirty="0"/>
          </a:p>
        </p:txBody>
      </p:sp>
      <p:sp>
        <p:nvSpPr>
          <p:cNvPr id="4" name="Slide Number Placeholder 3">
            <a:extLst>
              <a:ext uri="{FF2B5EF4-FFF2-40B4-BE49-F238E27FC236}">
                <a16:creationId xmlns="" xmlns:a16="http://schemas.microsoft.com/office/drawing/2014/main" id="{CFF7126C-384F-56F2-D9A3-16840F27A350}"/>
              </a:ext>
            </a:extLst>
          </p:cNvPr>
          <p:cNvSpPr>
            <a:spLocks noGrp="1"/>
          </p:cNvSpPr>
          <p:nvPr>
            <p:ph type="sldNum" sz="quarter" idx="12"/>
          </p:nvPr>
        </p:nvSpPr>
        <p:spPr/>
        <p:txBody>
          <a:bodyPr/>
          <a:lstStyle/>
          <a:p>
            <a:fld id="{39A857F5-96C8-461D-A78C-38E92FE1C522}" type="slidenum">
              <a:rPr lang="en-US" smtClean="0"/>
              <a:pPr/>
              <a:t>2</a:t>
            </a:fld>
            <a:endParaRPr lang="en-US" dirty="0"/>
          </a:p>
        </p:txBody>
      </p:sp>
      <p:graphicFrame>
        <p:nvGraphicFramePr>
          <p:cNvPr id="5" name="Схема 4"/>
          <p:cNvGraphicFramePr/>
          <p:nvPr/>
        </p:nvGraphicFramePr>
        <p:xfrm>
          <a:off x="107504" y="188640"/>
          <a:ext cx="4248472"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Прямоугольник 6"/>
          <p:cNvSpPr/>
          <p:nvPr/>
        </p:nvSpPr>
        <p:spPr>
          <a:xfrm>
            <a:off x="251520" y="4869160"/>
            <a:ext cx="4032448" cy="11295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spcAft>
                <a:spcPts val="600"/>
              </a:spcAft>
            </a:pPr>
            <a:r>
              <a:rPr lang="de-DE" sz="2400" dirty="0" smtClean="0"/>
              <a:t>GMS –</a:t>
            </a:r>
            <a:r>
              <a:rPr lang="ru-RU" sz="2400" dirty="0" smtClean="0"/>
              <a:t> </a:t>
            </a:r>
            <a:r>
              <a:rPr lang="de-DE" sz="2400" dirty="0" smtClean="0"/>
              <a:t>a </a:t>
            </a:r>
            <a:r>
              <a:rPr lang="de-DE" sz="2400" dirty="0" err="1" smtClean="0"/>
              <a:t>magnetospheric</a:t>
            </a:r>
            <a:r>
              <a:rPr lang="de-DE" sz="2400" dirty="0" smtClean="0"/>
              <a:t> </a:t>
            </a:r>
            <a:r>
              <a:rPr lang="de-DE" sz="2400" dirty="0" err="1" smtClean="0"/>
              <a:t>phenomenon</a:t>
            </a:r>
            <a:r>
              <a:rPr lang="de-DE" sz="2400" dirty="0" smtClean="0"/>
              <a:t>,</a:t>
            </a:r>
          </a:p>
          <a:p>
            <a:pPr algn="ctr"/>
            <a:r>
              <a:rPr lang="de-DE" sz="2400" dirty="0" smtClean="0"/>
              <a:t> FE – a </a:t>
            </a:r>
            <a:r>
              <a:rPr lang="de-DE" sz="2400" dirty="0" err="1" smtClean="0"/>
              <a:t>heliospheric</a:t>
            </a:r>
            <a:r>
              <a:rPr lang="de-DE" sz="2400" dirty="0" smtClean="0"/>
              <a:t> </a:t>
            </a:r>
            <a:r>
              <a:rPr lang="de-DE" sz="2400" dirty="0" err="1" smtClean="0"/>
              <a:t>one</a:t>
            </a:r>
            <a:r>
              <a:rPr lang="ru-RU" sz="2400" dirty="0" smtClean="0"/>
              <a:t>!</a:t>
            </a:r>
            <a:endParaRPr lang="ru-RU" sz="2400" dirty="0"/>
          </a:p>
        </p:txBody>
      </p:sp>
    </p:spTree>
    <p:extLst>
      <p:ext uri="{BB962C8B-B14F-4D97-AF65-F5344CB8AC3E}">
        <p14:creationId xmlns="" xmlns:p14="http://schemas.microsoft.com/office/powerpoint/2010/main" val="342372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344DCFBA-4D6F-43C1-924D-96CA44D6787E}"/>
                                            </p:graphicEl>
                                          </p:spTgt>
                                        </p:tgtEl>
                                        <p:attrNameLst>
                                          <p:attrName>style.visibility</p:attrName>
                                        </p:attrNameLst>
                                      </p:cBhvr>
                                      <p:to>
                                        <p:strVal val="visible"/>
                                      </p:to>
                                    </p:set>
                                    <p:animEffect transition="in" filter="fade">
                                      <p:cBhvr>
                                        <p:cTn id="7" dur="2000"/>
                                        <p:tgtEl>
                                          <p:spTgt spid="5">
                                            <p:graphicEl>
                                              <a:dgm id="{344DCFBA-4D6F-43C1-924D-96CA44D6787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6241597-2BD7-4D21-9780-D0742EDB9C2D}"/>
                                            </p:graphicEl>
                                          </p:spTgt>
                                        </p:tgtEl>
                                        <p:attrNameLst>
                                          <p:attrName>style.visibility</p:attrName>
                                        </p:attrNameLst>
                                      </p:cBhvr>
                                      <p:to>
                                        <p:strVal val="visible"/>
                                      </p:to>
                                    </p:set>
                                    <p:animEffect transition="in" filter="fade">
                                      <p:cBhvr>
                                        <p:cTn id="10" dur="2000"/>
                                        <p:tgtEl>
                                          <p:spTgt spid="5">
                                            <p:graphicEl>
                                              <a:dgm id="{56241597-2BD7-4D21-9780-D0742EDB9C2D}"/>
                                            </p:graphic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
                                            <p:graphicEl>
                                              <a:dgm id="{2D161814-47AE-4B41-AA8C-3F88D7D0BFD8}"/>
                                            </p:graphicEl>
                                          </p:spTgt>
                                        </p:tgtEl>
                                        <p:attrNameLst>
                                          <p:attrName>style.visibility</p:attrName>
                                        </p:attrNameLst>
                                      </p:cBhvr>
                                      <p:to>
                                        <p:strVal val="visible"/>
                                      </p:to>
                                    </p:set>
                                    <p:animEffect transition="in" filter="fade">
                                      <p:cBhvr>
                                        <p:cTn id="14" dur="2000"/>
                                        <p:tgtEl>
                                          <p:spTgt spid="5">
                                            <p:graphicEl>
                                              <a:dgm id="{2D161814-47AE-4B41-AA8C-3F88D7D0BFD8}"/>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802BEC35-8E77-47DD-8270-D7570CD59726}"/>
                                            </p:graphicEl>
                                          </p:spTgt>
                                        </p:tgtEl>
                                        <p:attrNameLst>
                                          <p:attrName>style.visibility</p:attrName>
                                        </p:attrNameLst>
                                      </p:cBhvr>
                                      <p:to>
                                        <p:strVal val="visible"/>
                                      </p:to>
                                    </p:set>
                                    <p:animEffect transition="in" filter="fade">
                                      <p:cBhvr>
                                        <p:cTn id="17" dur="2000"/>
                                        <p:tgtEl>
                                          <p:spTgt spid="5">
                                            <p:graphicEl>
                                              <a:dgm id="{802BEC35-8E77-47DD-8270-D7570CD59726}"/>
                                            </p:graphic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
                                            <p:graphicEl>
                                              <a:dgm id="{68F68632-5D2E-44C0-B21B-2C04AAE516BB}"/>
                                            </p:graphicEl>
                                          </p:spTgt>
                                        </p:tgtEl>
                                        <p:attrNameLst>
                                          <p:attrName>style.visibility</p:attrName>
                                        </p:attrNameLst>
                                      </p:cBhvr>
                                      <p:to>
                                        <p:strVal val="visible"/>
                                      </p:to>
                                    </p:set>
                                    <p:animEffect transition="in" filter="fade">
                                      <p:cBhvr>
                                        <p:cTn id="21" dur="2000"/>
                                        <p:tgtEl>
                                          <p:spTgt spid="5">
                                            <p:graphicEl>
                                              <a:dgm id="{68F68632-5D2E-44C0-B21B-2C04AAE516B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4723476"/>
            <a:ext cx="4032448" cy="1225804"/>
          </a:xfrm>
        </p:spPr>
        <p:txBody>
          <a:bodyPr>
            <a:noAutofit/>
          </a:bodyPr>
          <a:lstStyle/>
          <a:p>
            <a:pPr>
              <a:spcAft>
                <a:spcPts val="600"/>
              </a:spcAft>
            </a:pPr>
            <a:r>
              <a:rPr lang="en-US" sz="2000" dirty="0" smtClean="0"/>
              <a:t>Relationship between average values ​​of cosmic ray and geomagnetic activity parameters</a:t>
            </a:r>
            <a:br>
              <a:rPr lang="en-US" sz="2000" dirty="0" smtClean="0"/>
            </a:br>
            <a:r>
              <a:rPr lang="en-US" sz="2000" dirty="0" smtClean="0"/>
              <a:t/>
            </a:r>
            <a:br>
              <a:rPr lang="en-US" sz="2000" dirty="0" smtClean="0"/>
            </a:br>
            <a:r>
              <a:rPr lang="en-US" sz="2000" i="1" dirty="0" smtClean="0"/>
              <a:t>[</a:t>
            </a:r>
            <a:r>
              <a:rPr lang="en-US" sz="2000" i="1" dirty="0" err="1" smtClean="0"/>
              <a:t>Belov</a:t>
            </a:r>
            <a:r>
              <a:rPr lang="en-US" sz="2000" i="1" dirty="0" smtClean="0"/>
              <a:t> et al., 2024]</a:t>
            </a:r>
            <a:endParaRPr lang="ru-RU" sz="2000" i="1" dirty="0"/>
          </a:p>
        </p:txBody>
      </p:sp>
      <p:sp>
        <p:nvSpPr>
          <p:cNvPr id="8" name="Прямоугольник 7"/>
          <p:cNvSpPr/>
          <p:nvPr/>
        </p:nvSpPr>
        <p:spPr>
          <a:xfrm>
            <a:off x="251520" y="188640"/>
            <a:ext cx="4104456" cy="4093428"/>
          </a:xfrm>
          <a:prstGeom prst="rect">
            <a:avLst/>
          </a:prstGeom>
        </p:spPr>
        <p:txBody>
          <a:bodyPr wrap="square">
            <a:spAutoFit/>
          </a:bodyPr>
          <a:lstStyle/>
          <a:p>
            <a:pPr>
              <a:buFont typeface="Wingdings" pitchFamily="2" charset="2"/>
              <a:buChar char="Ø"/>
            </a:pPr>
            <a:r>
              <a:rPr lang="de-DE" sz="2000" b="1" i="1" dirty="0" smtClean="0"/>
              <a:t>AF</a:t>
            </a:r>
            <a:r>
              <a:rPr lang="de-DE" sz="2000" i="1" baseline="-25000" dirty="0" smtClean="0"/>
              <a:t> </a:t>
            </a:r>
            <a:r>
              <a:rPr lang="de-DE" sz="2000" i="1" dirty="0" smtClean="0"/>
              <a:t>– </a:t>
            </a:r>
            <a:r>
              <a:rPr lang="de-DE" sz="2000" dirty="0" smtClean="0"/>
              <a:t>FE </a:t>
            </a:r>
            <a:r>
              <a:rPr lang="de-DE" sz="2000" dirty="0" err="1" smtClean="0"/>
              <a:t>magnitude</a:t>
            </a:r>
            <a:endParaRPr lang="ru-RU" sz="2000" dirty="0" smtClean="0"/>
          </a:p>
          <a:p>
            <a:pPr>
              <a:buFont typeface="Wingdings" pitchFamily="2" charset="2"/>
              <a:buChar char="Ø"/>
            </a:pPr>
            <a:r>
              <a:rPr lang="de-DE" sz="2000" b="1" i="1" dirty="0" err="1" smtClean="0"/>
              <a:t>Axy</a:t>
            </a:r>
            <a:r>
              <a:rPr lang="de-DE" sz="2000" b="1" dirty="0" err="1" smtClean="0"/>
              <a:t>max</a:t>
            </a:r>
            <a:r>
              <a:rPr lang="de-DE" sz="2000" dirty="0" smtClean="0"/>
              <a:t> – </a:t>
            </a:r>
            <a:r>
              <a:rPr lang="en-US" sz="2000" dirty="0" smtClean="0"/>
              <a:t>maximum value of the equatorial component of CR anisotropy</a:t>
            </a:r>
            <a:r>
              <a:rPr lang="de-DE" sz="2000" dirty="0" smtClean="0"/>
              <a:t> </a:t>
            </a:r>
            <a:endParaRPr lang="ru-RU" sz="2000" dirty="0" smtClean="0"/>
          </a:p>
          <a:p>
            <a:pPr>
              <a:buFont typeface="Wingdings" pitchFamily="2" charset="2"/>
              <a:buChar char="Ø"/>
            </a:pPr>
            <a:r>
              <a:rPr lang="de-DE" sz="2000" b="1" i="1" dirty="0" err="1" smtClean="0"/>
              <a:t>D</a:t>
            </a:r>
            <a:r>
              <a:rPr lang="de-DE" sz="2000" b="1" dirty="0" err="1" smtClean="0"/>
              <a:t>min</a:t>
            </a:r>
            <a:r>
              <a:rPr lang="de-DE" sz="2000" dirty="0" smtClean="0"/>
              <a:t> – </a:t>
            </a:r>
            <a:r>
              <a:rPr lang="en-US" sz="2000" dirty="0" smtClean="0"/>
              <a:t>maximum hourly decrease in CR density</a:t>
            </a:r>
            <a:endParaRPr lang="ru-RU" sz="2000" dirty="0" smtClean="0"/>
          </a:p>
          <a:p>
            <a:pPr>
              <a:buFont typeface="Wingdings" pitchFamily="2" charset="2"/>
              <a:buChar char="Ø"/>
            </a:pPr>
            <a:endParaRPr lang="ru-RU" sz="2000" b="1" i="1" dirty="0" smtClean="0"/>
          </a:p>
          <a:p>
            <a:pPr>
              <a:buFont typeface="Wingdings" pitchFamily="2" charset="2"/>
              <a:buChar char="Ø"/>
            </a:pPr>
            <a:r>
              <a:rPr lang="de-DE" sz="2000" b="1" i="1" dirty="0" err="1" smtClean="0"/>
              <a:t>Кр</a:t>
            </a:r>
            <a:r>
              <a:rPr lang="en-US" sz="2000" b="1" dirty="0" smtClean="0"/>
              <a:t>max</a:t>
            </a:r>
            <a:r>
              <a:rPr lang="ru-RU" sz="2000" b="1" dirty="0" smtClean="0"/>
              <a:t> – </a:t>
            </a:r>
            <a:r>
              <a:rPr lang="en-US" sz="2000" dirty="0" smtClean="0"/>
              <a:t>maximum value of </a:t>
            </a:r>
            <a:r>
              <a:rPr lang="en-US" sz="2000" dirty="0" err="1" smtClean="0"/>
              <a:t>Kp</a:t>
            </a:r>
            <a:r>
              <a:rPr lang="en-US" sz="2000" dirty="0" smtClean="0"/>
              <a:t>-index</a:t>
            </a:r>
            <a:endParaRPr lang="ru-RU" sz="2000" dirty="0" smtClean="0"/>
          </a:p>
          <a:p>
            <a:pPr>
              <a:buFont typeface="Wingdings" pitchFamily="2" charset="2"/>
              <a:buChar char="Ø"/>
            </a:pPr>
            <a:r>
              <a:rPr lang="en-US" sz="2000" b="1" i="1" dirty="0" err="1" smtClean="0"/>
              <a:t>A</a:t>
            </a:r>
            <a:r>
              <a:rPr lang="de-DE" sz="2000" b="1" i="1" dirty="0" smtClean="0"/>
              <a:t>р</a:t>
            </a:r>
            <a:r>
              <a:rPr lang="en-US" sz="2000" b="1" dirty="0" smtClean="0"/>
              <a:t>max</a:t>
            </a:r>
            <a:r>
              <a:rPr lang="ru-RU" sz="2000" b="1" dirty="0" smtClean="0"/>
              <a:t> – </a:t>
            </a:r>
            <a:r>
              <a:rPr lang="en-US" sz="2000" dirty="0" smtClean="0"/>
              <a:t>maximum value of </a:t>
            </a:r>
            <a:r>
              <a:rPr lang="en-US" sz="2000" dirty="0" err="1" smtClean="0"/>
              <a:t>Ap</a:t>
            </a:r>
            <a:r>
              <a:rPr lang="en-US" sz="2000" dirty="0" smtClean="0"/>
              <a:t>-index</a:t>
            </a:r>
          </a:p>
          <a:p>
            <a:pPr>
              <a:buFont typeface="Wingdings" pitchFamily="2" charset="2"/>
              <a:buChar char="Ø"/>
            </a:pPr>
            <a:r>
              <a:rPr lang="en-US" sz="2000" b="1" i="1" dirty="0" err="1" smtClean="0"/>
              <a:t>Dst</a:t>
            </a:r>
            <a:r>
              <a:rPr lang="en-US" sz="2000" b="1" dirty="0" err="1" smtClean="0"/>
              <a:t>min</a:t>
            </a:r>
            <a:r>
              <a:rPr lang="en-US" sz="2000" dirty="0" smtClean="0"/>
              <a:t> – minimum value of </a:t>
            </a:r>
            <a:r>
              <a:rPr lang="en-US" sz="2000" dirty="0" err="1" smtClean="0"/>
              <a:t>Dst</a:t>
            </a:r>
            <a:r>
              <a:rPr lang="en-US" sz="2000" dirty="0" smtClean="0"/>
              <a:t>-index</a:t>
            </a:r>
            <a:endParaRPr lang="ru-RU" sz="2000" dirty="0" smtClean="0"/>
          </a:p>
        </p:txBody>
      </p:sp>
      <p:pic>
        <p:nvPicPr>
          <p:cNvPr id="3" name="Picture 3"/>
          <p:cNvPicPr>
            <a:picLocks noChangeAspect="1" noChangeArrowheads="1"/>
          </p:cNvPicPr>
          <p:nvPr/>
        </p:nvPicPr>
        <p:blipFill>
          <a:blip r:embed="rId2" cstate="print"/>
          <a:srcRect/>
          <a:stretch>
            <a:fillRect/>
          </a:stretch>
        </p:blipFill>
        <p:spPr bwMode="auto">
          <a:xfrm>
            <a:off x="4572000" y="404663"/>
            <a:ext cx="4463140" cy="259228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l="1606" r="3646"/>
          <a:stretch>
            <a:fillRect/>
          </a:stretch>
        </p:blipFill>
        <p:spPr bwMode="auto">
          <a:xfrm>
            <a:off x="4621209" y="3429320"/>
            <a:ext cx="4460919" cy="3024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67544" y="560792"/>
          <a:ext cx="8280923" cy="5775653"/>
        </p:xfrm>
        <a:graphic>
          <a:graphicData uri="http://schemas.openxmlformats.org/drawingml/2006/table">
            <a:tbl>
              <a:tblPr>
                <a:tableStyleId>{21E4AEA4-8DFA-4A89-87EB-49C32662AFE0}</a:tableStyleId>
              </a:tblPr>
              <a:tblGrid>
                <a:gridCol w="2020883"/>
                <a:gridCol w="1363493"/>
                <a:gridCol w="1150436"/>
                <a:gridCol w="1281747"/>
                <a:gridCol w="1232182"/>
                <a:gridCol w="1232182"/>
              </a:tblGrid>
              <a:tr h="257587">
                <a:tc rowSpan="2">
                  <a:txBody>
                    <a:bodyPr/>
                    <a:lstStyle/>
                    <a:p>
                      <a:pPr algn="ctr">
                        <a:lnSpc>
                          <a:spcPct val="115000"/>
                        </a:lnSpc>
                        <a:spcAft>
                          <a:spcPts val="0"/>
                        </a:spcAft>
                      </a:pPr>
                      <a:r>
                        <a:rPr lang="de-DE" sz="1600" b="1" i="1" dirty="0" err="1" smtClean="0"/>
                        <a:t>Geomagnetic</a:t>
                      </a:r>
                      <a:r>
                        <a:rPr lang="de-DE" sz="1600" b="1" i="1" dirty="0" smtClean="0"/>
                        <a:t> </a:t>
                      </a:r>
                      <a:r>
                        <a:rPr lang="de-DE" sz="1600" b="1" i="1" dirty="0" err="1" smtClean="0"/>
                        <a:t>activity</a:t>
                      </a:r>
                      <a:r>
                        <a:rPr lang="de-DE" sz="1600" b="1" i="1" dirty="0" smtClean="0"/>
                        <a:t> </a:t>
                      </a:r>
                      <a:r>
                        <a:rPr lang="de-DE" sz="1600" b="1" i="1" dirty="0"/>
                        <a:t>(</a:t>
                      </a:r>
                      <a:r>
                        <a:rPr lang="de-DE" sz="1600" b="1" i="1" dirty="0" err="1"/>
                        <a:t>Крmax</a:t>
                      </a:r>
                      <a:r>
                        <a:rPr lang="de-DE" sz="1600" b="1" i="1" dirty="0"/>
                        <a:t>)</a:t>
                      </a:r>
                      <a:endParaRPr lang="ru-RU" sz="1400" b="1" i="1" dirty="0">
                        <a:latin typeface="Calibri"/>
                        <a:ea typeface="Calibri"/>
                        <a:cs typeface="Times New Roman"/>
                      </a:endParaRPr>
                    </a:p>
                  </a:txBody>
                  <a:tcPr marL="57618" marR="57618" marT="0" marB="0" anchor="ctr"/>
                </a:tc>
                <a:tc rowSpan="2">
                  <a:txBody>
                    <a:bodyPr/>
                    <a:lstStyle/>
                    <a:p>
                      <a:pPr algn="ctr">
                        <a:lnSpc>
                          <a:spcPct val="115000"/>
                        </a:lnSpc>
                        <a:spcAft>
                          <a:spcPts val="0"/>
                        </a:spcAft>
                      </a:pPr>
                      <a:r>
                        <a:rPr lang="en-US" sz="1600" b="1" i="1" dirty="0" smtClean="0"/>
                        <a:t>Number of events</a:t>
                      </a:r>
                      <a:endParaRPr lang="ru-RU" sz="1400" b="1" i="1" dirty="0">
                        <a:latin typeface="Calibri"/>
                        <a:ea typeface="Calibri"/>
                        <a:cs typeface="Times New Roman"/>
                      </a:endParaRPr>
                    </a:p>
                  </a:txBody>
                  <a:tcPr marL="57618" marR="57618" marT="0" marB="0" anchor="ctr"/>
                </a:tc>
                <a:tc gridSpan="4">
                  <a:txBody>
                    <a:bodyPr/>
                    <a:lstStyle/>
                    <a:p>
                      <a:pPr algn="ctr">
                        <a:lnSpc>
                          <a:spcPct val="115000"/>
                        </a:lnSpc>
                        <a:spcAft>
                          <a:spcPts val="0"/>
                        </a:spcAft>
                      </a:pPr>
                      <a:r>
                        <a:rPr lang="en-US" sz="1600" b="1" i="1" dirty="0" smtClean="0"/>
                        <a:t>Average value</a:t>
                      </a:r>
                      <a:endParaRPr lang="ru-RU" sz="1400" b="1" i="1" dirty="0">
                        <a:latin typeface="Calibri"/>
                        <a:ea typeface="Calibri"/>
                        <a:cs typeface="Times New Roman"/>
                      </a:endParaRPr>
                    </a:p>
                  </a:txBody>
                  <a:tcPr marL="57618" marR="57618"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27370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600" b="1" i="1" dirty="0" err="1"/>
                        <a:t>Крmax</a:t>
                      </a:r>
                      <a:endParaRPr lang="ru-RU" sz="1400" b="1" i="1"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b="1" i="1" dirty="0"/>
                        <a:t>AF, %</a:t>
                      </a:r>
                      <a:endParaRPr lang="ru-RU" sz="1400" b="1" i="1" dirty="0">
                        <a:latin typeface="Calibri"/>
                        <a:ea typeface="Calibri"/>
                        <a:cs typeface="Times New Roman"/>
                      </a:endParaRPr>
                    </a:p>
                  </a:txBody>
                  <a:tcPr marL="57618" marR="57618" marT="0" marB="0" anchor="ctr"/>
                </a:tc>
                <a:tc>
                  <a:txBody>
                    <a:bodyPr/>
                    <a:lstStyle/>
                    <a:p>
                      <a:pPr algn="ctr">
                        <a:lnSpc>
                          <a:spcPct val="115000"/>
                        </a:lnSpc>
                        <a:spcAft>
                          <a:spcPts val="0"/>
                        </a:spcAft>
                      </a:pPr>
                      <a:r>
                        <a:rPr lang="en-US" sz="1600" b="1" i="1" dirty="0" err="1"/>
                        <a:t>Axymax</a:t>
                      </a:r>
                      <a:r>
                        <a:rPr lang="de-DE" sz="1600" b="1" i="1" dirty="0"/>
                        <a:t>, %</a:t>
                      </a:r>
                      <a:endParaRPr lang="ru-RU" sz="1400" b="1" i="1"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b="1" i="1" dirty="0" err="1"/>
                        <a:t>Dmin</a:t>
                      </a:r>
                      <a:r>
                        <a:rPr lang="de-DE" sz="1600" b="1" i="1" dirty="0"/>
                        <a:t>, %</a:t>
                      </a:r>
                      <a:endParaRPr lang="ru-RU" sz="1400" b="1" i="1" dirty="0">
                        <a:latin typeface="Calibri"/>
                        <a:ea typeface="Calibri"/>
                        <a:cs typeface="Times New Roman"/>
                      </a:endParaRPr>
                    </a:p>
                  </a:txBody>
                  <a:tcPr marL="57618" marR="57618" marT="0" marB="0" anchor="ctr"/>
                </a:tc>
              </a:tr>
              <a:tr h="531288">
                <a:tc>
                  <a:txBody>
                    <a:bodyPr/>
                    <a:lstStyle/>
                    <a:p>
                      <a:pPr algn="ctr">
                        <a:lnSpc>
                          <a:spcPct val="115000"/>
                        </a:lnSpc>
                        <a:spcAft>
                          <a:spcPts val="0"/>
                        </a:spcAft>
                      </a:pPr>
                      <a:r>
                        <a:rPr lang="de-DE" sz="1600" b="0" dirty="0" err="1" smtClean="0"/>
                        <a:t>Quiet</a:t>
                      </a:r>
                      <a:endParaRPr lang="ru-RU" sz="1400" b="0" dirty="0"/>
                    </a:p>
                    <a:p>
                      <a:pPr algn="ctr">
                        <a:lnSpc>
                          <a:spcPct val="115000"/>
                        </a:lnSpc>
                        <a:spcAft>
                          <a:spcPts val="0"/>
                        </a:spcAft>
                      </a:pPr>
                      <a:r>
                        <a:rPr lang="en-US" sz="1600" b="1" dirty="0"/>
                        <a:t>0…2–</a:t>
                      </a:r>
                      <a:endParaRPr lang="ru-RU" sz="1400" b="1" dirty="0">
                        <a:latin typeface="Calibri"/>
                        <a:ea typeface="Calibri"/>
                        <a:cs typeface="Times New Roman"/>
                      </a:endParaRPr>
                    </a:p>
                  </a:txBody>
                  <a:tcPr marL="57618" marR="57618" marT="0" marB="0" anchor="ctr"/>
                </a:tc>
                <a:tc>
                  <a:txBody>
                    <a:bodyPr/>
                    <a:lstStyle/>
                    <a:p>
                      <a:pPr algn="ctr">
                        <a:lnSpc>
                          <a:spcPct val="115000"/>
                        </a:lnSpc>
                        <a:spcAft>
                          <a:spcPts val="0"/>
                        </a:spcAft>
                      </a:pPr>
                      <a:r>
                        <a:rPr lang="en-US" sz="1600" dirty="0" smtClean="0"/>
                        <a:t>512</a:t>
                      </a:r>
                      <a:r>
                        <a:rPr lang="ru-RU" sz="1600" dirty="0" smtClean="0"/>
                        <a:t> </a:t>
                      </a:r>
                    </a:p>
                    <a:p>
                      <a:pPr algn="ctr">
                        <a:lnSpc>
                          <a:spcPct val="115000"/>
                        </a:lnSpc>
                        <a:spcAft>
                          <a:spcPts val="0"/>
                        </a:spcAft>
                      </a:pPr>
                      <a:r>
                        <a:rPr lang="de-DE" sz="1600" dirty="0" smtClean="0"/>
                        <a:t>(</a:t>
                      </a:r>
                      <a:r>
                        <a:rPr lang="de-DE" sz="1600" dirty="0"/>
                        <a:t>6 %)</a:t>
                      </a:r>
                      <a:endParaRPr lang="ru-RU" sz="1400"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1.38 </a:t>
                      </a:r>
                      <a:r>
                        <a:rPr lang="en-US" sz="1600"/>
                        <a:t>±</a:t>
                      </a:r>
                      <a:r>
                        <a:rPr lang="de-DE" sz="1600"/>
                        <a:t>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en-US" sz="1600"/>
                        <a:t>0.</a:t>
                      </a:r>
                      <a:r>
                        <a:rPr lang="de-DE" sz="1600"/>
                        <a:t>61  </a:t>
                      </a:r>
                      <a:r>
                        <a:rPr lang="en-US" sz="1600"/>
                        <a:t>± 0.02</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1.05 </a:t>
                      </a:r>
                      <a:r>
                        <a:rPr lang="en-US" sz="1600"/>
                        <a:t>± 0.02</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a-DK" sz="1600" dirty="0"/>
                        <a:t>–0.2</a:t>
                      </a:r>
                      <a:r>
                        <a:rPr lang="de-DE" sz="1600" dirty="0"/>
                        <a:t>3</a:t>
                      </a:r>
                      <a:r>
                        <a:rPr lang="da-DK" sz="1600" dirty="0"/>
                        <a:t> ± </a:t>
                      </a:r>
                      <a:r>
                        <a:rPr lang="da-DK" sz="1600" dirty="0" smtClean="0"/>
                        <a:t>0.0</a:t>
                      </a:r>
                      <a:r>
                        <a:rPr lang="ru-RU" sz="1600" dirty="0" smtClean="0"/>
                        <a:t>1</a:t>
                      </a:r>
                      <a:endParaRPr lang="ru-RU" sz="1600" dirty="0">
                        <a:latin typeface="Calibri"/>
                        <a:ea typeface="Calibri"/>
                        <a:cs typeface="Times New Roman"/>
                      </a:endParaRPr>
                    </a:p>
                  </a:txBody>
                  <a:tcPr marL="57618" marR="57618" marT="0" marB="0" anchor="ctr"/>
                </a:tc>
              </a:tr>
              <a:tr h="531288">
                <a:tc>
                  <a:txBody>
                    <a:bodyPr/>
                    <a:lstStyle/>
                    <a:p>
                      <a:pPr algn="ctr">
                        <a:lnSpc>
                          <a:spcPct val="115000"/>
                        </a:lnSpc>
                        <a:spcAft>
                          <a:spcPts val="0"/>
                        </a:spcAft>
                      </a:pPr>
                      <a:r>
                        <a:rPr lang="de-DE" sz="1600" b="0" dirty="0" err="1" smtClean="0"/>
                        <a:t>Unsettled</a:t>
                      </a:r>
                      <a:endParaRPr lang="ru-RU" sz="1400" b="0" dirty="0"/>
                    </a:p>
                    <a:p>
                      <a:pPr algn="ctr">
                        <a:lnSpc>
                          <a:spcPct val="115000"/>
                        </a:lnSpc>
                        <a:spcAft>
                          <a:spcPts val="0"/>
                        </a:spcAft>
                      </a:pPr>
                      <a:r>
                        <a:rPr lang="en-US" sz="1600" b="1" dirty="0"/>
                        <a:t>2…3+</a:t>
                      </a:r>
                      <a:endParaRPr lang="ru-RU" sz="1400" b="1" dirty="0">
                        <a:latin typeface="Calibri"/>
                        <a:ea typeface="Calibri"/>
                        <a:cs typeface="Times New Roman"/>
                      </a:endParaRPr>
                    </a:p>
                  </a:txBody>
                  <a:tcPr marL="57618" marR="57618" marT="0" marB="0" anchor="ctr"/>
                </a:tc>
                <a:tc>
                  <a:txBody>
                    <a:bodyPr/>
                    <a:lstStyle/>
                    <a:p>
                      <a:pPr algn="ctr">
                        <a:lnSpc>
                          <a:spcPct val="115000"/>
                        </a:lnSpc>
                        <a:spcAft>
                          <a:spcPts val="0"/>
                        </a:spcAft>
                      </a:pPr>
                      <a:r>
                        <a:rPr lang="en-US" sz="1600" dirty="0"/>
                        <a:t>2</a:t>
                      </a:r>
                      <a:r>
                        <a:rPr lang="de-DE" sz="1600" dirty="0" smtClean="0"/>
                        <a:t>691</a:t>
                      </a:r>
                      <a:r>
                        <a:rPr lang="ru-RU" sz="1600" dirty="0" smtClean="0"/>
                        <a:t> </a:t>
                      </a:r>
                    </a:p>
                    <a:p>
                      <a:pPr algn="ctr">
                        <a:lnSpc>
                          <a:spcPct val="115000"/>
                        </a:lnSpc>
                        <a:spcAft>
                          <a:spcPts val="0"/>
                        </a:spcAft>
                      </a:pPr>
                      <a:r>
                        <a:rPr lang="de-DE" sz="1600" dirty="0" smtClean="0"/>
                        <a:t>(</a:t>
                      </a:r>
                      <a:r>
                        <a:rPr lang="en-US" sz="1600" dirty="0"/>
                        <a:t>31.</a:t>
                      </a:r>
                      <a:r>
                        <a:rPr lang="de-DE" sz="1600" dirty="0"/>
                        <a:t>6 </a:t>
                      </a:r>
                      <a:r>
                        <a:rPr lang="en-US" sz="1600" dirty="0"/>
                        <a:t>%</a:t>
                      </a:r>
                      <a:r>
                        <a:rPr lang="de-DE" sz="1600" dirty="0"/>
                        <a:t>)</a:t>
                      </a:r>
                      <a:endParaRPr lang="ru-RU" sz="1400"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2.80 </a:t>
                      </a:r>
                      <a:r>
                        <a:rPr lang="en-US" sz="1600"/>
                        <a:t>±</a:t>
                      </a:r>
                      <a:r>
                        <a:rPr lang="de-DE" sz="1600"/>
                        <a:t>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0.85 </a:t>
                      </a:r>
                      <a:r>
                        <a:rPr lang="da-DK" sz="1600"/>
                        <a:t>±</a:t>
                      </a:r>
                      <a:r>
                        <a:rPr lang="de-DE" sz="1600"/>
                        <a:t>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1.13 </a:t>
                      </a:r>
                      <a:r>
                        <a:rPr lang="da-DK" sz="1600"/>
                        <a:t>±</a:t>
                      </a:r>
                      <a:r>
                        <a:rPr lang="de-DE" sz="1600"/>
                        <a:t>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a:t>–0.27 </a:t>
                      </a:r>
                      <a:r>
                        <a:rPr lang="da-DK" sz="1600" dirty="0"/>
                        <a:t>±</a:t>
                      </a:r>
                      <a:r>
                        <a:rPr lang="de-DE" sz="1600" dirty="0"/>
                        <a:t> </a:t>
                      </a:r>
                      <a:r>
                        <a:rPr lang="de-DE" sz="1600" dirty="0" smtClean="0"/>
                        <a:t>0.0</a:t>
                      </a:r>
                      <a:r>
                        <a:rPr lang="ru-RU" sz="1600" dirty="0" smtClean="0"/>
                        <a:t>1</a:t>
                      </a:r>
                      <a:endParaRPr lang="ru-RU" sz="1600" dirty="0">
                        <a:latin typeface="Calibri"/>
                        <a:ea typeface="Calibri"/>
                        <a:cs typeface="Times New Roman"/>
                      </a:endParaRPr>
                    </a:p>
                  </a:txBody>
                  <a:tcPr marL="57618" marR="57618" marT="0" marB="0" anchor="ctr"/>
                </a:tc>
              </a:tr>
              <a:tr h="531288">
                <a:tc>
                  <a:txBody>
                    <a:bodyPr/>
                    <a:lstStyle/>
                    <a:p>
                      <a:pPr algn="ctr">
                        <a:lnSpc>
                          <a:spcPct val="115000"/>
                        </a:lnSpc>
                        <a:spcAft>
                          <a:spcPts val="0"/>
                        </a:spcAft>
                      </a:pPr>
                      <a:r>
                        <a:rPr lang="en-US" sz="1600" b="0" dirty="0" smtClean="0"/>
                        <a:t>Active</a:t>
                      </a:r>
                      <a:endParaRPr lang="ru-RU" sz="1400" b="0" dirty="0"/>
                    </a:p>
                    <a:p>
                      <a:pPr algn="ctr">
                        <a:lnSpc>
                          <a:spcPct val="115000"/>
                        </a:lnSpc>
                        <a:spcAft>
                          <a:spcPts val="0"/>
                        </a:spcAft>
                      </a:pPr>
                      <a:r>
                        <a:rPr lang="de-DE" sz="1600" b="1" dirty="0"/>
                        <a:t>4–…4+</a:t>
                      </a:r>
                      <a:endParaRPr lang="ru-RU" sz="1400" b="1"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smtClean="0"/>
                        <a:t>2201</a:t>
                      </a:r>
                      <a:r>
                        <a:rPr lang="ru-RU" sz="1600" dirty="0" smtClean="0"/>
                        <a:t> </a:t>
                      </a:r>
                    </a:p>
                    <a:p>
                      <a:pPr algn="ctr">
                        <a:lnSpc>
                          <a:spcPct val="115000"/>
                        </a:lnSpc>
                        <a:spcAft>
                          <a:spcPts val="0"/>
                        </a:spcAft>
                      </a:pPr>
                      <a:r>
                        <a:rPr lang="de-DE" sz="1600" dirty="0" smtClean="0"/>
                        <a:t>(</a:t>
                      </a:r>
                      <a:r>
                        <a:rPr lang="de-DE" sz="1600" dirty="0"/>
                        <a:t>25.8 %)</a:t>
                      </a:r>
                      <a:endParaRPr lang="ru-RU" sz="1400"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3.99 ±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1.15 ± 0.02</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1.23  ±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a:t>–0.32 </a:t>
                      </a:r>
                      <a:r>
                        <a:rPr lang="da-DK" sz="1600" dirty="0"/>
                        <a:t>±</a:t>
                      </a:r>
                      <a:r>
                        <a:rPr lang="de-DE" sz="1600" dirty="0"/>
                        <a:t> </a:t>
                      </a:r>
                      <a:r>
                        <a:rPr lang="de-DE" sz="1600" dirty="0" smtClean="0"/>
                        <a:t>0.0</a:t>
                      </a:r>
                      <a:r>
                        <a:rPr lang="ru-RU" sz="1600" dirty="0" smtClean="0"/>
                        <a:t>1</a:t>
                      </a:r>
                      <a:endParaRPr lang="ru-RU" sz="1600" dirty="0">
                        <a:latin typeface="Calibri"/>
                        <a:ea typeface="Calibri"/>
                        <a:cs typeface="Times New Roman"/>
                      </a:endParaRPr>
                    </a:p>
                  </a:txBody>
                  <a:tcPr marL="57618" marR="57618" marT="0" marB="0" anchor="ctr"/>
                </a:tc>
              </a:tr>
              <a:tr h="706465">
                <a:tc>
                  <a:txBody>
                    <a:bodyPr/>
                    <a:lstStyle/>
                    <a:p>
                      <a:pPr algn="ctr">
                        <a:lnSpc>
                          <a:spcPct val="115000"/>
                        </a:lnSpc>
                        <a:spcAft>
                          <a:spcPts val="0"/>
                        </a:spcAft>
                      </a:pPr>
                      <a:r>
                        <a:rPr lang="en-US" sz="1600" b="0" dirty="0" smtClean="0"/>
                        <a:t>Minor GMS</a:t>
                      </a:r>
                      <a:endParaRPr lang="ru-RU" sz="1400" b="0" dirty="0"/>
                    </a:p>
                    <a:p>
                      <a:pPr algn="ctr">
                        <a:lnSpc>
                          <a:spcPct val="115000"/>
                        </a:lnSpc>
                        <a:spcAft>
                          <a:spcPts val="0"/>
                        </a:spcAft>
                      </a:pPr>
                      <a:r>
                        <a:rPr lang="de-DE" sz="1600" b="1" dirty="0"/>
                        <a:t>5–…5+</a:t>
                      </a:r>
                      <a:endParaRPr lang="ru-RU" sz="1400" b="1"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smtClean="0"/>
                        <a:t>1694</a:t>
                      </a:r>
                      <a:r>
                        <a:rPr lang="ru-RU" sz="1600" dirty="0" smtClean="0"/>
                        <a:t> </a:t>
                      </a:r>
                    </a:p>
                    <a:p>
                      <a:pPr algn="ctr">
                        <a:lnSpc>
                          <a:spcPct val="115000"/>
                        </a:lnSpc>
                        <a:spcAft>
                          <a:spcPts val="0"/>
                        </a:spcAft>
                      </a:pPr>
                      <a:r>
                        <a:rPr lang="de-DE" sz="1600" dirty="0" smtClean="0"/>
                        <a:t>(</a:t>
                      </a:r>
                      <a:r>
                        <a:rPr lang="de-DE" sz="1600" dirty="0"/>
                        <a:t>19.9 %)</a:t>
                      </a:r>
                      <a:endParaRPr lang="ru-RU" sz="1400"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4.95 ±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1.45 ± 0.03</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1.31 ±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a:t>–0.36 </a:t>
                      </a:r>
                      <a:r>
                        <a:rPr lang="da-DK" sz="1600" dirty="0"/>
                        <a:t>±</a:t>
                      </a:r>
                      <a:r>
                        <a:rPr lang="de-DE" sz="1600" dirty="0"/>
                        <a:t> </a:t>
                      </a:r>
                      <a:r>
                        <a:rPr lang="de-DE" sz="1600" dirty="0" smtClean="0"/>
                        <a:t>0.0</a:t>
                      </a:r>
                      <a:r>
                        <a:rPr lang="ru-RU" sz="1600" dirty="0" smtClean="0"/>
                        <a:t>1</a:t>
                      </a:r>
                      <a:endParaRPr lang="ru-RU" sz="1600" dirty="0">
                        <a:latin typeface="Calibri"/>
                        <a:ea typeface="Calibri"/>
                        <a:cs typeface="Times New Roman"/>
                      </a:endParaRPr>
                    </a:p>
                  </a:txBody>
                  <a:tcPr marL="57618" marR="57618" marT="0" marB="0" anchor="ctr"/>
                </a:tc>
              </a:tr>
              <a:tr h="706465">
                <a:tc>
                  <a:txBody>
                    <a:bodyPr/>
                    <a:lstStyle/>
                    <a:p>
                      <a:pPr algn="ctr">
                        <a:lnSpc>
                          <a:spcPct val="115000"/>
                        </a:lnSpc>
                        <a:spcAft>
                          <a:spcPts val="0"/>
                        </a:spcAft>
                      </a:pPr>
                      <a:r>
                        <a:rPr lang="en-US" sz="1600" b="0" dirty="0" smtClean="0"/>
                        <a:t>Moderate GMS</a:t>
                      </a:r>
                      <a:endParaRPr lang="ru-RU" sz="1400" b="0" dirty="0"/>
                    </a:p>
                    <a:p>
                      <a:pPr algn="ctr">
                        <a:lnSpc>
                          <a:spcPct val="115000"/>
                        </a:lnSpc>
                        <a:spcAft>
                          <a:spcPts val="0"/>
                        </a:spcAft>
                      </a:pPr>
                      <a:r>
                        <a:rPr lang="de-DE" sz="1600" b="1" dirty="0"/>
                        <a:t>6–…6+</a:t>
                      </a:r>
                      <a:endParaRPr lang="ru-RU" sz="1400" b="1"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smtClean="0"/>
                        <a:t>876</a:t>
                      </a:r>
                      <a:r>
                        <a:rPr lang="ru-RU" sz="1600" dirty="0" smtClean="0"/>
                        <a:t> </a:t>
                      </a:r>
                    </a:p>
                    <a:p>
                      <a:pPr algn="ctr">
                        <a:lnSpc>
                          <a:spcPct val="115000"/>
                        </a:lnSpc>
                        <a:spcAft>
                          <a:spcPts val="0"/>
                        </a:spcAft>
                      </a:pPr>
                      <a:r>
                        <a:rPr lang="de-DE" sz="1600" dirty="0" smtClean="0"/>
                        <a:t>(</a:t>
                      </a:r>
                      <a:r>
                        <a:rPr lang="de-DE" sz="1600" dirty="0"/>
                        <a:t>10.3%)</a:t>
                      </a:r>
                      <a:endParaRPr lang="ru-RU" sz="1400"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5.95 ±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1.96 ± 0.05</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1.48 ± 0.02</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a:t>–0.45 </a:t>
                      </a:r>
                      <a:r>
                        <a:rPr lang="da-DK" sz="1600" dirty="0"/>
                        <a:t>±</a:t>
                      </a:r>
                      <a:r>
                        <a:rPr lang="de-DE" sz="1600" dirty="0"/>
                        <a:t> 0.01</a:t>
                      </a:r>
                      <a:endParaRPr lang="ru-RU" sz="1600" dirty="0">
                        <a:latin typeface="Calibri"/>
                        <a:ea typeface="Calibri"/>
                        <a:cs typeface="Times New Roman"/>
                      </a:endParaRPr>
                    </a:p>
                  </a:txBody>
                  <a:tcPr marL="57618" marR="57618" marT="0" marB="0" anchor="ctr"/>
                </a:tc>
              </a:tr>
              <a:tr h="706465">
                <a:tc>
                  <a:txBody>
                    <a:bodyPr/>
                    <a:lstStyle/>
                    <a:p>
                      <a:pPr algn="ctr">
                        <a:lnSpc>
                          <a:spcPct val="115000"/>
                        </a:lnSpc>
                        <a:spcAft>
                          <a:spcPts val="0"/>
                        </a:spcAft>
                      </a:pPr>
                      <a:r>
                        <a:rPr lang="en-US" sz="1600" b="0" dirty="0" smtClean="0"/>
                        <a:t>Strong GMS</a:t>
                      </a:r>
                      <a:endParaRPr lang="ru-RU" sz="1400" b="0" dirty="0"/>
                    </a:p>
                    <a:p>
                      <a:pPr algn="ctr">
                        <a:lnSpc>
                          <a:spcPct val="115000"/>
                        </a:lnSpc>
                        <a:spcAft>
                          <a:spcPts val="0"/>
                        </a:spcAft>
                      </a:pPr>
                      <a:r>
                        <a:rPr lang="de-DE" sz="1600" b="1" dirty="0"/>
                        <a:t>7–…7+</a:t>
                      </a:r>
                      <a:endParaRPr lang="ru-RU" sz="1400" b="1"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smtClean="0"/>
                        <a:t>347</a:t>
                      </a:r>
                      <a:r>
                        <a:rPr lang="ru-RU" sz="1600" dirty="0" smtClean="0"/>
                        <a:t> </a:t>
                      </a:r>
                    </a:p>
                    <a:p>
                      <a:pPr algn="ctr">
                        <a:lnSpc>
                          <a:spcPct val="115000"/>
                        </a:lnSpc>
                        <a:spcAft>
                          <a:spcPts val="0"/>
                        </a:spcAft>
                      </a:pPr>
                      <a:r>
                        <a:rPr lang="de-DE" sz="1600" dirty="0" smtClean="0"/>
                        <a:t>(</a:t>
                      </a:r>
                      <a:r>
                        <a:rPr lang="de-DE" sz="1600" dirty="0"/>
                        <a:t>4%)</a:t>
                      </a:r>
                      <a:endParaRPr lang="ru-RU" sz="1400"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6.95</a:t>
                      </a:r>
                      <a:r>
                        <a:rPr lang="en-US" sz="1600"/>
                        <a:t> ±</a:t>
                      </a:r>
                      <a:r>
                        <a:rPr lang="de-DE" sz="1600"/>
                        <a:t> 0.01</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3.04 ± 0.12</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1.81 ± 0.05</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a:t>–0.65 </a:t>
                      </a:r>
                      <a:r>
                        <a:rPr lang="da-DK" sz="1600" dirty="0"/>
                        <a:t>±</a:t>
                      </a:r>
                      <a:r>
                        <a:rPr lang="de-DE" sz="1600" dirty="0"/>
                        <a:t> 0.03</a:t>
                      </a:r>
                      <a:endParaRPr lang="ru-RU" sz="1600" dirty="0">
                        <a:latin typeface="Calibri"/>
                        <a:ea typeface="Calibri"/>
                        <a:cs typeface="Times New Roman"/>
                      </a:endParaRPr>
                    </a:p>
                  </a:txBody>
                  <a:tcPr marL="57618" marR="57618" marT="0" marB="0" anchor="ctr"/>
                </a:tc>
              </a:tr>
              <a:tr h="706465">
                <a:tc>
                  <a:txBody>
                    <a:bodyPr/>
                    <a:lstStyle/>
                    <a:p>
                      <a:pPr algn="ctr">
                        <a:lnSpc>
                          <a:spcPct val="115000"/>
                        </a:lnSpc>
                        <a:spcAft>
                          <a:spcPts val="0"/>
                        </a:spcAft>
                      </a:pPr>
                      <a:r>
                        <a:rPr lang="en-US" sz="1600" b="0" dirty="0" smtClean="0"/>
                        <a:t>Very strong GMS</a:t>
                      </a:r>
                      <a:endParaRPr lang="ru-RU" sz="1400" b="0" dirty="0"/>
                    </a:p>
                    <a:p>
                      <a:pPr algn="ctr">
                        <a:lnSpc>
                          <a:spcPct val="115000"/>
                        </a:lnSpc>
                        <a:spcAft>
                          <a:spcPts val="0"/>
                        </a:spcAft>
                      </a:pPr>
                      <a:r>
                        <a:rPr lang="de-DE" sz="1600" b="1" dirty="0"/>
                        <a:t>8–…9–</a:t>
                      </a:r>
                      <a:endParaRPr lang="ru-RU" sz="1400" b="1"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smtClean="0"/>
                        <a:t>186</a:t>
                      </a:r>
                      <a:r>
                        <a:rPr lang="ru-RU" sz="1600" dirty="0" smtClean="0"/>
                        <a:t> </a:t>
                      </a:r>
                    </a:p>
                    <a:p>
                      <a:pPr algn="ctr">
                        <a:lnSpc>
                          <a:spcPct val="115000"/>
                        </a:lnSpc>
                        <a:spcAft>
                          <a:spcPts val="0"/>
                        </a:spcAft>
                      </a:pPr>
                      <a:r>
                        <a:rPr lang="de-DE" sz="1600" dirty="0" smtClean="0"/>
                        <a:t>(</a:t>
                      </a:r>
                      <a:r>
                        <a:rPr lang="de-DE" sz="1600" dirty="0"/>
                        <a:t>2.2%)</a:t>
                      </a:r>
                      <a:endParaRPr lang="ru-RU" sz="1400"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8.07</a:t>
                      </a:r>
                      <a:r>
                        <a:rPr lang="en-US" sz="1600"/>
                        <a:t> ±</a:t>
                      </a:r>
                      <a:r>
                        <a:rPr lang="de-DE" sz="1600"/>
                        <a:t> 0.03</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5.93 ± 0.28</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2.54 ± 0.09</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a:t>–1.29 </a:t>
                      </a:r>
                      <a:r>
                        <a:rPr lang="da-DK" sz="1600" dirty="0"/>
                        <a:t>±</a:t>
                      </a:r>
                      <a:r>
                        <a:rPr lang="de-DE" sz="1600" dirty="0"/>
                        <a:t> 0.07</a:t>
                      </a:r>
                      <a:endParaRPr lang="ru-RU" sz="1600" dirty="0">
                        <a:latin typeface="Calibri"/>
                        <a:ea typeface="Calibri"/>
                        <a:cs typeface="Times New Roman"/>
                      </a:endParaRPr>
                    </a:p>
                  </a:txBody>
                  <a:tcPr marL="57618" marR="57618" marT="0" marB="0" anchor="ctr"/>
                </a:tc>
              </a:tr>
              <a:tr h="706465">
                <a:tc>
                  <a:txBody>
                    <a:bodyPr/>
                    <a:lstStyle/>
                    <a:p>
                      <a:pPr algn="ctr">
                        <a:lnSpc>
                          <a:spcPct val="115000"/>
                        </a:lnSpc>
                        <a:spcAft>
                          <a:spcPts val="0"/>
                        </a:spcAft>
                      </a:pPr>
                      <a:r>
                        <a:rPr lang="en-US" sz="1600" b="0" dirty="0" smtClean="0"/>
                        <a:t>Extreme GMS</a:t>
                      </a:r>
                      <a:endParaRPr lang="ru-RU" sz="1400" b="0" dirty="0"/>
                    </a:p>
                    <a:p>
                      <a:pPr algn="ctr">
                        <a:lnSpc>
                          <a:spcPct val="115000"/>
                        </a:lnSpc>
                        <a:spcAft>
                          <a:spcPts val="0"/>
                        </a:spcAft>
                      </a:pPr>
                      <a:r>
                        <a:rPr lang="de-DE" sz="1600" b="1" dirty="0"/>
                        <a:t>9</a:t>
                      </a:r>
                      <a:endParaRPr lang="ru-RU" sz="1400" b="1"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smtClean="0"/>
                        <a:t>1</a:t>
                      </a:r>
                      <a:r>
                        <a:rPr lang="ru-RU" sz="1600" dirty="0" smtClean="0"/>
                        <a:t>7 </a:t>
                      </a:r>
                    </a:p>
                    <a:p>
                      <a:pPr algn="ctr">
                        <a:lnSpc>
                          <a:spcPct val="115000"/>
                        </a:lnSpc>
                        <a:spcAft>
                          <a:spcPts val="0"/>
                        </a:spcAft>
                      </a:pPr>
                      <a:r>
                        <a:rPr lang="de-DE" sz="1600" dirty="0" smtClean="0"/>
                        <a:t>(</a:t>
                      </a:r>
                      <a:r>
                        <a:rPr lang="de-DE" sz="1600" dirty="0"/>
                        <a:t>0.2%)</a:t>
                      </a:r>
                      <a:endParaRPr lang="ru-RU" sz="1400" dirty="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9</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13.89 ± 1.87</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a:t>3.72 ± 0.59</a:t>
                      </a:r>
                      <a:endParaRPr lang="ru-RU" sz="1400">
                        <a:latin typeface="Calibri"/>
                        <a:ea typeface="Calibri"/>
                        <a:cs typeface="Times New Roman"/>
                      </a:endParaRPr>
                    </a:p>
                  </a:txBody>
                  <a:tcPr marL="57618" marR="57618" marT="0" marB="0" anchor="ctr"/>
                </a:tc>
                <a:tc>
                  <a:txBody>
                    <a:bodyPr/>
                    <a:lstStyle/>
                    <a:p>
                      <a:pPr algn="ctr">
                        <a:lnSpc>
                          <a:spcPct val="115000"/>
                        </a:lnSpc>
                        <a:spcAft>
                          <a:spcPts val="0"/>
                        </a:spcAft>
                      </a:pPr>
                      <a:r>
                        <a:rPr lang="de-DE" sz="1600" dirty="0"/>
                        <a:t>–2.99 </a:t>
                      </a:r>
                      <a:r>
                        <a:rPr lang="da-DK" sz="1600" dirty="0"/>
                        <a:t>±</a:t>
                      </a:r>
                      <a:r>
                        <a:rPr lang="de-DE" sz="1600" dirty="0"/>
                        <a:t> 0.49</a:t>
                      </a:r>
                      <a:endParaRPr lang="ru-RU" sz="1600" dirty="0">
                        <a:latin typeface="Calibri"/>
                        <a:ea typeface="Calibri"/>
                        <a:cs typeface="Times New Roman"/>
                      </a:endParaRPr>
                    </a:p>
                  </a:txBody>
                  <a:tcPr marL="57618" marR="57618"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800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4283968" y="1052736"/>
            <a:ext cx="4683671" cy="4464496"/>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cstate="print"/>
          <a:srcRect/>
          <a:stretch>
            <a:fillRect/>
          </a:stretch>
        </p:blipFill>
        <p:spPr bwMode="auto">
          <a:xfrm>
            <a:off x="251520" y="188640"/>
            <a:ext cx="3888432" cy="4599009"/>
          </a:xfrm>
          <a:prstGeom prst="rect">
            <a:avLst/>
          </a:prstGeom>
          <a:noFill/>
          <a:ln w="9525">
            <a:noFill/>
            <a:miter lim="800000"/>
            <a:headEnd/>
            <a:tailEnd/>
          </a:ln>
          <a:effectLst/>
        </p:spPr>
      </p:pic>
      <p:pic>
        <p:nvPicPr>
          <p:cNvPr id="46084" name="Picture 4"/>
          <p:cNvPicPr>
            <a:picLocks noChangeAspect="1" noChangeArrowheads="1"/>
          </p:cNvPicPr>
          <p:nvPr/>
        </p:nvPicPr>
        <p:blipFill>
          <a:blip r:embed="rId4" cstate="print"/>
          <a:srcRect/>
          <a:stretch>
            <a:fillRect/>
          </a:stretch>
        </p:blipFill>
        <p:spPr bwMode="auto">
          <a:xfrm>
            <a:off x="2771800" y="2132856"/>
            <a:ext cx="4322487" cy="4556399"/>
          </a:xfrm>
          <a:prstGeom prst="rect">
            <a:avLst/>
          </a:prstGeom>
          <a:noFill/>
          <a:ln w="9525">
            <a:noFill/>
            <a:miter lim="800000"/>
            <a:headEnd/>
            <a:tailEnd/>
          </a:ln>
          <a:effectLst/>
        </p:spPr>
      </p:pic>
      <p:sp>
        <p:nvSpPr>
          <p:cNvPr id="11" name="Заголовок 10"/>
          <p:cNvSpPr>
            <a:spLocks noGrp="1"/>
          </p:cNvSpPr>
          <p:nvPr>
            <p:ph type="title"/>
          </p:nvPr>
        </p:nvSpPr>
        <p:spPr>
          <a:xfrm>
            <a:off x="323528" y="5373216"/>
            <a:ext cx="2448272" cy="994122"/>
          </a:xfrm>
        </p:spPr>
        <p:txBody>
          <a:bodyPr>
            <a:normAutofit/>
          </a:bodyPr>
          <a:lstStyle/>
          <a:p>
            <a:r>
              <a:rPr lang="en-US" sz="3200" dirty="0" smtClean="0"/>
              <a:t>Examples</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1000" fill="hold"/>
                                        <p:tgtEl>
                                          <p:spTgt spid="46083"/>
                                        </p:tgtEl>
                                        <p:attrNameLst>
                                          <p:attrName>ppt_x</p:attrName>
                                        </p:attrNameLst>
                                      </p:cBhvr>
                                      <p:tavLst>
                                        <p:tav tm="0">
                                          <p:val>
                                            <p:strVal val="0-#ppt_w/2"/>
                                          </p:val>
                                        </p:tav>
                                        <p:tav tm="100000">
                                          <p:val>
                                            <p:strVal val="#ppt_x"/>
                                          </p:val>
                                        </p:tav>
                                      </p:tavLst>
                                    </p:anim>
                                    <p:anim calcmode="lin" valueType="num">
                                      <p:cBhvr additive="base">
                                        <p:cTn id="8" dur="1000" fill="hold"/>
                                        <p:tgtEl>
                                          <p:spTgt spid="4608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46082"/>
                                        </p:tgtEl>
                                        <p:attrNameLst>
                                          <p:attrName>style.visibility</p:attrName>
                                        </p:attrNameLst>
                                      </p:cBhvr>
                                      <p:to>
                                        <p:strVal val="visible"/>
                                      </p:to>
                                    </p:set>
                                    <p:anim calcmode="lin" valueType="num">
                                      <p:cBhvr additive="base">
                                        <p:cTn id="12" dur="1000" fill="hold"/>
                                        <p:tgtEl>
                                          <p:spTgt spid="46082"/>
                                        </p:tgtEl>
                                        <p:attrNameLst>
                                          <p:attrName>ppt_x</p:attrName>
                                        </p:attrNameLst>
                                      </p:cBhvr>
                                      <p:tavLst>
                                        <p:tav tm="0">
                                          <p:val>
                                            <p:strVal val="1+#ppt_w/2"/>
                                          </p:val>
                                        </p:tav>
                                        <p:tav tm="100000">
                                          <p:val>
                                            <p:strVal val="#ppt_x"/>
                                          </p:val>
                                        </p:tav>
                                      </p:tavLst>
                                    </p:anim>
                                    <p:anim calcmode="lin" valueType="num">
                                      <p:cBhvr additive="base">
                                        <p:cTn id="13" dur="10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6084"/>
                                        </p:tgtEl>
                                        <p:attrNameLst>
                                          <p:attrName>style.visibility</p:attrName>
                                        </p:attrNameLst>
                                      </p:cBhvr>
                                      <p:to>
                                        <p:strVal val="visible"/>
                                      </p:to>
                                    </p:set>
                                    <p:anim calcmode="lin" valueType="num">
                                      <p:cBhvr additive="base">
                                        <p:cTn id="18" dur="1000" fill="hold"/>
                                        <p:tgtEl>
                                          <p:spTgt spid="46084"/>
                                        </p:tgtEl>
                                        <p:attrNameLst>
                                          <p:attrName>ppt_x</p:attrName>
                                        </p:attrNameLst>
                                      </p:cBhvr>
                                      <p:tavLst>
                                        <p:tav tm="0">
                                          <p:val>
                                            <p:strVal val="#ppt_x"/>
                                          </p:val>
                                        </p:tav>
                                        <p:tav tm="100000">
                                          <p:val>
                                            <p:strVal val="#ppt_x"/>
                                          </p:val>
                                        </p:tav>
                                      </p:tavLst>
                                    </p:anim>
                                    <p:anim calcmode="lin" valueType="num">
                                      <p:cBhvr additive="base">
                                        <p:cTn id="19" dur="10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21D89C-9618-B2EB-EB94-00E6CF5F7FDE}"/>
              </a:ext>
            </a:extLst>
          </p:cNvPr>
          <p:cNvSpPr>
            <a:spLocks noGrp="1"/>
          </p:cNvSpPr>
          <p:nvPr>
            <p:ph type="title"/>
          </p:nvPr>
        </p:nvSpPr>
        <p:spPr>
          <a:xfrm>
            <a:off x="5004048" y="-27384"/>
            <a:ext cx="3975029" cy="2194560"/>
          </a:xfrm>
        </p:spPr>
        <p:txBody>
          <a:bodyPr>
            <a:noAutofit/>
          </a:bodyPr>
          <a:lstStyle/>
          <a:p>
            <a:r>
              <a:rPr lang="en-US" sz="3200" dirty="0" smtClean="0"/>
              <a:t>Differences between solar sources</a:t>
            </a:r>
            <a:endParaRPr lang="en-US" sz="3200" dirty="0"/>
          </a:p>
        </p:txBody>
      </p:sp>
      <p:sp>
        <p:nvSpPr>
          <p:cNvPr id="17" name="Содержимое 16"/>
          <p:cNvSpPr>
            <a:spLocks noGrp="1"/>
          </p:cNvSpPr>
          <p:nvPr>
            <p:ph sz="quarter" idx="17"/>
          </p:nvPr>
        </p:nvSpPr>
        <p:spPr>
          <a:xfrm>
            <a:off x="395536" y="1556792"/>
            <a:ext cx="3744416" cy="1728192"/>
          </a:xfrm>
        </p:spPr>
        <p:txBody>
          <a:bodyPr>
            <a:normAutofit fontScale="85000" lnSpcReduction="20000"/>
          </a:bodyPr>
          <a:lstStyle/>
          <a:p>
            <a:pPr algn="ctr">
              <a:buNone/>
            </a:pPr>
            <a:r>
              <a:rPr lang="en-US" b="1" dirty="0" smtClean="0"/>
              <a:t>CME1</a:t>
            </a:r>
            <a:r>
              <a:rPr lang="en-US" dirty="0" smtClean="0"/>
              <a:t> = coronal mass ejection (CME) from active region (AR)</a:t>
            </a:r>
            <a:endParaRPr lang="ru-RU" dirty="0" smtClean="0"/>
          </a:p>
          <a:p>
            <a:pPr algn="ctr">
              <a:buNone/>
            </a:pPr>
            <a:r>
              <a:rPr lang="en-US" b="1" dirty="0" smtClean="0"/>
              <a:t>CME2</a:t>
            </a:r>
            <a:r>
              <a:rPr lang="en-US" dirty="0" smtClean="0"/>
              <a:t> = CME beyond AR</a:t>
            </a:r>
            <a:endParaRPr lang="ru-RU" dirty="0" smtClean="0"/>
          </a:p>
          <a:p>
            <a:pPr algn="ctr">
              <a:buNone/>
            </a:pPr>
            <a:r>
              <a:rPr lang="en-US" b="1" dirty="0" smtClean="0"/>
              <a:t>CH</a:t>
            </a:r>
            <a:r>
              <a:rPr lang="en-US" dirty="0" smtClean="0"/>
              <a:t> = high-speed stream from a coronal hole (CH)</a:t>
            </a:r>
            <a:endParaRPr lang="ru-RU" dirty="0" smtClean="0"/>
          </a:p>
          <a:p>
            <a:pPr algn="ctr">
              <a:buNone/>
            </a:pPr>
            <a:r>
              <a:rPr lang="en-US" b="1" dirty="0" smtClean="0"/>
              <a:t>MIX</a:t>
            </a:r>
            <a:r>
              <a:rPr lang="en-US" dirty="0" smtClean="0"/>
              <a:t> = several sources</a:t>
            </a:r>
            <a:endParaRPr lang="ru-RU" dirty="0"/>
          </a:p>
        </p:txBody>
      </p:sp>
      <p:sp>
        <p:nvSpPr>
          <p:cNvPr id="266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6631" name="Rectangle 7"/>
          <p:cNvSpPr>
            <a:spLocks noChangeArrowheads="1"/>
          </p:cNvSpPr>
          <p:nvPr/>
        </p:nvSpPr>
        <p:spPr bwMode="auto">
          <a:xfrm>
            <a:off x="0" y="910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Рис. 1 к ст. Мелкумян и др. </a:t>
            </a:r>
            <a:r>
              <a:rPr kumimoji="0" lang="ru-RU" sz="12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Форбуш-понижения и геомагнитные возмущения: 1 </a:t>
            </a:r>
            <a:r>
              <a:rPr kumimoji="0" lang="ru-RU" sz="1200" b="0" i="0" u="none" strike="noStrike" cap="none" normalizeH="0" baseline="0" smtClean="0">
                <a:ln>
                  <a:noFill/>
                </a:ln>
                <a:solidFill>
                  <a:schemeClr val="tx1"/>
                </a:solidFill>
                <a:effectLst/>
                <a:latin typeface="Calibri"/>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Таблица 12"/>
          <p:cNvGraphicFramePr>
            <a:graphicFrameLocks noGrp="1"/>
          </p:cNvGraphicFramePr>
          <p:nvPr/>
        </p:nvGraphicFramePr>
        <p:xfrm>
          <a:off x="423586" y="3590597"/>
          <a:ext cx="3672406" cy="2232251"/>
        </p:xfrm>
        <a:graphic>
          <a:graphicData uri="http://schemas.openxmlformats.org/drawingml/2006/table">
            <a:tbl>
              <a:tblPr>
                <a:tableStyleId>{35758FB7-9AC5-4552-8A53-C91805E547FA}</a:tableStyleId>
              </a:tblPr>
              <a:tblGrid>
                <a:gridCol w="1296143"/>
                <a:gridCol w="504056"/>
                <a:gridCol w="648072"/>
                <a:gridCol w="525066"/>
                <a:gridCol w="699069"/>
              </a:tblGrid>
              <a:tr h="261651">
                <a:tc>
                  <a:txBody>
                    <a:bodyPr/>
                    <a:lstStyle/>
                    <a:p>
                      <a:pPr>
                        <a:lnSpc>
                          <a:spcPct val="115000"/>
                        </a:lnSpc>
                        <a:spcAft>
                          <a:spcPts val="0"/>
                        </a:spcAft>
                      </a:pPr>
                      <a:endParaRPr lang="ru-RU" sz="1200" b="1" dirty="0">
                        <a:latin typeface="Times New Roman"/>
                        <a:ea typeface="Calibri"/>
                        <a:cs typeface="Times New Roman"/>
                      </a:endParaRPr>
                    </a:p>
                  </a:txBody>
                  <a:tcPr marL="68580" marR="68580" marT="0" marB="0"/>
                </a:tc>
                <a:tc>
                  <a:txBody>
                    <a:bodyPr/>
                    <a:lstStyle/>
                    <a:p>
                      <a:pPr algn="ctr">
                        <a:lnSpc>
                          <a:spcPct val="115000"/>
                        </a:lnSpc>
                        <a:spcAft>
                          <a:spcPts val="0"/>
                        </a:spcAft>
                      </a:pPr>
                      <a:r>
                        <a:rPr lang="en-US" sz="1200" b="1" dirty="0"/>
                        <a:t>CME1</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b="1" dirty="0"/>
                        <a:t>CME2</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b="1" dirty="0"/>
                        <a:t>CH</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b="1" dirty="0"/>
                        <a:t>MIX</a:t>
                      </a:r>
                      <a:endParaRPr lang="ru-RU" sz="1100" b="1" dirty="0">
                        <a:latin typeface="Calibri"/>
                        <a:ea typeface="Calibri"/>
                        <a:cs typeface="Times New Roman"/>
                      </a:endParaRPr>
                    </a:p>
                  </a:txBody>
                  <a:tcPr marL="68580" marR="68580" marT="0" marB="0"/>
                </a:tc>
              </a:tr>
              <a:tr h="246325">
                <a:tc>
                  <a:txBody>
                    <a:bodyPr/>
                    <a:lstStyle/>
                    <a:p>
                      <a:pPr>
                        <a:lnSpc>
                          <a:spcPct val="115000"/>
                        </a:lnSpc>
                        <a:spcAft>
                          <a:spcPts val="0"/>
                        </a:spcAft>
                      </a:pPr>
                      <a:r>
                        <a:rPr lang="en-US" sz="1200" b="1" dirty="0" smtClean="0">
                          <a:latin typeface="+mn-lt"/>
                          <a:ea typeface="+mn-ea"/>
                          <a:cs typeface="+mn-cs"/>
                        </a:rPr>
                        <a:t>Number of events</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t>209</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145</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t>160</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430</a:t>
                      </a:r>
                      <a:endParaRPr lang="ru-RU" sz="1100">
                        <a:latin typeface="Calibri"/>
                        <a:ea typeface="Calibri"/>
                        <a:cs typeface="Times New Roman"/>
                      </a:endParaRPr>
                    </a:p>
                  </a:txBody>
                  <a:tcPr marL="68580" marR="68580" marT="0" marB="0"/>
                </a:tc>
              </a:tr>
              <a:tr h="246325">
                <a:tc>
                  <a:txBody>
                    <a:bodyPr/>
                    <a:lstStyle/>
                    <a:p>
                      <a:pPr>
                        <a:lnSpc>
                          <a:spcPct val="115000"/>
                        </a:lnSpc>
                        <a:spcAft>
                          <a:spcPts val="0"/>
                        </a:spcAft>
                      </a:pPr>
                      <a:r>
                        <a:rPr lang="en-US" sz="1200" b="1" dirty="0" err="1" smtClean="0"/>
                        <a:t>Dstmin</a:t>
                      </a:r>
                      <a:r>
                        <a:rPr lang="ru-RU" sz="1200" b="1" dirty="0" smtClean="0"/>
                        <a:t>,</a:t>
                      </a:r>
                      <a:r>
                        <a:rPr lang="ru-RU" sz="1200" b="1" baseline="0" dirty="0" smtClean="0"/>
                        <a:t> </a:t>
                      </a:r>
                      <a:r>
                        <a:rPr lang="en-US" sz="1200" b="1" baseline="0" dirty="0" err="1" smtClean="0"/>
                        <a:t>nT</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–67</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–53</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–33.5</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200"/>
                        <a:t>–39</a:t>
                      </a:r>
                      <a:endParaRPr lang="ru-RU" sz="1100">
                        <a:latin typeface="Calibri"/>
                        <a:ea typeface="Calibri"/>
                        <a:cs typeface="Times New Roman"/>
                      </a:endParaRPr>
                    </a:p>
                  </a:txBody>
                  <a:tcPr marL="68580" marR="68580" marT="0" marB="0"/>
                </a:tc>
              </a:tr>
              <a:tr h="246325">
                <a:tc>
                  <a:txBody>
                    <a:bodyPr/>
                    <a:lstStyle/>
                    <a:p>
                      <a:pPr>
                        <a:lnSpc>
                          <a:spcPct val="115000"/>
                        </a:lnSpc>
                        <a:spcAft>
                          <a:spcPts val="0"/>
                        </a:spcAft>
                      </a:pPr>
                      <a:r>
                        <a:rPr lang="en-US" sz="1200" b="1" dirty="0" err="1"/>
                        <a:t>Apmax</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67</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39</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32</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200"/>
                        <a:t>32</a:t>
                      </a:r>
                      <a:endParaRPr lang="ru-RU" sz="1100">
                        <a:latin typeface="Calibri"/>
                        <a:ea typeface="Calibri"/>
                        <a:cs typeface="Times New Roman"/>
                      </a:endParaRPr>
                    </a:p>
                  </a:txBody>
                  <a:tcPr marL="68580" marR="68580" marT="0" marB="0"/>
                </a:tc>
              </a:tr>
              <a:tr h="246325">
                <a:tc>
                  <a:txBody>
                    <a:bodyPr/>
                    <a:lstStyle/>
                    <a:p>
                      <a:pPr>
                        <a:lnSpc>
                          <a:spcPct val="115000"/>
                        </a:lnSpc>
                        <a:spcAft>
                          <a:spcPts val="0"/>
                        </a:spcAft>
                      </a:pPr>
                      <a:r>
                        <a:rPr lang="en-US" sz="1200" b="1" dirty="0" smtClean="0"/>
                        <a:t>AF</a:t>
                      </a:r>
                      <a:r>
                        <a:rPr lang="ru-RU" sz="1200" b="1" dirty="0" smtClean="0"/>
                        <a:t>, %</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–2.3</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–1.2</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–1.0</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200"/>
                        <a:t>–1.0</a:t>
                      </a:r>
                      <a:endParaRPr lang="ru-RU" sz="1100">
                        <a:latin typeface="Calibri"/>
                        <a:ea typeface="Calibri"/>
                        <a:cs typeface="Times New Roman"/>
                      </a:endParaRPr>
                    </a:p>
                  </a:txBody>
                  <a:tcPr marL="68580" marR="68580" marT="0" marB="0"/>
                </a:tc>
              </a:tr>
              <a:tr h="246325">
                <a:tc>
                  <a:txBody>
                    <a:bodyPr/>
                    <a:lstStyle/>
                    <a:p>
                      <a:pPr>
                        <a:lnSpc>
                          <a:spcPct val="115000"/>
                        </a:lnSpc>
                        <a:spcAft>
                          <a:spcPts val="0"/>
                        </a:spcAft>
                      </a:pPr>
                      <a:r>
                        <a:rPr lang="en-US" sz="1200" b="1" dirty="0" err="1" smtClean="0"/>
                        <a:t>Axymax</a:t>
                      </a:r>
                      <a:r>
                        <a:rPr lang="ru-RU" sz="1200" b="1" dirty="0" smtClean="0"/>
                        <a:t>, %</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1.64</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1.36</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0.95</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200"/>
                        <a:t>1.19</a:t>
                      </a:r>
                      <a:endParaRPr lang="ru-RU" sz="1100">
                        <a:latin typeface="Calibri"/>
                        <a:ea typeface="Calibri"/>
                        <a:cs typeface="Times New Roman"/>
                      </a:endParaRPr>
                    </a:p>
                  </a:txBody>
                  <a:tcPr marL="68580" marR="68580" marT="0" marB="0"/>
                </a:tc>
              </a:tr>
              <a:tr h="246325">
                <a:tc>
                  <a:txBody>
                    <a:bodyPr/>
                    <a:lstStyle/>
                    <a:p>
                      <a:pPr>
                        <a:lnSpc>
                          <a:spcPct val="115000"/>
                        </a:lnSpc>
                        <a:spcAft>
                          <a:spcPts val="0"/>
                        </a:spcAft>
                      </a:pPr>
                      <a:r>
                        <a:rPr lang="en-US" sz="1200" b="1" dirty="0" err="1" smtClean="0"/>
                        <a:t>Vmax</a:t>
                      </a:r>
                      <a:r>
                        <a:rPr lang="ru-RU" sz="1200" b="1" dirty="0" smtClean="0"/>
                        <a:t>,</a:t>
                      </a:r>
                      <a:r>
                        <a:rPr lang="ru-RU" sz="1200" b="1" baseline="0" dirty="0" smtClean="0"/>
                        <a:t> </a:t>
                      </a:r>
                      <a:r>
                        <a:rPr lang="en-US" sz="1200" b="1" baseline="0" dirty="0" smtClean="0"/>
                        <a:t>km/s</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544</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443</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595.5</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200"/>
                        <a:t>554.5</a:t>
                      </a:r>
                      <a:endParaRPr lang="ru-RU" sz="1100">
                        <a:latin typeface="Calibri"/>
                        <a:ea typeface="Calibri"/>
                        <a:cs typeface="Times New Roman"/>
                      </a:endParaRPr>
                    </a:p>
                  </a:txBody>
                  <a:tcPr marL="68580" marR="68580" marT="0" marB="0"/>
                </a:tc>
              </a:tr>
              <a:tr h="246325">
                <a:tc>
                  <a:txBody>
                    <a:bodyPr/>
                    <a:lstStyle/>
                    <a:p>
                      <a:pPr>
                        <a:lnSpc>
                          <a:spcPct val="115000"/>
                        </a:lnSpc>
                        <a:spcAft>
                          <a:spcPts val="0"/>
                        </a:spcAft>
                      </a:pPr>
                      <a:r>
                        <a:rPr lang="en-US" sz="1200" b="1" dirty="0" err="1" smtClean="0"/>
                        <a:t>Bmax</a:t>
                      </a:r>
                      <a:r>
                        <a:rPr lang="ru-RU" sz="1200" b="1" dirty="0" smtClean="0"/>
                        <a:t>, </a:t>
                      </a:r>
                      <a:r>
                        <a:rPr lang="en-US" sz="1200" b="1" dirty="0" err="1" smtClean="0"/>
                        <a:t>nT</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16.6</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13</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11.4</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200"/>
                        <a:t>12.1</a:t>
                      </a:r>
                      <a:endParaRPr lang="ru-RU" sz="1100">
                        <a:latin typeface="Calibri"/>
                        <a:ea typeface="Calibri"/>
                        <a:cs typeface="Times New Roman"/>
                      </a:endParaRPr>
                    </a:p>
                  </a:txBody>
                  <a:tcPr marL="68580" marR="68580" marT="0" marB="0"/>
                </a:tc>
              </a:tr>
              <a:tr h="246325">
                <a:tc>
                  <a:txBody>
                    <a:bodyPr/>
                    <a:lstStyle/>
                    <a:p>
                      <a:pPr>
                        <a:lnSpc>
                          <a:spcPct val="115000"/>
                        </a:lnSpc>
                        <a:spcAft>
                          <a:spcPts val="0"/>
                        </a:spcAft>
                      </a:pPr>
                      <a:r>
                        <a:rPr lang="en-US" sz="1200" b="1" dirty="0" err="1" smtClean="0"/>
                        <a:t>Bzmin</a:t>
                      </a:r>
                      <a:r>
                        <a:rPr lang="ru-RU" sz="1200" b="1" dirty="0" smtClean="0"/>
                        <a:t>, </a:t>
                      </a:r>
                      <a:r>
                        <a:rPr lang="en-US" sz="1200" b="1" dirty="0" err="1" smtClean="0"/>
                        <a:t>nT</a:t>
                      </a:r>
                      <a:endParaRPr lang="ru-RU" sz="11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–9.2</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–8.6</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–6.6</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t>5.05</a:t>
                      </a:r>
                      <a:endParaRPr lang="ru-RU" sz="1100" dirty="0">
                        <a:latin typeface="Calibri"/>
                        <a:ea typeface="Calibri"/>
                        <a:cs typeface="Times New Roman"/>
                      </a:endParaRPr>
                    </a:p>
                  </a:txBody>
                  <a:tcPr marL="68580" marR="68580" marT="0" marB="0"/>
                </a:tc>
              </a:tr>
            </a:tbl>
          </a:graphicData>
        </a:graphic>
      </p:graphicFrame>
      <p:grpSp>
        <p:nvGrpSpPr>
          <p:cNvPr id="14" name="Группа 13"/>
          <p:cNvGrpSpPr/>
          <p:nvPr/>
        </p:nvGrpSpPr>
        <p:grpSpPr>
          <a:xfrm>
            <a:off x="4932040" y="1844824"/>
            <a:ext cx="4032448" cy="3744417"/>
            <a:chOff x="4932040" y="2348879"/>
            <a:chExt cx="4032448" cy="3744417"/>
          </a:xfrm>
        </p:grpSpPr>
        <p:grpSp>
          <p:nvGrpSpPr>
            <p:cNvPr id="15" name="Группа 14"/>
            <p:cNvGrpSpPr/>
            <p:nvPr/>
          </p:nvGrpSpPr>
          <p:grpSpPr>
            <a:xfrm>
              <a:off x="4932040" y="2348879"/>
              <a:ext cx="4032448" cy="3744417"/>
              <a:chOff x="395536" y="1590386"/>
              <a:chExt cx="4176464" cy="3857621"/>
            </a:xfrm>
          </p:grpSpPr>
          <p:pic>
            <p:nvPicPr>
              <p:cNvPr id="26629" name="Рисунок 0" descr="Fig 2_CME1.gif"/>
              <p:cNvPicPr>
                <a:picLocks noChangeAspect="1" noChangeArrowheads="1"/>
              </p:cNvPicPr>
              <p:nvPr/>
            </p:nvPicPr>
            <p:blipFill>
              <a:blip r:embed="rId3" cstate="print"/>
              <a:srcRect l="21478" t="15621"/>
              <a:stretch>
                <a:fillRect/>
              </a:stretch>
            </p:blipFill>
            <p:spPr bwMode="auto">
              <a:xfrm>
                <a:off x="395536" y="1590386"/>
                <a:ext cx="2632519" cy="2126367"/>
              </a:xfrm>
              <a:prstGeom prst="rect">
                <a:avLst/>
              </a:prstGeom>
              <a:noFill/>
            </p:spPr>
          </p:pic>
          <p:pic>
            <p:nvPicPr>
              <p:cNvPr id="26628" name="Рисунок 1" descr="Fig 2_CME2.gif"/>
              <p:cNvPicPr>
                <a:picLocks noChangeAspect="1" noChangeArrowheads="1"/>
              </p:cNvPicPr>
              <p:nvPr/>
            </p:nvPicPr>
            <p:blipFill>
              <a:blip r:embed="rId4" cstate="print"/>
              <a:srcRect l="18383" t="15620" r="17183"/>
              <a:stretch>
                <a:fillRect/>
              </a:stretch>
            </p:blipFill>
            <p:spPr bwMode="auto">
              <a:xfrm>
                <a:off x="2411760" y="1590386"/>
                <a:ext cx="2160240" cy="2126366"/>
              </a:xfrm>
              <a:prstGeom prst="rect">
                <a:avLst/>
              </a:prstGeom>
              <a:noFill/>
            </p:spPr>
          </p:pic>
          <p:pic>
            <p:nvPicPr>
              <p:cNvPr id="26627" name="Рисунок 2" descr="Fig 2_CH.gif"/>
              <p:cNvPicPr>
                <a:picLocks noChangeAspect="1" noChangeArrowheads="1"/>
              </p:cNvPicPr>
              <p:nvPr/>
            </p:nvPicPr>
            <p:blipFill>
              <a:blip r:embed="rId5" cstate="print"/>
              <a:srcRect l="21478" b="11308"/>
              <a:stretch>
                <a:fillRect/>
              </a:stretch>
            </p:blipFill>
            <p:spPr bwMode="auto">
              <a:xfrm>
                <a:off x="395536" y="3212975"/>
                <a:ext cx="2632519" cy="2235032"/>
              </a:xfrm>
              <a:prstGeom prst="rect">
                <a:avLst/>
              </a:prstGeom>
              <a:noFill/>
            </p:spPr>
          </p:pic>
          <p:pic>
            <p:nvPicPr>
              <p:cNvPr id="26626" name="Рисунок 3" descr="Fig 2_MIX.gif"/>
              <p:cNvPicPr>
                <a:picLocks noChangeAspect="1" noChangeArrowheads="1"/>
              </p:cNvPicPr>
              <p:nvPr/>
            </p:nvPicPr>
            <p:blipFill>
              <a:blip r:embed="rId6" cstate="print"/>
              <a:srcRect l="15035" r="16957" b="11308"/>
              <a:stretch>
                <a:fillRect/>
              </a:stretch>
            </p:blipFill>
            <p:spPr bwMode="auto">
              <a:xfrm>
                <a:off x="2291968" y="3212975"/>
                <a:ext cx="2280032" cy="2235032"/>
              </a:xfrm>
              <a:prstGeom prst="rect">
                <a:avLst/>
              </a:prstGeom>
              <a:noFill/>
            </p:spPr>
          </p:pic>
        </p:grpSp>
        <p:sp>
          <p:nvSpPr>
            <p:cNvPr id="12" name="TextBox 11"/>
            <p:cNvSpPr txBox="1"/>
            <p:nvPr/>
          </p:nvSpPr>
          <p:spPr>
            <a:xfrm>
              <a:off x="6444208" y="4149080"/>
              <a:ext cx="815351" cy="369332"/>
            </a:xfrm>
            <a:prstGeom prst="rect">
              <a:avLst/>
            </a:prstGeom>
            <a:noFill/>
          </p:spPr>
          <p:txBody>
            <a:bodyPr wrap="none" rtlCol="0">
              <a:spAutoFit/>
            </a:bodyPr>
            <a:lstStyle/>
            <a:p>
              <a:r>
                <a:rPr lang="en-US" dirty="0" err="1" smtClean="0"/>
                <a:t>Kpmax</a:t>
              </a:r>
              <a:endParaRPr lang="ru-RU" dirty="0"/>
            </a:p>
          </p:txBody>
        </p:sp>
      </p:grpSp>
      <p:sp>
        <p:nvSpPr>
          <p:cNvPr id="16" name="Прямоугольник 15"/>
          <p:cNvSpPr/>
          <p:nvPr/>
        </p:nvSpPr>
        <p:spPr>
          <a:xfrm>
            <a:off x="5793802" y="5805264"/>
            <a:ext cx="2522614" cy="369332"/>
          </a:xfrm>
          <a:prstGeom prst="rect">
            <a:avLst/>
          </a:prstGeom>
        </p:spPr>
        <p:txBody>
          <a:bodyPr wrap="none">
            <a:spAutoFit/>
          </a:bodyPr>
          <a:lstStyle/>
          <a:p>
            <a:r>
              <a:rPr lang="en-US" i="1" dirty="0" smtClean="0"/>
              <a:t>[</a:t>
            </a:r>
            <a:r>
              <a:rPr lang="en-US" i="1" dirty="0" err="1" smtClean="0"/>
              <a:t>Melkumyan</a:t>
            </a:r>
            <a:r>
              <a:rPr lang="en-US" i="1" dirty="0" smtClean="0"/>
              <a:t> et al., 2024]</a:t>
            </a:r>
            <a:endParaRPr lang="ru-RU" dirty="0"/>
          </a:p>
        </p:txBody>
      </p:sp>
    </p:spTree>
    <p:extLst>
      <p:ext uri="{BB962C8B-B14F-4D97-AF65-F5344CB8AC3E}">
        <p14:creationId xmlns="" xmlns:p14="http://schemas.microsoft.com/office/powerpoint/2010/main" val="206514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4437112"/>
            <a:ext cx="4104456" cy="1513836"/>
          </a:xfrm>
        </p:spPr>
        <p:txBody>
          <a:bodyPr>
            <a:noAutofit/>
          </a:bodyPr>
          <a:lstStyle/>
          <a:p>
            <a:r>
              <a:rPr lang="en-US" sz="2800" dirty="0" smtClean="0"/>
              <a:t>Events with a sudden</a:t>
            </a:r>
            <a:r>
              <a:rPr lang="ru-RU" sz="2800" dirty="0" smtClean="0"/>
              <a:t> </a:t>
            </a:r>
            <a:r>
              <a:rPr lang="en-US" sz="2800" dirty="0" smtClean="0"/>
              <a:t>(SSC) </a:t>
            </a:r>
            <a:br>
              <a:rPr lang="en-US" sz="2800" dirty="0" smtClean="0"/>
            </a:br>
            <a:r>
              <a:rPr lang="en-US" sz="2800" dirty="0" smtClean="0"/>
              <a:t>and gradual (GSC) onsets</a:t>
            </a:r>
            <a:endParaRPr lang="ru-RU" sz="2800" dirty="0"/>
          </a:p>
        </p:txBody>
      </p:sp>
      <p:pic>
        <p:nvPicPr>
          <p:cNvPr id="49154" name="Picture 2" descr="D:\(YandexDisk)\06 - Персональные директории\Шлык Н.С\Мелкумян\ГА и ФЭ\2 ФП и ГА\рисунки\Fig 2.png"/>
          <p:cNvPicPr>
            <a:picLocks noChangeAspect="1" noChangeArrowheads="1"/>
          </p:cNvPicPr>
          <p:nvPr/>
        </p:nvPicPr>
        <p:blipFill>
          <a:blip r:embed="rId2" cstate="print"/>
          <a:srcRect t="1743" r="50322" b="49451"/>
          <a:stretch>
            <a:fillRect/>
          </a:stretch>
        </p:blipFill>
        <p:spPr bwMode="auto">
          <a:xfrm>
            <a:off x="4932040" y="476672"/>
            <a:ext cx="3888432" cy="5730321"/>
          </a:xfrm>
          <a:prstGeom prst="rect">
            <a:avLst/>
          </a:prstGeom>
          <a:noFill/>
        </p:spPr>
      </p:pic>
      <p:grpSp>
        <p:nvGrpSpPr>
          <p:cNvPr id="9" name="Группа 8"/>
          <p:cNvGrpSpPr/>
          <p:nvPr/>
        </p:nvGrpSpPr>
        <p:grpSpPr>
          <a:xfrm>
            <a:off x="251520" y="188640"/>
            <a:ext cx="2664296" cy="1872208"/>
            <a:chOff x="251520" y="188640"/>
            <a:chExt cx="2664296" cy="1872208"/>
          </a:xfrm>
        </p:grpSpPr>
        <p:pic>
          <p:nvPicPr>
            <p:cNvPr id="49155" name="Picture 3" descr="D:\(YandexDisk)\06 - Персональные директории\Шлык Н.С\Мелкумян\ГА и ФЭ\2 ФП и ГА\2_FIGURES\Fig_1\Fig 1 FULL_SSC.gif"/>
            <p:cNvPicPr>
              <a:picLocks noChangeAspect="1" noChangeArrowheads="1"/>
            </p:cNvPicPr>
            <p:nvPr/>
          </p:nvPicPr>
          <p:blipFill>
            <a:blip r:embed="rId3" cstate="print"/>
            <a:srcRect l="18932" t="22948" r="17388" b="17388"/>
            <a:stretch>
              <a:fillRect/>
            </a:stretch>
          </p:blipFill>
          <p:spPr bwMode="auto">
            <a:xfrm>
              <a:off x="251520" y="188640"/>
              <a:ext cx="2664296" cy="1872208"/>
            </a:xfrm>
            <a:prstGeom prst="rect">
              <a:avLst/>
            </a:prstGeom>
            <a:noFill/>
          </p:spPr>
        </p:pic>
        <p:sp>
          <p:nvSpPr>
            <p:cNvPr id="6" name="TextBox 5"/>
            <p:cNvSpPr txBox="1"/>
            <p:nvPr/>
          </p:nvSpPr>
          <p:spPr>
            <a:xfrm>
              <a:off x="539552" y="188640"/>
              <a:ext cx="815351" cy="369332"/>
            </a:xfrm>
            <a:prstGeom prst="rect">
              <a:avLst/>
            </a:prstGeom>
            <a:solidFill>
              <a:schemeClr val="bg1"/>
            </a:solidFill>
          </p:spPr>
          <p:txBody>
            <a:bodyPr wrap="none" rtlCol="0">
              <a:spAutoFit/>
            </a:bodyPr>
            <a:lstStyle/>
            <a:p>
              <a:r>
                <a:rPr lang="en-US" dirty="0" err="1" smtClean="0"/>
                <a:t>Kpmax</a:t>
              </a:r>
              <a:endParaRPr lang="ru-RU" dirty="0"/>
            </a:p>
          </p:txBody>
        </p:sp>
      </p:grpSp>
      <p:grpSp>
        <p:nvGrpSpPr>
          <p:cNvPr id="8" name="Группа 7"/>
          <p:cNvGrpSpPr/>
          <p:nvPr/>
        </p:nvGrpSpPr>
        <p:grpSpPr>
          <a:xfrm>
            <a:off x="1691680" y="2204864"/>
            <a:ext cx="2592288" cy="1822547"/>
            <a:chOff x="1691680" y="2204864"/>
            <a:chExt cx="2592288" cy="1822547"/>
          </a:xfrm>
        </p:grpSpPr>
        <p:pic>
          <p:nvPicPr>
            <p:cNvPr id="49156" name="Picture 4" descr="D:\(YandexDisk)\06 - Персональные директории\Шлык Н.С\Мелкумян\ГА и ФЭ\2 ФП и ГА\2_FIGURES\Fig_1\Fig 1 FULL_GSC.gif"/>
            <p:cNvPicPr>
              <a:picLocks noChangeAspect="1" noChangeArrowheads="1"/>
            </p:cNvPicPr>
            <p:nvPr/>
          </p:nvPicPr>
          <p:blipFill>
            <a:blip r:embed="rId4" cstate="print"/>
            <a:srcRect l="16063" t="26347" r="17389" b="11269"/>
            <a:stretch>
              <a:fillRect/>
            </a:stretch>
          </p:blipFill>
          <p:spPr bwMode="auto">
            <a:xfrm>
              <a:off x="1691680" y="2204864"/>
              <a:ext cx="2592288" cy="1822547"/>
            </a:xfrm>
            <a:prstGeom prst="rect">
              <a:avLst/>
            </a:prstGeom>
            <a:noFill/>
          </p:spPr>
        </p:pic>
        <p:sp>
          <p:nvSpPr>
            <p:cNvPr id="7" name="TextBox 6"/>
            <p:cNvSpPr txBox="1"/>
            <p:nvPr/>
          </p:nvSpPr>
          <p:spPr>
            <a:xfrm>
              <a:off x="2051720" y="2204864"/>
              <a:ext cx="815351" cy="369332"/>
            </a:xfrm>
            <a:prstGeom prst="rect">
              <a:avLst/>
            </a:prstGeom>
            <a:solidFill>
              <a:schemeClr val="bg1"/>
            </a:solidFill>
          </p:spPr>
          <p:txBody>
            <a:bodyPr wrap="none" rtlCol="0">
              <a:spAutoFit/>
            </a:bodyPr>
            <a:lstStyle/>
            <a:p>
              <a:r>
                <a:rPr lang="en-US" dirty="0" err="1" smtClean="0"/>
                <a:t>Kpmax</a:t>
              </a:r>
              <a:endParaRPr lang="ru-RU" dirty="0"/>
            </a:p>
          </p:txBody>
        </p:sp>
      </p:grpSp>
      <p:sp>
        <p:nvSpPr>
          <p:cNvPr id="10" name="Прямоугольник 9"/>
          <p:cNvSpPr/>
          <p:nvPr/>
        </p:nvSpPr>
        <p:spPr>
          <a:xfrm>
            <a:off x="971600" y="5877272"/>
            <a:ext cx="2522614" cy="369332"/>
          </a:xfrm>
          <a:prstGeom prst="rect">
            <a:avLst/>
          </a:prstGeom>
        </p:spPr>
        <p:txBody>
          <a:bodyPr wrap="none">
            <a:spAutoFit/>
          </a:bodyPr>
          <a:lstStyle/>
          <a:p>
            <a:r>
              <a:rPr lang="en-US" i="1" dirty="0" smtClean="0"/>
              <a:t>[</a:t>
            </a:r>
            <a:r>
              <a:rPr lang="en-US" i="1" dirty="0" err="1" smtClean="0"/>
              <a:t>Melkumyan</a:t>
            </a:r>
            <a:r>
              <a:rPr lang="en-US" i="1" dirty="0" smtClean="0"/>
              <a:t> et al., 2024]</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716016" y="260648"/>
            <a:ext cx="2881694" cy="2520000"/>
          </a:xfrm>
          <a:prstGeom prst="rect">
            <a:avLst/>
          </a:prstGeom>
          <a:noFill/>
          <a:ln w="9525">
            <a:noFill/>
            <a:miter lim="800000"/>
            <a:headEnd/>
            <a:tailEnd/>
          </a:ln>
          <a:effectLst/>
        </p:spPr>
      </p:pic>
      <p:sp>
        <p:nvSpPr>
          <p:cNvPr id="3" name="Заголовок 2"/>
          <p:cNvSpPr>
            <a:spLocks noGrp="1"/>
          </p:cNvSpPr>
          <p:nvPr>
            <p:ph type="title"/>
          </p:nvPr>
        </p:nvSpPr>
        <p:spPr>
          <a:xfrm>
            <a:off x="5364088" y="4581128"/>
            <a:ext cx="3024336" cy="1512168"/>
          </a:xfrm>
        </p:spPr>
        <p:txBody>
          <a:bodyPr>
            <a:noAutofit/>
          </a:bodyPr>
          <a:lstStyle/>
          <a:p>
            <a:pPr>
              <a:lnSpc>
                <a:spcPct val="80000"/>
              </a:lnSpc>
              <a:spcBef>
                <a:spcPts val="600"/>
              </a:spcBef>
              <a:spcAft>
                <a:spcPts val="600"/>
              </a:spcAft>
            </a:pPr>
            <a:r>
              <a:rPr lang="en-US" sz="3600" dirty="0" smtClean="0"/>
              <a:t>A record GMS</a:t>
            </a:r>
            <a:r>
              <a:rPr lang="ru-RU" sz="3600" dirty="0" smtClean="0"/>
              <a:t> </a:t>
            </a:r>
            <a:r>
              <a:rPr lang="ru-RU" sz="4800" dirty="0" smtClean="0"/>
              <a:t>≠</a:t>
            </a:r>
            <a:r>
              <a:rPr lang="en-US" sz="4800" dirty="0" smtClean="0"/>
              <a:t/>
            </a:r>
            <a:br>
              <a:rPr lang="en-US" sz="4800" dirty="0" smtClean="0"/>
            </a:br>
            <a:r>
              <a:rPr lang="ru-RU" sz="3600" dirty="0" smtClean="0"/>
              <a:t> </a:t>
            </a:r>
            <a:r>
              <a:rPr lang="en-US" sz="3600" dirty="0" smtClean="0"/>
              <a:t>a record FE</a:t>
            </a:r>
            <a:r>
              <a:rPr lang="ru-RU" sz="3600" dirty="0" smtClean="0"/>
              <a:t>?</a:t>
            </a:r>
            <a:br>
              <a:rPr lang="ru-RU" sz="3600" dirty="0" smtClean="0"/>
            </a:br>
            <a:endParaRPr lang="ru-RU" sz="3600" dirty="0"/>
          </a:p>
        </p:txBody>
      </p:sp>
      <p:sp>
        <p:nvSpPr>
          <p:cNvPr id="4" name="Содержимое 3"/>
          <p:cNvSpPr>
            <a:spLocks noGrp="1"/>
          </p:cNvSpPr>
          <p:nvPr>
            <p:ph idx="1"/>
          </p:nvPr>
        </p:nvSpPr>
        <p:spPr>
          <a:xfrm>
            <a:off x="251520" y="188640"/>
            <a:ext cx="4032448" cy="936104"/>
          </a:xfrm>
        </p:spPr>
        <p:txBody>
          <a:bodyPr/>
          <a:lstStyle/>
          <a:p>
            <a:pPr marL="0" indent="0" algn="ctr">
              <a:lnSpc>
                <a:spcPct val="80000"/>
              </a:lnSpc>
              <a:buNone/>
            </a:pPr>
            <a:r>
              <a:rPr lang="en-US" sz="2000" b="1" dirty="0" smtClean="0"/>
              <a:t>Correspondence between </a:t>
            </a:r>
          </a:p>
          <a:p>
            <a:pPr marL="0" indent="0" algn="ctr">
              <a:lnSpc>
                <a:spcPct val="80000"/>
              </a:lnSpc>
              <a:buNone/>
            </a:pPr>
            <a:r>
              <a:rPr lang="en-US" sz="2000" b="1" dirty="0" smtClean="0"/>
              <a:t>FEs </a:t>
            </a:r>
            <a:r>
              <a:rPr lang="en-US" sz="2000" b="1" dirty="0" smtClean="0"/>
              <a:t>and </a:t>
            </a:r>
            <a:r>
              <a:rPr lang="en-US" sz="2000" b="1" dirty="0" smtClean="0"/>
              <a:t>GMSs </a:t>
            </a:r>
            <a:endParaRPr lang="en-US" sz="2000" b="1" dirty="0" smtClean="0"/>
          </a:p>
          <a:p>
            <a:pPr marL="0" indent="0" algn="ctr">
              <a:lnSpc>
                <a:spcPct val="80000"/>
              </a:lnSpc>
              <a:buNone/>
            </a:pPr>
            <a:r>
              <a:rPr lang="en-US" sz="2000" b="1" dirty="0" smtClean="0"/>
              <a:t>by registration frequency:</a:t>
            </a:r>
            <a:endParaRPr lang="ru-RU" sz="1800" b="1" dirty="0" smtClean="0"/>
          </a:p>
        </p:txBody>
      </p:sp>
      <p:graphicFrame>
        <p:nvGraphicFramePr>
          <p:cNvPr id="7" name="Таблица 6"/>
          <p:cNvGraphicFramePr>
            <a:graphicFrameLocks noGrp="1"/>
          </p:cNvGraphicFramePr>
          <p:nvPr/>
        </p:nvGraphicFramePr>
        <p:xfrm>
          <a:off x="395536" y="1268760"/>
          <a:ext cx="3816424" cy="2118139"/>
        </p:xfrm>
        <a:graphic>
          <a:graphicData uri="http://schemas.openxmlformats.org/drawingml/2006/table">
            <a:tbl>
              <a:tblPr firstRow="1" bandRow="1">
                <a:tableStyleId>{5A111915-BE36-4E01-A7E5-04B1672EAD32}</a:tableStyleId>
              </a:tblPr>
              <a:tblGrid>
                <a:gridCol w="1908212"/>
                <a:gridCol w="1908212"/>
              </a:tblGrid>
              <a:tr h="394149">
                <a:tc>
                  <a:txBody>
                    <a:bodyPr/>
                    <a:lstStyle/>
                    <a:p>
                      <a:pPr algn="ctr"/>
                      <a:r>
                        <a:rPr lang="en-US" dirty="0" smtClean="0">
                          <a:solidFill>
                            <a:schemeClr val="bg2">
                              <a:lumMod val="10000"/>
                            </a:schemeClr>
                          </a:solidFill>
                        </a:rPr>
                        <a:t>GMS type</a:t>
                      </a:r>
                      <a:endParaRPr lang="ru-RU" dirty="0">
                        <a:solidFill>
                          <a:schemeClr val="bg2">
                            <a:lumMod val="10000"/>
                          </a:schemeClr>
                        </a:solidFill>
                      </a:endParaRPr>
                    </a:p>
                  </a:txBody>
                  <a:tcPr>
                    <a:solidFill>
                      <a:schemeClr val="accent5">
                        <a:lumMod val="40000"/>
                        <a:lumOff val="60000"/>
                      </a:schemeClr>
                    </a:solidFill>
                  </a:tcPr>
                </a:tc>
                <a:tc>
                  <a:txBody>
                    <a:bodyPr/>
                    <a:lstStyle/>
                    <a:p>
                      <a:pPr algn="ctr"/>
                      <a:r>
                        <a:rPr lang="en-US" dirty="0" smtClean="0">
                          <a:solidFill>
                            <a:schemeClr val="bg2">
                              <a:lumMod val="10000"/>
                            </a:schemeClr>
                          </a:solidFill>
                        </a:rPr>
                        <a:t>FE magnitude</a:t>
                      </a:r>
                      <a:endParaRPr lang="ru-RU" dirty="0">
                        <a:solidFill>
                          <a:schemeClr val="bg2">
                            <a:lumMod val="10000"/>
                          </a:schemeClr>
                        </a:solidFill>
                      </a:endParaRPr>
                    </a:p>
                  </a:txBody>
                  <a:tcPr>
                    <a:solidFill>
                      <a:schemeClr val="accent5">
                        <a:lumMod val="40000"/>
                        <a:lumOff val="60000"/>
                      </a:schemeClr>
                    </a:solidFill>
                  </a:tcPr>
                </a:tc>
              </a:tr>
              <a:tr h="689761">
                <a:tc>
                  <a:txBody>
                    <a:bodyPr/>
                    <a:lstStyle/>
                    <a:p>
                      <a:pPr algn="ctr"/>
                      <a:r>
                        <a:rPr lang="en-US" sz="1800" dirty="0" smtClean="0"/>
                        <a:t>Minor and moderate</a:t>
                      </a:r>
                      <a:r>
                        <a:rPr lang="de-DE" sz="1800" dirty="0" smtClean="0"/>
                        <a:t> </a:t>
                      </a:r>
                      <a:endParaRPr lang="ru-RU" dirty="0"/>
                    </a:p>
                  </a:txBody>
                  <a:tcPr/>
                </a:tc>
                <a:tc>
                  <a:txBody>
                    <a:bodyPr/>
                    <a:lstStyle/>
                    <a:p>
                      <a:pPr algn="ctr"/>
                      <a:r>
                        <a:rPr lang="de-DE" sz="1800" dirty="0" smtClean="0"/>
                        <a:t>&gt; 2% </a:t>
                      </a:r>
                      <a:endParaRPr lang="ru-RU" dirty="0"/>
                    </a:p>
                  </a:txBody>
                  <a:tcPr/>
                </a:tc>
              </a:tr>
              <a:tr h="394149">
                <a:tc>
                  <a:txBody>
                    <a:bodyPr/>
                    <a:lstStyle/>
                    <a:p>
                      <a:pPr algn="ctr"/>
                      <a:r>
                        <a:rPr lang="en-US" sz="1800" dirty="0" smtClean="0"/>
                        <a:t>Strong</a:t>
                      </a:r>
                      <a:r>
                        <a:rPr lang="de-DE" sz="1800" dirty="0" smtClean="0"/>
                        <a:t> </a:t>
                      </a:r>
                      <a:endParaRPr lang="ru-RU" dirty="0"/>
                    </a:p>
                  </a:txBody>
                  <a:tcPr/>
                </a:tc>
                <a:tc>
                  <a:txBody>
                    <a:bodyPr/>
                    <a:lstStyle/>
                    <a:p>
                      <a:pPr algn="ctr"/>
                      <a:r>
                        <a:rPr lang="de-DE" sz="1800" dirty="0" smtClean="0"/>
                        <a:t>&gt; 3%</a:t>
                      </a:r>
                      <a:endParaRPr lang="ru-RU" dirty="0"/>
                    </a:p>
                  </a:txBody>
                  <a:tcPr/>
                </a:tc>
              </a:tr>
              <a:tr h="394149">
                <a:tc>
                  <a:txBody>
                    <a:bodyPr/>
                    <a:lstStyle/>
                    <a:p>
                      <a:pPr algn="ctr"/>
                      <a:r>
                        <a:rPr lang="de-DE" sz="1800" dirty="0" err="1" smtClean="0"/>
                        <a:t>Very</a:t>
                      </a:r>
                      <a:r>
                        <a:rPr lang="de-DE" sz="1800" dirty="0" smtClean="0"/>
                        <a:t> strong </a:t>
                      </a:r>
                      <a:r>
                        <a:rPr lang="de-DE" sz="1800" dirty="0" err="1" smtClean="0"/>
                        <a:t>and</a:t>
                      </a:r>
                      <a:r>
                        <a:rPr lang="de-DE" sz="1800" dirty="0" smtClean="0"/>
                        <a:t> extreme </a:t>
                      </a:r>
                      <a:endParaRPr lang="ru-RU" dirty="0"/>
                    </a:p>
                  </a:txBody>
                  <a:tcPr/>
                </a:tc>
                <a:tc>
                  <a:txBody>
                    <a:bodyPr/>
                    <a:lstStyle/>
                    <a:p>
                      <a:pPr algn="ctr"/>
                      <a:r>
                        <a:rPr lang="de-DE" sz="1800" dirty="0" smtClean="0"/>
                        <a:t>&gt; 5%</a:t>
                      </a:r>
                      <a:endParaRPr lang="ru-RU" dirty="0"/>
                    </a:p>
                  </a:txBody>
                  <a:tcPr/>
                </a:tc>
              </a:tr>
            </a:tbl>
          </a:graphicData>
        </a:graphic>
      </p:graphicFrame>
      <p:pic>
        <p:nvPicPr>
          <p:cNvPr id="47107" name="Picture 3" descr="D:\(YandexDisk)\06 - Персональные директории\Шлык Н.С\ФЭ и ГА\рисунки\рис.7.bmp"/>
          <p:cNvPicPr>
            <a:picLocks noChangeAspect="1" noChangeArrowheads="1"/>
          </p:cNvPicPr>
          <p:nvPr/>
        </p:nvPicPr>
        <p:blipFill>
          <a:blip r:embed="rId3" cstate="print"/>
          <a:srcRect l="50080"/>
          <a:stretch>
            <a:fillRect/>
          </a:stretch>
        </p:blipFill>
        <p:spPr bwMode="auto">
          <a:xfrm>
            <a:off x="6156176" y="1700808"/>
            <a:ext cx="2787133" cy="2409217"/>
          </a:xfrm>
          <a:prstGeom prst="rect">
            <a:avLst/>
          </a:prstGeom>
          <a:noFill/>
          <a:ln>
            <a:solidFill>
              <a:schemeClr val="accent1"/>
            </a:solidFill>
          </a:ln>
        </p:spPr>
      </p:pic>
      <p:pic>
        <p:nvPicPr>
          <p:cNvPr id="2050" name="Picture 2"/>
          <p:cNvPicPr>
            <a:picLocks noChangeAspect="1" noChangeArrowheads="1"/>
          </p:cNvPicPr>
          <p:nvPr/>
        </p:nvPicPr>
        <p:blipFill>
          <a:blip r:embed="rId4" cstate="print"/>
          <a:srcRect/>
          <a:stretch>
            <a:fillRect/>
          </a:stretch>
        </p:blipFill>
        <p:spPr bwMode="auto">
          <a:xfrm>
            <a:off x="205888" y="3580136"/>
            <a:ext cx="4195139" cy="2880000"/>
          </a:xfrm>
          <a:prstGeom prst="rect">
            <a:avLst/>
          </a:prstGeom>
          <a:noFill/>
          <a:ln w="9525">
            <a:noFill/>
            <a:miter lim="800000"/>
            <a:headEnd/>
            <a:tailEnd/>
          </a:ln>
          <a:effectLst/>
        </p:spPr>
      </p:pic>
      <p:sp>
        <p:nvSpPr>
          <p:cNvPr id="11" name="Прямоугольник 10"/>
          <p:cNvSpPr/>
          <p:nvPr/>
        </p:nvSpPr>
        <p:spPr>
          <a:xfrm>
            <a:off x="5940152" y="5949280"/>
            <a:ext cx="1934504" cy="369332"/>
          </a:xfrm>
          <a:prstGeom prst="rect">
            <a:avLst/>
          </a:prstGeom>
        </p:spPr>
        <p:txBody>
          <a:bodyPr wrap="none">
            <a:spAutoFit/>
          </a:bodyPr>
          <a:lstStyle/>
          <a:p>
            <a:r>
              <a:rPr lang="en-US" i="1" dirty="0" smtClean="0"/>
              <a:t>[</a:t>
            </a:r>
            <a:r>
              <a:rPr lang="en-US" i="1" dirty="0" err="1" smtClean="0"/>
              <a:t>Belov</a:t>
            </a:r>
            <a:r>
              <a:rPr lang="en-US" i="1" dirty="0" smtClean="0"/>
              <a:t> et al., 2024]</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fade">
                                      <p:cBhvr>
                                        <p:cTn id="12"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800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rmAutofit/>
          </a:bodyPr>
          <a:lstStyle/>
          <a:p>
            <a:r>
              <a:rPr lang="en-US" sz="4000" dirty="0" smtClean="0"/>
              <a:t>Relation with IMF </a:t>
            </a:r>
            <a:r>
              <a:rPr lang="en-US" sz="4000" dirty="0" err="1" smtClean="0"/>
              <a:t>Bz</a:t>
            </a:r>
            <a:r>
              <a:rPr lang="en-US" sz="4000" dirty="0" smtClean="0"/>
              <a:t>-component </a:t>
            </a:r>
            <a:endParaRPr lang="ru-RU" sz="4000" dirty="0"/>
          </a:p>
        </p:txBody>
      </p:sp>
      <p:pic>
        <p:nvPicPr>
          <p:cNvPr id="3074" name="Picture 2"/>
          <p:cNvPicPr>
            <a:picLocks noChangeAspect="1" noChangeArrowheads="1"/>
          </p:cNvPicPr>
          <p:nvPr/>
        </p:nvPicPr>
        <p:blipFill>
          <a:blip r:embed="rId2" cstate="print"/>
          <a:srcRect/>
          <a:stretch>
            <a:fillRect/>
          </a:stretch>
        </p:blipFill>
        <p:spPr bwMode="auto">
          <a:xfrm>
            <a:off x="251520" y="1988840"/>
            <a:ext cx="8640000" cy="3225686"/>
          </a:xfrm>
          <a:prstGeom prst="rect">
            <a:avLst/>
          </a:prstGeom>
          <a:noFill/>
          <a:ln w="9525">
            <a:noFill/>
            <a:miter lim="800000"/>
            <a:headEnd/>
            <a:tailEnd/>
          </a:ln>
          <a:effectLst/>
        </p:spPr>
      </p:pic>
      <p:sp>
        <p:nvSpPr>
          <p:cNvPr id="5" name="Прямоугольник 4"/>
          <p:cNvSpPr/>
          <p:nvPr/>
        </p:nvSpPr>
        <p:spPr>
          <a:xfrm>
            <a:off x="3563888" y="5805264"/>
            <a:ext cx="1934504" cy="369332"/>
          </a:xfrm>
          <a:prstGeom prst="rect">
            <a:avLst/>
          </a:prstGeom>
        </p:spPr>
        <p:txBody>
          <a:bodyPr wrap="none">
            <a:spAutoFit/>
          </a:bodyPr>
          <a:lstStyle/>
          <a:p>
            <a:r>
              <a:rPr lang="en-US" i="1" dirty="0" smtClean="0"/>
              <a:t>[</a:t>
            </a:r>
            <a:r>
              <a:rPr lang="en-US" i="1" dirty="0" err="1" smtClean="0"/>
              <a:t>Belov</a:t>
            </a:r>
            <a:r>
              <a:rPr lang="en-US" i="1" dirty="0" smtClean="0"/>
              <a:t> et al., 2024]</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876</Words>
  <Application>Microsoft Office PowerPoint</Application>
  <PresentationFormat>Экран (4:3)</PresentationFormat>
  <Paragraphs>183</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Why aren’t all Forbush effects associated with geomagnetic storms? </vt:lpstr>
      <vt:lpstr>Слайд 2</vt:lpstr>
      <vt:lpstr>Relationship between average values ​​of cosmic ray and geomagnetic activity parameters  [Belov et al., 2024]</vt:lpstr>
      <vt:lpstr>Слайд 4</vt:lpstr>
      <vt:lpstr>Examples</vt:lpstr>
      <vt:lpstr>Differences between solar sources</vt:lpstr>
      <vt:lpstr>Events with a sudden (SSC)  and gradual (GSC) onsets</vt:lpstr>
      <vt:lpstr>A record GMS ≠  a record FE? </vt:lpstr>
      <vt:lpstr>Relation with IMF Bz-component </vt:lpstr>
      <vt:lpstr>Слайд 10</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 не каждый Форбуш-эффект связан с геомагнитной бурей?</dc:title>
  <dc:creator>Наталия Сергеевна</dc:creator>
  <cp:lastModifiedBy>Наталия Сергеевна</cp:lastModifiedBy>
  <cp:revision>42</cp:revision>
  <dcterms:created xsi:type="dcterms:W3CDTF">2025-06-25T09:10:36Z</dcterms:created>
  <dcterms:modified xsi:type="dcterms:W3CDTF">2025-09-26T09:36:53Z</dcterms:modified>
</cp:coreProperties>
</file>