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64" r:id="rId4"/>
    <p:sldId id="265" r:id="rId5"/>
    <p:sldId id="267" r:id="rId6"/>
    <p:sldId id="259" r:id="rId7"/>
    <p:sldId id="266" r:id="rId8"/>
    <p:sldId id="268" r:id="rId9"/>
    <p:sldId id="269" r:id="rId10"/>
    <p:sldId id="270" r:id="rId11"/>
  </p:sldIdLst>
  <p:sldSz cx="12192000" cy="6858000"/>
  <p:notesSz cx="6858000" cy="9144000"/>
  <p:embeddedFontLst>
    <p:embeddedFont>
      <p:font typeface="DejaVu Sans" panose="020B0603030804020204" pitchFamily="34" charset="0"/>
      <p:regular r:id="rId12"/>
      <p:bold r:id="rId13"/>
      <p:italic r:id="rId14"/>
      <p:boldItalic r:id="rId15"/>
    </p:embeddedFont>
    <p:embeddedFont>
      <p:font typeface="Open Sans" panose="020B0606030504020204" pitchFamily="34" charset="0"/>
      <p:regular r:id="rId16"/>
      <p:italic r:id="rId1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2" d="100"/>
          <a:sy n="82" d="100"/>
        </p:scale>
        <p:origin x="691"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F5FF"/>
        </a:solidFill>
        <a:effectLst/>
      </p:bgPr>
    </p:bg>
    <p:spTree>
      <p:nvGrpSpPr>
        <p:cNvPr id="1" name=""/>
        <p:cNvGrpSpPr/>
        <p:nvPr/>
      </p:nvGrpSpPr>
      <p:grpSpPr>
        <a:xfrm>
          <a:off x="0" y="0"/>
          <a:ext cx="0" cy="0"/>
          <a:chOff x="0" y="0"/>
          <a:chExt cx="0" cy="0"/>
        </a:xfrm>
      </p:grpSpPr>
      <p:sp>
        <p:nvSpPr>
          <p:cNvPr id="2" name="TextBox 1"/>
          <p:cNvSpPr txBox="1"/>
          <p:nvPr/>
        </p:nvSpPr>
        <p:spPr>
          <a:xfrm>
            <a:off x="171994" y="132248"/>
            <a:ext cx="11848011" cy="954107"/>
          </a:xfrm>
          <a:prstGeom prst="rect">
            <a:avLst/>
          </a:prstGeom>
          <a:noFill/>
        </p:spPr>
        <p:txBody>
          <a:bodyPr wrap="square">
            <a:spAutoFit/>
          </a:bodyPr>
          <a:lstStyle/>
          <a:p>
            <a:pPr algn="ctr">
              <a:defRPr sz="3000" b="1">
                <a:solidFill>
                  <a:srgbClr val="142850"/>
                </a:solidFill>
                <a:latin typeface="Montserrat"/>
              </a:defRPr>
            </a:pPr>
            <a:r>
              <a:rPr sz="2800" dirty="0"/>
              <a:t>The Earth's atmosphere cosmic rays ionization estimation for the high latitude region during solar proton events</a:t>
            </a:r>
          </a:p>
        </p:txBody>
      </p:sp>
      <p:sp>
        <p:nvSpPr>
          <p:cNvPr id="3" name="TextBox 2"/>
          <p:cNvSpPr txBox="1"/>
          <p:nvPr/>
        </p:nvSpPr>
        <p:spPr>
          <a:xfrm>
            <a:off x="4611188" y="1300098"/>
            <a:ext cx="2648028" cy="338554"/>
          </a:xfrm>
          <a:prstGeom prst="rect">
            <a:avLst/>
          </a:prstGeom>
          <a:noFill/>
        </p:spPr>
        <p:txBody>
          <a:bodyPr wrap="square">
            <a:spAutoFit/>
          </a:bodyPr>
          <a:lstStyle/>
          <a:p>
            <a:pPr>
              <a:defRPr sz="1600" i="1">
                <a:solidFill>
                  <a:srgbClr val="788CA0"/>
                </a:solidFill>
                <a:latin typeface="Open Sans"/>
              </a:defRPr>
            </a:pPr>
            <a:r>
              <a:rPr dirty="0"/>
              <a:t>Maurchev E.A., Didenko K.A.</a:t>
            </a:r>
          </a:p>
        </p:txBody>
      </p:sp>
      <p:sp>
        <p:nvSpPr>
          <p:cNvPr id="4" name="Rectangle 3"/>
          <p:cNvSpPr/>
          <p:nvPr/>
        </p:nvSpPr>
        <p:spPr>
          <a:xfrm>
            <a:off x="171993" y="1122510"/>
            <a:ext cx="11761859" cy="45719"/>
          </a:xfrm>
          <a:prstGeom prst="rect">
            <a:avLst/>
          </a:prstGeom>
          <a:solidFill>
            <a:srgbClr val="6496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a:extLst>
              <a:ext uri="{FF2B5EF4-FFF2-40B4-BE49-F238E27FC236}">
                <a16:creationId xmlns:a16="http://schemas.microsoft.com/office/drawing/2014/main" id="{E76D0911-5AAF-07AB-F28B-E3CBBCA40BE2}"/>
              </a:ext>
            </a:extLst>
          </p:cNvPr>
          <p:cNvSpPr txBox="1"/>
          <p:nvPr/>
        </p:nvSpPr>
        <p:spPr>
          <a:xfrm>
            <a:off x="4771985" y="6492240"/>
            <a:ext cx="2648028" cy="307777"/>
          </a:xfrm>
          <a:prstGeom prst="rect">
            <a:avLst/>
          </a:prstGeom>
          <a:noFill/>
        </p:spPr>
        <p:txBody>
          <a:bodyPr wrap="square">
            <a:spAutoFit/>
          </a:bodyPr>
          <a:lstStyle/>
          <a:p>
            <a:pPr algn="ctr">
              <a:defRPr sz="1600" i="1">
                <a:solidFill>
                  <a:srgbClr val="788CA0"/>
                </a:solidFill>
                <a:latin typeface="Open Sans"/>
              </a:defRPr>
            </a:pPr>
            <a:r>
              <a:rPr lang="en-US" sz="1400" dirty="0" err="1"/>
              <a:t>Paratunka</a:t>
            </a:r>
            <a:r>
              <a:rPr lang="en-US" sz="1400" dirty="0"/>
              <a:t>, 2025</a:t>
            </a:r>
            <a:endParaRPr sz="1400" dirty="0"/>
          </a:p>
        </p:txBody>
      </p:sp>
      <p:pic>
        <p:nvPicPr>
          <p:cNvPr id="11" name="Рисунок 10">
            <a:extLst>
              <a:ext uri="{FF2B5EF4-FFF2-40B4-BE49-F238E27FC236}">
                <a16:creationId xmlns:a16="http://schemas.microsoft.com/office/drawing/2014/main" id="{32D26D23-38F6-8E60-907F-9C42B559BE0A}"/>
              </a:ext>
            </a:extLst>
          </p:cNvPr>
          <p:cNvPicPr>
            <a:picLocks noChangeAspect="1"/>
          </p:cNvPicPr>
          <p:nvPr/>
        </p:nvPicPr>
        <p:blipFill>
          <a:blip r:embed="rId2"/>
          <a:stretch>
            <a:fillRect/>
          </a:stretch>
        </p:blipFill>
        <p:spPr>
          <a:xfrm>
            <a:off x="3068811" y="1749657"/>
            <a:ext cx="6054377" cy="4038269"/>
          </a:xfrm>
          <a:prstGeom prst="rect">
            <a:avLst/>
          </a:prstGeom>
        </p:spPr>
      </p:pic>
      <p:sp>
        <p:nvSpPr>
          <p:cNvPr id="12" name="TextBox 11">
            <a:extLst>
              <a:ext uri="{FF2B5EF4-FFF2-40B4-BE49-F238E27FC236}">
                <a16:creationId xmlns:a16="http://schemas.microsoft.com/office/drawing/2014/main" id="{200F2FB6-BA62-5619-17EA-9EE38EF60113}"/>
              </a:ext>
            </a:extLst>
          </p:cNvPr>
          <p:cNvSpPr txBox="1"/>
          <p:nvPr/>
        </p:nvSpPr>
        <p:spPr>
          <a:xfrm>
            <a:off x="1015480" y="5970806"/>
            <a:ext cx="10161037" cy="338554"/>
          </a:xfrm>
          <a:prstGeom prst="rect">
            <a:avLst/>
          </a:prstGeom>
          <a:noFill/>
        </p:spPr>
        <p:txBody>
          <a:bodyPr wrap="square">
            <a:spAutoFit/>
          </a:bodyPr>
          <a:lstStyle/>
          <a:p>
            <a:pPr>
              <a:defRPr sz="1600" i="1">
                <a:solidFill>
                  <a:srgbClr val="788CA0"/>
                </a:solidFill>
                <a:latin typeface="Open Sans"/>
              </a:defRPr>
            </a:pPr>
            <a:r>
              <a:rPr lang="en-US" dirty="0"/>
              <a:t>SOLAR-TERRESTRIAL RELATIONS AND PHYSICS OF EARTHQUAKES PRECURSORS XIV INTERNATIONAL CONFERENCE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F5FF"/>
        </a:solidFill>
        <a:effectLst/>
      </p:bgPr>
    </p:bg>
    <p:spTree>
      <p:nvGrpSpPr>
        <p:cNvPr id="1" name="">
          <a:extLst>
            <a:ext uri="{FF2B5EF4-FFF2-40B4-BE49-F238E27FC236}">
              <a16:creationId xmlns:a16="http://schemas.microsoft.com/office/drawing/2014/main" id="{696D9D2E-53B1-60CB-6E2A-2B4FDABDCE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1991F12-4926-BFA4-9529-989C832F17FD}"/>
              </a:ext>
            </a:extLst>
          </p:cNvPr>
          <p:cNvSpPr txBox="1"/>
          <p:nvPr/>
        </p:nvSpPr>
        <p:spPr>
          <a:xfrm>
            <a:off x="2014790" y="1046446"/>
            <a:ext cx="8162420" cy="707886"/>
          </a:xfrm>
          <a:prstGeom prst="rect">
            <a:avLst/>
          </a:prstGeom>
          <a:noFill/>
        </p:spPr>
        <p:txBody>
          <a:bodyPr wrap="square">
            <a:spAutoFit/>
          </a:bodyPr>
          <a:lstStyle/>
          <a:p>
            <a:pPr algn="ctr">
              <a:defRPr sz="2600" b="1">
                <a:solidFill>
                  <a:srgbClr val="142850"/>
                </a:solidFill>
                <a:latin typeface="Montserrat"/>
              </a:defRPr>
            </a:pPr>
            <a:r>
              <a:rPr lang="en-US" sz="4000" dirty="0"/>
              <a:t>Thanks for your attention!</a:t>
            </a:r>
            <a:endParaRPr sz="4000" dirty="0"/>
          </a:p>
        </p:txBody>
      </p:sp>
      <p:sp>
        <p:nvSpPr>
          <p:cNvPr id="6" name="TextBox 5">
            <a:extLst>
              <a:ext uri="{FF2B5EF4-FFF2-40B4-BE49-F238E27FC236}">
                <a16:creationId xmlns:a16="http://schemas.microsoft.com/office/drawing/2014/main" id="{A225FE76-62C4-CFBB-5933-7C704416FDF4}"/>
              </a:ext>
            </a:extLst>
          </p:cNvPr>
          <p:cNvSpPr txBox="1"/>
          <p:nvPr/>
        </p:nvSpPr>
        <p:spPr>
          <a:xfrm>
            <a:off x="756712" y="6240312"/>
            <a:ext cx="10907486" cy="307777"/>
          </a:xfrm>
          <a:prstGeom prst="rect">
            <a:avLst/>
          </a:prstGeom>
          <a:noFill/>
        </p:spPr>
        <p:txBody>
          <a:bodyPr wrap="square">
            <a:spAutoFit/>
          </a:bodyPr>
          <a:lstStyle/>
          <a:p>
            <a:pPr algn="ctr">
              <a:defRPr sz="1600" i="1">
                <a:solidFill>
                  <a:srgbClr val="788CA0"/>
                </a:solidFill>
                <a:latin typeface="Open Sans"/>
              </a:defRPr>
            </a:pPr>
            <a:r>
              <a:rPr lang="en-US" sz="1400" dirty="0"/>
              <a:t>The research was supported by the Russian Science Foundation (grant No 25-17-20038), https://rscf.ru/project/25-17-20038/</a:t>
            </a:r>
            <a:endParaRPr sz="1400" dirty="0"/>
          </a:p>
        </p:txBody>
      </p:sp>
      <p:pic>
        <p:nvPicPr>
          <p:cNvPr id="9" name="Рисунок 8">
            <a:extLst>
              <a:ext uri="{FF2B5EF4-FFF2-40B4-BE49-F238E27FC236}">
                <a16:creationId xmlns:a16="http://schemas.microsoft.com/office/drawing/2014/main" id="{55342E3C-A819-6F9E-A680-D61B1D7F0C0E}"/>
              </a:ext>
            </a:extLst>
          </p:cNvPr>
          <p:cNvPicPr>
            <a:picLocks noChangeAspect="1"/>
          </p:cNvPicPr>
          <p:nvPr/>
        </p:nvPicPr>
        <p:blipFill>
          <a:blip r:embed="rId2"/>
          <a:stretch>
            <a:fillRect/>
          </a:stretch>
        </p:blipFill>
        <p:spPr>
          <a:xfrm>
            <a:off x="4340561" y="1857949"/>
            <a:ext cx="3739788" cy="3627595"/>
          </a:xfrm>
          <a:prstGeom prst="rect">
            <a:avLst/>
          </a:prstGeom>
        </p:spPr>
      </p:pic>
      <p:sp>
        <p:nvSpPr>
          <p:cNvPr id="10" name="TextBox 9">
            <a:extLst>
              <a:ext uri="{FF2B5EF4-FFF2-40B4-BE49-F238E27FC236}">
                <a16:creationId xmlns:a16="http://schemas.microsoft.com/office/drawing/2014/main" id="{89BD7934-6247-E7F9-C3D4-0C56559AEA1A}"/>
              </a:ext>
            </a:extLst>
          </p:cNvPr>
          <p:cNvSpPr txBox="1"/>
          <p:nvPr/>
        </p:nvSpPr>
        <p:spPr>
          <a:xfrm>
            <a:off x="890450" y="5655060"/>
            <a:ext cx="10907486" cy="246221"/>
          </a:xfrm>
          <a:prstGeom prst="rect">
            <a:avLst/>
          </a:prstGeom>
          <a:noFill/>
        </p:spPr>
        <p:txBody>
          <a:bodyPr wrap="square">
            <a:spAutoFit/>
          </a:bodyPr>
          <a:lstStyle/>
          <a:p>
            <a:pPr algn="ctr">
              <a:defRPr sz="1600" i="1">
                <a:solidFill>
                  <a:srgbClr val="788CA0"/>
                </a:solidFill>
                <a:latin typeface="Open Sans"/>
              </a:defRPr>
            </a:pPr>
            <a:r>
              <a:rPr lang="en-US" sz="1000" dirty="0" err="1"/>
              <a:t>Vilyuchinsky</a:t>
            </a:r>
            <a:r>
              <a:rPr lang="en-US" sz="1000" dirty="0"/>
              <a:t>, Team lunch</a:t>
            </a:r>
            <a:r>
              <a:rPr lang="ru-RU" sz="1000" dirty="0"/>
              <a:t>-</a:t>
            </a:r>
            <a:r>
              <a:rPr lang="en-US" sz="1000" dirty="0"/>
              <a:t>time show 01.10.2025</a:t>
            </a:r>
            <a:endParaRPr sz="1000" dirty="0"/>
          </a:p>
        </p:txBody>
      </p:sp>
    </p:spTree>
    <p:extLst>
      <p:ext uri="{BB962C8B-B14F-4D97-AF65-F5344CB8AC3E}">
        <p14:creationId xmlns:p14="http://schemas.microsoft.com/office/powerpoint/2010/main" val="264979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7000"/>
                                  </p:stCondLst>
                                  <p:childTnLst>
                                    <p:animEffect transition="out" filter="fade">
                                      <p:cBhvr>
                                        <p:cTn id="6" dur="1500"/>
                                        <p:tgtEl>
                                          <p:spTgt spid="9"/>
                                        </p:tgtEl>
                                      </p:cBhvr>
                                    </p:animEffect>
                                    <p:set>
                                      <p:cBhvr>
                                        <p:cTn id="7" dur="1" fill="hold">
                                          <p:stCondLst>
                                            <p:cond delay="1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500"/>
                                        <p:tgtEl>
                                          <p:spTgt spid="10"/>
                                        </p:tgtEl>
                                      </p:cBhvr>
                                    </p:animEffect>
                                    <p:set>
                                      <p:cBhvr>
                                        <p:cTn id="10" dur="1" fill="hold">
                                          <p:stCondLst>
                                            <p:cond delay="1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F5FF"/>
        </a:solidFill>
        <a:effectLst/>
      </p:bgPr>
    </p:bg>
    <p:spTree>
      <p:nvGrpSpPr>
        <p:cNvPr id="1" name=""/>
        <p:cNvGrpSpPr/>
        <p:nvPr/>
      </p:nvGrpSpPr>
      <p:grpSpPr>
        <a:xfrm>
          <a:off x="0" y="0"/>
          <a:ext cx="0" cy="0"/>
          <a:chOff x="0" y="0"/>
          <a:chExt cx="0" cy="0"/>
        </a:xfrm>
      </p:grpSpPr>
      <p:sp>
        <p:nvSpPr>
          <p:cNvPr id="2" name="TextBox 1"/>
          <p:cNvSpPr txBox="1"/>
          <p:nvPr/>
        </p:nvSpPr>
        <p:spPr>
          <a:xfrm>
            <a:off x="207139" y="139960"/>
            <a:ext cx="1742957" cy="461665"/>
          </a:xfrm>
          <a:prstGeom prst="rect">
            <a:avLst/>
          </a:prstGeom>
          <a:noFill/>
        </p:spPr>
        <p:txBody>
          <a:bodyPr wrap="square">
            <a:spAutoFit/>
          </a:bodyPr>
          <a:lstStyle/>
          <a:p>
            <a:pPr>
              <a:defRPr sz="2200" b="1">
                <a:solidFill>
                  <a:srgbClr val="142850"/>
                </a:solidFill>
                <a:latin typeface="Montserrat"/>
              </a:defRPr>
            </a:pPr>
            <a:r>
              <a:rPr lang="en-US" sz="2400" dirty="0"/>
              <a:t>Abstract</a:t>
            </a:r>
            <a:endParaRPr sz="2400" dirty="0"/>
          </a:p>
        </p:txBody>
      </p:sp>
      <p:sp>
        <p:nvSpPr>
          <p:cNvPr id="5" name="TextBox 4">
            <a:extLst>
              <a:ext uri="{FF2B5EF4-FFF2-40B4-BE49-F238E27FC236}">
                <a16:creationId xmlns:a16="http://schemas.microsoft.com/office/drawing/2014/main" id="{90785CE3-47DB-1FAD-ED33-9ADAE064AF6C}"/>
              </a:ext>
            </a:extLst>
          </p:cNvPr>
          <p:cNvSpPr txBox="1"/>
          <p:nvPr/>
        </p:nvSpPr>
        <p:spPr>
          <a:xfrm>
            <a:off x="207139" y="1091682"/>
            <a:ext cx="10571584" cy="397031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The Arctic is located in a region with low values of vertical geomagnetic cutoff rigidity  (≤ 0.65 GV)</a:t>
            </a: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Galactic </a:t>
            </a:r>
            <a:r>
              <a:rPr lang="en-US">
                <a:latin typeface="Open Sans" panose="020B0606030504020204" pitchFamily="34" charset="0"/>
                <a:ea typeface="Open Sans" panose="020B0606030504020204" pitchFamily="34" charset="0"/>
                <a:cs typeface="Open Sans" panose="020B0606030504020204" pitchFamily="34" charset="0"/>
              </a:rPr>
              <a:t>cosmic rays (GCR) </a:t>
            </a:r>
            <a:r>
              <a:rPr lang="en-US" dirty="0">
                <a:latin typeface="Open Sans" panose="020B0606030504020204" pitchFamily="34" charset="0"/>
                <a:ea typeface="Open Sans" panose="020B0606030504020204" pitchFamily="34" charset="0"/>
                <a:cs typeface="Open Sans" panose="020B0606030504020204" pitchFamily="34" charset="0"/>
              </a:rPr>
              <a:t>are continuously present at the magnetosphere boundary and can reach the Earth’s atmosphere, causing ionization and cascade processes</a:t>
            </a: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Solar cosmic rays (SCR) have lower energies (from MeV up to ~5 GeV), but their flux can exceed GCR by several orders of magnitude</a:t>
            </a: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Both GCR and SCR increase atmospheric ionization (10–100 km), affecting radiation dose levels and chemical processes</a:t>
            </a: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This study presents examples of the altitude ionization profiles at different cutoff rigidities for several cases of the primary SCR proton spectra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F5FF"/>
        </a:solidFill>
        <a:effectLst/>
      </p:bgPr>
    </p:bg>
    <p:spTree>
      <p:nvGrpSpPr>
        <p:cNvPr id="1" name="">
          <a:extLst>
            <a:ext uri="{FF2B5EF4-FFF2-40B4-BE49-F238E27FC236}">
              <a16:creationId xmlns:a16="http://schemas.microsoft.com/office/drawing/2014/main" id="{2234C067-CD63-CE53-4207-DAEEBE5E28F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EDE5AC-925F-B87C-477A-3591B8C71C65}"/>
              </a:ext>
            </a:extLst>
          </p:cNvPr>
          <p:cNvSpPr txBox="1"/>
          <p:nvPr/>
        </p:nvSpPr>
        <p:spPr>
          <a:xfrm>
            <a:off x="113834" y="114353"/>
            <a:ext cx="3273178" cy="461665"/>
          </a:xfrm>
          <a:prstGeom prst="rect">
            <a:avLst/>
          </a:prstGeom>
          <a:noFill/>
        </p:spPr>
        <p:txBody>
          <a:bodyPr wrap="square">
            <a:spAutoFit/>
          </a:bodyPr>
          <a:lstStyle/>
          <a:p>
            <a:pPr>
              <a:defRPr sz="2600" b="1">
                <a:solidFill>
                  <a:srgbClr val="142850"/>
                </a:solidFill>
                <a:latin typeface="Montserrat"/>
              </a:defRPr>
            </a:pPr>
            <a:r>
              <a:rPr lang="en-US" sz="2400" dirty="0"/>
              <a:t>Overview. GEANT4</a:t>
            </a:r>
            <a:endParaRPr sz="2400" dirty="0"/>
          </a:p>
        </p:txBody>
      </p:sp>
      <p:sp>
        <p:nvSpPr>
          <p:cNvPr id="4" name="TextBox 3">
            <a:extLst>
              <a:ext uri="{FF2B5EF4-FFF2-40B4-BE49-F238E27FC236}">
                <a16:creationId xmlns:a16="http://schemas.microsoft.com/office/drawing/2014/main" id="{05E566F6-7658-B063-FDEF-2945CA47C76A}"/>
              </a:ext>
            </a:extLst>
          </p:cNvPr>
          <p:cNvSpPr txBox="1"/>
          <p:nvPr/>
        </p:nvSpPr>
        <p:spPr>
          <a:xfrm>
            <a:off x="3497127" y="581220"/>
            <a:ext cx="5533954" cy="338554"/>
          </a:xfrm>
          <a:prstGeom prst="rect">
            <a:avLst/>
          </a:prstGeom>
          <a:noFill/>
          <a:ln w="38100">
            <a:solidFill>
              <a:srgbClr val="3C9F56"/>
            </a:solidFill>
          </a:ln>
        </p:spPr>
        <p:txBody>
          <a:bodyPr wrap="square" rtlCol="0">
            <a:spAutoFit/>
          </a:bodyPr>
          <a:lstStyle/>
          <a:p>
            <a:pPr algn="ctr"/>
            <a:r>
              <a:rPr lang="en-US" sz="1600" b="1" dirty="0">
                <a:solidFill>
                  <a:srgbClr val="A64B3F"/>
                </a:solidFill>
                <a:latin typeface="DejaVu Sans" panose="020B0603030804020204" pitchFamily="34" charset="0"/>
                <a:ea typeface="DejaVu Sans" panose="020B0603030804020204" pitchFamily="34" charset="0"/>
                <a:cs typeface="DejaVu Sans" panose="020B0603030804020204" pitchFamily="34" charset="0"/>
              </a:rPr>
              <a:t>GEANT4 SDK</a:t>
            </a:r>
            <a:endParaRPr lang="ru-RU" sz="1600" b="1" cap="all" dirty="0">
              <a:solidFill>
                <a:srgbClr val="A64B3F"/>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5" name="TextBox 4">
            <a:extLst>
              <a:ext uri="{FF2B5EF4-FFF2-40B4-BE49-F238E27FC236}">
                <a16:creationId xmlns:a16="http://schemas.microsoft.com/office/drawing/2014/main" id="{E037A94E-2E20-5CF2-78B3-FC4CE0A43800}"/>
              </a:ext>
            </a:extLst>
          </p:cNvPr>
          <p:cNvSpPr txBox="1"/>
          <p:nvPr/>
        </p:nvSpPr>
        <p:spPr>
          <a:xfrm>
            <a:off x="1814896" y="1678591"/>
            <a:ext cx="4741752" cy="3667607"/>
          </a:xfrm>
          <a:prstGeom prst="rect">
            <a:avLst/>
          </a:prstGeom>
          <a:noFill/>
          <a:ln w="38100">
            <a:solidFill>
              <a:srgbClr val="A64B3F"/>
            </a:solidFill>
          </a:ln>
        </p:spPr>
        <p:txBody>
          <a:bodyPr wrap="square" rtlCol="0">
            <a:spAutoFit/>
          </a:bodyPr>
          <a:lstStyle/>
          <a:p>
            <a:pPr algn="ctr">
              <a:lnSpc>
                <a:spcPct val="110000"/>
              </a:lnSpc>
            </a:pPr>
            <a:r>
              <a:rPr lang="en-US" sz="1200" b="1" dirty="0">
                <a:solidFill>
                  <a:srgbClr val="C00000"/>
                </a:solidFill>
                <a:latin typeface="DejaVu Sans" panose="020B0603030804020204" pitchFamily="34" charset="0"/>
                <a:ea typeface="DejaVu Sans" panose="020B0603030804020204" pitchFamily="34" charset="0"/>
                <a:cs typeface="DejaVu Sans" panose="020B0603030804020204" pitchFamily="34" charset="0"/>
              </a:rPr>
              <a:t>DATA_SETS (SHORT LIST)</a:t>
            </a:r>
          </a:p>
          <a:p>
            <a:pPr marL="214313" indent="-214313" algn="just">
              <a:lnSpc>
                <a:spcPct val="110000"/>
              </a:lnSpc>
              <a:buFont typeface="Arial" panose="020B0604020202020204" pitchFamily="34" charset="0"/>
              <a:buChar char="•"/>
            </a:pPr>
            <a:r>
              <a:rPr lang="en-US" sz="1300" dirty="0">
                <a:solidFill>
                  <a:srgbClr val="C00000"/>
                </a:solidFill>
                <a:latin typeface="DejaVu Sans" panose="020B0603030804020204" pitchFamily="34" charset="0"/>
                <a:ea typeface="DejaVu Sans" panose="020B0603030804020204" pitchFamily="34" charset="0"/>
                <a:cs typeface="DejaVu Sans" panose="020B0603030804020204" pitchFamily="34" charset="0"/>
              </a:rPr>
              <a:t>Neutron data files (with thermal CS) </a:t>
            </a:r>
            <a:r>
              <a:rPr lang="en-US" sz="1300" dirty="0">
                <a:latin typeface="DejaVu Sans" panose="020B0603030804020204" pitchFamily="34" charset="0"/>
                <a:ea typeface="DejaVu Sans" panose="020B0603030804020204" pitchFamily="34" charset="0"/>
                <a:cs typeface="DejaVu Sans" panose="020B0603030804020204" pitchFamily="34" charset="0"/>
              </a:rPr>
              <a:t>[</a:t>
            </a:r>
            <a:r>
              <a:rPr lang="en-US" sz="1300" b="1" dirty="0">
                <a:solidFill>
                  <a:srgbClr val="00B050"/>
                </a:solidFill>
                <a:latin typeface="DejaVu Sans" panose="020B0603030804020204" pitchFamily="34" charset="0"/>
                <a:ea typeface="DejaVu Sans" panose="020B0603030804020204" pitchFamily="34" charset="0"/>
                <a:cs typeface="DejaVu Sans" panose="020B0603030804020204" pitchFamily="34" charset="0"/>
              </a:rPr>
              <a:t>G4NDL4.6</a:t>
            </a:r>
            <a:r>
              <a:rPr lang="en-US" sz="1300" dirty="0">
                <a:latin typeface="DejaVu Sans" panose="020B0603030804020204" pitchFamily="34" charset="0"/>
                <a:ea typeface="DejaVu Sans" panose="020B0603030804020204" pitchFamily="34" charset="0"/>
                <a:cs typeface="DejaVu Sans" panose="020B0603030804020204" pitchFamily="34" charset="0"/>
              </a:rPr>
              <a:t>]</a:t>
            </a:r>
          </a:p>
          <a:p>
            <a:pPr marL="214313" indent="-214313" algn="just">
              <a:lnSpc>
                <a:spcPct val="110000"/>
              </a:lnSpc>
              <a:buFont typeface="Arial" panose="020B0604020202020204" pitchFamily="34" charset="0"/>
              <a:buChar char="•"/>
            </a:pPr>
            <a:r>
              <a:rPr lang="en-US" sz="1300" dirty="0">
                <a:solidFill>
                  <a:srgbClr val="C00000"/>
                </a:solidFill>
                <a:latin typeface="DejaVu Sans" panose="020B0603030804020204" pitchFamily="34" charset="0"/>
                <a:ea typeface="DejaVu Sans" panose="020B0603030804020204" pitchFamily="34" charset="0"/>
                <a:cs typeface="DejaVu Sans" panose="020B0603030804020204" pitchFamily="34" charset="0"/>
              </a:rPr>
              <a:t>Low energy electromagnetic processes </a:t>
            </a:r>
            <a:r>
              <a:rPr lang="en-US" sz="1300" dirty="0">
                <a:latin typeface="DejaVu Sans" panose="020B0603030804020204" pitchFamily="34" charset="0"/>
                <a:ea typeface="DejaVu Sans" panose="020B0603030804020204" pitchFamily="34" charset="0"/>
                <a:cs typeface="DejaVu Sans" panose="020B0603030804020204" pitchFamily="34" charset="0"/>
              </a:rPr>
              <a:t>[</a:t>
            </a:r>
            <a:r>
              <a:rPr lang="en-US" sz="1300" b="1" dirty="0">
                <a:solidFill>
                  <a:srgbClr val="00B050"/>
                </a:solidFill>
                <a:latin typeface="DejaVu Sans" panose="020B0603030804020204" pitchFamily="34" charset="0"/>
                <a:ea typeface="DejaVu Sans" panose="020B0603030804020204" pitchFamily="34" charset="0"/>
                <a:cs typeface="DejaVu Sans" panose="020B0603030804020204" pitchFamily="34" charset="0"/>
              </a:rPr>
              <a:t>G4EMLOW8.0</a:t>
            </a:r>
            <a:r>
              <a:rPr lang="en-US" sz="1300" dirty="0">
                <a:latin typeface="DejaVu Sans" panose="020B0603030804020204" pitchFamily="34" charset="0"/>
                <a:ea typeface="DejaVu Sans" panose="020B0603030804020204" pitchFamily="34" charset="0"/>
                <a:cs typeface="DejaVu Sans" panose="020B0603030804020204" pitchFamily="34" charset="0"/>
              </a:rPr>
              <a:t>]</a:t>
            </a:r>
          </a:p>
          <a:p>
            <a:pPr marL="214313" indent="-214313" algn="just">
              <a:lnSpc>
                <a:spcPct val="110000"/>
              </a:lnSpc>
              <a:buFont typeface="Arial" panose="020B0604020202020204" pitchFamily="34" charset="0"/>
              <a:buChar char="•"/>
            </a:pPr>
            <a:r>
              <a:rPr lang="en-US" sz="1300" dirty="0">
                <a:solidFill>
                  <a:srgbClr val="C00000"/>
                </a:solidFill>
                <a:latin typeface="DejaVu Sans" panose="020B0603030804020204" pitchFamily="34" charset="0"/>
                <a:ea typeface="DejaVu Sans" panose="020B0603030804020204" pitchFamily="34" charset="0"/>
                <a:cs typeface="DejaVu Sans" panose="020B0603030804020204" pitchFamily="34" charset="0"/>
              </a:rPr>
              <a:t>Photon evaporation </a:t>
            </a:r>
            <a:r>
              <a:rPr lang="en-US" sz="1300" dirty="0">
                <a:latin typeface="DejaVu Sans" panose="020B0603030804020204" pitchFamily="34" charset="0"/>
                <a:ea typeface="DejaVu Sans" panose="020B0603030804020204" pitchFamily="34" charset="0"/>
                <a:cs typeface="DejaVu Sans" panose="020B0603030804020204" pitchFamily="34" charset="0"/>
              </a:rPr>
              <a:t>[</a:t>
            </a:r>
            <a:r>
              <a:rPr lang="en-US" sz="1300" b="1" dirty="0">
                <a:solidFill>
                  <a:srgbClr val="00B050"/>
                </a:solidFill>
                <a:latin typeface="DejaVu Sans" panose="020B0603030804020204" pitchFamily="34" charset="0"/>
                <a:ea typeface="DejaVu Sans" panose="020B0603030804020204" pitchFamily="34" charset="0"/>
                <a:cs typeface="DejaVu Sans" panose="020B0603030804020204" pitchFamily="34" charset="0"/>
              </a:rPr>
              <a:t>G4PhotonEvaporation5.7</a:t>
            </a:r>
            <a:r>
              <a:rPr lang="en-US" sz="1300" dirty="0">
                <a:latin typeface="DejaVu Sans" panose="020B0603030804020204" pitchFamily="34" charset="0"/>
                <a:ea typeface="DejaVu Sans" panose="020B0603030804020204" pitchFamily="34" charset="0"/>
                <a:cs typeface="DejaVu Sans" panose="020B0603030804020204" pitchFamily="34" charset="0"/>
              </a:rPr>
              <a:t>]</a:t>
            </a:r>
          </a:p>
          <a:p>
            <a:pPr marL="214313" indent="-214313" algn="just">
              <a:lnSpc>
                <a:spcPct val="110000"/>
              </a:lnSpc>
              <a:buFont typeface="Arial" panose="020B0604020202020204" pitchFamily="34" charset="0"/>
              <a:buChar char="•"/>
            </a:pPr>
            <a:r>
              <a:rPr lang="en-US" sz="1300" dirty="0">
                <a:solidFill>
                  <a:srgbClr val="C00000"/>
                </a:solidFill>
                <a:latin typeface="DejaVu Sans" panose="020B0603030804020204" pitchFamily="34" charset="0"/>
                <a:ea typeface="DejaVu Sans" panose="020B0603030804020204" pitchFamily="34" charset="0"/>
                <a:cs typeface="DejaVu Sans" panose="020B0603030804020204" pitchFamily="34" charset="0"/>
              </a:rPr>
              <a:t>Radioactive decay </a:t>
            </a:r>
            <a:r>
              <a:rPr lang="en-US" sz="1300" dirty="0">
                <a:latin typeface="DejaVu Sans" panose="020B0603030804020204" pitchFamily="34" charset="0"/>
                <a:ea typeface="DejaVu Sans" panose="020B0603030804020204" pitchFamily="34" charset="0"/>
                <a:cs typeface="DejaVu Sans" panose="020B0603030804020204" pitchFamily="34" charset="0"/>
              </a:rPr>
              <a:t>[</a:t>
            </a:r>
            <a:r>
              <a:rPr lang="en-US" sz="1300" b="1" dirty="0">
                <a:solidFill>
                  <a:srgbClr val="00B050"/>
                </a:solidFill>
                <a:latin typeface="DejaVu Sans" panose="020B0603030804020204" pitchFamily="34" charset="0"/>
                <a:ea typeface="DejaVu Sans" panose="020B0603030804020204" pitchFamily="34" charset="0"/>
                <a:cs typeface="DejaVu Sans" panose="020B0603030804020204" pitchFamily="34" charset="0"/>
              </a:rPr>
              <a:t>G4RadioactiveDecay5.6</a:t>
            </a:r>
            <a:r>
              <a:rPr lang="en-US" sz="1300" dirty="0">
                <a:latin typeface="DejaVu Sans" panose="020B0603030804020204" pitchFamily="34" charset="0"/>
                <a:ea typeface="DejaVu Sans" panose="020B0603030804020204" pitchFamily="34" charset="0"/>
                <a:cs typeface="DejaVu Sans" panose="020B0603030804020204" pitchFamily="34" charset="0"/>
              </a:rPr>
              <a:t>]</a:t>
            </a:r>
          </a:p>
          <a:p>
            <a:pPr marL="214313" indent="-214313" algn="just">
              <a:lnSpc>
                <a:spcPct val="110000"/>
              </a:lnSpc>
              <a:buFont typeface="Arial" panose="020B0604020202020204" pitchFamily="34" charset="0"/>
              <a:buChar char="•"/>
            </a:pPr>
            <a:r>
              <a:rPr lang="en-US" sz="1300" dirty="0">
                <a:solidFill>
                  <a:srgbClr val="C00000"/>
                </a:solidFill>
                <a:latin typeface="DejaVu Sans" panose="020B0603030804020204" pitchFamily="34" charset="0"/>
                <a:ea typeface="DejaVu Sans" panose="020B0603030804020204" pitchFamily="34" charset="0"/>
                <a:cs typeface="DejaVu Sans" panose="020B0603030804020204" pitchFamily="34" charset="0"/>
              </a:rPr>
              <a:t>Evaluated cross-sections </a:t>
            </a:r>
            <a:r>
              <a:rPr lang="en-US" sz="1300" dirty="0">
                <a:latin typeface="DejaVu Sans" panose="020B0603030804020204" pitchFamily="34" charset="0"/>
                <a:ea typeface="DejaVu Sans" panose="020B0603030804020204" pitchFamily="34" charset="0"/>
                <a:cs typeface="DejaVu Sans" panose="020B0603030804020204" pitchFamily="34" charset="0"/>
              </a:rPr>
              <a:t>[</a:t>
            </a:r>
            <a:r>
              <a:rPr lang="en-US" sz="1300" b="1" dirty="0">
                <a:solidFill>
                  <a:srgbClr val="00B050"/>
                </a:solidFill>
                <a:latin typeface="DejaVu Sans" panose="020B0603030804020204" pitchFamily="34" charset="0"/>
                <a:ea typeface="DejaVu Sans" panose="020B0603030804020204" pitchFamily="34" charset="0"/>
                <a:cs typeface="DejaVu Sans" panose="020B0603030804020204" pitchFamily="34" charset="0"/>
              </a:rPr>
              <a:t>G4SAIDDATA2.0</a:t>
            </a:r>
            <a:r>
              <a:rPr lang="en-US" sz="1300" dirty="0">
                <a:latin typeface="DejaVu Sans" panose="020B0603030804020204" pitchFamily="34" charset="0"/>
                <a:ea typeface="DejaVu Sans" panose="020B0603030804020204" pitchFamily="34" charset="0"/>
                <a:cs typeface="DejaVu Sans" panose="020B0603030804020204" pitchFamily="34" charset="0"/>
              </a:rPr>
              <a:t>]</a:t>
            </a:r>
          </a:p>
          <a:p>
            <a:pPr marL="214313" indent="-214313" algn="just">
              <a:lnSpc>
                <a:spcPct val="110000"/>
              </a:lnSpc>
              <a:buFont typeface="Arial" panose="020B0604020202020204" pitchFamily="34" charset="0"/>
              <a:buChar char="•"/>
            </a:pPr>
            <a:r>
              <a:rPr lang="en-US" sz="1300" dirty="0">
                <a:solidFill>
                  <a:srgbClr val="C00000"/>
                </a:solidFill>
                <a:latin typeface="DejaVu Sans" panose="020B0603030804020204" pitchFamily="34" charset="0"/>
                <a:ea typeface="DejaVu Sans" panose="020B0603030804020204" pitchFamily="34" charset="0"/>
                <a:cs typeface="DejaVu Sans" panose="020B0603030804020204" pitchFamily="34" charset="0"/>
              </a:rPr>
              <a:t>Evaluated particle cross-sections on natural composition of elements </a:t>
            </a:r>
            <a:r>
              <a:rPr lang="en-US" sz="1300" dirty="0">
                <a:latin typeface="DejaVu Sans" panose="020B0603030804020204" pitchFamily="34" charset="0"/>
                <a:ea typeface="DejaVu Sans" panose="020B0603030804020204" pitchFamily="34" charset="0"/>
                <a:cs typeface="DejaVu Sans" panose="020B0603030804020204" pitchFamily="34" charset="0"/>
              </a:rPr>
              <a:t>[</a:t>
            </a:r>
            <a:r>
              <a:rPr lang="en-US" sz="1300" b="1" dirty="0">
                <a:solidFill>
                  <a:srgbClr val="00B050"/>
                </a:solidFill>
                <a:latin typeface="DejaVu Sans" panose="020B0603030804020204" pitchFamily="34" charset="0"/>
                <a:ea typeface="DejaVu Sans" panose="020B0603030804020204" pitchFamily="34" charset="0"/>
                <a:cs typeface="DejaVu Sans" panose="020B0603030804020204" pitchFamily="34" charset="0"/>
              </a:rPr>
              <a:t>G4PARTICLEXS4.0</a:t>
            </a:r>
            <a:r>
              <a:rPr lang="en-US" sz="1300" dirty="0">
                <a:latin typeface="DejaVu Sans" panose="020B0603030804020204" pitchFamily="34" charset="0"/>
                <a:ea typeface="DejaVu Sans" panose="020B0603030804020204" pitchFamily="34" charset="0"/>
                <a:cs typeface="DejaVu Sans" panose="020B0603030804020204" pitchFamily="34" charset="0"/>
              </a:rPr>
              <a:t>]</a:t>
            </a:r>
          </a:p>
          <a:p>
            <a:pPr marL="214313" indent="-214313" algn="just">
              <a:lnSpc>
                <a:spcPct val="110000"/>
              </a:lnSpc>
              <a:buFont typeface="Arial" panose="020B0604020202020204" pitchFamily="34" charset="0"/>
              <a:buChar char="•"/>
            </a:pPr>
            <a:r>
              <a:rPr lang="en-US" sz="1300" dirty="0">
                <a:solidFill>
                  <a:srgbClr val="C00000"/>
                </a:solidFill>
                <a:latin typeface="DejaVu Sans" panose="020B0603030804020204" pitchFamily="34" charset="0"/>
                <a:ea typeface="DejaVu Sans" panose="020B0603030804020204" pitchFamily="34" charset="0"/>
                <a:cs typeface="DejaVu Sans" panose="020B0603030804020204" pitchFamily="34" charset="0"/>
              </a:rPr>
              <a:t>Nuclear shell effects in INCL/ABLA hadronic model </a:t>
            </a:r>
            <a:r>
              <a:rPr lang="en-US" sz="1300" dirty="0">
                <a:latin typeface="DejaVu Sans" panose="020B0603030804020204" pitchFamily="34" charset="0"/>
                <a:ea typeface="DejaVu Sans" panose="020B0603030804020204" pitchFamily="34" charset="0"/>
                <a:cs typeface="DejaVu Sans" panose="020B0603030804020204" pitchFamily="34" charset="0"/>
              </a:rPr>
              <a:t>[</a:t>
            </a:r>
            <a:r>
              <a:rPr lang="en-US" sz="1300" b="1" dirty="0">
                <a:solidFill>
                  <a:srgbClr val="00B050"/>
                </a:solidFill>
                <a:latin typeface="DejaVu Sans" panose="020B0603030804020204" pitchFamily="34" charset="0"/>
                <a:ea typeface="DejaVu Sans" panose="020B0603030804020204" pitchFamily="34" charset="0"/>
                <a:cs typeface="DejaVu Sans" panose="020B0603030804020204" pitchFamily="34" charset="0"/>
              </a:rPr>
              <a:t>G4ABLA3.1</a:t>
            </a:r>
            <a:r>
              <a:rPr lang="en-US" sz="1300" dirty="0">
                <a:latin typeface="DejaVu Sans" panose="020B0603030804020204" pitchFamily="34" charset="0"/>
                <a:ea typeface="DejaVu Sans" panose="020B0603030804020204" pitchFamily="34" charset="0"/>
                <a:cs typeface="DejaVu Sans" panose="020B0603030804020204" pitchFamily="34" charset="0"/>
              </a:rPr>
              <a:t>]</a:t>
            </a:r>
          </a:p>
          <a:p>
            <a:pPr marL="214313" indent="-214313" algn="just">
              <a:lnSpc>
                <a:spcPct val="110000"/>
              </a:lnSpc>
              <a:buFont typeface="Arial" panose="020B0604020202020204" pitchFamily="34" charset="0"/>
              <a:buChar char="•"/>
            </a:pPr>
            <a:r>
              <a:rPr lang="en-US" sz="1300" dirty="0">
                <a:solidFill>
                  <a:srgbClr val="C00000"/>
                </a:solidFill>
                <a:latin typeface="DejaVu Sans" panose="020B0603030804020204" pitchFamily="34" charset="0"/>
                <a:ea typeface="DejaVu Sans" panose="020B0603030804020204" pitchFamily="34" charset="0"/>
                <a:cs typeface="DejaVu Sans" panose="020B0603030804020204" pitchFamily="34" charset="0"/>
              </a:rPr>
              <a:t>Proton and neutron density profiles in INCL </a:t>
            </a:r>
            <a:r>
              <a:rPr lang="en-US" sz="1300" dirty="0">
                <a:latin typeface="DejaVu Sans" panose="020B0603030804020204" pitchFamily="34" charset="0"/>
                <a:ea typeface="DejaVu Sans" panose="020B0603030804020204" pitchFamily="34" charset="0"/>
                <a:cs typeface="DejaVu Sans" panose="020B0603030804020204" pitchFamily="34" charset="0"/>
              </a:rPr>
              <a:t>[</a:t>
            </a:r>
            <a:r>
              <a:rPr lang="en-US" sz="1300" b="1" dirty="0">
                <a:solidFill>
                  <a:srgbClr val="00B050"/>
                </a:solidFill>
                <a:latin typeface="DejaVu Sans" panose="020B0603030804020204" pitchFamily="34" charset="0"/>
                <a:ea typeface="DejaVu Sans" panose="020B0603030804020204" pitchFamily="34" charset="0"/>
                <a:cs typeface="DejaVu Sans" panose="020B0603030804020204" pitchFamily="34" charset="0"/>
              </a:rPr>
              <a:t>G4INCL1.0</a:t>
            </a:r>
            <a:r>
              <a:rPr lang="en-US" sz="1300" dirty="0">
                <a:latin typeface="DejaVu Sans" panose="020B0603030804020204" pitchFamily="34" charset="0"/>
                <a:ea typeface="DejaVu Sans" panose="020B0603030804020204" pitchFamily="34" charset="0"/>
                <a:cs typeface="DejaVu Sans" panose="020B0603030804020204" pitchFamily="34" charset="0"/>
              </a:rPr>
              <a:t>] </a:t>
            </a:r>
          </a:p>
          <a:p>
            <a:pPr marL="214313" indent="-214313" algn="just">
              <a:lnSpc>
                <a:spcPct val="110000"/>
              </a:lnSpc>
              <a:buFont typeface="Arial" panose="020B0604020202020204" pitchFamily="34" charset="0"/>
              <a:buChar char="•"/>
            </a:pPr>
            <a:r>
              <a:rPr lang="en-US" sz="1300" dirty="0">
                <a:solidFill>
                  <a:srgbClr val="C00000"/>
                </a:solidFill>
                <a:latin typeface="DejaVu Sans" panose="020B0603030804020204" pitchFamily="34" charset="0"/>
                <a:ea typeface="DejaVu Sans" panose="020B0603030804020204" pitchFamily="34" charset="0"/>
                <a:cs typeface="DejaVu Sans" panose="020B0603030804020204" pitchFamily="34" charset="0"/>
              </a:rPr>
              <a:t>Shell ionization cross-sections </a:t>
            </a:r>
            <a:r>
              <a:rPr lang="en-US" sz="1300" dirty="0">
                <a:latin typeface="DejaVu Sans" panose="020B0603030804020204" pitchFamily="34" charset="0"/>
                <a:ea typeface="DejaVu Sans" panose="020B0603030804020204" pitchFamily="34" charset="0"/>
                <a:cs typeface="DejaVu Sans" panose="020B0603030804020204" pitchFamily="34" charset="0"/>
              </a:rPr>
              <a:t>[</a:t>
            </a:r>
            <a:r>
              <a:rPr lang="en-US" sz="1300" b="1" dirty="0">
                <a:solidFill>
                  <a:srgbClr val="00B050"/>
                </a:solidFill>
                <a:latin typeface="DejaVu Sans" panose="020B0603030804020204" pitchFamily="34" charset="0"/>
                <a:ea typeface="DejaVu Sans" panose="020B0603030804020204" pitchFamily="34" charset="0"/>
                <a:cs typeface="DejaVu Sans" panose="020B0603030804020204" pitchFamily="34" charset="0"/>
              </a:rPr>
              <a:t>G4PII1.3</a:t>
            </a:r>
            <a:r>
              <a:rPr lang="en-US" sz="1300" dirty="0">
                <a:latin typeface="DejaVu Sans" panose="020B0603030804020204" pitchFamily="34" charset="0"/>
                <a:ea typeface="DejaVu Sans" panose="020B0603030804020204" pitchFamily="34" charset="0"/>
                <a:cs typeface="DejaVu Sans" panose="020B0603030804020204" pitchFamily="34" charset="0"/>
              </a:rPr>
              <a:t>]</a:t>
            </a:r>
          </a:p>
          <a:p>
            <a:pPr marL="214313" indent="-214313" algn="just">
              <a:lnSpc>
                <a:spcPct val="120000"/>
              </a:lnSpc>
              <a:buFont typeface="Arial" panose="020B0604020202020204" pitchFamily="34" charset="0"/>
              <a:buChar char="•"/>
            </a:pPr>
            <a:r>
              <a:rPr lang="en-US" sz="1300" dirty="0">
                <a:solidFill>
                  <a:srgbClr val="C00000"/>
                </a:solidFill>
                <a:latin typeface="DejaVu Sans" panose="020B0603030804020204" pitchFamily="34" charset="0"/>
                <a:ea typeface="DejaVu Sans" panose="020B0603030804020204" pitchFamily="34" charset="0"/>
                <a:cs typeface="DejaVu Sans" panose="020B0603030804020204" pitchFamily="34" charset="0"/>
              </a:rPr>
              <a:t>Nuclides properties </a:t>
            </a:r>
            <a:r>
              <a:rPr lang="en-US" sz="1300" dirty="0">
                <a:latin typeface="DejaVu Sans" panose="020B0603030804020204" pitchFamily="34" charset="0"/>
                <a:ea typeface="DejaVu Sans" panose="020B0603030804020204" pitchFamily="34" charset="0"/>
                <a:cs typeface="DejaVu Sans" panose="020B0603030804020204" pitchFamily="34" charset="0"/>
              </a:rPr>
              <a:t>[</a:t>
            </a:r>
            <a:r>
              <a:rPr lang="en-US" sz="1300" b="1" dirty="0">
                <a:solidFill>
                  <a:srgbClr val="00B050"/>
                </a:solidFill>
                <a:latin typeface="DejaVu Sans" panose="020B0603030804020204" pitchFamily="34" charset="0"/>
                <a:ea typeface="DejaVu Sans" panose="020B0603030804020204" pitchFamily="34" charset="0"/>
                <a:cs typeface="DejaVu Sans" panose="020B0603030804020204" pitchFamily="34" charset="0"/>
              </a:rPr>
              <a:t>G4ENSDFSTATE2.3</a:t>
            </a:r>
            <a:r>
              <a:rPr lang="en-US" sz="1300" dirty="0">
                <a:latin typeface="DejaVu Sans" panose="020B0603030804020204" pitchFamily="34" charset="0"/>
                <a:ea typeface="DejaVu Sans" panose="020B0603030804020204" pitchFamily="34" charset="0"/>
                <a:cs typeface="DejaVu Sans" panose="020B0603030804020204" pitchFamily="34" charset="0"/>
              </a:rPr>
              <a:t>]</a:t>
            </a:r>
            <a:endParaRPr lang="en-US" sz="1200" dirty="0">
              <a:latin typeface="DejaVu Sans" panose="020B0603030804020204" pitchFamily="34" charset="0"/>
              <a:ea typeface="DejaVu Sans" panose="020B0603030804020204" pitchFamily="34" charset="0"/>
              <a:cs typeface="DejaVu Sans" panose="020B0603030804020204" pitchFamily="34" charset="0"/>
            </a:endParaRPr>
          </a:p>
          <a:p>
            <a:pPr algn="ctr">
              <a:lnSpc>
                <a:spcPct val="120000"/>
              </a:lnSpc>
            </a:pPr>
            <a:r>
              <a:rPr lang="en-US" sz="1200" dirty="0">
                <a:solidFill>
                  <a:srgbClr val="96A4B4"/>
                </a:solidFill>
                <a:latin typeface="DejaVu Sans" panose="020B0603030804020204" pitchFamily="34" charset="0"/>
                <a:ea typeface="DejaVu Sans" panose="020B0603030804020204" pitchFamily="34" charset="0"/>
                <a:cs typeface="DejaVu Sans" panose="020B0603030804020204" pitchFamily="34" charset="0"/>
              </a:rPr>
              <a:t>[</a:t>
            </a:r>
            <a:r>
              <a:rPr lang="en-US" sz="1200" u="sng" dirty="0">
                <a:solidFill>
                  <a:srgbClr val="96A4B4"/>
                </a:solidFill>
                <a:latin typeface="DejaVu Sans" panose="020B0603030804020204" pitchFamily="34" charset="0"/>
                <a:ea typeface="DejaVu Sans" panose="020B0603030804020204" pitchFamily="34" charset="0"/>
                <a:cs typeface="DejaVu Sans" panose="020B0603030804020204" pitchFamily="34" charset="0"/>
              </a:rPr>
              <a:t>https://geant4.web.cern.ch/download/data_files_citations</a:t>
            </a:r>
            <a:r>
              <a:rPr lang="en-US" sz="1200" dirty="0">
                <a:solidFill>
                  <a:srgbClr val="96A4B4"/>
                </a:solidFill>
                <a:latin typeface="DejaVu Sans" panose="020B0603030804020204" pitchFamily="34" charset="0"/>
                <a:ea typeface="DejaVu Sans" panose="020B0603030804020204" pitchFamily="34" charset="0"/>
                <a:cs typeface="DejaVu Sans" panose="020B0603030804020204" pitchFamily="34" charset="0"/>
              </a:rPr>
              <a:t>]</a:t>
            </a:r>
          </a:p>
        </p:txBody>
      </p:sp>
      <p:sp>
        <p:nvSpPr>
          <p:cNvPr id="6" name="TextBox 5">
            <a:extLst>
              <a:ext uri="{FF2B5EF4-FFF2-40B4-BE49-F238E27FC236}">
                <a16:creationId xmlns:a16="http://schemas.microsoft.com/office/drawing/2014/main" id="{9A04EF9B-10F7-A28B-3D98-6F5E385A8D93}"/>
              </a:ext>
            </a:extLst>
          </p:cNvPr>
          <p:cNvSpPr txBox="1"/>
          <p:nvPr/>
        </p:nvSpPr>
        <p:spPr>
          <a:xfrm>
            <a:off x="6657465" y="1678591"/>
            <a:ext cx="4161471" cy="1692771"/>
          </a:xfrm>
          <a:prstGeom prst="rect">
            <a:avLst/>
          </a:prstGeom>
          <a:noFill/>
          <a:ln w="38100">
            <a:solidFill>
              <a:srgbClr val="A64B3F"/>
            </a:solidFill>
          </a:ln>
        </p:spPr>
        <p:txBody>
          <a:bodyPr wrap="square" rtlCol="0">
            <a:spAutoFit/>
          </a:bodyPr>
          <a:lstStyle/>
          <a:p>
            <a:pPr algn="ctr"/>
            <a:r>
              <a:rPr lang="en-US" sz="1300" b="1" dirty="0">
                <a:solidFill>
                  <a:srgbClr val="A64B3F"/>
                </a:solidFill>
                <a:latin typeface="DejaVu Sans" panose="020B0603030804020204" pitchFamily="34" charset="0"/>
                <a:ea typeface="DejaVu Sans" panose="020B0603030804020204" pitchFamily="34" charset="0"/>
                <a:cs typeface="DejaVu Sans" panose="020B0603030804020204" pitchFamily="34" charset="0"/>
              </a:rPr>
              <a:t>INTERACTION MODELS (MAIN LIST)</a:t>
            </a:r>
          </a:p>
          <a:p>
            <a:pPr marL="214313" indent="-214313" algn="just">
              <a:buFont typeface="Arial" panose="020B0604020202020204" pitchFamily="34" charset="0"/>
              <a:buChar char="•"/>
            </a:pPr>
            <a:r>
              <a:rPr lang="en-US" sz="1300" dirty="0">
                <a:solidFill>
                  <a:srgbClr val="C00000"/>
                </a:solidFill>
                <a:latin typeface="DejaVu Sans" panose="020B0603030804020204" pitchFamily="34" charset="0"/>
                <a:ea typeface="DejaVu Sans" panose="020B0603030804020204" pitchFamily="34" charset="0"/>
                <a:cs typeface="DejaVu Sans" panose="020B0603030804020204" pitchFamily="34" charset="0"/>
              </a:rPr>
              <a:t>The quark-gluon string Parton model (for hadrons E &gt; 10 GeV) </a:t>
            </a:r>
            <a:r>
              <a:rPr lang="en-US" sz="1300" dirty="0">
                <a:solidFill>
                  <a:srgbClr val="3D6A9C"/>
                </a:solidFill>
                <a:latin typeface="DejaVu Sans" panose="020B0603030804020204" pitchFamily="34" charset="0"/>
                <a:ea typeface="DejaVu Sans" panose="020B0603030804020204" pitchFamily="34" charset="0"/>
                <a:cs typeface="DejaVu Sans" panose="020B0603030804020204" pitchFamily="34" charset="0"/>
              </a:rPr>
              <a:t>[</a:t>
            </a:r>
            <a:r>
              <a:rPr lang="en-US" sz="1300" dirty="0" err="1">
                <a:solidFill>
                  <a:srgbClr val="3D6A9C"/>
                </a:solidFill>
                <a:latin typeface="DejaVu Sans" panose="020B0603030804020204" pitchFamily="34" charset="0"/>
                <a:ea typeface="DejaVu Sans" panose="020B0603030804020204" pitchFamily="34" charset="0"/>
                <a:cs typeface="DejaVu Sans" panose="020B0603030804020204" pitchFamily="34" charset="0"/>
              </a:rPr>
              <a:t>Amelin</a:t>
            </a:r>
            <a:r>
              <a:rPr lang="en-US" sz="1300" dirty="0">
                <a:solidFill>
                  <a:srgbClr val="3D6A9C"/>
                </a:solidFill>
                <a:latin typeface="DejaVu Sans" panose="020B0603030804020204" pitchFamily="34" charset="0"/>
                <a:ea typeface="DejaVu Sans" panose="020B0603030804020204" pitchFamily="34" charset="0"/>
                <a:cs typeface="DejaVu Sans" panose="020B0603030804020204" pitchFamily="34" charset="0"/>
              </a:rPr>
              <a:t> et al., 2001]</a:t>
            </a:r>
          </a:p>
          <a:p>
            <a:pPr marL="214313" indent="-214313" algn="just">
              <a:buFont typeface="Arial" panose="020B0604020202020204" pitchFamily="34" charset="0"/>
              <a:buChar char="•"/>
            </a:pPr>
            <a:r>
              <a:rPr lang="en-US" sz="1300" dirty="0">
                <a:solidFill>
                  <a:srgbClr val="C00000"/>
                </a:solidFill>
                <a:latin typeface="DejaVu Sans" panose="020B0603030804020204" pitchFamily="34" charset="0"/>
                <a:ea typeface="DejaVu Sans" panose="020B0603030804020204" pitchFamily="34" charset="0"/>
                <a:cs typeface="DejaVu Sans" panose="020B0603030804020204" pitchFamily="34" charset="0"/>
              </a:rPr>
              <a:t>The </a:t>
            </a:r>
            <a:r>
              <a:rPr lang="en-US" sz="130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rPr>
              <a:t>Bertini</a:t>
            </a:r>
            <a:r>
              <a:rPr lang="en-US" sz="1300" dirty="0">
                <a:solidFill>
                  <a:srgbClr val="C00000"/>
                </a:solidFill>
                <a:latin typeface="DejaVu Sans" panose="020B0603030804020204" pitchFamily="34" charset="0"/>
                <a:ea typeface="DejaVu Sans" panose="020B0603030804020204" pitchFamily="34" charset="0"/>
                <a:cs typeface="DejaVu Sans" panose="020B0603030804020204" pitchFamily="34" charset="0"/>
              </a:rPr>
              <a:t> cascades (for hadrons E &lt; 10 GeV)</a:t>
            </a:r>
            <a:r>
              <a:rPr lang="en-US" sz="1300" dirty="0">
                <a:latin typeface="DejaVu Sans" panose="020B0603030804020204" pitchFamily="34" charset="0"/>
                <a:ea typeface="DejaVu Sans" panose="020B0603030804020204" pitchFamily="34" charset="0"/>
                <a:cs typeface="DejaVu Sans" panose="020B0603030804020204" pitchFamily="34" charset="0"/>
              </a:rPr>
              <a:t> </a:t>
            </a:r>
            <a:r>
              <a:rPr lang="en-US" sz="1300" dirty="0">
                <a:solidFill>
                  <a:srgbClr val="3D6A9C"/>
                </a:solidFill>
                <a:latin typeface="DejaVu Sans" panose="020B0603030804020204" pitchFamily="34" charset="0"/>
                <a:ea typeface="DejaVu Sans" panose="020B0603030804020204" pitchFamily="34" charset="0"/>
                <a:cs typeface="DejaVu Sans" panose="020B0603030804020204" pitchFamily="34" charset="0"/>
              </a:rPr>
              <a:t>[Heikkinen et al., 2003]</a:t>
            </a:r>
          </a:p>
          <a:p>
            <a:pPr marL="214313" indent="-214313" algn="just">
              <a:buFont typeface="Arial" panose="020B0604020202020204" pitchFamily="34" charset="0"/>
              <a:buChar char="•"/>
            </a:pPr>
            <a:r>
              <a:rPr lang="en-US" sz="1300" dirty="0">
                <a:solidFill>
                  <a:srgbClr val="C00000"/>
                </a:solidFill>
                <a:latin typeface="DejaVu Sans" panose="020B0603030804020204" pitchFamily="34" charset="0"/>
                <a:ea typeface="DejaVu Sans" panose="020B0603030804020204" pitchFamily="34" charset="0"/>
                <a:cs typeface="DejaVu Sans" panose="020B0603030804020204" pitchFamily="34" charset="0"/>
              </a:rPr>
              <a:t>The low-energy neutron interactions model (E &lt; 20 MeV)</a:t>
            </a:r>
            <a:r>
              <a:rPr lang="en-US" sz="1300" dirty="0">
                <a:solidFill>
                  <a:srgbClr val="3D6A9C"/>
                </a:solidFill>
                <a:latin typeface="DejaVu Sans" panose="020B0603030804020204" pitchFamily="34" charset="0"/>
                <a:ea typeface="DejaVu Sans" panose="020B0603030804020204" pitchFamily="34" charset="0"/>
                <a:cs typeface="DejaVu Sans" panose="020B0603030804020204" pitchFamily="34" charset="0"/>
              </a:rPr>
              <a:t> [</a:t>
            </a:r>
            <a:r>
              <a:rPr lang="en-US" sz="1300" dirty="0" err="1">
                <a:solidFill>
                  <a:srgbClr val="3D6A9C"/>
                </a:solidFill>
                <a:latin typeface="DejaVu Sans" panose="020B0603030804020204" pitchFamily="34" charset="0"/>
                <a:ea typeface="DejaVu Sans" panose="020B0603030804020204" pitchFamily="34" charset="0"/>
                <a:cs typeface="DejaVu Sans" panose="020B0603030804020204" pitchFamily="34" charset="0"/>
              </a:rPr>
              <a:t>Garny</a:t>
            </a:r>
            <a:r>
              <a:rPr lang="en-US" sz="1300" dirty="0">
                <a:solidFill>
                  <a:srgbClr val="3D6A9C"/>
                </a:solidFill>
                <a:latin typeface="DejaVu Sans" panose="020B0603030804020204" pitchFamily="34" charset="0"/>
                <a:ea typeface="DejaVu Sans" panose="020B0603030804020204" pitchFamily="34" charset="0"/>
                <a:cs typeface="DejaVu Sans" panose="020B0603030804020204" pitchFamily="34" charset="0"/>
              </a:rPr>
              <a:t> et al., 2009]</a:t>
            </a:r>
            <a:endParaRPr lang="ru-RU" sz="1300" dirty="0">
              <a:solidFill>
                <a:srgbClr val="3D6A9C"/>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7" name="TextBox 6">
            <a:extLst>
              <a:ext uri="{FF2B5EF4-FFF2-40B4-BE49-F238E27FC236}">
                <a16:creationId xmlns:a16="http://schemas.microsoft.com/office/drawing/2014/main" id="{5830D736-105B-69C9-6CB1-1090F4FB9BF2}"/>
              </a:ext>
            </a:extLst>
          </p:cNvPr>
          <p:cNvSpPr txBox="1"/>
          <p:nvPr/>
        </p:nvSpPr>
        <p:spPr>
          <a:xfrm>
            <a:off x="6657464" y="3528450"/>
            <a:ext cx="4161470" cy="1815882"/>
          </a:xfrm>
          <a:prstGeom prst="rect">
            <a:avLst/>
          </a:prstGeom>
          <a:noFill/>
          <a:ln w="38100">
            <a:solidFill>
              <a:srgbClr val="3C9F56"/>
            </a:solidFill>
          </a:ln>
        </p:spPr>
        <p:txBody>
          <a:bodyPr wrap="square" rtlCol="0">
            <a:spAutoFit/>
          </a:bodyPr>
          <a:lstStyle/>
          <a:p>
            <a:pPr algn="ctr"/>
            <a:r>
              <a:rPr lang="en-US" sz="1400" b="1" dirty="0">
                <a:solidFill>
                  <a:srgbClr val="3C9F56"/>
                </a:solidFill>
                <a:latin typeface="DejaVu Sans" panose="020B0603030804020204" pitchFamily="34" charset="0"/>
                <a:ea typeface="DejaVu Sans" panose="020B0603030804020204" pitchFamily="34" charset="0"/>
                <a:cs typeface="DejaVu Sans" panose="020B0603030804020204" pitchFamily="34" charset="0"/>
              </a:rPr>
              <a:t>OWN_MODULES</a:t>
            </a:r>
          </a:p>
          <a:p>
            <a:pPr marL="214313" indent="-214313" algn="just">
              <a:buFont typeface="Arial" panose="020B0604020202020204" pitchFamily="34" charset="0"/>
              <a:buChar char="•"/>
            </a:pPr>
            <a:r>
              <a:rPr lang="en-US" sz="1400" dirty="0">
                <a:solidFill>
                  <a:srgbClr val="3C9F56"/>
                </a:solidFill>
                <a:latin typeface="DejaVu Sans" panose="020B0603030804020204" pitchFamily="34" charset="0"/>
                <a:ea typeface="DejaVu Sans" panose="020B0603030804020204" pitchFamily="34" charset="0"/>
                <a:cs typeface="DejaVu Sans" panose="020B0603030804020204" pitchFamily="34" charset="0"/>
              </a:rPr>
              <a:t>Primary particle generators</a:t>
            </a:r>
          </a:p>
          <a:p>
            <a:pPr marL="214313" indent="-214313" algn="just">
              <a:buFont typeface="Arial" panose="020B0604020202020204" pitchFamily="34" charset="0"/>
              <a:buChar char="•"/>
            </a:pPr>
            <a:r>
              <a:rPr lang="en-US" sz="1400" dirty="0">
                <a:solidFill>
                  <a:srgbClr val="3C9F56"/>
                </a:solidFill>
                <a:latin typeface="DejaVu Sans" panose="020B0603030804020204" pitchFamily="34" charset="0"/>
                <a:ea typeface="DejaVu Sans" panose="020B0603030804020204" pitchFamily="34" charset="0"/>
                <a:cs typeface="DejaVu Sans" panose="020B0603030804020204" pitchFamily="34" charset="0"/>
              </a:rPr>
              <a:t>Geometry</a:t>
            </a:r>
          </a:p>
          <a:p>
            <a:pPr marL="214313" indent="-214313" algn="just">
              <a:buFont typeface="Arial" panose="020B0604020202020204" pitchFamily="34" charset="0"/>
              <a:buChar char="•"/>
            </a:pPr>
            <a:r>
              <a:rPr lang="en-US" sz="1400" dirty="0">
                <a:solidFill>
                  <a:srgbClr val="3C9F56"/>
                </a:solidFill>
                <a:latin typeface="DejaVu Sans" panose="020B0603030804020204" pitchFamily="34" charset="0"/>
                <a:ea typeface="DejaVu Sans" panose="020B0603030804020204" pitchFamily="34" charset="0"/>
                <a:cs typeface="DejaVu Sans" panose="020B0603030804020204" pitchFamily="34" charset="0"/>
              </a:rPr>
              <a:t>Angle distribution detector</a:t>
            </a:r>
          </a:p>
          <a:p>
            <a:pPr marL="214313" indent="-214313" algn="just">
              <a:buFont typeface="Arial" panose="020B0604020202020204" pitchFamily="34" charset="0"/>
              <a:buChar char="•"/>
            </a:pPr>
            <a:r>
              <a:rPr lang="en-US" sz="1400" dirty="0">
                <a:solidFill>
                  <a:srgbClr val="3C9F56"/>
                </a:solidFill>
                <a:latin typeface="DejaVu Sans" panose="020B0603030804020204" pitchFamily="34" charset="0"/>
                <a:ea typeface="DejaVu Sans" panose="020B0603030804020204" pitchFamily="34" charset="0"/>
                <a:cs typeface="DejaVu Sans" panose="020B0603030804020204" pitchFamily="34" charset="0"/>
              </a:rPr>
              <a:t>Energy-binned scorer</a:t>
            </a:r>
          </a:p>
          <a:p>
            <a:pPr marL="214313" indent="-214313" algn="just">
              <a:buFont typeface="Arial" panose="020B0604020202020204" pitchFamily="34" charset="0"/>
              <a:buChar char="•"/>
            </a:pPr>
            <a:r>
              <a:rPr lang="en-US" sz="1400" dirty="0">
                <a:solidFill>
                  <a:srgbClr val="3C9F56"/>
                </a:solidFill>
                <a:latin typeface="DejaVu Sans" panose="020B0603030804020204" pitchFamily="34" charset="0"/>
                <a:ea typeface="DejaVu Sans" panose="020B0603030804020204" pitchFamily="34" charset="0"/>
                <a:cs typeface="DejaVu Sans" panose="020B0603030804020204" pitchFamily="34" charset="0"/>
              </a:rPr>
              <a:t>Ionization yield function scorer</a:t>
            </a:r>
          </a:p>
          <a:p>
            <a:pPr marL="214313" indent="-214313" algn="just">
              <a:buFont typeface="Arial" panose="020B0604020202020204" pitchFamily="34" charset="0"/>
              <a:buChar char="•"/>
            </a:pPr>
            <a:r>
              <a:rPr lang="en-US" sz="1400" dirty="0">
                <a:solidFill>
                  <a:srgbClr val="3C9F56"/>
                </a:solidFill>
                <a:latin typeface="DejaVu Sans" panose="020B0603030804020204" pitchFamily="34" charset="0"/>
                <a:ea typeface="DejaVu Sans" panose="020B0603030804020204" pitchFamily="34" charset="0"/>
                <a:cs typeface="DejaVu Sans" panose="020B0603030804020204" pitchFamily="34" charset="0"/>
              </a:rPr>
              <a:t>Particle flux scorer</a:t>
            </a:r>
          </a:p>
          <a:p>
            <a:pPr algn="just"/>
            <a:endParaRPr lang="ru-RU" sz="1400" dirty="0">
              <a:solidFill>
                <a:srgbClr val="3C9F56"/>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extBox 7">
            <a:extLst>
              <a:ext uri="{FF2B5EF4-FFF2-40B4-BE49-F238E27FC236}">
                <a16:creationId xmlns:a16="http://schemas.microsoft.com/office/drawing/2014/main" id="{23B8B17B-B105-607E-A8F3-B2E6ADD60616}"/>
              </a:ext>
            </a:extLst>
          </p:cNvPr>
          <p:cNvSpPr txBox="1"/>
          <p:nvPr/>
        </p:nvSpPr>
        <p:spPr>
          <a:xfrm>
            <a:off x="4906053" y="6377258"/>
            <a:ext cx="2529860" cy="323165"/>
          </a:xfrm>
          <a:prstGeom prst="rect">
            <a:avLst/>
          </a:prstGeom>
          <a:noFill/>
        </p:spPr>
        <p:txBody>
          <a:bodyPr wrap="none" rtlCol="0">
            <a:spAutoFit/>
          </a:bodyPr>
          <a:lstStyle/>
          <a:p>
            <a:r>
              <a:rPr lang="en-US" sz="1500" b="1" dirty="0">
                <a:solidFill>
                  <a:srgbClr val="96A4B4"/>
                </a:solidFill>
                <a:latin typeface="Times New Roman" panose="02020603050405020304" pitchFamily="18" charset="0"/>
                <a:cs typeface="Times New Roman" panose="02020603050405020304" pitchFamily="18" charset="0"/>
              </a:rPr>
              <a:t>[https://geant4.web.cern.ch/]</a:t>
            </a:r>
            <a:endParaRPr lang="ru-RU" sz="1500" b="1" dirty="0">
              <a:solidFill>
                <a:srgbClr val="96A4B4"/>
              </a:solidFill>
              <a:latin typeface="Times New Roman" panose="02020603050405020304" pitchFamily="18" charset="0"/>
              <a:cs typeface="Times New Roman" panose="02020603050405020304" pitchFamily="18" charset="0"/>
            </a:endParaRPr>
          </a:p>
        </p:txBody>
      </p:sp>
      <p:cxnSp>
        <p:nvCxnSpPr>
          <p:cNvPr id="9" name="Прямая со стрелкой 8">
            <a:extLst>
              <a:ext uri="{FF2B5EF4-FFF2-40B4-BE49-F238E27FC236}">
                <a16:creationId xmlns:a16="http://schemas.microsoft.com/office/drawing/2014/main" id="{E8CE4683-1962-E2CE-C12F-68FD323D62CE}"/>
              </a:ext>
            </a:extLst>
          </p:cNvPr>
          <p:cNvCxnSpPr>
            <a:cxnSpLocks/>
            <a:endCxn id="5" idx="0"/>
          </p:cNvCxnSpPr>
          <p:nvPr/>
        </p:nvCxnSpPr>
        <p:spPr>
          <a:xfrm flipH="1">
            <a:off x="4185772" y="917990"/>
            <a:ext cx="15888" cy="76060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a:extLst>
              <a:ext uri="{FF2B5EF4-FFF2-40B4-BE49-F238E27FC236}">
                <a16:creationId xmlns:a16="http://schemas.microsoft.com/office/drawing/2014/main" id="{A53A0632-E9C8-8C86-9BE0-E16A813660A0}"/>
              </a:ext>
            </a:extLst>
          </p:cNvPr>
          <p:cNvCxnSpPr>
            <a:cxnSpLocks/>
          </p:cNvCxnSpPr>
          <p:nvPr/>
        </p:nvCxnSpPr>
        <p:spPr>
          <a:xfrm flipH="1">
            <a:off x="8386493" y="917990"/>
            <a:ext cx="15888" cy="760600"/>
          </a:xfrm>
          <a:prstGeom prst="straightConnector1">
            <a:avLst/>
          </a:prstGeom>
          <a:ln w="57150">
            <a:solidFill>
              <a:srgbClr val="3C9F56"/>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FAE0617-AD6C-2897-5FF5-0DD78F9F1EA4}"/>
              </a:ext>
            </a:extLst>
          </p:cNvPr>
          <p:cNvSpPr txBox="1"/>
          <p:nvPr/>
        </p:nvSpPr>
        <p:spPr>
          <a:xfrm>
            <a:off x="1814896" y="5592428"/>
            <a:ext cx="3769302" cy="784830"/>
          </a:xfrm>
          <a:prstGeom prst="rect">
            <a:avLst/>
          </a:prstGeom>
          <a:noFill/>
        </p:spPr>
        <p:txBody>
          <a:bodyPr wrap="none" rtlCol="0">
            <a:spAutoFit/>
          </a:bodyPr>
          <a:lstStyle/>
          <a:p>
            <a:r>
              <a:rPr lang="en-US" sz="1500" b="1" dirty="0">
                <a:solidFill>
                  <a:srgbClr val="96A4B4"/>
                </a:solidFill>
                <a:latin typeface="Times New Roman" panose="02020603050405020304" pitchFamily="18" charset="0"/>
                <a:cs typeface="Times New Roman" panose="02020603050405020304" pitchFamily="18" charset="0"/>
              </a:rPr>
              <a:t>* INCL – Liège intra-nuclear cascade model</a:t>
            </a:r>
          </a:p>
          <a:p>
            <a:r>
              <a:rPr lang="en-US" sz="1500" b="1" dirty="0">
                <a:solidFill>
                  <a:srgbClr val="96A4B4"/>
                </a:solidFill>
                <a:latin typeface="Times New Roman" panose="02020603050405020304" pitchFamily="18" charset="0"/>
                <a:cs typeface="Times New Roman" panose="02020603050405020304" pitchFamily="18" charset="0"/>
              </a:rPr>
              <a:t>* ABLA -  de-excitation models</a:t>
            </a:r>
          </a:p>
          <a:p>
            <a:r>
              <a:rPr lang="en-US" sz="1500" b="1" dirty="0">
                <a:solidFill>
                  <a:srgbClr val="96A4B4"/>
                </a:solidFill>
                <a:latin typeface="Times New Roman" panose="02020603050405020304" pitchFamily="18" charset="0"/>
                <a:cs typeface="Times New Roman" panose="02020603050405020304" pitchFamily="18" charset="0"/>
              </a:rPr>
              <a:t>       [</a:t>
            </a:r>
            <a:r>
              <a:rPr lang="fi-FI" sz="1500" b="1" dirty="0">
                <a:solidFill>
                  <a:srgbClr val="96A4B4"/>
                </a:solidFill>
                <a:latin typeface="Times New Roman" panose="02020603050405020304" pitchFamily="18" charset="0"/>
                <a:cs typeface="Times New Roman" panose="02020603050405020304" pitchFamily="18" charset="0"/>
              </a:rPr>
              <a:t>Pekka Kaitaniemi et al, 2011</a:t>
            </a:r>
            <a:r>
              <a:rPr lang="en-US" sz="1500" b="1" dirty="0">
                <a:solidFill>
                  <a:srgbClr val="96A4B4"/>
                </a:solidFill>
                <a:latin typeface="Times New Roman" panose="02020603050405020304" pitchFamily="18" charset="0"/>
                <a:cs typeface="Times New Roman" panose="02020603050405020304" pitchFamily="18" charset="0"/>
              </a:rPr>
              <a:t>]</a:t>
            </a:r>
            <a:endParaRPr lang="ru-RU" sz="1500" b="1" dirty="0">
              <a:solidFill>
                <a:srgbClr val="96A4B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8204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F5FF"/>
        </a:solidFill>
        <a:effectLst/>
      </p:bgPr>
    </p:bg>
    <p:spTree>
      <p:nvGrpSpPr>
        <p:cNvPr id="1" name="">
          <a:extLst>
            <a:ext uri="{FF2B5EF4-FFF2-40B4-BE49-F238E27FC236}">
              <a16:creationId xmlns:a16="http://schemas.microsoft.com/office/drawing/2014/main" id="{60B0CA35-A2FF-1BC0-E7C3-E2F08CF6459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B36EDF9-EE3B-BD85-52B2-B12BC5314E98}"/>
              </a:ext>
            </a:extLst>
          </p:cNvPr>
          <p:cNvSpPr txBox="1"/>
          <p:nvPr/>
        </p:nvSpPr>
        <p:spPr>
          <a:xfrm>
            <a:off x="113834" y="114353"/>
            <a:ext cx="4299546" cy="461665"/>
          </a:xfrm>
          <a:prstGeom prst="rect">
            <a:avLst/>
          </a:prstGeom>
          <a:noFill/>
        </p:spPr>
        <p:txBody>
          <a:bodyPr wrap="square">
            <a:spAutoFit/>
          </a:bodyPr>
          <a:lstStyle/>
          <a:p>
            <a:pPr>
              <a:defRPr sz="2600" b="1">
                <a:solidFill>
                  <a:srgbClr val="142850"/>
                </a:solidFill>
                <a:latin typeface="Montserrat"/>
              </a:defRPr>
            </a:pPr>
            <a:r>
              <a:rPr lang="en-US" sz="2400" dirty="0"/>
              <a:t>Overview. NRLMSISE-00</a:t>
            </a:r>
            <a:endParaRPr sz="2400" dirty="0"/>
          </a:p>
        </p:txBody>
      </p:sp>
      <p:pic>
        <p:nvPicPr>
          <p:cNvPr id="5" name="Рисунок 4">
            <a:extLst>
              <a:ext uri="{FF2B5EF4-FFF2-40B4-BE49-F238E27FC236}">
                <a16:creationId xmlns:a16="http://schemas.microsoft.com/office/drawing/2014/main" id="{B37B5AE2-DD62-953E-936B-563A43E6A8DF}"/>
              </a:ext>
            </a:extLst>
          </p:cNvPr>
          <p:cNvPicPr>
            <a:picLocks noChangeAspect="1"/>
          </p:cNvPicPr>
          <p:nvPr/>
        </p:nvPicPr>
        <p:blipFill>
          <a:blip r:embed="rId2"/>
          <a:stretch>
            <a:fillRect/>
          </a:stretch>
        </p:blipFill>
        <p:spPr>
          <a:xfrm>
            <a:off x="2743878" y="651903"/>
            <a:ext cx="6967443" cy="5367582"/>
          </a:xfrm>
          <a:prstGeom prst="rect">
            <a:avLst/>
          </a:prstGeom>
        </p:spPr>
      </p:pic>
      <p:sp>
        <p:nvSpPr>
          <p:cNvPr id="6" name="TextBox 5">
            <a:extLst>
              <a:ext uri="{FF2B5EF4-FFF2-40B4-BE49-F238E27FC236}">
                <a16:creationId xmlns:a16="http://schemas.microsoft.com/office/drawing/2014/main" id="{B7356EAA-B162-DB4B-D3ED-C137F8681C85}"/>
              </a:ext>
            </a:extLst>
          </p:cNvPr>
          <p:cNvSpPr txBox="1"/>
          <p:nvPr/>
        </p:nvSpPr>
        <p:spPr>
          <a:xfrm>
            <a:off x="344609" y="6281982"/>
            <a:ext cx="11502779"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Temperature and density profiles of the Earth’s atmosphere vs. altitude (NRLMSISE-00 model</a:t>
            </a:r>
            <a:r>
              <a:rPr lang="ru-RU" dirty="0">
                <a:latin typeface="Open Sans" panose="020B0606030504020204" pitchFamily="34"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output data)</a:t>
            </a:r>
          </a:p>
        </p:txBody>
      </p:sp>
    </p:spTree>
    <p:extLst>
      <p:ext uri="{BB962C8B-B14F-4D97-AF65-F5344CB8AC3E}">
        <p14:creationId xmlns:p14="http://schemas.microsoft.com/office/powerpoint/2010/main" val="3133281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F5FF"/>
        </a:solidFill>
        <a:effectLst/>
      </p:bgPr>
    </p:bg>
    <p:spTree>
      <p:nvGrpSpPr>
        <p:cNvPr id="1" name="">
          <a:extLst>
            <a:ext uri="{FF2B5EF4-FFF2-40B4-BE49-F238E27FC236}">
              <a16:creationId xmlns:a16="http://schemas.microsoft.com/office/drawing/2014/main" id="{9C0F4AB9-3AE2-571D-CDE4-74C0ABF4906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665F63F-C3B0-7B7F-5526-10DCF883FCD5}"/>
              </a:ext>
            </a:extLst>
          </p:cNvPr>
          <p:cNvSpPr txBox="1"/>
          <p:nvPr/>
        </p:nvSpPr>
        <p:spPr>
          <a:xfrm>
            <a:off x="113834" y="114353"/>
            <a:ext cx="4299546" cy="461665"/>
          </a:xfrm>
          <a:prstGeom prst="rect">
            <a:avLst/>
          </a:prstGeom>
          <a:noFill/>
        </p:spPr>
        <p:txBody>
          <a:bodyPr wrap="square">
            <a:spAutoFit/>
          </a:bodyPr>
          <a:lstStyle/>
          <a:p>
            <a:pPr>
              <a:defRPr sz="2600" b="1">
                <a:solidFill>
                  <a:srgbClr val="142850"/>
                </a:solidFill>
                <a:latin typeface="Montserrat"/>
              </a:defRPr>
            </a:pPr>
            <a:r>
              <a:rPr lang="en-US" sz="2400" dirty="0"/>
              <a:t>Overview</a:t>
            </a:r>
            <a:endParaRPr sz="2400" dirty="0"/>
          </a:p>
        </p:txBody>
      </p:sp>
      <p:pic>
        <p:nvPicPr>
          <p:cNvPr id="6" name="Рисунок 5">
            <a:extLst>
              <a:ext uri="{FF2B5EF4-FFF2-40B4-BE49-F238E27FC236}">
                <a16:creationId xmlns:a16="http://schemas.microsoft.com/office/drawing/2014/main" id="{00251BE1-4B30-DE82-2118-8E725C30A61B}"/>
              </a:ext>
            </a:extLst>
          </p:cNvPr>
          <p:cNvPicPr>
            <a:picLocks noChangeAspect="1"/>
          </p:cNvPicPr>
          <p:nvPr/>
        </p:nvPicPr>
        <p:blipFill>
          <a:blip r:embed="rId2"/>
          <a:stretch>
            <a:fillRect/>
          </a:stretch>
        </p:blipFill>
        <p:spPr>
          <a:xfrm>
            <a:off x="51903" y="576018"/>
            <a:ext cx="12088193" cy="4285231"/>
          </a:xfrm>
          <a:prstGeom prst="rect">
            <a:avLst/>
          </a:prstGeom>
        </p:spPr>
      </p:pic>
      <p:sp>
        <p:nvSpPr>
          <p:cNvPr id="7" name="TextBox 6">
            <a:extLst>
              <a:ext uri="{FF2B5EF4-FFF2-40B4-BE49-F238E27FC236}">
                <a16:creationId xmlns:a16="http://schemas.microsoft.com/office/drawing/2014/main" id="{B4F9A039-5212-A7E9-722B-4A410F3F4844}"/>
              </a:ext>
            </a:extLst>
          </p:cNvPr>
          <p:cNvSpPr txBox="1"/>
          <p:nvPr/>
        </p:nvSpPr>
        <p:spPr>
          <a:xfrm>
            <a:off x="113834" y="5004331"/>
            <a:ext cx="11903995" cy="1754326"/>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Example of the modeling of primary and secondary cosmic rays propagation through the Earth’s atmosphere using the RUSCOSMICS model (only one atmospheric geometry projection is shown). The figure illustrates the atmosphere geometry in a "flat" approximation, the primary proton source defined as a point with an isotropic angular distribution, as well as the tracking of secondary particles. The atmosphere is divided into layers and parameterized using the NRLMSISE-00 model. Red lines represent positively charged particles, blue lines – negatively charged particles, green – neutrons and yellow – photons</a:t>
            </a:r>
          </a:p>
        </p:txBody>
      </p:sp>
    </p:spTree>
    <p:extLst>
      <p:ext uri="{BB962C8B-B14F-4D97-AF65-F5344CB8AC3E}">
        <p14:creationId xmlns:p14="http://schemas.microsoft.com/office/powerpoint/2010/main" val="1525776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F5FF"/>
        </a:solid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CEC426C6-E624-5C4A-D5B4-D506AA05A9F0}"/>
              </a:ext>
            </a:extLst>
          </p:cNvPr>
          <p:cNvPicPr>
            <a:picLocks noChangeAspect="1"/>
          </p:cNvPicPr>
          <p:nvPr/>
        </p:nvPicPr>
        <p:blipFill>
          <a:blip r:embed="rId2"/>
          <a:stretch>
            <a:fillRect/>
          </a:stretch>
        </p:blipFill>
        <p:spPr>
          <a:xfrm>
            <a:off x="2442128" y="669324"/>
            <a:ext cx="6851162" cy="5138372"/>
          </a:xfrm>
          <a:prstGeom prst="rect">
            <a:avLst/>
          </a:prstGeom>
        </p:spPr>
      </p:pic>
      <p:sp>
        <p:nvSpPr>
          <p:cNvPr id="9" name="TextBox 8">
            <a:extLst>
              <a:ext uri="{FF2B5EF4-FFF2-40B4-BE49-F238E27FC236}">
                <a16:creationId xmlns:a16="http://schemas.microsoft.com/office/drawing/2014/main" id="{CE50BBA1-CBE6-0B88-8BB0-7928F9DE1481}"/>
              </a:ext>
            </a:extLst>
          </p:cNvPr>
          <p:cNvSpPr txBox="1"/>
          <p:nvPr/>
        </p:nvSpPr>
        <p:spPr>
          <a:xfrm>
            <a:off x="113834" y="114353"/>
            <a:ext cx="5982166" cy="461665"/>
          </a:xfrm>
          <a:prstGeom prst="rect">
            <a:avLst/>
          </a:prstGeom>
          <a:noFill/>
        </p:spPr>
        <p:txBody>
          <a:bodyPr wrap="square">
            <a:spAutoFit/>
          </a:bodyPr>
          <a:lstStyle/>
          <a:p>
            <a:pPr>
              <a:defRPr sz="2600" b="1">
                <a:solidFill>
                  <a:srgbClr val="142850"/>
                </a:solidFill>
                <a:latin typeface="Montserrat"/>
              </a:defRPr>
            </a:pPr>
            <a:r>
              <a:rPr lang="en-US" sz="2400" dirty="0"/>
              <a:t>General input data. Primary spectra</a:t>
            </a:r>
            <a:endParaRPr sz="2400" dirty="0"/>
          </a:p>
        </p:txBody>
      </p:sp>
      <p:sp>
        <p:nvSpPr>
          <p:cNvPr id="2" name="TextBox 1">
            <a:extLst>
              <a:ext uri="{FF2B5EF4-FFF2-40B4-BE49-F238E27FC236}">
                <a16:creationId xmlns:a16="http://schemas.microsoft.com/office/drawing/2014/main" id="{0988F612-7B86-F567-E40A-B36F34909313}"/>
              </a:ext>
            </a:extLst>
          </p:cNvPr>
          <p:cNvSpPr txBox="1"/>
          <p:nvPr/>
        </p:nvSpPr>
        <p:spPr>
          <a:xfrm>
            <a:off x="113834" y="5958816"/>
            <a:ext cx="11792027" cy="646331"/>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The derived differential proton energy spectra for SEP and GLE events used in modeling of the CR transport trough the Earth atmosphere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F5FF"/>
        </a:solidFill>
        <a:effectLst/>
      </p:bgPr>
    </p:bg>
    <p:spTree>
      <p:nvGrpSpPr>
        <p:cNvPr id="1" name="">
          <a:extLst>
            <a:ext uri="{FF2B5EF4-FFF2-40B4-BE49-F238E27FC236}">
              <a16:creationId xmlns:a16="http://schemas.microsoft.com/office/drawing/2014/main" id="{3AB2E36F-B09F-8C45-15FE-2208F1EB861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D1A059-787A-A6A1-2DC7-A0341B722E4D}"/>
              </a:ext>
            </a:extLst>
          </p:cNvPr>
          <p:cNvSpPr txBox="1"/>
          <p:nvPr/>
        </p:nvSpPr>
        <p:spPr>
          <a:xfrm>
            <a:off x="113834" y="114353"/>
            <a:ext cx="4299546" cy="461665"/>
          </a:xfrm>
          <a:prstGeom prst="rect">
            <a:avLst/>
          </a:prstGeom>
          <a:noFill/>
        </p:spPr>
        <p:txBody>
          <a:bodyPr wrap="square">
            <a:spAutoFit/>
          </a:bodyPr>
          <a:lstStyle/>
          <a:p>
            <a:pPr>
              <a:defRPr sz="2600" b="1">
                <a:solidFill>
                  <a:srgbClr val="142850"/>
                </a:solidFill>
                <a:latin typeface="Montserrat"/>
              </a:defRPr>
            </a:pPr>
            <a:r>
              <a:rPr lang="en-US" sz="2400" dirty="0"/>
              <a:t>Results</a:t>
            </a:r>
            <a:endParaRPr sz="2400" dirty="0"/>
          </a:p>
        </p:txBody>
      </p:sp>
      <p:pic>
        <p:nvPicPr>
          <p:cNvPr id="5" name="Рисунок 4">
            <a:extLst>
              <a:ext uri="{FF2B5EF4-FFF2-40B4-BE49-F238E27FC236}">
                <a16:creationId xmlns:a16="http://schemas.microsoft.com/office/drawing/2014/main" id="{ADCAF30D-7216-B97A-45AE-6492736EC792}"/>
              </a:ext>
            </a:extLst>
          </p:cNvPr>
          <p:cNvPicPr>
            <a:picLocks noChangeAspect="1"/>
          </p:cNvPicPr>
          <p:nvPr/>
        </p:nvPicPr>
        <p:blipFill>
          <a:blip r:embed="rId2"/>
          <a:stretch>
            <a:fillRect/>
          </a:stretch>
        </p:blipFill>
        <p:spPr>
          <a:xfrm>
            <a:off x="310542" y="905065"/>
            <a:ext cx="11384303" cy="4114808"/>
          </a:xfrm>
          <a:prstGeom prst="rect">
            <a:avLst/>
          </a:prstGeom>
        </p:spPr>
      </p:pic>
      <p:sp>
        <p:nvSpPr>
          <p:cNvPr id="6" name="TextBox 5">
            <a:extLst>
              <a:ext uri="{FF2B5EF4-FFF2-40B4-BE49-F238E27FC236}">
                <a16:creationId xmlns:a16="http://schemas.microsoft.com/office/drawing/2014/main" id="{EAAB381B-93CC-4176-AFEA-6449BE2344AA}"/>
              </a:ext>
            </a:extLst>
          </p:cNvPr>
          <p:cNvSpPr txBox="1"/>
          <p:nvPr/>
        </p:nvSpPr>
        <p:spPr>
          <a:xfrm>
            <a:off x="639936" y="5629769"/>
            <a:ext cx="11054909" cy="646331"/>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The dependence of the calculated ionization count rate vs altitude for geomagnetic cutoff rigidity R=0.17 GV (A) and R=0.64 GV (B)</a:t>
            </a:r>
          </a:p>
        </p:txBody>
      </p:sp>
    </p:spTree>
    <p:extLst>
      <p:ext uri="{BB962C8B-B14F-4D97-AF65-F5344CB8AC3E}">
        <p14:creationId xmlns:p14="http://schemas.microsoft.com/office/powerpoint/2010/main" val="208624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F5FF"/>
        </a:solidFill>
        <a:effectLst/>
      </p:bgPr>
    </p:bg>
    <p:spTree>
      <p:nvGrpSpPr>
        <p:cNvPr id="1" name="">
          <a:extLst>
            <a:ext uri="{FF2B5EF4-FFF2-40B4-BE49-F238E27FC236}">
              <a16:creationId xmlns:a16="http://schemas.microsoft.com/office/drawing/2014/main" id="{F3D518E8-7643-34E3-5A2C-0A4F76415BF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E3B6255-3F25-1866-6EA9-65692E638A24}"/>
              </a:ext>
            </a:extLst>
          </p:cNvPr>
          <p:cNvSpPr txBox="1"/>
          <p:nvPr/>
        </p:nvSpPr>
        <p:spPr>
          <a:xfrm>
            <a:off x="113833" y="114353"/>
            <a:ext cx="7611913" cy="461665"/>
          </a:xfrm>
          <a:prstGeom prst="rect">
            <a:avLst/>
          </a:prstGeom>
          <a:noFill/>
        </p:spPr>
        <p:txBody>
          <a:bodyPr wrap="square">
            <a:spAutoFit/>
          </a:bodyPr>
          <a:lstStyle/>
          <a:p>
            <a:pPr>
              <a:defRPr sz="2600" b="1">
                <a:solidFill>
                  <a:srgbClr val="142850"/>
                </a:solidFill>
                <a:latin typeface="Montserrat"/>
              </a:defRPr>
            </a:pPr>
            <a:r>
              <a:rPr lang="en-US" sz="2400" dirty="0"/>
              <a:t>Results. Ionization count rate (h = 10 km, GCR)</a:t>
            </a:r>
            <a:endParaRPr sz="2400" dirty="0"/>
          </a:p>
        </p:txBody>
      </p:sp>
      <p:pic>
        <p:nvPicPr>
          <p:cNvPr id="6" name="Рисунок 5">
            <a:extLst>
              <a:ext uri="{FF2B5EF4-FFF2-40B4-BE49-F238E27FC236}">
                <a16:creationId xmlns:a16="http://schemas.microsoft.com/office/drawing/2014/main" id="{8B00505B-74AB-C8DC-6D34-B334248B0C61}"/>
              </a:ext>
            </a:extLst>
          </p:cNvPr>
          <p:cNvPicPr>
            <a:picLocks noChangeAspect="1"/>
          </p:cNvPicPr>
          <p:nvPr/>
        </p:nvPicPr>
        <p:blipFill>
          <a:blip r:embed="rId2"/>
          <a:stretch>
            <a:fillRect/>
          </a:stretch>
        </p:blipFill>
        <p:spPr>
          <a:xfrm>
            <a:off x="232027" y="833125"/>
            <a:ext cx="11727946" cy="5343741"/>
          </a:xfrm>
          <a:prstGeom prst="rect">
            <a:avLst/>
          </a:prstGeom>
        </p:spPr>
      </p:pic>
    </p:spTree>
    <p:extLst>
      <p:ext uri="{BB962C8B-B14F-4D97-AF65-F5344CB8AC3E}">
        <p14:creationId xmlns:p14="http://schemas.microsoft.com/office/powerpoint/2010/main" val="3050598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F5FF"/>
        </a:solidFill>
        <a:effectLst/>
      </p:bgPr>
    </p:bg>
    <p:spTree>
      <p:nvGrpSpPr>
        <p:cNvPr id="1" name="">
          <a:extLst>
            <a:ext uri="{FF2B5EF4-FFF2-40B4-BE49-F238E27FC236}">
              <a16:creationId xmlns:a16="http://schemas.microsoft.com/office/drawing/2014/main" id="{FF77BA08-B140-C17E-55B7-347558CB7DF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704906E-FC9E-DF22-30E0-43F45CD5D728}"/>
              </a:ext>
            </a:extLst>
          </p:cNvPr>
          <p:cNvSpPr txBox="1"/>
          <p:nvPr/>
        </p:nvSpPr>
        <p:spPr>
          <a:xfrm>
            <a:off x="113833" y="114353"/>
            <a:ext cx="8162420" cy="461665"/>
          </a:xfrm>
          <a:prstGeom prst="rect">
            <a:avLst/>
          </a:prstGeom>
          <a:noFill/>
        </p:spPr>
        <p:txBody>
          <a:bodyPr wrap="square">
            <a:spAutoFit/>
          </a:bodyPr>
          <a:lstStyle/>
          <a:p>
            <a:pPr>
              <a:defRPr sz="2600" b="1">
                <a:solidFill>
                  <a:srgbClr val="142850"/>
                </a:solidFill>
                <a:latin typeface="Montserrat"/>
              </a:defRPr>
            </a:pPr>
            <a:r>
              <a:rPr lang="en-US" sz="2400" dirty="0"/>
              <a:t>Results. Ionization count rate (h = 10 km, GLE72)</a:t>
            </a:r>
            <a:endParaRPr sz="2400" dirty="0"/>
          </a:p>
        </p:txBody>
      </p:sp>
      <p:pic>
        <p:nvPicPr>
          <p:cNvPr id="4" name="Рисунок 3">
            <a:extLst>
              <a:ext uri="{FF2B5EF4-FFF2-40B4-BE49-F238E27FC236}">
                <a16:creationId xmlns:a16="http://schemas.microsoft.com/office/drawing/2014/main" id="{FF644553-4DBF-E67C-2194-251C44AC6152}"/>
              </a:ext>
            </a:extLst>
          </p:cNvPr>
          <p:cNvPicPr>
            <a:picLocks noChangeAspect="1"/>
          </p:cNvPicPr>
          <p:nvPr/>
        </p:nvPicPr>
        <p:blipFill>
          <a:blip r:embed="rId2"/>
          <a:stretch>
            <a:fillRect/>
          </a:stretch>
        </p:blipFill>
        <p:spPr>
          <a:xfrm>
            <a:off x="232390" y="757800"/>
            <a:ext cx="11727220" cy="5342400"/>
          </a:xfrm>
          <a:prstGeom prst="rect">
            <a:avLst/>
          </a:prstGeom>
        </p:spPr>
      </p:pic>
    </p:spTree>
    <p:extLst>
      <p:ext uri="{BB962C8B-B14F-4D97-AF65-F5344CB8AC3E}">
        <p14:creationId xmlns:p14="http://schemas.microsoft.com/office/powerpoint/2010/main" val="26100831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3029</TotalTime>
  <Words>615</Words>
  <Application>Microsoft Office PowerPoint</Application>
  <PresentationFormat>Широкоэкранный</PresentationFormat>
  <Paragraphs>56</Paragraphs>
  <Slides>10</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10</vt:i4>
      </vt:variant>
    </vt:vector>
  </HeadingPairs>
  <TitlesOfParts>
    <vt:vector size="16" baseType="lpstr">
      <vt:lpstr>Open Sans</vt:lpstr>
      <vt:lpstr>DejaVu Sans</vt:lpstr>
      <vt:lpstr>Arial</vt:lpstr>
      <vt:lpstr>Calibri</vt:lpstr>
      <vt:lpstr>Times New Roman</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Eugeny Maurchev</dc:creator>
  <cp:keywords/>
  <dc:description>generated using python-pptx</dc:description>
  <cp:lastModifiedBy>Eugeny Maurchev</cp:lastModifiedBy>
  <cp:revision>36</cp:revision>
  <dcterms:created xsi:type="dcterms:W3CDTF">2013-01-27T09:14:16Z</dcterms:created>
  <dcterms:modified xsi:type="dcterms:W3CDTF">2025-10-01T20:18:48Z</dcterms:modified>
  <cp:category/>
</cp:coreProperties>
</file>