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58" r:id="rId5"/>
    <p:sldId id="259" r:id="rId6"/>
    <p:sldId id="260" r:id="rId7"/>
    <p:sldId id="270" r:id="rId8"/>
    <p:sldId id="271" r:id="rId9"/>
    <p:sldId id="265"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60" y="1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pPr/>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pPr/>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pPr/>
              <a:t>8/15/2025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pPr/>
              <a:t>8/15/2025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pPr/>
              <a:t>8/15/2025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pPr/>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pPr/>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pPr/>
              <a:t>8/15/2025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31520" y="1280160"/>
            <a:ext cx="731520" cy="73152"/>
          </a:xfrm>
          <a:prstGeom prst="rect">
            <a:avLst/>
          </a:prstGeom>
          <a:solidFill>
            <a:srgbClr val="2563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1600200" y="1097280"/>
            <a:ext cx="9673867" cy="2308324"/>
          </a:xfrm>
          <a:prstGeom prst="rect">
            <a:avLst/>
          </a:prstGeom>
          <a:noFill/>
        </p:spPr>
        <p:txBody>
          <a:bodyPr wrap="none">
            <a:spAutoFit/>
          </a:bodyPr>
          <a:lstStyle/>
          <a:p>
            <a:r>
              <a:rPr lang="en-US" sz="4800" b="1" dirty="0">
                <a:solidFill>
                  <a:srgbClr val="111827"/>
                </a:solidFill>
              </a:rPr>
              <a:t>Numerical modeling </a:t>
            </a:r>
          </a:p>
          <a:p>
            <a:r>
              <a:rPr lang="en-US" sz="4800" b="1" dirty="0">
                <a:solidFill>
                  <a:srgbClr val="111827"/>
                </a:solidFill>
              </a:rPr>
              <a:t>of QBO and ENSO phase impact </a:t>
            </a:r>
          </a:p>
          <a:p>
            <a:r>
              <a:rPr lang="en-US" sz="4800" b="1" dirty="0">
                <a:solidFill>
                  <a:srgbClr val="111827"/>
                </a:solidFill>
              </a:rPr>
              <a:t>on the atmospheric waves’ processes</a:t>
            </a:r>
            <a:endParaRPr sz="4800" b="1" dirty="0">
              <a:solidFill>
                <a:srgbClr val="111827"/>
              </a:solidFill>
              <a:latin typeface="Calibri"/>
            </a:endParaRPr>
          </a:p>
        </p:txBody>
      </p:sp>
      <p:sp>
        <p:nvSpPr>
          <p:cNvPr id="4" name="TextBox 3"/>
          <p:cNvSpPr txBox="1"/>
          <p:nvPr/>
        </p:nvSpPr>
        <p:spPr>
          <a:xfrm>
            <a:off x="1600200" y="6357370"/>
            <a:ext cx="7167731" cy="523220"/>
          </a:xfrm>
          <a:prstGeom prst="rect">
            <a:avLst/>
          </a:prstGeom>
          <a:noFill/>
        </p:spPr>
        <p:txBody>
          <a:bodyPr wrap="none">
            <a:spAutoFit/>
          </a:bodyPr>
          <a:lstStyle/>
          <a:p>
            <a:r>
              <a:rPr lang="en-US" sz="1400" dirty="0">
                <a:solidFill>
                  <a:srgbClr val="6B7280"/>
                </a:solidFill>
              </a:rPr>
              <a:t>XIV International Conference «Solar-Terrestrial Relations and Physics of Earthquake Precursors» </a:t>
            </a:r>
          </a:p>
          <a:p>
            <a:r>
              <a:rPr lang="en-US" sz="1400" dirty="0">
                <a:solidFill>
                  <a:srgbClr val="6B7280"/>
                </a:solidFill>
              </a:rPr>
              <a:t>September 29 - October 3, 2025, Kamchatka, Russia</a:t>
            </a:r>
            <a:endParaRPr sz="1400" b="0" dirty="0">
              <a:solidFill>
                <a:srgbClr val="6B7280"/>
              </a:solidFill>
              <a:latin typeface="Calibri"/>
            </a:endParaRPr>
          </a:p>
        </p:txBody>
      </p:sp>
      <p:sp>
        <p:nvSpPr>
          <p:cNvPr id="5" name="TextBox 4"/>
          <p:cNvSpPr txBox="1"/>
          <p:nvPr/>
        </p:nvSpPr>
        <p:spPr>
          <a:xfrm>
            <a:off x="626440" y="4970780"/>
            <a:ext cx="6199711" cy="769441"/>
          </a:xfrm>
          <a:prstGeom prst="rect">
            <a:avLst/>
          </a:prstGeom>
          <a:noFill/>
        </p:spPr>
        <p:txBody>
          <a:bodyPr wrap="none">
            <a:spAutoFit/>
          </a:bodyPr>
          <a:lstStyle/>
          <a:p>
            <a:r>
              <a:rPr lang="en-US" sz="2200" b="1" dirty="0" err="1"/>
              <a:t>Didenko</a:t>
            </a:r>
            <a:r>
              <a:rPr lang="en-US" sz="2200" b="1" dirty="0"/>
              <a:t> K.A.</a:t>
            </a:r>
            <a:r>
              <a:rPr lang="en-US" sz="2200" dirty="0"/>
              <a:t> ,</a:t>
            </a:r>
            <a:r>
              <a:rPr lang="en-US" sz="2200" b="1" dirty="0"/>
              <a:t> </a:t>
            </a:r>
            <a:r>
              <a:rPr lang="en-US" sz="2200" dirty="0" err="1"/>
              <a:t>Koval</a:t>
            </a:r>
            <a:r>
              <a:rPr lang="en-US" sz="2200" dirty="0"/>
              <a:t> A.V., Ermakova T.S., Fadeev A.S. </a:t>
            </a:r>
          </a:p>
          <a:p>
            <a:r>
              <a:rPr lang="en-US" sz="2200" dirty="0"/>
              <a:t>didenko.xeniya@yandex.ru</a:t>
            </a:r>
            <a:endParaRPr sz="2200" b="0" dirty="0">
              <a:latin typeface="Calibri"/>
            </a:endParaRPr>
          </a:p>
        </p:txBody>
      </p:sp>
      <p:pic>
        <p:nvPicPr>
          <p:cNvPr id="8" name="Picture 10" descr="C:\Users\Kseniia\Desktop\ЛогоИЗМИРАН_англjpg.jpg">
            <a:extLst>
              <a:ext uri="{FF2B5EF4-FFF2-40B4-BE49-F238E27FC236}">
                <a16:creationId xmlns:a16="http://schemas.microsoft.com/office/drawing/2014/main" id="{82E24E3E-787D-EE0F-33F1-6F2C85AD70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4133" y="0"/>
            <a:ext cx="167786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apogor\Desktop\block_eng.jpg">
            <a:extLst>
              <a:ext uri="{FF2B5EF4-FFF2-40B4-BE49-F238E27FC236}">
                <a16:creationId xmlns:a16="http://schemas.microsoft.com/office/drawing/2014/main" id="{915B9442-A952-B5B8-03DB-EF620B4BDE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4132" y="870296"/>
            <a:ext cx="1677868" cy="57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1520" y="2377440"/>
            <a:ext cx="7406066" cy="800219"/>
          </a:xfrm>
          <a:prstGeom prst="rect">
            <a:avLst/>
          </a:prstGeom>
          <a:noFill/>
        </p:spPr>
        <p:txBody>
          <a:bodyPr wrap="none">
            <a:spAutoFit/>
          </a:bodyPr>
          <a:lstStyle/>
          <a:p>
            <a:r>
              <a:rPr lang="en-US" sz="4600" b="1" dirty="0">
                <a:solidFill>
                  <a:srgbClr val="111827"/>
                </a:solidFill>
              </a:rPr>
              <a:t>Thank you for your attention!</a:t>
            </a:r>
          </a:p>
        </p:txBody>
      </p:sp>
      <p:sp>
        <p:nvSpPr>
          <p:cNvPr id="3" name="TextBox 2"/>
          <p:cNvSpPr txBox="1"/>
          <p:nvPr/>
        </p:nvSpPr>
        <p:spPr>
          <a:xfrm>
            <a:off x="731520" y="3474720"/>
            <a:ext cx="2432974" cy="338554"/>
          </a:xfrm>
          <a:prstGeom prst="rect">
            <a:avLst/>
          </a:prstGeom>
          <a:noFill/>
        </p:spPr>
        <p:txBody>
          <a:bodyPr wrap="none">
            <a:spAutoFit/>
          </a:bodyPr>
          <a:lstStyle/>
          <a:p>
            <a:r>
              <a:rPr lang="en-US" sz="1600" dirty="0">
                <a:solidFill>
                  <a:srgbClr val="6B7280"/>
                </a:solidFill>
              </a:rPr>
              <a:t>didenko.xeniya@yandex.ru</a:t>
            </a:r>
          </a:p>
        </p:txBody>
      </p:sp>
      <p:sp>
        <p:nvSpPr>
          <p:cNvPr id="4" name="Rectangle 3"/>
          <p:cNvSpPr/>
          <p:nvPr/>
        </p:nvSpPr>
        <p:spPr>
          <a:xfrm>
            <a:off x="731520" y="2103120"/>
            <a:ext cx="1463040" cy="73152"/>
          </a:xfrm>
          <a:prstGeom prst="rect">
            <a:avLst/>
          </a:prstGeom>
          <a:solidFill>
            <a:srgbClr val="2563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1520" y="2377440"/>
            <a:ext cx="2424190" cy="769441"/>
          </a:xfrm>
          <a:prstGeom prst="rect">
            <a:avLst/>
          </a:prstGeom>
          <a:noFill/>
        </p:spPr>
        <p:txBody>
          <a:bodyPr wrap="none">
            <a:spAutoFit/>
          </a:bodyPr>
          <a:lstStyle/>
          <a:p>
            <a:r>
              <a:rPr lang="en-US" sz="4400" b="1" dirty="0">
                <a:solidFill>
                  <a:srgbClr val="111827"/>
                </a:solidFill>
              </a:rPr>
              <a:t>Overview</a:t>
            </a:r>
          </a:p>
        </p:txBody>
      </p:sp>
      <p:sp>
        <p:nvSpPr>
          <p:cNvPr id="3" name="Rectangle 2"/>
          <p:cNvSpPr/>
          <p:nvPr/>
        </p:nvSpPr>
        <p:spPr>
          <a:xfrm>
            <a:off x="731520" y="3566160"/>
            <a:ext cx="2424190" cy="64453"/>
          </a:xfrm>
          <a:prstGeom prst="rect">
            <a:avLst/>
          </a:prstGeom>
          <a:solidFill>
            <a:srgbClr val="2563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a:extLst>
              <a:ext uri="{FF2B5EF4-FFF2-40B4-BE49-F238E27FC236}">
                <a16:creationId xmlns:a16="http://schemas.microsoft.com/office/drawing/2014/main" id="{96580DD1-48FA-27B1-EEA4-4C24AEFEFBAE}"/>
              </a:ext>
            </a:extLst>
          </p:cNvPr>
          <p:cNvSpPr txBox="1"/>
          <p:nvPr/>
        </p:nvSpPr>
        <p:spPr>
          <a:xfrm>
            <a:off x="5014911" y="702945"/>
            <a:ext cx="7173925" cy="5632311"/>
          </a:xfrm>
          <a:prstGeom prst="rect">
            <a:avLst/>
          </a:prstGeom>
          <a:noFill/>
        </p:spPr>
        <p:txBody>
          <a:bodyPr wrap="square">
            <a:spAutoFit/>
          </a:bodyPr>
          <a:lstStyle/>
          <a:p>
            <a:pPr marL="342900" indent="-342900">
              <a:buFont typeface="Arial" panose="020B0604020202020204" pitchFamily="34" charset="0"/>
              <a:buChar char="•"/>
              <a:defRPr sz="2000">
                <a:solidFill>
                  <a:srgbClr val="111827"/>
                </a:solidFill>
                <a:latin typeface="Calibri"/>
              </a:defRPr>
            </a:pPr>
            <a:r>
              <a:rPr lang="en-US" sz="2400" dirty="0"/>
              <a:t>QBO phases: easterly QBO and westerly QBO.</a:t>
            </a:r>
          </a:p>
          <a:p>
            <a:pPr marL="342900" indent="-342900">
              <a:buFont typeface="Arial" panose="020B0604020202020204" pitchFamily="34" charset="0"/>
              <a:buChar char="•"/>
              <a:defRPr sz="2000">
                <a:solidFill>
                  <a:srgbClr val="111827"/>
                </a:solidFill>
                <a:latin typeface="Calibri"/>
              </a:defRPr>
            </a:pPr>
            <a:r>
              <a:rPr lang="en-US" sz="2400" dirty="0"/>
              <a:t>ENSO phases: El Niño and La Niña.</a:t>
            </a:r>
          </a:p>
          <a:p>
            <a:pPr marL="342900" indent="-342900">
              <a:buFont typeface="Arial" panose="020B0604020202020204" pitchFamily="34" charset="0"/>
              <a:buChar char="•"/>
              <a:defRPr sz="2000">
                <a:solidFill>
                  <a:srgbClr val="111827"/>
                </a:solidFill>
                <a:latin typeface="Calibri"/>
              </a:defRPr>
            </a:pPr>
            <a:r>
              <a:rPr lang="en-US" sz="2400" dirty="0"/>
              <a:t>Planetary waves (PW) propagate from their sources, transfer energy and momentum, form specific types of atmospheric circulation, and transfer a signal from the quasi-biennial oscillation (QBO) and the El Niño Southern Oscillation (ENSO).</a:t>
            </a:r>
          </a:p>
          <a:p>
            <a:pPr marL="342900" indent="-342900">
              <a:buFont typeface="Arial" panose="020B0604020202020204" pitchFamily="34" charset="0"/>
              <a:buChar char="•"/>
              <a:defRPr sz="2000">
                <a:solidFill>
                  <a:srgbClr val="111827"/>
                </a:solidFill>
                <a:latin typeface="Calibri"/>
              </a:defRPr>
            </a:pPr>
            <a:r>
              <a:rPr lang="en-US" sz="2400" dirty="0"/>
              <a:t>Zonal wavenumber (</a:t>
            </a:r>
            <a:r>
              <a:rPr lang="en-US" sz="2400" i="1" dirty="0"/>
              <a:t>m</a:t>
            </a:r>
            <a:r>
              <a:rPr lang="en-US" sz="2400" dirty="0"/>
              <a:t>) is one of the main wave parameter (an integer number of waves fitting along the latitude circle). </a:t>
            </a:r>
          </a:p>
          <a:p>
            <a:pPr marL="342900" indent="-342900">
              <a:buFont typeface="Arial" panose="020B0604020202020204" pitchFamily="34" charset="0"/>
              <a:buChar char="•"/>
              <a:defRPr sz="2000">
                <a:solidFill>
                  <a:srgbClr val="111827"/>
                </a:solidFill>
                <a:latin typeface="Calibri"/>
              </a:defRPr>
            </a:pPr>
            <a:r>
              <a:rPr lang="en-US" sz="2400" dirty="0"/>
              <a:t>The propagation of individual PW can modulate the speed of the background wind and the components of the residual meridional circulation up to 5%, especially in the areas of their maxima (</a:t>
            </a:r>
            <a:r>
              <a:rPr lang="en-US" sz="2400" dirty="0" err="1"/>
              <a:t>Koval</a:t>
            </a:r>
            <a:r>
              <a:rPr lang="en-US" sz="2400" dirty="0"/>
              <a:t> et al, 2023 (doi:10.5194/acp-23-4105-2023)).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DC0DE61-5543-6CFC-2D74-566DBE658AE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ED5D37-C19C-95CE-A424-5B3FF596BA7B}"/>
              </a:ext>
            </a:extLst>
          </p:cNvPr>
          <p:cNvSpPr txBox="1"/>
          <p:nvPr/>
        </p:nvSpPr>
        <p:spPr>
          <a:xfrm>
            <a:off x="731520" y="2377440"/>
            <a:ext cx="4207498" cy="769441"/>
          </a:xfrm>
          <a:prstGeom prst="rect">
            <a:avLst/>
          </a:prstGeom>
          <a:noFill/>
        </p:spPr>
        <p:txBody>
          <a:bodyPr wrap="none">
            <a:spAutoFit/>
          </a:bodyPr>
          <a:lstStyle/>
          <a:p>
            <a:r>
              <a:rPr lang="en-US" sz="4400" b="1" dirty="0">
                <a:solidFill>
                  <a:srgbClr val="111827"/>
                </a:solidFill>
              </a:rPr>
              <a:t>Purpose and task</a:t>
            </a:r>
          </a:p>
        </p:txBody>
      </p:sp>
      <p:sp>
        <p:nvSpPr>
          <p:cNvPr id="3" name="Rectangle 2">
            <a:extLst>
              <a:ext uri="{FF2B5EF4-FFF2-40B4-BE49-F238E27FC236}">
                <a16:creationId xmlns:a16="http://schemas.microsoft.com/office/drawing/2014/main" id="{25970A41-A885-8FF1-7749-40CE65875858}"/>
              </a:ext>
            </a:extLst>
          </p:cNvPr>
          <p:cNvSpPr/>
          <p:nvPr/>
        </p:nvSpPr>
        <p:spPr>
          <a:xfrm>
            <a:off x="731519" y="3566160"/>
            <a:ext cx="4207497" cy="73152"/>
          </a:xfrm>
          <a:prstGeom prst="rect">
            <a:avLst/>
          </a:prstGeom>
          <a:solidFill>
            <a:srgbClr val="2563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a:extLst>
              <a:ext uri="{FF2B5EF4-FFF2-40B4-BE49-F238E27FC236}">
                <a16:creationId xmlns:a16="http://schemas.microsoft.com/office/drawing/2014/main" id="{3EAA8F9D-74BC-12E1-87C6-5770D5B4EF0D}"/>
              </a:ext>
            </a:extLst>
          </p:cNvPr>
          <p:cNvSpPr txBox="1"/>
          <p:nvPr/>
        </p:nvSpPr>
        <p:spPr>
          <a:xfrm>
            <a:off x="5000650" y="1174444"/>
            <a:ext cx="7173925" cy="4154984"/>
          </a:xfrm>
          <a:prstGeom prst="rect">
            <a:avLst/>
          </a:prstGeom>
          <a:noFill/>
        </p:spPr>
        <p:txBody>
          <a:bodyPr wrap="square">
            <a:spAutoFit/>
          </a:bodyPr>
          <a:lstStyle/>
          <a:p>
            <a:pPr marL="342900" indent="-342900">
              <a:buFont typeface="Arial" panose="020B0604020202020204" pitchFamily="34" charset="0"/>
              <a:buChar char="•"/>
              <a:defRPr sz="2000">
                <a:solidFill>
                  <a:srgbClr val="111827"/>
                </a:solidFill>
                <a:latin typeface="Calibri"/>
              </a:defRPr>
            </a:pPr>
            <a:r>
              <a:rPr lang="en-US" sz="2400" dirty="0"/>
              <a:t>to investigate the influence of different QBO and ENSO phases on wave processes and their structural characteristics;</a:t>
            </a:r>
          </a:p>
          <a:p>
            <a:pPr marL="342900" indent="-342900">
              <a:buFont typeface="Arial" panose="020B0604020202020204" pitchFamily="34" charset="0"/>
              <a:buChar char="•"/>
              <a:defRPr sz="2000">
                <a:solidFill>
                  <a:srgbClr val="111827"/>
                </a:solidFill>
                <a:latin typeface="Calibri"/>
              </a:defRPr>
            </a:pPr>
            <a:r>
              <a:rPr lang="en-US" sz="2400" dirty="0"/>
              <a:t>to analyze the Middle and Upper Atmosphere Model’s (MUAM) simulation results;</a:t>
            </a:r>
          </a:p>
          <a:p>
            <a:pPr marL="342900" indent="-342900">
              <a:buFont typeface="Arial" panose="020B0604020202020204" pitchFamily="34" charset="0"/>
              <a:buChar char="•"/>
              <a:defRPr sz="2000">
                <a:solidFill>
                  <a:srgbClr val="111827"/>
                </a:solidFill>
                <a:latin typeface="Calibri"/>
              </a:defRPr>
            </a:pPr>
            <a:r>
              <a:rPr lang="en-US" sz="2400" dirty="0"/>
              <a:t>to estimate the amplitudes and </a:t>
            </a:r>
            <a:r>
              <a:rPr lang="en-US" sz="2400" dirty="0" err="1"/>
              <a:t>Eliassen</a:t>
            </a:r>
            <a:r>
              <a:rPr lang="en-US" sz="2400" dirty="0"/>
              <a:t>-Palm (EP) fluxes of stationary planetary waves (SPWs) and westward travelling PWs with a zonal wave number  </a:t>
            </a:r>
            <a:r>
              <a:rPr lang="en-US" sz="2400" i="1" dirty="0"/>
              <a:t>m</a:t>
            </a:r>
            <a:r>
              <a:rPr lang="en-US" sz="2400" dirty="0"/>
              <a:t> = 1, having periods of 5- and 10-days and with a zonal wave number </a:t>
            </a:r>
            <a:r>
              <a:rPr lang="en-US" sz="2400" i="1" dirty="0"/>
              <a:t>m</a:t>
            </a:r>
            <a:r>
              <a:rPr lang="en-US" sz="2400" dirty="0"/>
              <a:t> = 2 having periods of 4- and 7-days.</a:t>
            </a:r>
          </a:p>
        </p:txBody>
      </p:sp>
    </p:spTree>
    <p:extLst>
      <p:ext uri="{BB962C8B-B14F-4D97-AF65-F5344CB8AC3E}">
        <p14:creationId xmlns:p14="http://schemas.microsoft.com/office/powerpoint/2010/main" val="49805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1520" y="822960"/>
            <a:ext cx="9509783" cy="615553"/>
          </a:xfrm>
          <a:prstGeom prst="rect">
            <a:avLst/>
          </a:prstGeom>
          <a:noFill/>
        </p:spPr>
        <p:txBody>
          <a:bodyPr wrap="none">
            <a:spAutoFit/>
          </a:bodyPr>
          <a:lstStyle/>
          <a:p>
            <a:pPr algn="l"/>
            <a:r>
              <a:rPr lang="en-US" sz="3400" b="1" dirty="0">
                <a:solidFill>
                  <a:srgbClr val="111827"/>
                </a:solidFill>
                <a:latin typeface="Calibri"/>
              </a:rPr>
              <a:t>The Middle and Upper Atmosphere Model (MUAM)</a:t>
            </a:r>
          </a:p>
        </p:txBody>
      </p:sp>
      <p:sp>
        <p:nvSpPr>
          <p:cNvPr id="3" name="TextBox 2"/>
          <p:cNvSpPr txBox="1"/>
          <p:nvPr/>
        </p:nvSpPr>
        <p:spPr>
          <a:xfrm>
            <a:off x="731521" y="1645920"/>
            <a:ext cx="10712767" cy="4154984"/>
          </a:xfrm>
          <a:prstGeom prst="rect">
            <a:avLst/>
          </a:prstGeom>
          <a:noFill/>
        </p:spPr>
        <p:txBody>
          <a:bodyPr wrap="square">
            <a:spAutoFit/>
          </a:bodyPr>
          <a:lstStyle/>
          <a:p>
            <a:pPr marL="342900" indent="-342900">
              <a:buFont typeface="Arial" panose="020B0604020202020204" pitchFamily="34" charset="0"/>
              <a:buChar char="•"/>
              <a:defRPr sz="2000">
                <a:solidFill>
                  <a:srgbClr val="111827"/>
                </a:solidFill>
                <a:latin typeface="Calibri"/>
              </a:defRPr>
            </a:pPr>
            <a:r>
              <a:rPr lang="en-US" sz="2400" dirty="0"/>
              <a:t>is based on the standard system of primitive equations in a spherical coordinates.</a:t>
            </a:r>
          </a:p>
          <a:p>
            <a:pPr marL="342900" indent="-342900">
              <a:buFont typeface="Arial" panose="020B0604020202020204" pitchFamily="34" charset="0"/>
              <a:buChar char="•"/>
              <a:defRPr sz="2000">
                <a:solidFill>
                  <a:srgbClr val="111827"/>
                </a:solidFill>
                <a:latin typeface="Calibri"/>
              </a:defRPr>
            </a:pPr>
            <a:r>
              <a:rPr lang="en-US" sz="2400" dirty="0"/>
              <a:t>Radiation unit takes into account the atmosphere warming in the ultraviolet and visible regions of the spectrum, as well as cooling in the infrared radiation bands.</a:t>
            </a:r>
          </a:p>
          <a:p>
            <a:pPr marL="342900" indent="-342900">
              <a:buFont typeface="Arial" panose="020B0604020202020204" pitchFamily="34" charset="0"/>
              <a:buChar char="•"/>
              <a:defRPr sz="2000">
                <a:solidFill>
                  <a:srgbClr val="111827"/>
                </a:solidFill>
                <a:latin typeface="Calibri"/>
              </a:defRPr>
            </a:pPr>
            <a:r>
              <a:rPr lang="en-US" sz="2400" dirty="0"/>
              <a:t>Ion drag, molecular viscosity, thermal conductivity, turbulent diffusion and three-dimensional distribution of ozone are taken on.</a:t>
            </a:r>
          </a:p>
          <a:p>
            <a:pPr marL="342900" indent="-342900">
              <a:buFont typeface="Arial" panose="020B0604020202020204" pitchFamily="34" charset="0"/>
              <a:buChar char="•"/>
              <a:defRPr sz="2000">
                <a:solidFill>
                  <a:srgbClr val="111827"/>
                </a:solidFill>
                <a:latin typeface="Calibri"/>
              </a:defRPr>
            </a:pPr>
            <a:r>
              <a:rPr lang="en-US" sz="2400" dirty="0"/>
              <a:t>The main parameters calculated by the model are zonal, meridional, and vertical wind components, geopotential, and temperature.</a:t>
            </a:r>
          </a:p>
          <a:p>
            <a:pPr marL="342900" indent="-342900">
              <a:buFont typeface="Arial" panose="020B0604020202020204" pitchFamily="34" charset="0"/>
              <a:buChar char="•"/>
              <a:defRPr sz="2000">
                <a:solidFill>
                  <a:srgbClr val="111827"/>
                </a:solidFill>
                <a:latin typeface="Calibri"/>
              </a:defRPr>
            </a:pPr>
            <a:r>
              <a:rPr lang="en-US" sz="2400" dirty="0"/>
              <a:t>The horizontal grid is 36x64 grid-steps in latitude and longitude, respectively. Vertical grid – log-isobaric vertical coordinate, 56 nodes from the surface to 300-400 km. The time step is 2 hours.</a:t>
            </a:r>
          </a:p>
          <a:p>
            <a:pPr marL="342900" indent="-342900">
              <a:buFont typeface="Arial" panose="020B0604020202020204" pitchFamily="34" charset="0"/>
              <a:buChar char="•"/>
              <a:defRPr sz="2000">
                <a:solidFill>
                  <a:srgbClr val="111827"/>
                </a:solidFill>
                <a:latin typeface="Calibri"/>
              </a:defRPr>
            </a:pPr>
            <a:r>
              <a:rPr lang="en-US" sz="2400" dirty="0"/>
              <a:t>Weather changes and clouds in the troposphere are not modeled.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1520" y="822960"/>
            <a:ext cx="4741491" cy="615553"/>
          </a:xfrm>
          <a:prstGeom prst="rect">
            <a:avLst/>
          </a:prstGeom>
          <a:noFill/>
        </p:spPr>
        <p:txBody>
          <a:bodyPr wrap="none">
            <a:spAutoFit/>
          </a:bodyPr>
          <a:lstStyle/>
          <a:p>
            <a:pPr algn="l"/>
            <a:r>
              <a:rPr lang="en-US" sz="3400" b="1" dirty="0">
                <a:solidFill>
                  <a:srgbClr val="111827"/>
                </a:solidFill>
                <a:latin typeface="Calibri"/>
              </a:rPr>
              <a:t>QBO and ENSO in MUAM</a:t>
            </a:r>
          </a:p>
        </p:txBody>
      </p:sp>
      <p:sp>
        <p:nvSpPr>
          <p:cNvPr id="3" name="TextBox 2"/>
          <p:cNvSpPr txBox="1"/>
          <p:nvPr/>
        </p:nvSpPr>
        <p:spPr>
          <a:xfrm>
            <a:off x="731521" y="3526832"/>
            <a:ext cx="5143657" cy="707886"/>
          </a:xfrm>
          <a:prstGeom prst="rect">
            <a:avLst/>
          </a:prstGeom>
          <a:noFill/>
        </p:spPr>
        <p:txBody>
          <a:bodyPr wrap="square">
            <a:spAutoFit/>
          </a:bodyPr>
          <a:lstStyle/>
          <a:p>
            <a:pPr algn="l"/>
            <a:r>
              <a:rPr lang="en-US" sz="2000" b="0" dirty="0">
                <a:solidFill>
                  <a:srgbClr val="111827"/>
                </a:solidFill>
                <a:latin typeface="Calibri"/>
              </a:rPr>
              <a:t>Fig. 1. Zonally averaged zonal wind structures – 2 and 3 QBO phases (westerly QBO).</a:t>
            </a:r>
            <a:endParaRPr lang="ru-RU" sz="2000" b="0" dirty="0">
              <a:solidFill>
                <a:srgbClr val="111827"/>
              </a:solidFill>
              <a:latin typeface="Calibri"/>
            </a:endParaRPr>
          </a:p>
        </p:txBody>
      </p:sp>
      <p:pic>
        <p:nvPicPr>
          <p:cNvPr id="5" name="Рисунок 7">
            <a:extLst>
              <a:ext uri="{FF2B5EF4-FFF2-40B4-BE49-F238E27FC236}">
                <a16:creationId xmlns:a16="http://schemas.microsoft.com/office/drawing/2014/main" id="{29566FE2-41D6-B106-4AE9-F13BCC5F2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19" y="1489071"/>
            <a:ext cx="26479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9">
            <a:extLst>
              <a:ext uri="{FF2B5EF4-FFF2-40B4-BE49-F238E27FC236}">
                <a16:creationId xmlns:a16="http://schemas.microsoft.com/office/drawing/2014/main" id="{59AE1792-51BF-01A8-FD5F-B60487831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715" y="1494327"/>
            <a:ext cx="2640012"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13">
            <a:extLst>
              <a:ext uri="{FF2B5EF4-FFF2-40B4-BE49-F238E27FC236}">
                <a16:creationId xmlns:a16="http://schemas.microsoft.com/office/drawing/2014/main" id="{3730F1C6-F8C5-9039-6F1A-1FFE846FA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31" y="4164834"/>
            <a:ext cx="264953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4">
            <a:extLst>
              <a:ext uri="{FF2B5EF4-FFF2-40B4-BE49-F238E27FC236}">
                <a16:creationId xmlns:a16="http://schemas.microsoft.com/office/drawing/2014/main" id="{03566550-85B8-506C-8977-EBFE9FE24C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469" y="4137847"/>
            <a:ext cx="2640012"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F846CB0-8D46-D60B-603A-70B3C1CC024B}"/>
              </a:ext>
            </a:extLst>
          </p:cNvPr>
          <p:cNvSpPr txBox="1"/>
          <p:nvPr/>
        </p:nvSpPr>
        <p:spPr>
          <a:xfrm>
            <a:off x="883760" y="6179545"/>
            <a:ext cx="5135721" cy="707886"/>
          </a:xfrm>
          <a:prstGeom prst="rect">
            <a:avLst/>
          </a:prstGeom>
          <a:noFill/>
        </p:spPr>
        <p:txBody>
          <a:bodyPr wrap="square">
            <a:spAutoFit/>
          </a:bodyPr>
          <a:lstStyle/>
          <a:p>
            <a:pPr algn="l"/>
            <a:r>
              <a:rPr lang="en-US" sz="2000" b="0" dirty="0">
                <a:solidFill>
                  <a:srgbClr val="111827"/>
                </a:solidFill>
                <a:latin typeface="Calibri"/>
              </a:rPr>
              <a:t>Fig. 2. Zonally averaged zonal wind structures – 6 and 7 QBO phases (easterly QBO).</a:t>
            </a:r>
            <a:endParaRPr lang="ru-RU" sz="2000" b="0" dirty="0">
              <a:solidFill>
                <a:srgbClr val="111827"/>
              </a:solidFill>
              <a:latin typeface="Calibri"/>
            </a:endParaRPr>
          </a:p>
        </p:txBody>
      </p:sp>
      <p:pic>
        <p:nvPicPr>
          <p:cNvPr id="11" name="Рисунок 3">
            <a:extLst>
              <a:ext uri="{FF2B5EF4-FFF2-40B4-BE49-F238E27FC236}">
                <a16:creationId xmlns:a16="http://schemas.microsoft.com/office/drawing/2014/main" id="{3EF2AF3F-41FD-121D-23CD-3263649F6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462" y="1494566"/>
            <a:ext cx="3752490" cy="264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8C0F6170-8F0A-EE44-CC9A-0949B91C8758}"/>
              </a:ext>
            </a:extLst>
          </p:cNvPr>
          <p:cNvSpPr txBox="1"/>
          <p:nvPr/>
        </p:nvSpPr>
        <p:spPr>
          <a:xfrm>
            <a:off x="6661467" y="4132352"/>
            <a:ext cx="5244465" cy="707886"/>
          </a:xfrm>
          <a:prstGeom prst="rect">
            <a:avLst/>
          </a:prstGeom>
          <a:noFill/>
        </p:spPr>
        <p:txBody>
          <a:bodyPr wrap="square">
            <a:spAutoFit/>
          </a:bodyPr>
          <a:lstStyle/>
          <a:p>
            <a:pPr algn="l"/>
            <a:r>
              <a:rPr lang="en-US" sz="2000" b="0" dirty="0">
                <a:solidFill>
                  <a:srgbClr val="111827"/>
                </a:solidFill>
                <a:latin typeface="Calibri"/>
              </a:rPr>
              <a:t>Table 1. Years with westerly and easterly phase of the QBO.</a:t>
            </a:r>
          </a:p>
        </p:txBody>
      </p:sp>
      <p:graphicFrame>
        <p:nvGraphicFramePr>
          <p:cNvPr id="13" name="Таблица 10">
            <a:extLst>
              <a:ext uri="{FF2B5EF4-FFF2-40B4-BE49-F238E27FC236}">
                <a16:creationId xmlns:a16="http://schemas.microsoft.com/office/drawing/2014/main" id="{624EA0C3-56C9-F558-D359-4A830393DDF4}"/>
              </a:ext>
            </a:extLst>
          </p:cNvPr>
          <p:cNvGraphicFramePr>
            <a:graphicFrameLocks noGrp="1"/>
          </p:cNvGraphicFramePr>
          <p:nvPr>
            <p:extLst>
              <p:ext uri="{D42A27DB-BD31-4B8C-83A1-F6EECF244321}">
                <p14:modId xmlns:p14="http://schemas.microsoft.com/office/powerpoint/2010/main" val="367150392"/>
              </p:ext>
            </p:extLst>
          </p:nvPr>
        </p:nvGraphicFramePr>
        <p:xfrm>
          <a:off x="7254557" y="5085758"/>
          <a:ext cx="4178300" cy="1093787"/>
        </p:xfrm>
        <a:graphic>
          <a:graphicData uri="http://schemas.openxmlformats.org/drawingml/2006/table">
            <a:tbl>
              <a:tblPr firstRow="1" bandRow="1">
                <a:tableStyleId>{5C22544A-7EE6-4342-B048-85BDC9FD1C3A}</a:tableStyleId>
              </a:tblPr>
              <a:tblGrid>
                <a:gridCol w="1096296">
                  <a:extLst>
                    <a:ext uri="{9D8B030D-6E8A-4147-A177-3AD203B41FA5}">
                      <a16:colId xmlns:a16="http://schemas.microsoft.com/office/drawing/2014/main" val="20000"/>
                    </a:ext>
                  </a:extLst>
                </a:gridCol>
                <a:gridCol w="3082004">
                  <a:extLst>
                    <a:ext uri="{9D8B030D-6E8A-4147-A177-3AD203B41FA5}">
                      <a16:colId xmlns:a16="http://schemas.microsoft.com/office/drawing/2014/main" val="20001"/>
                    </a:ext>
                  </a:extLst>
                </a:gridCol>
              </a:tblGrid>
              <a:tr h="305051">
                <a:tc>
                  <a:txBody>
                    <a:bodyPr/>
                    <a:lstStyle/>
                    <a:p>
                      <a:endParaRPr lang="ru-RU" sz="1400" dirty="0"/>
                    </a:p>
                  </a:txBody>
                  <a:tcPr marL="91442" marR="91442" marT="45758" marB="457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Years (January)</a:t>
                      </a:r>
                      <a:endParaRPr lang="ru-RU" sz="1400" b="0" dirty="0">
                        <a:solidFill>
                          <a:schemeClr val="tx1"/>
                        </a:solidFill>
                        <a:latin typeface="Times New Roman" panose="02020603050405020304" pitchFamily="18" charset="0"/>
                        <a:cs typeface="Times New Roman" panose="02020603050405020304" pitchFamily="18" charset="0"/>
                      </a:endParaRPr>
                    </a:p>
                  </a:txBody>
                  <a:tcPr marL="91442" marR="91442" marT="45758" marB="457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43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El Niño </a:t>
                      </a:r>
                      <a:endParaRPr lang="ru-RU" sz="1400" dirty="0"/>
                    </a:p>
                  </a:txBody>
                  <a:tcPr marL="91442" marR="91442" marT="45758" marB="457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dirty="0">
                          <a:latin typeface="Times New Roman" panose="02020603050405020304" pitchFamily="18" charset="0"/>
                          <a:cs typeface="Times New Roman" panose="02020603050405020304" pitchFamily="18" charset="0"/>
                        </a:rPr>
                        <a:t>1983, 1992, 1998, 2003, 2010</a:t>
                      </a:r>
                    </a:p>
                  </a:txBody>
                  <a:tcPr marL="91442" marR="91442" marT="45758" marB="457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43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 Niña </a:t>
                      </a:r>
                      <a:endParaRPr lang="ru-RU" sz="1400" dirty="0"/>
                    </a:p>
                  </a:txBody>
                  <a:tcPr marL="91442" marR="91442" marT="45758" marB="457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dirty="0">
                          <a:latin typeface="Times New Roman" panose="02020603050405020304" pitchFamily="18" charset="0"/>
                          <a:cs typeface="Times New Roman" panose="02020603050405020304" pitchFamily="18" charset="0"/>
                        </a:rPr>
                        <a:t>1989, 1999, 2000, 2008, 2011</a:t>
                      </a:r>
                      <a:endParaRPr lang="ru-RU" sz="1400" dirty="0"/>
                    </a:p>
                  </a:txBody>
                  <a:tcPr marL="91442" marR="91442" marT="45758" marB="457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4" name="TextBox 13">
            <a:extLst>
              <a:ext uri="{FF2B5EF4-FFF2-40B4-BE49-F238E27FC236}">
                <a16:creationId xmlns:a16="http://schemas.microsoft.com/office/drawing/2014/main" id="{298783DC-9A25-93B0-FEA7-6BA9EA449316}"/>
              </a:ext>
            </a:extLst>
          </p:cNvPr>
          <p:cNvSpPr txBox="1"/>
          <p:nvPr/>
        </p:nvSpPr>
        <p:spPr>
          <a:xfrm>
            <a:off x="6661467" y="6179545"/>
            <a:ext cx="5364480" cy="400110"/>
          </a:xfrm>
          <a:prstGeom prst="rect">
            <a:avLst/>
          </a:prstGeom>
          <a:noFill/>
        </p:spPr>
        <p:txBody>
          <a:bodyPr wrap="square">
            <a:spAutoFit/>
          </a:bodyPr>
          <a:lstStyle/>
          <a:p>
            <a:pPr algn="l"/>
            <a:r>
              <a:rPr lang="en-US" sz="2000" b="0" dirty="0">
                <a:solidFill>
                  <a:srgbClr val="111827"/>
                </a:solidFill>
                <a:latin typeface="Calibri"/>
              </a:rPr>
              <a:t>Table 2. Years with El Niño and La Niña conditions.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1520" y="822960"/>
            <a:ext cx="5108258" cy="615553"/>
          </a:xfrm>
          <a:prstGeom prst="rect">
            <a:avLst/>
          </a:prstGeom>
          <a:noFill/>
        </p:spPr>
        <p:txBody>
          <a:bodyPr wrap="none">
            <a:spAutoFit/>
          </a:bodyPr>
          <a:lstStyle/>
          <a:p>
            <a:pPr algn="l"/>
            <a:r>
              <a:rPr lang="en-US" sz="3400" b="1" dirty="0">
                <a:solidFill>
                  <a:srgbClr val="111827"/>
                </a:solidFill>
                <a:latin typeface="Calibri"/>
              </a:rPr>
              <a:t>Stationary planetary waves</a:t>
            </a:r>
          </a:p>
        </p:txBody>
      </p:sp>
      <p:pic>
        <p:nvPicPr>
          <p:cNvPr id="5" name="Picture 4" descr="Fig1_spw1__">
            <a:extLst>
              <a:ext uri="{FF2B5EF4-FFF2-40B4-BE49-F238E27FC236}">
                <a16:creationId xmlns:a16="http://schemas.microsoft.com/office/drawing/2014/main" id="{F2636FE2-CE7C-A0AF-6629-DEF56CBEE18F}"/>
              </a:ext>
            </a:extLst>
          </p:cNvPr>
          <p:cNvPicPr>
            <a:picLocks noChangeAspect="1" noChangeArrowheads="1"/>
          </p:cNvPicPr>
          <p:nvPr/>
        </p:nvPicPr>
        <p:blipFill>
          <a:blip r:embed="rId2" cstate="print"/>
          <a:srcRect/>
          <a:stretch>
            <a:fillRect/>
          </a:stretch>
        </p:blipFill>
        <p:spPr bwMode="auto">
          <a:xfrm>
            <a:off x="0" y="1479153"/>
            <a:ext cx="5760000" cy="3785389"/>
          </a:xfrm>
          <a:prstGeom prst="rect">
            <a:avLst/>
          </a:prstGeom>
          <a:noFill/>
          <a:ln w="9525">
            <a:noFill/>
            <a:miter lim="800000"/>
            <a:headEnd/>
            <a:tailEnd/>
          </a:ln>
        </p:spPr>
      </p:pic>
      <p:pic>
        <p:nvPicPr>
          <p:cNvPr id="7" name="Picture 6" descr="Fig2_spw2_">
            <a:extLst>
              <a:ext uri="{FF2B5EF4-FFF2-40B4-BE49-F238E27FC236}">
                <a16:creationId xmlns:a16="http://schemas.microsoft.com/office/drawing/2014/main" id="{525A4064-FF7C-8A26-46F5-99F8C156BE62}"/>
              </a:ext>
            </a:extLst>
          </p:cNvPr>
          <p:cNvPicPr>
            <a:picLocks noChangeAspect="1" noChangeArrowheads="1"/>
          </p:cNvPicPr>
          <p:nvPr/>
        </p:nvPicPr>
        <p:blipFill>
          <a:blip r:embed="rId3" cstate="print"/>
          <a:srcRect/>
          <a:stretch>
            <a:fillRect/>
          </a:stretch>
        </p:blipFill>
        <p:spPr bwMode="auto">
          <a:xfrm>
            <a:off x="6407761" y="1479153"/>
            <a:ext cx="5760000" cy="3785389"/>
          </a:xfrm>
          <a:prstGeom prst="rect">
            <a:avLst/>
          </a:prstGeom>
          <a:noFill/>
          <a:ln w="9525">
            <a:noFill/>
            <a:miter lim="800000"/>
            <a:headEnd/>
            <a:tailEnd/>
          </a:ln>
        </p:spPr>
      </p:pic>
      <p:sp>
        <p:nvSpPr>
          <p:cNvPr id="8" name="TextBox 7">
            <a:extLst>
              <a:ext uri="{FF2B5EF4-FFF2-40B4-BE49-F238E27FC236}">
                <a16:creationId xmlns:a16="http://schemas.microsoft.com/office/drawing/2014/main" id="{88AB09D8-9147-906B-6159-F52B17BA79C2}"/>
              </a:ext>
            </a:extLst>
          </p:cNvPr>
          <p:cNvSpPr txBox="1"/>
          <p:nvPr/>
        </p:nvSpPr>
        <p:spPr>
          <a:xfrm>
            <a:off x="43391" y="5261248"/>
            <a:ext cx="6096000" cy="1384995"/>
          </a:xfrm>
          <a:prstGeom prst="rect">
            <a:avLst/>
          </a:prstGeom>
          <a:noFill/>
        </p:spPr>
        <p:txBody>
          <a:bodyPr wrap="square">
            <a:spAutoFit/>
          </a:bodyPr>
          <a:lstStyle/>
          <a:p>
            <a:pPr algn="l"/>
            <a:r>
              <a:rPr lang="en-US" sz="1400" b="0" dirty="0">
                <a:solidFill>
                  <a:srgbClr val="111827"/>
                </a:solidFill>
                <a:latin typeface="Calibri"/>
              </a:rPr>
              <a:t>Fig. 3. a): amplitude of the geopotential height variations caused by SPW1 (</a:t>
            </a:r>
            <a:r>
              <a:rPr lang="en-US" sz="1400" b="0" dirty="0" err="1">
                <a:solidFill>
                  <a:srgbClr val="111827"/>
                </a:solidFill>
                <a:latin typeface="Calibri"/>
              </a:rPr>
              <a:t>gp.m</a:t>
            </a:r>
            <a:r>
              <a:rPr lang="en-US" sz="1400" b="0" dirty="0">
                <a:solidFill>
                  <a:srgbClr val="111827"/>
                </a:solidFill>
                <a:latin typeface="Calibri"/>
              </a:rPr>
              <a:t>., shaded), EP flux (m</a:t>
            </a:r>
            <a:r>
              <a:rPr lang="en-US" sz="1400" b="0" baseline="30000" dirty="0">
                <a:solidFill>
                  <a:srgbClr val="111827"/>
                </a:solidFill>
                <a:latin typeface="Calibri"/>
              </a:rPr>
              <a:t>2</a:t>
            </a:r>
            <a:r>
              <a:rPr lang="en-US" sz="1400" b="0" dirty="0">
                <a:solidFill>
                  <a:srgbClr val="111827"/>
                </a:solidFill>
                <a:latin typeface="Calibri"/>
              </a:rPr>
              <a:t>/s</a:t>
            </a:r>
            <a:r>
              <a:rPr lang="en-US" sz="1400" b="0" baseline="30000" dirty="0">
                <a:solidFill>
                  <a:srgbClr val="111827"/>
                </a:solidFill>
                <a:latin typeface="Calibri"/>
              </a:rPr>
              <a:t>2</a:t>
            </a:r>
            <a:r>
              <a:rPr lang="en-US" sz="1400" b="0" dirty="0">
                <a:solidFill>
                  <a:srgbClr val="111827"/>
                </a:solidFill>
                <a:latin typeface="Calibri"/>
              </a:rPr>
              <a:t>, arrows). Hatched areas show negative refractive index beyond the waveguide. Data is averaged over January–February and all MUAM simulations; b-e): respective amplitude and EP flux increments due to change of ENSO/QBO phase, hatched areas show insignificant data at 95%. Vertical EP flux component is multiplied by 200.</a:t>
            </a:r>
          </a:p>
        </p:txBody>
      </p:sp>
      <p:sp>
        <p:nvSpPr>
          <p:cNvPr id="9" name="TextBox 8">
            <a:extLst>
              <a:ext uri="{FF2B5EF4-FFF2-40B4-BE49-F238E27FC236}">
                <a16:creationId xmlns:a16="http://schemas.microsoft.com/office/drawing/2014/main" id="{A78030A4-C6A0-9133-C660-393D996CBBFC}"/>
              </a:ext>
            </a:extLst>
          </p:cNvPr>
          <p:cNvSpPr txBox="1"/>
          <p:nvPr/>
        </p:nvSpPr>
        <p:spPr>
          <a:xfrm>
            <a:off x="6116761" y="5264542"/>
            <a:ext cx="6096000" cy="307777"/>
          </a:xfrm>
          <a:prstGeom prst="rect">
            <a:avLst/>
          </a:prstGeom>
          <a:noFill/>
        </p:spPr>
        <p:txBody>
          <a:bodyPr wrap="square">
            <a:spAutoFit/>
          </a:bodyPr>
          <a:lstStyle/>
          <a:p>
            <a:pPr algn="l"/>
            <a:r>
              <a:rPr lang="en-US" sz="1400" b="0" dirty="0">
                <a:solidFill>
                  <a:srgbClr val="111827"/>
                </a:solidFill>
                <a:latin typeface="Calibri"/>
              </a:rPr>
              <a:t>Fig. 4. The same as Fig. 3 but for the SPW2.</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BB48683-7869-2C7F-1A38-F34937E56A52}"/>
                  </a:ext>
                </a:extLst>
              </p:cNvPr>
              <p:cNvSpPr txBox="1"/>
              <p:nvPr/>
            </p:nvSpPr>
            <p:spPr>
              <a:xfrm>
                <a:off x="6116761" y="5480425"/>
                <a:ext cx="3293916" cy="455381"/>
              </a:xfrm>
              <a:prstGeom prst="rect">
                <a:avLst/>
              </a:prstGeom>
              <a:noFill/>
            </p:spPr>
            <p:txBody>
              <a:bodyPr wrap="square">
                <a:spAutoFit/>
              </a:bodyPr>
              <a:lstStyle/>
              <a:p>
                <a:r>
                  <a:rPr lang="en-US" sz="1200" dirty="0">
                    <a:solidFill>
                      <a:srgbClr val="836967"/>
                    </a:solidFill>
                    <a:latin typeface="Tahoma" panose="020B0604030504040204" pitchFamily="34" charset="0"/>
                    <a:ea typeface="Tahoma" panose="020B0604030504040204" pitchFamily="34" charset="0"/>
                    <a:cs typeface="Tahoma" panose="020B0604030504040204" pitchFamily="34" charset="0"/>
                  </a:rPr>
                  <a:t>(1):</a:t>
                </a:r>
                <a:r>
                  <a:rPr lang="en-US" sz="1200" dirty="0">
                    <a:solidFill>
                      <a:srgbClr val="836967"/>
                    </a:solidFill>
                  </a:rPr>
                  <a:t> </a:t>
                </a:r>
                <a14:m>
                  <m:oMath xmlns:m="http://schemas.openxmlformats.org/officeDocument/2006/math">
                    <m:sSup>
                      <m:sSupPr>
                        <m:ctrlPr>
                          <a:rPr lang="ru-RU" sz="1200" i="1" smtClean="0">
                            <a:solidFill>
                              <a:srgbClr val="836967"/>
                            </a:solidFill>
                            <a:latin typeface="Cambria Math" panose="02040503050406030204" pitchFamily="18" charset="0"/>
                          </a:rPr>
                        </m:ctrlPr>
                      </m:sSupPr>
                      <m:e>
                        <m:r>
                          <a:rPr lang="ru-RU" sz="1200" i="1">
                            <a:latin typeface="Cambria Math" panose="02040503050406030204" pitchFamily="18" charset="0"/>
                          </a:rPr>
                          <m:t>𝑛</m:t>
                        </m:r>
                      </m:e>
                      <m:sup>
                        <m:r>
                          <a:rPr lang="ru-RU" sz="1200" i="0">
                            <a:latin typeface="Cambria Math" panose="02040503050406030204" pitchFamily="18" charset="0"/>
                          </a:rPr>
                          <m:t>2</m:t>
                        </m:r>
                      </m:sup>
                    </m:sSup>
                    <m:d>
                      <m:dPr>
                        <m:ctrlPr>
                          <a:rPr lang="ru-RU" sz="1200" i="1">
                            <a:solidFill>
                              <a:srgbClr val="836967"/>
                            </a:solidFill>
                            <a:latin typeface="Cambria Math" panose="02040503050406030204" pitchFamily="18" charset="0"/>
                          </a:rPr>
                        </m:ctrlPr>
                      </m:dPr>
                      <m:e>
                        <m:r>
                          <a:rPr lang="ru-RU" sz="1200" i="1">
                            <a:latin typeface="Cambria Math" panose="02040503050406030204" pitchFamily="18" charset="0"/>
                          </a:rPr>
                          <m:t>𝜑</m:t>
                        </m:r>
                        <m:r>
                          <a:rPr lang="ru-RU" sz="1200" i="0">
                            <a:latin typeface="Cambria Math" panose="02040503050406030204" pitchFamily="18" charset="0"/>
                          </a:rPr>
                          <m:t>,</m:t>
                        </m:r>
                        <m:r>
                          <a:rPr lang="ru-RU" sz="1200" i="1">
                            <a:latin typeface="Cambria Math" panose="02040503050406030204" pitchFamily="18" charset="0"/>
                          </a:rPr>
                          <m:t>𝑧</m:t>
                        </m:r>
                      </m:e>
                    </m:d>
                    <m:r>
                      <a:rPr lang="ru-RU" sz="1200" i="0">
                        <a:latin typeface="Cambria Math" panose="02040503050406030204" pitchFamily="18" charset="0"/>
                      </a:rPr>
                      <m:t>=</m:t>
                    </m:r>
                    <m:f>
                      <m:fPr>
                        <m:ctrlPr>
                          <a:rPr lang="ru-RU" sz="1200" i="1">
                            <a:solidFill>
                              <a:srgbClr val="836967"/>
                            </a:solidFill>
                            <a:latin typeface="Cambria Math" panose="02040503050406030204" pitchFamily="18" charset="0"/>
                          </a:rPr>
                        </m:ctrlPr>
                      </m:fPr>
                      <m:num>
                        <m:acc>
                          <m:accPr>
                            <m:chr m:val="̅"/>
                            <m:ctrlPr>
                              <a:rPr lang="ru-RU" sz="1200" i="1">
                                <a:solidFill>
                                  <a:srgbClr val="836967"/>
                                </a:solidFill>
                                <a:latin typeface="Cambria Math" panose="02040503050406030204" pitchFamily="18" charset="0"/>
                              </a:rPr>
                            </m:ctrlPr>
                          </m:accPr>
                          <m:e>
                            <m:sSub>
                              <m:sSubPr>
                                <m:ctrlPr>
                                  <a:rPr lang="ru-RU" sz="1200" i="1">
                                    <a:solidFill>
                                      <a:srgbClr val="836967"/>
                                    </a:solidFill>
                                    <a:latin typeface="Cambria Math" panose="02040503050406030204" pitchFamily="18" charset="0"/>
                                  </a:rPr>
                                </m:ctrlPr>
                              </m:sSubPr>
                              <m:e>
                                <m:r>
                                  <a:rPr lang="ru-RU" sz="1200" i="1">
                                    <a:latin typeface="Cambria Math" panose="02040503050406030204" pitchFamily="18" charset="0"/>
                                  </a:rPr>
                                  <m:t>𝑞</m:t>
                                </m:r>
                              </m:e>
                              <m:sub>
                                <m:r>
                                  <a:rPr lang="ru-RU" sz="1200" i="1">
                                    <a:latin typeface="Cambria Math" panose="02040503050406030204" pitchFamily="18" charset="0"/>
                                  </a:rPr>
                                  <m:t>𝜑</m:t>
                                </m:r>
                              </m:sub>
                            </m:sSub>
                          </m:e>
                        </m:acc>
                      </m:num>
                      <m:den>
                        <m:r>
                          <a:rPr lang="ru-RU" sz="1200" i="1">
                            <a:latin typeface="Cambria Math" panose="02040503050406030204" pitchFamily="18" charset="0"/>
                          </a:rPr>
                          <m:t>𝑢</m:t>
                        </m:r>
                        <m:r>
                          <a:rPr lang="ru-RU" sz="1200" i="0">
                            <a:latin typeface="Cambria Math" panose="02040503050406030204" pitchFamily="18" charset="0"/>
                          </a:rPr>
                          <m:t>−</m:t>
                        </m:r>
                        <m:r>
                          <a:rPr lang="ru-RU" sz="1200" i="1">
                            <a:latin typeface="Cambria Math" panose="02040503050406030204" pitchFamily="18" charset="0"/>
                          </a:rPr>
                          <m:t>𝑐</m:t>
                        </m:r>
                      </m:den>
                    </m:f>
                    <m:r>
                      <a:rPr lang="ru-RU" sz="1200" i="0">
                        <a:latin typeface="Cambria Math" panose="02040503050406030204" pitchFamily="18" charset="0"/>
                      </a:rPr>
                      <m:t>−</m:t>
                    </m:r>
                    <m:sSup>
                      <m:sSupPr>
                        <m:ctrlPr>
                          <a:rPr lang="ru-RU" sz="1200" i="1">
                            <a:solidFill>
                              <a:srgbClr val="836967"/>
                            </a:solidFill>
                            <a:latin typeface="Cambria Math" panose="02040503050406030204" pitchFamily="18" charset="0"/>
                          </a:rPr>
                        </m:ctrlPr>
                      </m:sSupPr>
                      <m:e>
                        <m:d>
                          <m:dPr>
                            <m:ctrlPr>
                              <a:rPr lang="ru-RU" sz="1200" i="1">
                                <a:solidFill>
                                  <a:srgbClr val="836967"/>
                                </a:solidFill>
                                <a:latin typeface="Cambria Math" panose="02040503050406030204" pitchFamily="18" charset="0"/>
                              </a:rPr>
                            </m:ctrlPr>
                          </m:dPr>
                          <m:e>
                            <m:f>
                              <m:fPr>
                                <m:ctrlPr>
                                  <a:rPr lang="ru-RU" sz="1200" i="1">
                                    <a:solidFill>
                                      <a:srgbClr val="836967"/>
                                    </a:solidFill>
                                    <a:latin typeface="Cambria Math" panose="02040503050406030204" pitchFamily="18" charset="0"/>
                                  </a:rPr>
                                </m:ctrlPr>
                              </m:fPr>
                              <m:num>
                                <m:r>
                                  <a:rPr lang="ru-RU" sz="1200" i="1">
                                    <a:latin typeface="Cambria Math" panose="02040503050406030204" pitchFamily="18" charset="0"/>
                                  </a:rPr>
                                  <m:t>𝑚</m:t>
                                </m:r>
                              </m:num>
                              <m:den>
                                <m:r>
                                  <a:rPr lang="ru-RU" sz="1200" i="1">
                                    <a:latin typeface="Cambria Math" panose="02040503050406030204" pitchFamily="18" charset="0"/>
                                  </a:rPr>
                                  <m:t>𝑎</m:t>
                                </m:r>
                                <m:func>
                                  <m:funcPr>
                                    <m:ctrlPr>
                                      <a:rPr lang="ru-RU" sz="1200" i="1">
                                        <a:latin typeface="Cambria Math" panose="02040503050406030204" pitchFamily="18" charset="0"/>
                                      </a:rPr>
                                    </m:ctrlPr>
                                  </m:funcPr>
                                  <m:fName>
                                    <m:r>
                                      <m:rPr>
                                        <m:sty m:val="p"/>
                                      </m:rPr>
                                      <a:rPr lang="ru-RU" sz="1200" i="0">
                                        <a:latin typeface="Cambria Math" panose="02040503050406030204" pitchFamily="18" charset="0"/>
                                      </a:rPr>
                                      <m:t>cos</m:t>
                                    </m:r>
                                  </m:fName>
                                  <m:e>
                                    <m:r>
                                      <a:rPr lang="ru-RU" sz="1200" i="1">
                                        <a:latin typeface="Cambria Math" panose="02040503050406030204" pitchFamily="18" charset="0"/>
                                      </a:rPr>
                                      <m:t>𝜑</m:t>
                                    </m:r>
                                  </m:e>
                                </m:func>
                              </m:den>
                            </m:f>
                          </m:e>
                        </m:d>
                      </m:e>
                      <m:sup>
                        <m:r>
                          <a:rPr lang="ru-RU" sz="1200" i="0">
                            <a:latin typeface="Cambria Math" panose="02040503050406030204" pitchFamily="18" charset="0"/>
                          </a:rPr>
                          <m:t>2</m:t>
                        </m:r>
                      </m:sup>
                    </m:sSup>
                    <m:r>
                      <a:rPr lang="ru-RU" sz="1200" i="0">
                        <a:latin typeface="Cambria Math" panose="02040503050406030204" pitchFamily="18" charset="0"/>
                      </a:rPr>
                      <m:t>−</m:t>
                    </m:r>
                    <m:sSup>
                      <m:sSupPr>
                        <m:ctrlPr>
                          <a:rPr lang="ru-RU" sz="1200" i="1">
                            <a:solidFill>
                              <a:srgbClr val="836967"/>
                            </a:solidFill>
                            <a:latin typeface="Cambria Math" panose="02040503050406030204" pitchFamily="18" charset="0"/>
                          </a:rPr>
                        </m:ctrlPr>
                      </m:sSupPr>
                      <m:e>
                        <m:d>
                          <m:dPr>
                            <m:ctrlPr>
                              <a:rPr lang="ru-RU" sz="1200" i="1">
                                <a:solidFill>
                                  <a:srgbClr val="836967"/>
                                </a:solidFill>
                                <a:latin typeface="Cambria Math" panose="02040503050406030204" pitchFamily="18" charset="0"/>
                              </a:rPr>
                            </m:ctrlPr>
                          </m:dPr>
                          <m:e>
                            <m:f>
                              <m:fPr>
                                <m:ctrlPr>
                                  <a:rPr lang="ru-RU" sz="1200" i="1">
                                    <a:solidFill>
                                      <a:srgbClr val="836967"/>
                                    </a:solidFill>
                                    <a:latin typeface="Cambria Math" panose="02040503050406030204" pitchFamily="18" charset="0"/>
                                  </a:rPr>
                                </m:ctrlPr>
                              </m:fPr>
                              <m:num>
                                <m:r>
                                  <a:rPr lang="ru-RU" sz="1200" i="1">
                                    <a:latin typeface="Cambria Math" panose="02040503050406030204" pitchFamily="18" charset="0"/>
                                  </a:rPr>
                                  <m:t>𝑓</m:t>
                                </m:r>
                              </m:num>
                              <m:den>
                                <m:r>
                                  <a:rPr lang="ru-RU" sz="1200" i="0">
                                    <a:latin typeface="Cambria Math" panose="02040503050406030204" pitchFamily="18" charset="0"/>
                                  </a:rPr>
                                  <m:t>2</m:t>
                                </m:r>
                                <m:r>
                                  <a:rPr lang="ru-RU" sz="1200" i="1">
                                    <a:latin typeface="Cambria Math" panose="02040503050406030204" pitchFamily="18" charset="0"/>
                                  </a:rPr>
                                  <m:t>𝑁𝐻</m:t>
                                </m:r>
                              </m:den>
                            </m:f>
                          </m:e>
                        </m:d>
                      </m:e>
                      <m:sup>
                        <m:r>
                          <a:rPr lang="ru-RU" sz="1200" i="0">
                            <a:latin typeface="Cambria Math" panose="02040503050406030204" pitchFamily="18" charset="0"/>
                          </a:rPr>
                          <m:t>2</m:t>
                        </m:r>
                      </m:sup>
                    </m:sSup>
                  </m:oMath>
                </a14:m>
                <a:endParaRPr lang="ru-RU" sz="1200" dirty="0"/>
              </a:p>
            </p:txBody>
          </p:sp>
        </mc:Choice>
        <mc:Fallback xmlns="">
          <p:sp>
            <p:nvSpPr>
              <p:cNvPr id="10" name="TextBox 9">
                <a:extLst>
                  <a:ext uri="{FF2B5EF4-FFF2-40B4-BE49-F238E27FC236}">
                    <a16:creationId xmlns:a16="http://schemas.microsoft.com/office/drawing/2014/main" id="{ABB48683-7869-2C7F-1A38-F34937E56A52}"/>
                  </a:ext>
                </a:extLst>
              </p:cNvPr>
              <p:cNvSpPr txBox="1">
                <a:spLocks noRot="1" noChangeAspect="1" noMove="1" noResize="1" noEditPoints="1" noAdjustHandles="1" noChangeArrowheads="1" noChangeShapeType="1" noTextEdit="1"/>
              </p:cNvSpPr>
              <p:nvPr/>
            </p:nvSpPr>
            <p:spPr>
              <a:xfrm>
                <a:off x="6116761" y="5480425"/>
                <a:ext cx="3293916" cy="455381"/>
              </a:xfrm>
              <a:prstGeom prst="rect">
                <a:avLst/>
              </a:prstGeom>
              <a:blipFill>
                <a:blip r:embed="rId4"/>
                <a:stretch>
                  <a:fillRect/>
                </a:stretch>
              </a:blipFill>
            </p:spPr>
            <p:txBody>
              <a:bodyPr/>
              <a:lstStyle/>
              <a:p>
                <a:r>
                  <a:rPr lang="ru-RU">
                    <a:noFill/>
                  </a:rPr>
                  <a:t> </a:t>
                </a:r>
              </a:p>
            </p:txBody>
          </p:sp>
        </mc:Fallback>
      </mc:AlternateContent>
      <p:sp>
        <p:nvSpPr>
          <p:cNvPr id="11" name="TextBox 10">
            <a:extLst>
              <a:ext uri="{FF2B5EF4-FFF2-40B4-BE49-F238E27FC236}">
                <a16:creationId xmlns:a16="http://schemas.microsoft.com/office/drawing/2014/main" id="{E86179F8-0FB5-E570-3632-A19EDE3C999E}"/>
              </a:ext>
            </a:extLst>
          </p:cNvPr>
          <p:cNvSpPr txBox="1"/>
          <p:nvPr/>
        </p:nvSpPr>
        <p:spPr>
          <a:xfrm>
            <a:off x="9002916" y="5563540"/>
            <a:ext cx="2174121" cy="307777"/>
          </a:xfrm>
          <a:prstGeom prst="rect">
            <a:avLst/>
          </a:prstGeom>
          <a:noFill/>
        </p:spPr>
        <p:txBody>
          <a:bodyPr wrap="none" rtlCol="0">
            <a:spAutoFit/>
          </a:bodyPr>
          <a:lstStyle/>
          <a:p>
            <a:r>
              <a:rPr lang="en-US" sz="1400" dirty="0">
                <a:solidFill>
                  <a:srgbClr val="000000"/>
                </a:solidFill>
                <a:ea typeface="Tahoma" pitchFamily="34" charset="0"/>
                <a:cs typeface="Tahoma" pitchFamily="34" charset="0"/>
              </a:rPr>
              <a:t>– </a:t>
            </a:r>
            <a:r>
              <a:rPr lang="en-US" sz="1400" dirty="0">
                <a:solidFill>
                  <a:srgbClr val="111827"/>
                </a:solidFill>
              </a:rPr>
              <a:t>refractivity</a:t>
            </a:r>
            <a:r>
              <a:rPr lang="en-US" sz="1400" dirty="0">
                <a:solidFill>
                  <a:srgbClr val="000000"/>
                </a:solidFill>
                <a:ea typeface="Tahoma" pitchFamily="34" charset="0"/>
                <a:cs typeface="Tahoma" pitchFamily="34" charset="0"/>
              </a:rPr>
              <a:t> index squared</a:t>
            </a:r>
            <a:endParaRPr lang="ru-RU" sz="1400" dirty="0">
              <a:solidFill>
                <a:srgbClr val="000000"/>
              </a:solidFill>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F080581-9388-D1ED-F0BC-D8AD24D9E26D}"/>
                  </a:ext>
                </a:extLst>
              </p:cNvPr>
              <p:cNvSpPr txBox="1"/>
              <p:nvPr/>
            </p:nvSpPr>
            <p:spPr>
              <a:xfrm>
                <a:off x="6116761" y="5914181"/>
                <a:ext cx="3293916" cy="989373"/>
              </a:xfrm>
              <a:prstGeom prst="rect">
                <a:avLst/>
              </a:prstGeom>
              <a:noFill/>
            </p:spPr>
            <p:txBody>
              <a:bodyPr wrap="square">
                <a:spAutoFit/>
              </a:bodyPr>
              <a:lstStyle/>
              <a:p>
                <a:pPr algn="just">
                  <a:spcBef>
                    <a:spcPts val="600"/>
                  </a:spcBef>
                  <a:spcAft>
                    <a:spcPts val="600"/>
                  </a:spcAft>
                </a:pPr>
                <a14:m>
                  <m:oMath xmlns:m="http://schemas.openxmlformats.org/officeDocument/2006/math">
                    <m:sSubSup>
                      <m:sSubSupPr>
                        <m:ctrlPr>
                          <a:rPr lang="ru-RU" sz="1200" i="1" smtClean="0">
                            <a:effectLst/>
                            <a:latin typeface="Cambria Math" panose="02040503050406030204" pitchFamily="18" charset="0"/>
                            <a:ea typeface="Times New Roman" panose="02020603050405020304" pitchFamily="18" charset="0"/>
                          </a:rPr>
                        </m:ctrlPr>
                      </m:sSubSupPr>
                      <m:e>
                        <m:d>
                          <m:dPr>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2</m:t>
                            </m:r>
                          </m:e>
                        </m:d>
                        <m:r>
                          <a:rPr lang="en-US" sz="1200" b="0" i="1" smtClean="0">
                            <a:effectLst/>
                            <a:latin typeface="Cambria Math" panose="02040503050406030204" pitchFamily="18" charset="0"/>
                          </a:rPr>
                          <m:t>:</m:t>
                        </m:r>
                        <m:r>
                          <a:rPr lang="en-US" sz="1200" i="1">
                            <a:effectLst/>
                            <a:latin typeface="Cambria Math" panose="02040503050406030204" pitchFamily="18" charset="0"/>
                            <a:ea typeface="Times New Roman" panose="02020603050405020304" pitchFamily="18" charset="0"/>
                          </a:rPr>
                          <m:t>𝐹</m:t>
                        </m:r>
                      </m:e>
                      <m:sub>
                        <m:r>
                          <a:rPr lang="en-GB" sz="1200" i="1">
                            <a:effectLst/>
                            <a:latin typeface="Cambria Math" panose="02040503050406030204" pitchFamily="18" charset="0"/>
                            <a:ea typeface="Times New Roman" panose="02020603050405020304" pitchFamily="18" charset="0"/>
                          </a:rPr>
                          <m:t>𝑚</m:t>
                        </m:r>
                      </m:sub>
                      <m:sup>
                        <m:r>
                          <a:rPr lang="en-US" sz="1200" i="1">
                            <a:effectLst/>
                            <a:latin typeface="Cambria Math" panose="02040503050406030204" pitchFamily="18" charset="0"/>
                            <a:ea typeface="Times New Roman" panose="02020603050405020304" pitchFamily="18" charset="0"/>
                          </a:rPr>
                          <m:t>(</m:t>
                        </m:r>
                        <m:r>
                          <a:rPr lang="en-GB" sz="1200" i="1">
                            <a:effectLst/>
                            <a:latin typeface="Cambria Math" panose="02040503050406030204" pitchFamily="18" charset="0"/>
                            <a:ea typeface="Times New Roman" panose="02020603050405020304" pitchFamily="18" charset="0"/>
                          </a:rPr>
                          <m:t>𝜑</m:t>
                        </m:r>
                        <m:r>
                          <a:rPr lang="en-US" sz="1200" i="1">
                            <a:effectLst/>
                            <a:latin typeface="Cambria Math" panose="02040503050406030204" pitchFamily="18" charset="0"/>
                            <a:ea typeface="Times New Roman" panose="02020603050405020304" pitchFamily="18" charset="0"/>
                          </a:rPr>
                          <m:t>)</m:t>
                        </m:r>
                      </m:sup>
                    </m:sSubSup>
                    <m:r>
                      <a:rPr lang="en-US" sz="1200" i="1">
                        <a:effectLst/>
                        <a:latin typeface="Cambria Math" panose="02040503050406030204" pitchFamily="18" charset="0"/>
                        <a:ea typeface="Times New Roman" panose="02020603050405020304" pitchFamily="18" charset="0"/>
                      </a:rPr>
                      <m:t>=</m:t>
                    </m:r>
                    <m:func>
                      <m:funcPr>
                        <m:ctrlPr>
                          <a:rPr lang="ru-RU" sz="1200" i="1">
                            <a:effectLst/>
                            <a:latin typeface="Cambria Math" panose="02040503050406030204" pitchFamily="18" charset="0"/>
                            <a:ea typeface="Times New Roman" panose="02020603050405020304" pitchFamily="18" charset="0"/>
                          </a:rPr>
                        </m:ctrlPr>
                      </m:funcPr>
                      <m:fName>
                        <m:r>
                          <m:rPr>
                            <m:sty m:val="p"/>
                          </m:rPr>
                          <a:rPr lang="en-US" sz="1200">
                            <a:effectLst/>
                            <a:latin typeface="Cambria Math" panose="02040503050406030204" pitchFamily="18" charset="0"/>
                            <a:ea typeface="Times New Roman" panose="02020603050405020304" pitchFamily="18" charset="0"/>
                          </a:rPr>
                          <m:t>cos</m:t>
                        </m:r>
                      </m:fName>
                      <m:e>
                        <m:r>
                          <a:rPr lang="en-GB" sz="1200" i="1">
                            <a:effectLst/>
                            <a:latin typeface="Cambria Math" panose="02040503050406030204" pitchFamily="18" charset="0"/>
                            <a:ea typeface="Times New Roman" panose="02020603050405020304" pitchFamily="18" charset="0"/>
                          </a:rPr>
                          <m:t>𝜑</m:t>
                        </m:r>
                      </m:e>
                    </m:func>
                    <m:d>
                      <m:dPr>
                        <m:ctrlPr>
                          <a:rPr lang="ru-RU" sz="1200" i="1">
                            <a:effectLst/>
                            <a:latin typeface="Cambria Math" panose="02040503050406030204" pitchFamily="18" charset="0"/>
                            <a:ea typeface="Times New Roman" panose="02020603050405020304" pitchFamily="18" charset="0"/>
                          </a:rPr>
                        </m:ctrlPr>
                      </m:dPr>
                      <m:e>
                        <m:sSub>
                          <m:sSubPr>
                            <m:ctrlPr>
                              <a:rPr lang="ru-RU" sz="1200" i="1">
                                <a:effectLst/>
                                <a:latin typeface="Cambria Math" panose="02040503050406030204" pitchFamily="18" charset="0"/>
                                <a:ea typeface="Times New Roman" panose="02020603050405020304" pitchFamily="18" charset="0"/>
                              </a:rPr>
                            </m:ctrlPr>
                          </m:sSubPr>
                          <m:e>
                            <m:acc>
                              <m:accPr>
                                <m:chr m:val="̅"/>
                                <m:ctrlPr>
                                  <a:rPr lang="ru-RU" sz="1200" i="1">
                                    <a:effectLst/>
                                    <a:latin typeface="Cambria Math" panose="02040503050406030204" pitchFamily="18" charset="0"/>
                                    <a:ea typeface="Times New Roman" panose="02020603050405020304" pitchFamily="18" charset="0"/>
                                  </a:rPr>
                                </m:ctrlPr>
                              </m:accPr>
                              <m:e>
                                <m:r>
                                  <a:rPr lang="en-GB" sz="1200" i="1">
                                    <a:effectLst/>
                                    <a:latin typeface="Cambria Math" panose="02040503050406030204" pitchFamily="18" charset="0"/>
                                    <a:ea typeface="Times New Roman" panose="02020603050405020304" pitchFamily="18" charset="0"/>
                                  </a:rPr>
                                  <m:t>𝑢</m:t>
                                </m:r>
                              </m:e>
                            </m:acc>
                          </m:e>
                          <m:sub>
                            <m:r>
                              <a:rPr lang="en-GB" sz="1200" i="1">
                                <a:effectLst/>
                                <a:latin typeface="Cambria Math" panose="02040503050406030204" pitchFamily="18" charset="0"/>
                                <a:ea typeface="Times New Roman" panose="02020603050405020304" pitchFamily="18" charset="0"/>
                              </a:rPr>
                              <m:t>𝑧</m:t>
                            </m:r>
                          </m:sub>
                        </m:sSub>
                        <m:f>
                          <m:fPr>
                            <m:ctrlPr>
                              <a:rPr lang="ru-RU" sz="1200" i="1">
                                <a:effectLst/>
                                <a:latin typeface="Cambria Math" panose="02040503050406030204" pitchFamily="18" charset="0"/>
                                <a:ea typeface="Times New Roman" panose="02020603050405020304" pitchFamily="18" charset="0"/>
                              </a:rPr>
                            </m:ctrlPr>
                          </m:fPr>
                          <m:num>
                            <m:acc>
                              <m:accPr>
                                <m:chr m:val="̅"/>
                                <m:ctrlPr>
                                  <a:rPr lang="ru-RU" sz="1200" i="1">
                                    <a:effectLst/>
                                    <a:latin typeface="Cambria Math" panose="02040503050406030204" pitchFamily="18" charset="0"/>
                                    <a:ea typeface="Times New Roman" panose="02020603050405020304" pitchFamily="18" charset="0"/>
                                  </a:rPr>
                                </m:ctrlPr>
                              </m:accPr>
                              <m:e>
                                <m:sSup>
                                  <m:sSupPr>
                                    <m:ctrlPr>
                                      <a:rPr lang="ru-RU" sz="1200" i="1">
                                        <a:effectLst/>
                                        <a:latin typeface="Cambria Math" panose="02040503050406030204" pitchFamily="18" charset="0"/>
                                        <a:ea typeface="Times New Roman" panose="02020603050405020304" pitchFamily="18" charset="0"/>
                                      </a:rPr>
                                    </m:ctrlPr>
                                  </m:sSupPr>
                                  <m:e>
                                    <m:r>
                                      <a:rPr lang="en-GB" sz="1200" i="1">
                                        <a:effectLst/>
                                        <a:latin typeface="Cambria Math" panose="02040503050406030204" pitchFamily="18" charset="0"/>
                                        <a:ea typeface="Times New Roman" panose="02020603050405020304" pitchFamily="18" charset="0"/>
                                      </a:rPr>
                                      <m:t>𝑣</m:t>
                                    </m:r>
                                  </m:e>
                                  <m:sup>
                                    <m:r>
                                      <a:rPr lang="en-US" sz="1200" i="1">
                                        <a:effectLst/>
                                        <a:latin typeface="Cambria Math" panose="02040503050406030204" pitchFamily="18" charset="0"/>
                                        <a:ea typeface="Times New Roman" panose="02020603050405020304" pitchFamily="18" charset="0"/>
                                      </a:rPr>
                                      <m:t>′</m:t>
                                    </m:r>
                                  </m:sup>
                                </m:sSup>
                                <m:sSup>
                                  <m:sSupPr>
                                    <m:ctrlPr>
                                      <a:rPr lang="ru-RU" sz="1200" i="1">
                                        <a:effectLst/>
                                        <a:latin typeface="Cambria Math" panose="02040503050406030204" pitchFamily="18" charset="0"/>
                                        <a:ea typeface="Times New Roman" panose="02020603050405020304" pitchFamily="18" charset="0"/>
                                      </a:rPr>
                                    </m:ctrlPr>
                                  </m:sSupPr>
                                  <m:e>
                                    <m:r>
                                      <a:rPr lang="en-GB" sz="1200" i="1">
                                        <a:effectLst/>
                                        <a:latin typeface="Cambria Math" panose="02040503050406030204" pitchFamily="18" charset="0"/>
                                        <a:ea typeface="Times New Roman" panose="02020603050405020304" pitchFamily="18" charset="0"/>
                                      </a:rPr>
                                      <m:t>𝜃</m:t>
                                    </m:r>
                                  </m:e>
                                  <m:sup>
                                    <m:r>
                                      <a:rPr lang="en-US" sz="1200" i="1">
                                        <a:effectLst/>
                                        <a:latin typeface="Cambria Math" panose="02040503050406030204" pitchFamily="18" charset="0"/>
                                        <a:ea typeface="Times New Roman" panose="02020603050405020304" pitchFamily="18" charset="0"/>
                                      </a:rPr>
                                      <m:t>′</m:t>
                                    </m:r>
                                  </m:sup>
                                </m:sSup>
                              </m:e>
                            </m:acc>
                          </m:num>
                          <m:den>
                            <m:acc>
                              <m:accPr>
                                <m:chr m:val="̅"/>
                                <m:ctrlPr>
                                  <a:rPr lang="ru-RU" sz="1200" i="1">
                                    <a:effectLst/>
                                    <a:latin typeface="Cambria Math" panose="02040503050406030204" pitchFamily="18" charset="0"/>
                                    <a:ea typeface="Times New Roman" panose="02020603050405020304" pitchFamily="18" charset="0"/>
                                  </a:rPr>
                                </m:ctrlPr>
                              </m:accPr>
                              <m:e>
                                <m:sSub>
                                  <m:sSubPr>
                                    <m:ctrlPr>
                                      <a:rPr lang="ru-RU" sz="1200" i="1">
                                        <a:effectLst/>
                                        <a:latin typeface="Cambria Math" panose="02040503050406030204" pitchFamily="18" charset="0"/>
                                        <a:ea typeface="Times New Roman" panose="02020603050405020304" pitchFamily="18" charset="0"/>
                                      </a:rPr>
                                    </m:ctrlPr>
                                  </m:sSubPr>
                                  <m:e>
                                    <m:r>
                                      <a:rPr lang="en-GB" sz="1200" i="1">
                                        <a:effectLst/>
                                        <a:latin typeface="Cambria Math" panose="02040503050406030204" pitchFamily="18" charset="0"/>
                                        <a:ea typeface="Times New Roman" panose="02020603050405020304" pitchFamily="18" charset="0"/>
                                      </a:rPr>
                                      <m:t>𝜃</m:t>
                                    </m:r>
                                  </m:e>
                                  <m:sub>
                                    <m:r>
                                      <a:rPr lang="en-GB" sz="1200" i="1">
                                        <a:effectLst/>
                                        <a:latin typeface="Cambria Math" panose="02040503050406030204" pitchFamily="18" charset="0"/>
                                        <a:ea typeface="Times New Roman" panose="02020603050405020304" pitchFamily="18" charset="0"/>
                                      </a:rPr>
                                      <m:t>𝑧</m:t>
                                    </m:r>
                                  </m:sub>
                                </m:sSub>
                              </m:e>
                            </m:acc>
                          </m:den>
                        </m:f>
                        <m:r>
                          <a:rPr lang="en-US" sz="1200" i="1">
                            <a:effectLst/>
                            <a:latin typeface="Cambria Math" panose="02040503050406030204" pitchFamily="18" charset="0"/>
                            <a:ea typeface="Times New Roman" panose="02020603050405020304" pitchFamily="18" charset="0"/>
                          </a:rPr>
                          <m:t>−</m:t>
                        </m:r>
                        <m:acc>
                          <m:accPr>
                            <m:chr m:val="̅"/>
                            <m:ctrlPr>
                              <a:rPr lang="ru-RU" sz="1200" i="1">
                                <a:effectLst/>
                                <a:latin typeface="Cambria Math" panose="02040503050406030204" pitchFamily="18" charset="0"/>
                                <a:ea typeface="Times New Roman" panose="02020603050405020304" pitchFamily="18" charset="0"/>
                              </a:rPr>
                            </m:ctrlPr>
                          </m:accPr>
                          <m:e>
                            <m:sSup>
                              <m:sSupPr>
                                <m:ctrlPr>
                                  <a:rPr lang="ru-RU" sz="1200" i="1">
                                    <a:effectLst/>
                                    <a:latin typeface="Cambria Math" panose="02040503050406030204" pitchFamily="18" charset="0"/>
                                    <a:ea typeface="Times New Roman" panose="02020603050405020304" pitchFamily="18" charset="0"/>
                                  </a:rPr>
                                </m:ctrlPr>
                              </m:sSupPr>
                              <m:e>
                                <m:r>
                                  <a:rPr lang="en-GB" sz="1200" i="1">
                                    <a:effectLst/>
                                    <a:latin typeface="Cambria Math" panose="02040503050406030204" pitchFamily="18" charset="0"/>
                                    <a:ea typeface="Times New Roman" panose="02020603050405020304" pitchFamily="18" charset="0"/>
                                  </a:rPr>
                                  <m:t>𝑢</m:t>
                                </m:r>
                              </m:e>
                              <m:sup>
                                <m:r>
                                  <a:rPr lang="en-US" sz="1200" i="1">
                                    <a:effectLst/>
                                    <a:latin typeface="Cambria Math" panose="02040503050406030204" pitchFamily="18" charset="0"/>
                                    <a:ea typeface="Times New Roman" panose="02020603050405020304" pitchFamily="18" charset="0"/>
                                  </a:rPr>
                                  <m:t>′</m:t>
                                </m:r>
                              </m:sup>
                            </m:sSup>
                            <m:sSup>
                              <m:sSupPr>
                                <m:ctrlPr>
                                  <a:rPr lang="ru-RU" sz="1200" i="1">
                                    <a:effectLst/>
                                    <a:latin typeface="Cambria Math" panose="02040503050406030204" pitchFamily="18" charset="0"/>
                                    <a:ea typeface="Times New Roman" panose="02020603050405020304" pitchFamily="18" charset="0"/>
                                  </a:rPr>
                                </m:ctrlPr>
                              </m:sSupPr>
                              <m:e>
                                <m:r>
                                  <a:rPr lang="en-GB" sz="1200" i="1">
                                    <a:effectLst/>
                                    <a:latin typeface="Cambria Math" panose="02040503050406030204" pitchFamily="18" charset="0"/>
                                    <a:ea typeface="Times New Roman" panose="02020603050405020304" pitchFamily="18" charset="0"/>
                                  </a:rPr>
                                  <m:t>𝑣</m:t>
                                </m:r>
                              </m:e>
                              <m:sup>
                                <m:r>
                                  <a:rPr lang="en-US" sz="1200" i="1">
                                    <a:effectLst/>
                                    <a:latin typeface="Cambria Math" panose="02040503050406030204" pitchFamily="18" charset="0"/>
                                    <a:ea typeface="Times New Roman" panose="02020603050405020304" pitchFamily="18" charset="0"/>
                                  </a:rPr>
                                  <m:t>′</m:t>
                                </m:r>
                              </m:sup>
                            </m:sSup>
                          </m:e>
                        </m:acc>
                      </m:e>
                    </m:d>
                  </m:oMath>
                </a14:m>
                <a:r>
                  <a:rPr lang="en-GB" sz="1200" dirty="0">
                    <a:effectLst/>
                    <a:latin typeface="Times New Roman" panose="02020603050405020304" pitchFamily="18" charset="0"/>
                    <a:ea typeface="Times New Roman" panose="02020603050405020304" pitchFamily="18" charset="0"/>
                  </a:rPr>
                  <a:t> </a:t>
                </a:r>
                <a:endParaRPr lang="en-US" sz="1200" i="1" dirty="0">
                  <a:effectLst/>
                  <a:latin typeface="Cambria Math" panose="02040503050406030204" pitchFamily="18" charset="0"/>
                  <a:ea typeface="Times New Roman" panose="02020603050405020304" pitchFamily="18" charset="0"/>
                </a:endParaRPr>
              </a:p>
              <a:p>
                <a:pPr algn="just">
                  <a:spcBef>
                    <a:spcPts val="600"/>
                  </a:spcBef>
                  <a:spcAft>
                    <a:spcPts val="600"/>
                  </a:spcAft>
                </a:pPr>
                <a14:m>
                  <m:oMath xmlns:m="http://schemas.openxmlformats.org/officeDocument/2006/math">
                    <m:sSubSup>
                      <m:sSubSupPr>
                        <m:ctrlPr>
                          <a:rPr lang="ru-RU" sz="1200" i="1">
                            <a:effectLst/>
                            <a:latin typeface="Cambria Math" panose="02040503050406030204" pitchFamily="18" charset="0"/>
                            <a:ea typeface="Times New Roman" panose="02020603050405020304" pitchFamily="18" charset="0"/>
                          </a:rPr>
                        </m:ctrlPr>
                      </m:sSubSupPr>
                      <m:e>
                        <m:d>
                          <m:dPr>
                            <m:ctrlPr>
                              <a:rPr lang="en-US" sz="1200" b="0" i="1" smtClean="0">
                                <a:effectLst/>
                                <a:latin typeface="Cambria Math" panose="02040503050406030204" pitchFamily="18" charset="0"/>
                              </a:rPr>
                            </m:ctrlPr>
                          </m:dPr>
                          <m:e>
                            <m:r>
                              <a:rPr lang="en-US" sz="1200" b="0" i="1" smtClean="0">
                                <a:latin typeface="Cambria Math" panose="02040503050406030204" pitchFamily="18" charset="0"/>
                              </a:rPr>
                              <m:t>3</m:t>
                            </m:r>
                          </m:e>
                        </m:d>
                        <m:r>
                          <a:rPr lang="en-US" sz="1200" i="1">
                            <a:latin typeface="Cambria Math" panose="02040503050406030204" pitchFamily="18" charset="0"/>
                          </a:rPr>
                          <m:t>:</m:t>
                        </m:r>
                        <m:r>
                          <a:rPr lang="en-US" sz="1200" i="1">
                            <a:effectLst/>
                            <a:latin typeface="Cambria Math" panose="02040503050406030204" pitchFamily="18" charset="0"/>
                            <a:ea typeface="Times New Roman" panose="02020603050405020304" pitchFamily="18" charset="0"/>
                          </a:rPr>
                          <m:t>𝐹</m:t>
                        </m:r>
                      </m:e>
                      <m:sub>
                        <m:r>
                          <a:rPr lang="en-GB" sz="1200" i="1">
                            <a:effectLst/>
                            <a:latin typeface="Cambria Math" panose="02040503050406030204" pitchFamily="18" charset="0"/>
                            <a:ea typeface="Times New Roman" panose="02020603050405020304" pitchFamily="18" charset="0"/>
                          </a:rPr>
                          <m:t>𝑚</m:t>
                        </m:r>
                      </m:sub>
                      <m:sup>
                        <m:r>
                          <a:rPr lang="en-US" sz="1200" i="1">
                            <a:effectLst/>
                            <a:latin typeface="Cambria Math" panose="02040503050406030204" pitchFamily="18" charset="0"/>
                            <a:ea typeface="Times New Roman" panose="02020603050405020304" pitchFamily="18" charset="0"/>
                          </a:rPr>
                          <m:t>(</m:t>
                        </m:r>
                        <m:r>
                          <a:rPr lang="en-GB" sz="1200" i="1">
                            <a:effectLst/>
                            <a:latin typeface="Cambria Math" panose="02040503050406030204" pitchFamily="18" charset="0"/>
                            <a:ea typeface="Times New Roman" panose="02020603050405020304" pitchFamily="18" charset="0"/>
                          </a:rPr>
                          <m:t>𝑧</m:t>
                        </m:r>
                        <m:r>
                          <a:rPr lang="en-US" sz="1200" i="1">
                            <a:effectLst/>
                            <a:latin typeface="Cambria Math" panose="02040503050406030204" pitchFamily="18" charset="0"/>
                            <a:ea typeface="Times New Roman" panose="02020603050405020304" pitchFamily="18" charset="0"/>
                          </a:rPr>
                          <m:t>)</m:t>
                        </m:r>
                      </m:sup>
                    </m:sSubSup>
                    <m:r>
                      <a:rPr lang="en-US" sz="1200" i="1">
                        <a:effectLst/>
                        <a:latin typeface="Cambria Math" panose="02040503050406030204" pitchFamily="18" charset="0"/>
                        <a:ea typeface="Times New Roman" panose="02020603050405020304" pitchFamily="18" charset="0"/>
                      </a:rPr>
                      <m:t>=</m:t>
                    </m:r>
                    <m:func>
                      <m:funcPr>
                        <m:ctrlPr>
                          <a:rPr lang="ru-RU" sz="1200" i="1">
                            <a:effectLst/>
                            <a:latin typeface="Cambria Math" panose="02040503050406030204" pitchFamily="18" charset="0"/>
                            <a:ea typeface="Times New Roman" panose="02020603050405020304" pitchFamily="18" charset="0"/>
                          </a:rPr>
                        </m:ctrlPr>
                      </m:funcPr>
                      <m:fName>
                        <m:r>
                          <m:rPr>
                            <m:sty m:val="p"/>
                          </m:rPr>
                          <a:rPr lang="en-US" sz="1200">
                            <a:effectLst/>
                            <a:latin typeface="Cambria Math" panose="02040503050406030204" pitchFamily="18" charset="0"/>
                            <a:ea typeface="Times New Roman" panose="02020603050405020304" pitchFamily="18" charset="0"/>
                          </a:rPr>
                          <m:t>cos</m:t>
                        </m:r>
                      </m:fName>
                      <m:e>
                        <m:r>
                          <a:rPr lang="en-GB" sz="1200" i="1">
                            <a:effectLst/>
                            <a:latin typeface="Cambria Math" panose="02040503050406030204" pitchFamily="18" charset="0"/>
                            <a:ea typeface="Times New Roman" panose="02020603050405020304" pitchFamily="18" charset="0"/>
                          </a:rPr>
                          <m:t>𝜑</m:t>
                        </m:r>
                      </m:e>
                    </m:func>
                    <m:d>
                      <m:dPr>
                        <m:ctrlPr>
                          <a:rPr lang="ru-RU" sz="1200" i="1">
                            <a:effectLst/>
                            <a:latin typeface="Cambria Math" panose="02040503050406030204" pitchFamily="18" charset="0"/>
                            <a:ea typeface="Times New Roman" panose="02020603050405020304" pitchFamily="18" charset="0"/>
                          </a:rPr>
                        </m:ctrlPr>
                      </m:dPr>
                      <m:e>
                        <m:d>
                          <m:dPr>
                            <m:ctrlPr>
                              <a:rPr lang="ru-RU" sz="1200" i="1">
                                <a:effectLst/>
                                <a:latin typeface="Cambria Math" panose="02040503050406030204" pitchFamily="18" charset="0"/>
                                <a:ea typeface="Times New Roman" panose="02020603050405020304" pitchFamily="18" charset="0"/>
                              </a:rPr>
                            </m:ctrlPr>
                          </m:dPr>
                          <m:e>
                            <m:r>
                              <a:rPr lang="en-GB" sz="1200" i="1">
                                <a:effectLst/>
                                <a:latin typeface="Cambria Math" panose="02040503050406030204" pitchFamily="18" charset="0"/>
                                <a:ea typeface="Times New Roman" panose="02020603050405020304" pitchFamily="18" charset="0"/>
                              </a:rPr>
                              <m:t>𝑓</m:t>
                            </m:r>
                            <m:r>
                              <a:rPr lang="en-US" sz="1200" i="1">
                                <a:effectLst/>
                                <a:latin typeface="Cambria Math" panose="02040503050406030204" pitchFamily="18" charset="0"/>
                                <a:ea typeface="Times New Roman" panose="02020603050405020304" pitchFamily="18" charset="0"/>
                              </a:rPr>
                              <m:t>−</m:t>
                            </m:r>
                            <m:f>
                              <m:fPr>
                                <m:ctrlPr>
                                  <a:rPr lang="ru-RU" sz="1200" i="1">
                                    <a:effectLst/>
                                    <a:latin typeface="Cambria Math" panose="02040503050406030204" pitchFamily="18" charset="0"/>
                                    <a:ea typeface="Times New Roman" panose="02020603050405020304" pitchFamily="18" charset="0"/>
                                  </a:rPr>
                                </m:ctrlPr>
                              </m:fPr>
                              <m:num>
                                <m:sSub>
                                  <m:sSubPr>
                                    <m:ctrlPr>
                                      <a:rPr lang="ru-RU" sz="1200" i="1">
                                        <a:effectLst/>
                                        <a:latin typeface="Cambria Math" panose="02040503050406030204" pitchFamily="18" charset="0"/>
                                        <a:ea typeface="Times New Roman" panose="02020603050405020304" pitchFamily="18" charset="0"/>
                                      </a:rPr>
                                    </m:ctrlPr>
                                  </m:sSubPr>
                                  <m:e>
                                    <m:d>
                                      <m:dPr>
                                        <m:ctrlPr>
                                          <a:rPr lang="ru-RU" sz="1200" i="1">
                                            <a:effectLst/>
                                            <a:latin typeface="Cambria Math" panose="02040503050406030204" pitchFamily="18" charset="0"/>
                                            <a:ea typeface="Times New Roman" panose="02020603050405020304" pitchFamily="18" charset="0"/>
                                          </a:rPr>
                                        </m:ctrlPr>
                                      </m:dPr>
                                      <m:e>
                                        <m:acc>
                                          <m:accPr>
                                            <m:chr m:val="̅"/>
                                            <m:ctrlPr>
                                              <a:rPr lang="ru-RU" sz="1200" i="1">
                                                <a:effectLst/>
                                                <a:latin typeface="Cambria Math" panose="02040503050406030204" pitchFamily="18" charset="0"/>
                                                <a:ea typeface="Times New Roman" panose="02020603050405020304" pitchFamily="18" charset="0"/>
                                              </a:rPr>
                                            </m:ctrlPr>
                                          </m:accPr>
                                          <m:e>
                                            <m:r>
                                              <a:rPr lang="en-GB" sz="1200" i="1">
                                                <a:effectLst/>
                                                <a:latin typeface="Cambria Math" panose="02040503050406030204" pitchFamily="18" charset="0"/>
                                                <a:ea typeface="Times New Roman" panose="02020603050405020304" pitchFamily="18" charset="0"/>
                                              </a:rPr>
                                              <m:t>𝑢</m:t>
                                            </m:r>
                                          </m:e>
                                        </m:acc>
                                        <m:func>
                                          <m:funcPr>
                                            <m:ctrlPr>
                                              <a:rPr lang="ru-RU" sz="1200" i="1">
                                                <a:effectLst/>
                                                <a:latin typeface="Cambria Math" panose="02040503050406030204" pitchFamily="18" charset="0"/>
                                                <a:ea typeface="Times New Roman" panose="02020603050405020304" pitchFamily="18" charset="0"/>
                                              </a:rPr>
                                            </m:ctrlPr>
                                          </m:funcPr>
                                          <m:fName>
                                            <m:r>
                                              <m:rPr>
                                                <m:sty m:val="p"/>
                                              </m:rPr>
                                              <a:rPr lang="en-US" sz="1200">
                                                <a:effectLst/>
                                                <a:latin typeface="Cambria Math" panose="02040503050406030204" pitchFamily="18" charset="0"/>
                                                <a:ea typeface="Times New Roman" panose="02020603050405020304" pitchFamily="18" charset="0"/>
                                              </a:rPr>
                                              <m:t>cos</m:t>
                                            </m:r>
                                          </m:fName>
                                          <m:e>
                                            <m:r>
                                              <a:rPr lang="en-GB" sz="1200" i="1">
                                                <a:effectLst/>
                                                <a:latin typeface="Cambria Math" panose="02040503050406030204" pitchFamily="18" charset="0"/>
                                                <a:ea typeface="Times New Roman" panose="02020603050405020304" pitchFamily="18" charset="0"/>
                                              </a:rPr>
                                              <m:t>𝜑</m:t>
                                            </m:r>
                                          </m:e>
                                        </m:func>
                                      </m:e>
                                    </m:d>
                                  </m:e>
                                  <m:sub>
                                    <m:r>
                                      <a:rPr lang="en-GB" sz="1200" i="1">
                                        <a:effectLst/>
                                        <a:latin typeface="Cambria Math" panose="02040503050406030204" pitchFamily="18" charset="0"/>
                                        <a:ea typeface="Times New Roman" panose="02020603050405020304" pitchFamily="18" charset="0"/>
                                      </a:rPr>
                                      <m:t>𝜑</m:t>
                                    </m:r>
                                  </m:sub>
                                </m:sSub>
                              </m:num>
                              <m:den>
                                <m:r>
                                  <a:rPr lang="en-GB" sz="1200" i="1">
                                    <a:effectLst/>
                                    <a:latin typeface="Cambria Math" panose="02040503050406030204" pitchFamily="18" charset="0"/>
                                    <a:ea typeface="Times New Roman" panose="02020603050405020304" pitchFamily="18" charset="0"/>
                                  </a:rPr>
                                  <m:t>𝑎</m:t>
                                </m:r>
                                <m:func>
                                  <m:funcPr>
                                    <m:ctrlPr>
                                      <a:rPr lang="ru-RU" sz="1200" i="1">
                                        <a:effectLst/>
                                        <a:latin typeface="Cambria Math" panose="02040503050406030204" pitchFamily="18" charset="0"/>
                                        <a:ea typeface="Times New Roman" panose="02020603050405020304" pitchFamily="18" charset="0"/>
                                      </a:rPr>
                                    </m:ctrlPr>
                                  </m:funcPr>
                                  <m:fName>
                                    <m:r>
                                      <m:rPr>
                                        <m:sty m:val="p"/>
                                      </m:rPr>
                                      <a:rPr lang="en-US" sz="1200">
                                        <a:effectLst/>
                                        <a:latin typeface="Cambria Math" panose="02040503050406030204" pitchFamily="18" charset="0"/>
                                        <a:ea typeface="Times New Roman" panose="02020603050405020304" pitchFamily="18" charset="0"/>
                                      </a:rPr>
                                      <m:t>cos</m:t>
                                    </m:r>
                                  </m:fName>
                                  <m:e>
                                    <m:r>
                                      <a:rPr lang="en-GB" sz="1200" i="1">
                                        <a:effectLst/>
                                        <a:latin typeface="Cambria Math" panose="02040503050406030204" pitchFamily="18" charset="0"/>
                                        <a:ea typeface="Times New Roman" panose="02020603050405020304" pitchFamily="18" charset="0"/>
                                      </a:rPr>
                                      <m:t>𝜑</m:t>
                                    </m:r>
                                  </m:e>
                                </m:func>
                              </m:den>
                            </m:f>
                          </m:e>
                        </m:d>
                        <m:f>
                          <m:fPr>
                            <m:ctrlPr>
                              <a:rPr lang="ru-RU" sz="1200" i="1">
                                <a:effectLst/>
                                <a:latin typeface="Cambria Math" panose="02040503050406030204" pitchFamily="18" charset="0"/>
                                <a:ea typeface="Times New Roman" panose="02020603050405020304" pitchFamily="18" charset="0"/>
                              </a:rPr>
                            </m:ctrlPr>
                          </m:fPr>
                          <m:num>
                            <m:acc>
                              <m:accPr>
                                <m:chr m:val="̅"/>
                                <m:ctrlPr>
                                  <a:rPr lang="ru-RU" sz="1200" i="1">
                                    <a:effectLst/>
                                    <a:latin typeface="Cambria Math" panose="02040503050406030204" pitchFamily="18" charset="0"/>
                                    <a:ea typeface="Times New Roman" panose="02020603050405020304" pitchFamily="18" charset="0"/>
                                  </a:rPr>
                                </m:ctrlPr>
                              </m:accPr>
                              <m:e>
                                <m:sSup>
                                  <m:sSupPr>
                                    <m:ctrlPr>
                                      <a:rPr lang="ru-RU" sz="1200" i="1">
                                        <a:effectLst/>
                                        <a:latin typeface="Cambria Math" panose="02040503050406030204" pitchFamily="18" charset="0"/>
                                        <a:ea typeface="Times New Roman" panose="02020603050405020304" pitchFamily="18" charset="0"/>
                                      </a:rPr>
                                    </m:ctrlPr>
                                  </m:sSupPr>
                                  <m:e>
                                    <m:r>
                                      <a:rPr lang="en-GB" sz="1200" i="1">
                                        <a:effectLst/>
                                        <a:latin typeface="Cambria Math" panose="02040503050406030204" pitchFamily="18" charset="0"/>
                                        <a:ea typeface="Times New Roman" panose="02020603050405020304" pitchFamily="18" charset="0"/>
                                      </a:rPr>
                                      <m:t>𝑣</m:t>
                                    </m:r>
                                  </m:e>
                                  <m:sup>
                                    <m:r>
                                      <a:rPr lang="en-US" sz="1200" i="1">
                                        <a:effectLst/>
                                        <a:latin typeface="Cambria Math" panose="02040503050406030204" pitchFamily="18" charset="0"/>
                                        <a:ea typeface="Times New Roman" panose="02020603050405020304" pitchFamily="18" charset="0"/>
                                      </a:rPr>
                                      <m:t>′</m:t>
                                    </m:r>
                                  </m:sup>
                                </m:sSup>
                                <m:sSup>
                                  <m:sSupPr>
                                    <m:ctrlPr>
                                      <a:rPr lang="ru-RU" sz="1200" i="1">
                                        <a:effectLst/>
                                        <a:latin typeface="Cambria Math" panose="02040503050406030204" pitchFamily="18" charset="0"/>
                                        <a:ea typeface="Times New Roman" panose="02020603050405020304" pitchFamily="18" charset="0"/>
                                      </a:rPr>
                                    </m:ctrlPr>
                                  </m:sSupPr>
                                  <m:e>
                                    <m:r>
                                      <a:rPr lang="en-GB" sz="1200" i="1">
                                        <a:effectLst/>
                                        <a:latin typeface="Cambria Math" panose="02040503050406030204" pitchFamily="18" charset="0"/>
                                        <a:ea typeface="Times New Roman" panose="02020603050405020304" pitchFamily="18" charset="0"/>
                                      </a:rPr>
                                      <m:t>𝜃</m:t>
                                    </m:r>
                                  </m:e>
                                  <m:sup>
                                    <m:r>
                                      <a:rPr lang="en-US" sz="1200" i="1">
                                        <a:effectLst/>
                                        <a:latin typeface="Cambria Math" panose="02040503050406030204" pitchFamily="18" charset="0"/>
                                        <a:ea typeface="Times New Roman" panose="02020603050405020304" pitchFamily="18" charset="0"/>
                                      </a:rPr>
                                      <m:t>′</m:t>
                                    </m:r>
                                  </m:sup>
                                </m:sSup>
                              </m:e>
                            </m:acc>
                          </m:num>
                          <m:den>
                            <m:acc>
                              <m:accPr>
                                <m:chr m:val="̅"/>
                                <m:ctrlPr>
                                  <a:rPr lang="ru-RU" sz="1200" i="1">
                                    <a:effectLst/>
                                    <a:latin typeface="Cambria Math" panose="02040503050406030204" pitchFamily="18" charset="0"/>
                                    <a:ea typeface="Times New Roman" panose="02020603050405020304" pitchFamily="18" charset="0"/>
                                  </a:rPr>
                                </m:ctrlPr>
                              </m:accPr>
                              <m:e>
                                <m:sSub>
                                  <m:sSubPr>
                                    <m:ctrlPr>
                                      <a:rPr lang="ru-RU" sz="1200" i="1">
                                        <a:effectLst/>
                                        <a:latin typeface="Cambria Math" panose="02040503050406030204" pitchFamily="18" charset="0"/>
                                        <a:ea typeface="Times New Roman" panose="02020603050405020304" pitchFamily="18" charset="0"/>
                                      </a:rPr>
                                    </m:ctrlPr>
                                  </m:sSubPr>
                                  <m:e>
                                    <m:r>
                                      <a:rPr lang="en-GB" sz="1200" i="1">
                                        <a:effectLst/>
                                        <a:latin typeface="Cambria Math" panose="02040503050406030204" pitchFamily="18" charset="0"/>
                                        <a:ea typeface="Times New Roman" panose="02020603050405020304" pitchFamily="18" charset="0"/>
                                      </a:rPr>
                                      <m:t>𝜃</m:t>
                                    </m:r>
                                  </m:e>
                                  <m:sub>
                                    <m:r>
                                      <a:rPr lang="en-GB" sz="1200" i="1">
                                        <a:effectLst/>
                                        <a:latin typeface="Cambria Math" panose="02040503050406030204" pitchFamily="18" charset="0"/>
                                        <a:ea typeface="Times New Roman" panose="02020603050405020304" pitchFamily="18" charset="0"/>
                                      </a:rPr>
                                      <m:t>𝑧</m:t>
                                    </m:r>
                                  </m:sub>
                                </m:sSub>
                              </m:e>
                            </m:acc>
                          </m:den>
                        </m:f>
                        <m:r>
                          <a:rPr lang="en-US" sz="1200" i="1">
                            <a:effectLst/>
                            <a:latin typeface="Cambria Math" panose="02040503050406030204" pitchFamily="18" charset="0"/>
                            <a:ea typeface="Times New Roman" panose="02020603050405020304" pitchFamily="18" charset="0"/>
                          </a:rPr>
                          <m:t>−</m:t>
                        </m:r>
                        <m:acc>
                          <m:accPr>
                            <m:chr m:val="̅"/>
                            <m:ctrlPr>
                              <a:rPr lang="ru-RU" sz="1200" i="1">
                                <a:effectLst/>
                                <a:latin typeface="Cambria Math" panose="02040503050406030204" pitchFamily="18" charset="0"/>
                                <a:ea typeface="Times New Roman" panose="02020603050405020304" pitchFamily="18" charset="0"/>
                              </a:rPr>
                            </m:ctrlPr>
                          </m:accPr>
                          <m:e>
                            <m:sSup>
                              <m:sSupPr>
                                <m:ctrlPr>
                                  <a:rPr lang="ru-RU" sz="1200" i="1">
                                    <a:effectLst/>
                                    <a:latin typeface="Cambria Math" panose="02040503050406030204" pitchFamily="18" charset="0"/>
                                    <a:ea typeface="Times New Roman" panose="02020603050405020304" pitchFamily="18" charset="0"/>
                                  </a:rPr>
                                </m:ctrlPr>
                              </m:sSupPr>
                              <m:e>
                                <m:r>
                                  <a:rPr lang="en-GB" sz="1200" i="1">
                                    <a:effectLst/>
                                    <a:latin typeface="Cambria Math" panose="02040503050406030204" pitchFamily="18" charset="0"/>
                                    <a:ea typeface="Times New Roman" panose="02020603050405020304" pitchFamily="18" charset="0"/>
                                  </a:rPr>
                                  <m:t>𝑤</m:t>
                                </m:r>
                              </m:e>
                              <m:sup>
                                <m:r>
                                  <a:rPr lang="en-US" sz="1200" i="1">
                                    <a:effectLst/>
                                    <a:latin typeface="Cambria Math" panose="02040503050406030204" pitchFamily="18" charset="0"/>
                                    <a:ea typeface="Times New Roman" panose="02020603050405020304" pitchFamily="18" charset="0"/>
                                  </a:rPr>
                                  <m:t>′</m:t>
                                </m:r>
                              </m:sup>
                            </m:sSup>
                            <m:sSup>
                              <m:sSupPr>
                                <m:ctrlPr>
                                  <a:rPr lang="ru-RU" sz="1200" i="1">
                                    <a:effectLst/>
                                    <a:latin typeface="Cambria Math" panose="02040503050406030204" pitchFamily="18" charset="0"/>
                                    <a:ea typeface="Times New Roman" panose="02020603050405020304" pitchFamily="18" charset="0"/>
                                  </a:rPr>
                                </m:ctrlPr>
                              </m:sSupPr>
                              <m:e>
                                <m:r>
                                  <a:rPr lang="en-GB" sz="1200" i="1">
                                    <a:effectLst/>
                                    <a:latin typeface="Cambria Math" panose="02040503050406030204" pitchFamily="18" charset="0"/>
                                    <a:ea typeface="Times New Roman" panose="02020603050405020304" pitchFamily="18" charset="0"/>
                                  </a:rPr>
                                  <m:t>𝑣</m:t>
                                </m:r>
                              </m:e>
                              <m:sup>
                                <m:r>
                                  <a:rPr lang="en-US" sz="1200" i="1">
                                    <a:effectLst/>
                                    <a:latin typeface="Cambria Math" panose="02040503050406030204" pitchFamily="18" charset="0"/>
                                    <a:ea typeface="Times New Roman" panose="02020603050405020304" pitchFamily="18" charset="0"/>
                                  </a:rPr>
                                  <m:t>′</m:t>
                                </m:r>
                              </m:sup>
                            </m:sSup>
                          </m:e>
                        </m:acc>
                      </m:e>
                    </m:d>
                  </m:oMath>
                </a14:m>
                <a:r>
                  <a:rPr lang="en-GB" sz="1200" dirty="0">
                    <a:effectLst/>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CF080581-9388-D1ED-F0BC-D8AD24D9E26D}"/>
                  </a:ext>
                </a:extLst>
              </p:cNvPr>
              <p:cNvSpPr txBox="1">
                <a:spLocks noRot="1" noChangeAspect="1" noMove="1" noResize="1" noEditPoints="1" noAdjustHandles="1" noChangeArrowheads="1" noChangeShapeType="1" noTextEdit="1"/>
              </p:cNvSpPr>
              <p:nvPr/>
            </p:nvSpPr>
            <p:spPr>
              <a:xfrm>
                <a:off x="6116761" y="5914181"/>
                <a:ext cx="3293916" cy="989373"/>
              </a:xfrm>
              <a:prstGeom prst="rect">
                <a:avLst/>
              </a:prstGeom>
              <a:blipFill>
                <a:blip r:embed="rId5"/>
                <a:stretch>
                  <a:fillRect/>
                </a:stretch>
              </a:blipFill>
            </p:spPr>
            <p:txBody>
              <a:bodyPr/>
              <a:lstStyle/>
              <a:p>
                <a:r>
                  <a:rPr lang="ru-RU">
                    <a:noFill/>
                  </a:rPr>
                  <a:t> </a:t>
                </a:r>
              </a:p>
            </p:txBody>
          </p:sp>
        </mc:Fallback>
      </mc:AlternateContent>
      <p:sp>
        <p:nvSpPr>
          <p:cNvPr id="13" name="TextBox 12">
            <a:extLst>
              <a:ext uri="{FF2B5EF4-FFF2-40B4-BE49-F238E27FC236}">
                <a16:creationId xmlns:a16="http://schemas.microsoft.com/office/drawing/2014/main" id="{DA18E86E-1BF3-3DEE-C8D0-AB71E9D10ABC}"/>
              </a:ext>
            </a:extLst>
          </p:cNvPr>
          <p:cNvSpPr txBox="1"/>
          <p:nvPr/>
        </p:nvSpPr>
        <p:spPr>
          <a:xfrm>
            <a:off x="9287761" y="6437443"/>
            <a:ext cx="2288447" cy="307777"/>
          </a:xfrm>
          <a:prstGeom prst="rect">
            <a:avLst/>
          </a:prstGeom>
          <a:noFill/>
        </p:spPr>
        <p:txBody>
          <a:bodyPr wrap="none" rtlCol="0">
            <a:spAutoFit/>
          </a:bodyPr>
          <a:lstStyle/>
          <a:p>
            <a:r>
              <a:rPr lang="en-US" sz="1400" dirty="0">
                <a:solidFill>
                  <a:srgbClr val="000000"/>
                </a:solidFill>
                <a:ea typeface="Tahoma" pitchFamily="34" charset="0"/>
                <a:cs typeface="Tahoma" pitchFamily="34" charset="0"/>
              </a:rPr>
              <a:t>– components of the EP flux</a:t>
            </a:r>
            <a:endParaRPr lang="ru-RU" sz="1400" dirty="0">
              <a:solidFill>
                <a:srgbClr val="000000"/>
              </a:solidFill>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029ED70-03D4-3B09-B804-065F298839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6B2C2E-B707-1548-6703-E3C8F48C69B7}"/>
              </a:ext>
            </a:extLst>
          </p:cNvPr>
          <p:cNvSpPr txBox="1"/>
          <p:nvPr/>
        </p:nvSpPr>
        <p:spPr>
          <a:xfrm>
            <a:off x="731520" y="822960"/>
            <a:ext cx="8225585" cy="615553"/>
          </a:xfrm>
          <a:prstGeom prst="rect">
            <a:avLst/>
          </a:prstGeom>
          <a:noFill/>
        </p:spPr>
        <p:txBody>
          <a:bodyPr wrap="none">
            <a:spAutoFit/>
          </a:bodyPr>
          <a:lstStyle/>
          <a:p>
            <a:pPr algn="l"/>
            <a:r>
              <a:rPr lang="en-US" sz="3400" b="1" dirty="0">
                <a:solidFill>
                  <a:srgbClr val="111827"/>
                </a:solidFill>
                <a:latin typeface="Calibri"/>
              </a:rPr>
              <a:t>Westward travelling planetary waves (</a:t>
            </a:r>
            <a:r>
              <a:rPr lang="en-US" sz="3400" b="1" i="1" dirty="0">
                <a:solidFill>
                  <a:srgbClr val="111827"/>
                </a:solidFill>
                <a:latin typeface="Calibri"/>
              </a:rPr>
              <a:t>m</a:t>
            </a:r>
            <a:r>
              <a:rPr lang="en-US" sz="3400" b="1" dirty="0">
                <a:solidFill>
                  <a:srgbClr val="111827"/>
                </a:solidFill>
                <a:latin typeface="Calibri"/>
              </a:rPr>
              <a:t> = 1)</a:t>
            </a:r>
          </a:p>
        </p:txBody>
      </p:sp>
      <p:sp>
        <p:nvSpPr>
          <p:cNvPr id="8" name="TextBox 7">
            <a:extLst>
              <a:ext uri="{FF2B5EF4-FFF2-40B4-BE49-F238E27FC236}">
                <a16:creationId xmlns:a16="http://schemas.microsoft.com/office/drawing/2014/main" id="{FAFD4819-622B-779D-6266-5816D740933B}"/>
              </a:ext>
            </a:extLst>
          </p:cNvPr>
          <p:cNvSpPr txBox="1"/>
          <p:nvPr/>
        </p:nvSpPr>
        <p:spPr>
          <a:xfrm>
            <a:off x="43391" y="5306968"/>
            <a:ext cx="6096000" cy="523220"/>
          </a:xfrm>
          <a:prstGeom prst="rect">
            <a:avLst/>
          </a:prstGeom>
          <a:noFill/>
        </p:spPr>
        <p:txBody>
          <a:bodyPr wrap="square">
            <a:spAutoFit/>
          </a:bodyPr>
          <a:lstStyle/>
          <a:p>
            <a:pPr algn="l"/>
            <a:r>
              <a:rPr lang="en-US" sz="1400" b="0" dirty="0">
                <a:solidFill>
                  <a:srgbClr val="111827"/>
                </a:solidFill>
                <a:latin typeface="Calibri"/>
              </a:rPr>
              <a:t>Fig. </a:t>
            </a:r>
            <a:r>
              <a:rPr lang="en-US" sz="1400" dirty="0">
                <a:solidFill>
                  <a:srgbClr val="111827"/>
                </a:solidFill>
                <a:latin typeface="Calibri"/>
              </a:rPr>
              <a:t>5. </a:t>
            </a:r>
            <a:r>
              <a:rPr lang="en-US" sz="1400" b="0" dirty="0">
                <a:solidFill>
                  <a:srgbClr val="111827"/>
                </a:solidFill>
                <a:latin typeface="Calibri"/>
              </a:rPr>
              <a:t>The same as Fig. 3 but for the westward travelling atmospheric PW with period = 5 days, </a:t>
            </a:r>
            <a:r>
              <a:rPr lang="en-US" sz="1400" b="0" i="1" dirty="0">
                <a:solidFill>
                  <a:srgbClr val="111827"/>
                </a:solidFill>
                <a:latin typeface="Calibri"/>
              </a:rPr>
              <a:t>m</a:t>
            </a:r>
            <a:r>
              <a:rPr lang="en-US" sz="1400" b="0" dirty="0">
                <a:solidFill>
                  <a:srgbClr val="111827"/>
                </a:solidFill>
                <a:latin typeface="Calibri"/>
              </a:rPr>
              <a:t> = 1.</a:t>
            </a:r>
          </a:p>
        </p:txBody>
      </p:sp>
      <p:sp>
        <p:nvSpPr>
          <p:cNvPr id="9" name="TextBox 8">
            <a:extLst>
              <a:ext uri="{FF2B5EF4-FFF2-40B4-BE49-F238E27FC236}">
                <a16:creationId xmlns:a16="http://schemas.microsoft.com/office/drawing/2014/main" id="{9AB5E2B4-CB10-F99B-A326-5BC4900248D8}"/>
              </a:ext>
            </a:extLst>
          </p:cNvPr>
          <p:cNvSpPr txBox="1"/>
          <p:nvPr/>
        </p:nvSpPr>
        <p:spPr>
          <a:xfrm>
            <a:off x="6139391" y="5321694"/>
            <a:ext cx="6096000" cy="523220"/>
          </a:xfrm>
          <a:prstGeom prst="rect">
            <a:avLst/>
          </a:prstGeom>
          <a:noFill/>
        </p:spPr>
        <p:txBody>
          <a:bodyPr wrap="square">
            <a:spAutoFit/>
          </a:bodyPr>
          <a:lstStyle/>
          <a:p>
            <a:pPr algn="l"/>
            <a:r>
              <a:rPr lang="en-US" sz="1400" b="0" dirty="0">
                <a:solidFill>
                  <a:srgbClr val="111827"/>
                </a:solidFill>
                <a:latin typeface="Calibri"/>
              </a:rPr>
              <a:t>Fig. 6. The same as Fig. 3 but for the westward travelling atmospheric PW with period = 10 days, </a:t>
            </a:r>
            <a:r>
              <a:rPr lang="en-US" sz="1400" b="0" i="1" dirty="0">
                <a:solidFill>
                  <a:srgbClr val="111827"/>
                </a:solidFill>
                <a:latin typeface="Calibri"/>
              </a:rPr>
              <a:t>m</a:t>
            </a:r>
            <a:r>
              <a:rPr lang="en-US" sz="1400" b="0" dirty="0">
                <a:solidFill>
                  <a:srgbClr val="111827"/>
                </a:solidFill>
                <a:latin typeface="Calibri"/>
              </a:rPr>
              <a:t> = 1.</a:t>
            </a:r>
          </a:p>
        </p:txBody>
      </p:sp>
      <p:pic>
        <p:nvPicPr>
          <p:cNvPr id="4" name="Picture 12" descr="Fig3_5dw_">
            <a:extLst>
              <a:ext uri="{FF2B5EF4-FFF2-40B4-BE49-F238E27FC236}">
                <a16:creationId xmlns:a16="http://schemas.microsoft.com/office/drawing/2014/main" id="{4E77D758-5845-DD24-86CF-7D9E3501028F}"/>
              </a:ext>
            </a:extLst>
          </p:cNvPr>
          <p:cNvPicPr>
            <a:picLocks noChangeAspect="1" noChangeArrowheads="1"/>
          </p:cNvPicPr>
          <p:nvPr/>
        </p:nvPicPr>
        <p:blipFill>
          <a:blip r:embed="rId2" cstate="print"/>
          <a:srcRect/>
          <a:stretch>
            <a:fillRect/>
          </a:stretch>
        </p:blipFill>
        <p:spPr bwMode="auto">
          <a:xfrm>
            <a:off x="0" y="1536305"/>
            <a:ext cx="5760000" cy="3785389"/>
          </a:xfrm>
          <a:prstGeom prst="rect">
            <a:avLst/>
          </a:prstGeom>
          <a:noFill/>
          <a:ln w="9525">
            <a:noFill/>
            <a:miter lim="800000"/>
            <a:headEnd/>
            <a:tailEnd/>
          </a:ln>
        </p:spPr>
      </p:pic>
      <p:pic>
        <p:nvPicPr>
          <p:cNvPr id="6" name="Picture 12" descr="Fig3_5dw_">
            <a:extLst>
              <a:ext uri="{FF2B5EF4-FFF2-40B4-BE49-F238E27FC236}">
                <a16:creationId xmlns:a16="http://schemas.microsoft.com/office/drawing/2014/main" id="{AA6C6ECB-28E9-92E7-8644-7BBB6216D611}"/>
              </a:ext>
            </a:extLst>
          </p:cNvPr>
          <p:cNvPicPr>
            <a:picLocks noChangeAspect="1" noChangeArrowheads="1"/>
          </p:cNvPicPr>
          <p:nvPr/>
        </p:nvPicPr>
        <p:blipFill>
          <a:blip r:embed="rId2" cstate="print"/>
          <a:srcRect/>
          <a:stretch>
            <a:fillRect/>
          </a:stretch>
        </p:blipFill>
        <p:spPr bwMode="auto">
          <a:xfrm>
            <a:off x="0" y="1536305"/>
            <a:ext cx="5760000" cy="3785389"/>
          </a:xfrm>
          <a:prstGeom prst="rect">
            <a:avLst/>
          </a:prstGeom>
          <a:noFill/>
          <a:ln w="9525">
            <a:noFill/>
            <a:miter lim="800000"/>
            <a:headEnd/>
            <a:tailEnd/>
          </a:ln>
        </p:spPr>
      </p:pic>
      <p:pic>
        <p:nvPicPr>
          <p:cNvPr id="14" name="Picture 14" descr="Fig4_10dw_">
            <a:extLst>
              <a:ext uri="{FF2B5EF4-FFF2-40B4-BE49-F238E27FC236}">
                <a16:creationId xmlns:a16="http://schemas.microsoft.com/office/drawing/2014/main" id="{EF1312CC-C36E-C868-4384-ACAD89760022}"/>
              </a:ext>
            </a:extLst>
          </p:cNvPr>
          <p:cNvPicPr>
            <a:picLocks noChangeAspect="1" noChangeArrowheads="1"/>
          </p:cNvPicPr>
          <p:nvPr/>
        </p:nvPicPr>
        <p:blipFill>
          <a:blip r:embed="rId3" cstate="print"/>
          <a:srcRect/>
          <a:stretch>
            <a:fillRect/>
          </a:stretch>
        </p:blipFill>
        <p:spPr bwMode="auto">
          <a:xfrm>
            <a:off x="6428735" y="1536304"/>
            <a:ext cx="5760000" cy="3785389"/>
          </a:xfrm>
          <a:prstGeom prst="rect">
            <a:avLst/>
          </a:prstGeom>
          <a:noFill/>
          <a:ln w="9525">
            <a:noFill/>
            <a:miter lim="800000"/>
            <a:headEnd/>
            <a:tailEnd/>
          </a:ln>
        </p:spPr>
      </p:pic>
    </p:spTree>
    <p:extLst>
      <p:ext uri="{BB962C8B-B14F-4D97-AF65-F5344CB8AC3E}">
        <p14:creationId xmlns:p14="http://schemas.microsoft.com/office/powerpoint/2010/main" val="414502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34249FF-4B08-E1EB-63A1-5561149D58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848128-11EB-E145-4008-14E0A96E6E1F}"/>
              </a:ext>
            </a:extLst>
          </p:cNvPr>
          <p:cNvSpPr txBox="1"/>
          <p:nvPr/>
        </p:nvSpPr>
        <p:spPr>
          <a:xfrm>
            <a:off x="731520" y="822960"/>
            <a:ext cx="8225585" cy="615553"/>
          </a:xfrm>
          <a:prstGeom prst="rect">
            <a:avLst/>
          </a:prstGeom>
          <a:noFill/>
        </p:spPr>
        <p:txBody>
          <a:bodyPr wrap="none">
            <a:spAutoFit/>
          </a:bodyPr>
          <a:lstStyle/>
          <a:p>
            <a:pPr algn="l"/>
            <a:r>
              <a:rPr lang="en-US" sz="3400" b="1" dirty="0">
                <a:solidFill>
                  <a:srgbClr val="111827"/>
                </a:solidFill>
                <a:latin typeface="Calibri"/>
              </a:rPr>
              <a:t>Westward travelling planetary waves (</a:t>
            </a:r>
            <a:r>
              <a:rPr lang="en-US" sz="3400" b="1" i="1" dirty="0">
                <a:solidFill>
                  <a:srgbClr val="111827"/>
                </a:solidFill>
                <a:latin typeface="Calibri"/>
              </a:rPr>
              <a:t>m</a:t>
            </a:r>
            <a:r>
              <a:rPr lang="en-US" sz="3400" b="1" dirty="0">
                <a:solidFill>
                  <a:srgbClr val="111827"/>
                </a:solidFill>
                <a:latin typeface="Calibri"/>
              </a:rPr>
              <a:t> = 2)</a:t>
            </a:r>
          </a:p>
        </p:txBody>
      </p:sp>
      <p:sp>
        <p:nvSpPr>
          <p:cNvPr id="8" name="TextBox 7">
            <a:extLst>
              <a:ext uri="{FF2B5EF4-FFF2-40B4-BE49-F238E27FC236}">
                <a16:creationId xmlns:a16="http://schemas.microsoft.com/office/drawing/2014/main" id="{9AE7413F-C0A7-20DE-6981-B814C5C98C47}"/>
              </a:ext>
            </a:extLst>
          </p:cNvPr>
          <p:cNvSpPr txBox="1"/>
          <p:nvPr/>
        </p:nvSpPr>
        <p:spPr>
          <a:xfrm>
            <a:off x="43391" y="5306968"/>
            <a:ext cx="6096000" cy="523220"/>
          </a:xfrm>
          <a:prstGeom prst="rect">
            <a:avLst/>
          </a:prstGeom>
          <a:noFill/>
        </p:spPr>
        <p:txBody>
          <a:bodyPr wrap="square">
            <a:spAutoFit/>
          </a:bodyPr>
          <a:lstStyle/>
          <a:p>
            <a:pPr algn="l"/>
            <a:r>
              <a:rPr lang="en-US" sz="1400" b="0" dirty="0">
                <a:solidFill>
                  <a:srgbClr val="111827"/>
                </a:solidFill>
                <a:latin typeface="Calibri"/>
              </a:rPr>
              <a:t>Fig. </a:t>
            </a:r>
            <a:r>
              <a:rPr lang="en-US" sz="1400" dirty="0">
                <a:solidFill>
                  <a:srgbClr val="111827"/>
                </a:solidFill>
                <a:latin typeface="Calibri"/>
              </a:rPr>
              <a:t>5. </a:t>
            </a:r>
            <a:r>
              <a:rPr lang="en-US" sz="1400" b="0" dirty="0">
                <a:solidFill>
                  <a:srgbClr val="111827"/>
                </a:solidFill>
                <a:latin typeface="Calibri"/>
              </a:rPr>
              <a:t>The same as Fig. 3 but for the westward travelling atmospheric PW with period = 7 days, </a:t>
            </a:r>
            <a:r>
              <a:rPr lang="en-US" sz="1400" b="0" i="1" dirty="0">
                <a:solidFill>
                  <a:srgbClr val="111827"/>
                </a:solidFill>
                <a:latin typeface="Calibri"/>
              </a:rPr>
              <a:t>m</a:t>
            </a:r>
            <a:r>
              <a:rPr lang="en-US" sz="1400" b="0" dirty="0">
                <a:solidFill>
                  <a:srgbClr val="111827"/>
                </a:solidFill>
                <a:latin typeface="Calibri"/>
              </a:rPr>
              <a:t> = 2.</a:t>
            </a:r>
          </a:p>
        </p:txBody>
      </p:sp>
      <p:sp>
        <p:nvSpPr>
          <p:cNvPr id="9" name="TextBox 8">
            <a:extLst>
              <a:ext uri="{FF2B5EF4-FFF2-40B4-BE49-F238E27FC236}">
                <a16:creationId xmlns:a16="http://schemas.microsoft.com/office/drawing/2014/main" id="{6EE6E13A-E319-3A23-63A8-670EA12740F7}"/>
              </a:ext>
            </a:extLst>
          </p:cNvPr>
          <p:cNvSpPr txBox="1"/>
          <p:nvPr/>
        </p:nvSpPr>
        <p:spPr>
          <a:xfrm>
            <a:off x="6139391" y="5321694"/>
            <a:ext cx="6096000" cy="523220"/>
          </a:xfrm>
          <a:prstGeom prst="rect">
            <a:avLst/>
          </a:prstGeom>
          <a:noFill/>
        </p:spPr>
        <p:txBody>
          <a:bodyPr wrap="square">
            <a:spAutoFit/>
          </a:bodyPr>
          <a:lstStyle/>
          <a:p>
            <a:pPr algn="l"/>
            <a:r>
              <a:rPr lang="en-US" sz="1400" b="0" dirty="0">
                <a:solidFill>
                  <a:srgbClr val="111827"/>
                </a:solidFill>
                <a:latin typeface="Calibri"/>
              </a:rPr>
              <a:t>Fig. 6. The same as Fig. 3 but for the westward travelling atmospheric PW with period = 4 days, </a:t>
            </a:r>
            <a:r>
              <a:rPr lang="en-US" sz="1400" b="0" i="1" dirty="0">
                <a:solidFill>
                  <a:srgbClr val="111827"/>
                </a:solidFill>
                <a:latin typeface="Calibri"/>
              </a:rPr>
              <a:t>m</a:t>
            </a:r>
            <a:r>
              <a:rPr lang="en-US" sz="1400" b="0" dirty="0">
                <a:solidFill>
                  <a:srgbClr val="111827"/>
                </a:solidFill>
                <a:latin typeface="Calibri"/>
              </a:rPr>
              <a:t> = 2.</a:t>
            </a:r>
          </a:p>
        </p:txBody>
      </p:sp>
      <p:pic>
        <p:nvPicPr>
          <p:cNvPr id="7" name="Picture 3" descr="Fig5_7dw_">
            <a:extLst>
              <a:ext uri="{FF2B5EF4-FFF2-40B4-BE49-F238E27FC236}">
                <a16:creationId xmlns:a16="http://schemas.microsoft.com/office/drawing/2014/main" id="{69E48B7F-563E-F4F3-0D68-A804C1778C9D}"/>
              </a:ext>
            </a:extLst>
          </p:cNvPr>
          <p:cNvPicPr>
            <a:picLocks noChangeAspect="1" noChangeArrowheads="1"/>
          </p:cNvPicPr>
          <p:nvPr/>
        </p:nvPicPr>
        <p:blipFill>
          <a:blip r:embed="rId2" cstate="print"/>
          <a:srcRect/>
          <a:stretch>
            <a:fillRect/>
          </a:stretch>
        </p:blipFill>
        <p:spPr bwMode="auto">
          <a:xfrm>
            <a:off x="0" y="1465183"/>
            <a:ext cx="5760000" cy="3785389"/>
          </a:xfrm>
          <a:prstGeom prst="rect">
            <a:avLst/>
          </a:prstGeom>
          <a:noFill/>
          <a:ln w="9525">
            <a:noFill/>
            <a:miter lim="800000"/>
            <a:headEnd/>
            <a:tailEnd/>
          </a:ln>
        </p:spPr>
      </p:pic>
      <p:pic>
        <p:nvPicPr>
          <p:cNvPr id="12" name="Picture 5" descr="Fig6_4dw_">
            <a:extLst>
              <a:ext uri="{FF2B5EF4-FFF2-40B4-BE49-F238E27FC236}">
                <a16:creationId xmlns:a16="http://schemas.microsoft.com/office/drawing/2014/main" id="{8569FCD0-C514-0BA1-69D3-EBB52A52FF36}"/>
              </a:ext>
            </a:extLst>
          </p:cNvPr>
          <p:cNvPicPr>
            <a:picLocks noChangeAspect="1" noChangeArrowheads="1"/>
          </p:cNvPicPr>
          <p:nvPr/>
        </p:nvPicPr>
        <p:blipFill>
          <a:blip r:embed="rId3" cstate="print"/>
          <a:srcRect/>
          <a:stretch>
            <a:fillRect/>
          </a:stretch>
        </p:blipFill>
        <p:spPr bwMode="auto">
          <a:xfrm>
            <a:off x="6434736" y="1465182"/>
            <a:ext cx="5760000" cy="3785389"/>
          </a:xfrm>
          <a:prstGeom prst="rect">
            <a:avLst/>
          </a:prstGeom>
          <a:noFill/>
          <a:ln w="9525">
            <a:noFill/>
            <a:miter lim="800000"/>
            <a:headEnd/>
            <a:tailEnd/>
          </a:ln>
        </p:spPr>
      </p:pic>
    </p:spTree>
    <p:extLst>
      <p:ext uri="{BB962C8B-B14F-4D97-AF65-F5344CB8AC3E}">
        <p14:creationId xmlns:p14="http://schemas.microsoft.com/office/powerpoint/2010/main" val="71081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1520" y="822960"/>
            <a:ext cx="2157963" cy="615553"/>
          </a:xfrm>
          <a:prstGeom prst="rect">
            <a:avLst/>
          </a:prstGeom>
          <a:noFill/>
        </p:spPr>
        <p:txBody>
          <a:bodyPr wrap="none">
            <a:spAutoFit/>
          </a:bodyPr>
          <a:lstStyle/>
          <a:p>
            <a:r>
              <a:rPr lang="en-US" sz="3400" b="1" dirty="0">
                <a:solidFill>
                  <a:srgbClr val="111827"/>
                </a:solidFill>
              </a:rPr>
              <a:t>Conclusion</a:t>
            </a:r>
            <a:endParaRPr sz="3400" b="1" dirty="0">
              <a:solidFill>
                <a:srgbClr val="111827"/>
              </a:solidFill>
              <a:latin typeface="Calibri"/>
            </a:endParaRPr>
          </a:p>
        </p:txBody>
      </p:sp>
      <p:sp>
        <p:nvSpPr>
          <p:cNvPr id="4" name="TextBox 3"/>
          <p:cNvSpPr txBox="1"/>
          <p:nvPr/>
        </p:nvSpPr>
        <p:spPr>
          <a:xfrm>
            <a:off x="731521" y="1376680"/>
            <a:ext cx="10850879" cy="5570756"/>
          </a:xfrm>
          <a:prstGeom prst="rect">
            <a:avLst/>
          </a:prstGeom>
          <a:noFill/>
        </p:spPr>
        <p:txBody>
          <a:bodyPr wrap="square">
            <a:spAutoFit/>
          </a:bodyPr>
          <a:lstStyle/>
          <a:p>
            <a:pPr>
              <a:buFont typeface="Arial" pitchFamily="34" charset="0"/>
              <a:buChar char="•"/>
            </a:pPr>
            <a:r>
              <a:rPr lang="en-US" sz="2800" dirty="0">
                <a:solidFill>
                  <a:srgbClr val="111827"/>
                </a:solidFill>
              </a:rPr>
              <a:t> 	Model simulation allows to examine the variability of atmospheric waves of a global scale under the various combinations of long-period tropical oscillation phases.</a:t>
            </a:r>
          </a:p>
          <a:p>
            <a:pPr>
              <a:buFont typeface="Arial" pitchFamily="34" charset="0"/>
              <a:buChar char="•"/>
            </a:pPr>
            <a:r>
              <a:rPr lang="en-US" sz="2800" dirty="0">
                <a:solidFill>
                  <a:srgbClr val="111827"/>
                </a:solidFill>
              </a:rPr>
              <a:t> 	The results of the numerical experiments revealed a significant difference in the considered PW’s structures under various combinations of QBO and ENSO. </a:t>
            </a:r>
          </a:p>
          <a:p>
            <a:pPr>
              <a:buFont typeface="Arial" pitchFamily="34" charset="0"/>
              <a:buChar char="•"/>
            </a:pPr>
            <a:r>
              <a:rPr lang="en-US" sz="2800" dirty="0">
                <a:solidFill>
                  <a:srgbClr val="111827"/>
                </a:solidFill>
              </a:rPr>
              <a:t> 	The results confirmed the existing views that natural tropical oscillations, originating in low latitudes, significantly affect the structure of planetary waves and their wave activity fluxes, not only in the regions of their climatic maxima but also throughout the middle atmosphere and thermosphere of both hemispheres. </a:t>
            </a:r>
          </a:p>
          <a:p>
            <a:endParaRPr lang="en-US" sz="1600" dirty="0">
              <a:solidFill>
                <a:srgbClr val="111827"/>
              </a:solidFill>
            </a:endParaRPr>
          </a:p>
          <a:p>
            <a:r>
              <a:rPr lang="en-US" sz="2000" dirty="0">
                <a:solidFill>
                  <a:srgbClr val="111827"/>
                </a:solidFill>
              </a:rPr>
              <a:t>The research was supported by Russian Science Foundation grant # 25-47-00122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TotalTime>
  <Words>904</Words>
  <Application>Microsoft Office PowerPoint</Application>
  <PresentationFormat>Широкоэкранный</PresentationFormat>
  <Paragraphs>56</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Cambria Math</vt:lpstr>
      <vt:lpstr>Tahoma</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
  <cp:keywords/>
  <dc:description>generated using python-pptx</dc:description>
  <cp:lastModifiedBy>Ксения Ксения</cp:lastModifiedBy>
  <cp:revision>15</cp:revision>
  <dcterms:created xsi:type="dcterms:W3CDTF">2013-01-27T09:14:16Z</dcterms:created>
  <dcterms:modified xsi:type="dcterms:W3CDTF">2025-08-15T09:52:05Z</dcterms:modified>
  <cp:category/>
</cp:coreProperties>
</file>