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677" r:id="rId3"/>
    <p:sldId id="678" r:id="rId4"/>
    <p:sldId id="271" r:id="rId5"/>
    <p:sldId id="688" r:id="rId6"/>
    <p:sldId id="679" r:id="rId7"/>
    <p:sldId id="680" r:id="rId8"/>
    <p:sldId id="692" r:id="rId9"/>
    <p:sldId id="681" r:id="rId10"/>
    <p:sldId id="686" r:id="rId11"/>
    <p:sldId id="682" r:id="rId12"/>
    <p:sldId id="691" r:id="rId13"/>
    <p:sldId id="693" r:id="rId14"/>
    <p:sldId id="257" r:id="rId15"/>
    <p:sldId id="671" r:id="rId16"/>
    <p:sldId id="258" r:id="rId17"/>
    <p:sldId id="683" r:id="rId18"/>
    <p:sldId id="6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ван" initials="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4F25"/>
    <a:srgbClr val="FF99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5262" autoAdjust="0"/>
  </p:normalViewPr>
  <p:slideViewPr>
    <p:cSldViewPr>
      <p:cViewPr varScale="1">
        <p:scale>
          <a:sx n="65" d="100"/>
          <a:sy n="65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092BD6-2227-457D-8C39-C1600145A759}" type="datetimeFigureOut">
              <a:rPr lang="ru-RU"/>
              <a:pPr>
                <a:defRPr/>
              </a:pPr>
              <a:t>28.09.2025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ABA042-FBBF-4CAB-8700-78F97A95E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89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D7B20-6762-46EC-BAAD-6580CD793C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046A2-CFB5-468B-8CED-F429671213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28D1-BFBA-4F4E-A298-EDE3979E8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8080"/>
      </p:ext>
    </p:extLst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DA79-271B-47D0-B7EB-F90299672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60756"/>
      </p:ext>
    </p:extLst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FA22-F557-4576-8C7E-9F62456A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16875"/>
      </p:ext>
    </p:extLst>
  </p:cSld>
  <p:clrMapOvr>
    <a:masterClrMapping/>
  </p:clrMapOvr>
  <p:transition spd="slow" advClick="0"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6810" cy="23860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28652" y="6356351"/>
            <a:ext cx="2056210" cy="36353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457950" y="6356351"/>
            <a:ext cx="2056210" cy="36353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/>
            </a:lvl1pPr>
          </a:lstStyle>
          <a:p>
            <a:fld id="{FAC7A48D-6B20-4178-90E7-473BC06FF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B90F-0866-4B59-827A-9E3459BB2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75505"/>
      </p:ext>
    </p:extLst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CE9B-16E4-4917-B485-5246FEC5C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12468"/>
      </p:ext>
    </p:extLst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1840-50FA-426E-85BD-10FBA0AA0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37360"/>
      </p:ext>
    </p:extLst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6070-7931-4777-B780-9C5EED431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31349"/>
      </p:ext>
    </p:extLst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C57F-D1EE-44C0-964D-AC8D63099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64240"/>
      </p:ext>
    </p:extLst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89E5-A56D-4984-8588-49F9F17E9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79860"/>
      </p:ext>
    </p:extLst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0337-1DF3-4EE3-AF0F-59916F51C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32300"/>
      </p:ext>
    </p:extLst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47445-123D-469E-B013-8ED36336F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05096"/>
      </p:ext>
    </p:extLst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A881A5E-AF48-4F4B-8B5F-BFBD04BF0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712" r:id="rId12"/>
  </p:sldLayoutIdLst>
  <p:transition spd="slow" advClick="0" advTm="1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nasyuk\Desktop\&#1041;&#1040;&#1050;&#1059;\&#1041;&#1040;&#1050;&#1059;%202016\radbeltsanim-SwRIAnn.mp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webp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4761" y="1426854"/>
            <a:ext cx="8039665" cy="148959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400" b="1" dirty="0"/>
              <a:t>PAYLOAD FOR STUDY OF ATMOSPHERIC GAMMA-RAY FLASHES ADD TRANSIENT PHENOMENA  ONBOARD SMALL SATELLITE "SCORPION" </a:t>
            </a:r>
            <a:endParaRPr lang="ru-RU" altLang="ru-RU" sz="24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932" y="4332945"/>
            <a:ext cx="8569325" cy="195693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en-US" sz="2000" dirty="0"/>
              <a:t>History of upper atmosphere research on MSU small satellites</a:t>
            </a:r>
          </a:p>
          <a:p>
            <a:pPr marL="342900" indent="-342900" algn="l" eaLnBrk="1" hangingPunct="1">
              <a:buFontTx/>
              <a:buChar char="•"/>
            </a:pPr>
            <a:r>
              <a:rPr lang="en-US" altLang="ru-RU" sz="2000" dirty="0"/>
              <a:t>Characteristics and payload of small satellite “Scorpion” </a:t>
            </a:r>
          </a:p>
          <a:p>
            <a:pPr marL="342900" indent="-342900" algn="l" eaLnBrk="1" hangingPunct="1">
              <a:buFontTx/>
              <a:buChar char="•"/>
            </a:pPr>
            <a:r>
              <a:rPr lang="en-US" altLang="ru-RU" sz="2000" dirty="0"/>
              <a:t>Gamma-ray spectrometer TGS for study of</a:t>
            </a:r>
            <a:r>
              <a:rPr lang="ru-RU" altLang="ru-RU" sz="2000" dirty="0"/>
              <a:t> </a:t>
            </a:r>
            <a:r>
              <a:rPr lang="en-US" altLang="ru-RU" sz="2000" dirty="0"/>
              <a:t>TGF, GRB, SF</a:t>
            </a:r>
          </a:p>
          <a:p>
            <a:pPr marL="342900" indent="-342900" algn="l" eaLnBrk="1" hangingPunct="1">
              <a:buFontTx/>
              <a:buChar char="•"/>
            </a:pPr>
            <a:r>
              <a:rPr lang="en-US" altLang="ru-RU" sz="2000" dirty="0"/>
              <a:t>Complex of optical and UV fast instruments SONET</a:t>
            </a:r>
          </a:p>
          <a:p>
            <a:pPr marL="342900" indent="-342900" algn="l" eaLnBrk="1" hangingPunct="1">
              <a:buFontTx/>
              <a:buChar char="•"/>
            </a:pPr>
            <a:r>
              <a:rPr lang="en-US" altLang="ru-RU" sz="2000" dirty="0"/>
              <a:t>Preflight tests and expected data</a:t>
            </a:r>
            <a:endParaRPr lang="ru-RU" altLang="ru-RU" sz="2000" dirty="0"/>
          </a:p>
        </p:txBody>
      </p:sp>
      <p:pic>
        <p:nvPicPr>
          <p:cNvPr id="26628" name="Picture 5" descr="Sinp_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386520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80763" y="2699493"/>
            <a:ext cx="856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2000" i="1" dirty="0" err="1">
                <a:solidFill>
                  <a:srgbClr val="FFC000"/>
                </a:solidFill>
              </a:rPr>
              <a:t>Vitalii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Bogomolov</a:t>
            </a:r>
            <a:r>
              <a:rPr lang="en-US" sz="2000" i="1" dirty="0">
                <a:solidFill>
                  <a:srgbClr val="FFC000"/>
                </a:solidFill>
              </a:rPr>
              <a:t>, Alexander </a:t>
            </a:r>
            <a:r>
              <a:rPr lang="en-US" sz="2000" i="1" dirty="0" err="1">
                <a:solidFill>
                  <a:srgbClr val="FFC000"/>
                </a:solidFill>
              </a:rPr>
              <a:t>Belov</a:t>
            </a:r>
            <a:r>
              <a:rPr lang="en-US" sz="2000" i="1" dirty="0">
                <a:solidFill>
                  <a:srgbClr val="FFC000"/>
                </a:solidFill>
              </a:rPr>
              <a:t>, Andrey </a:t>
            </a:r>
            <a:r>
              <a:rPr lang="en-US" sz="2000" i="1" dirty="0" err="1">
                <a:solidFill>
                  <a:srgbClr val="FFC000"/>
                </a:solidFill>
              </a:rPr>
              <a:t>Bogomolov</a:t>
            </a:r>
            <a:r>
              <a:rPr lang="en-US" sz="2000" i="1" dirty="0">
                <a:solidFill>
                  <a:srgbClr val="FFC000"/>
                </a:solidFill>
              </a:rPr>
              <a:t>, </a:t>
            </a:r>
            <a:r>
              <a:rPr lang="en-US" sz="2000" i="1" dirty="0" err="1">
                <a:solidFill>
                  <a:srgbClr val="FFC000"/>
                </a:solidFill>
              </a:rPr>
              <a:t>Egor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Voskresenskov</a:t>
            </a:r>
            <a:r>
              <a:rPr lang="en-US" sz="2000" i="1" dirty="0">
                <a:solidFill>
                  <a:srgbClr val="FFC000"/>
                </a:solidFill>
              </a:rPr>
              <a:t>, Anatoly </a:t>
            </a:r>
            <a:r>
              <a:rPr lang="en-US" sz="2000" i="1" dirty="0" err="1">
                <a:solidFill>
                  <a:srgbClr val="FFC000"/>
                </a:solidFill>
              </a:rPr>
              <a:t>Iyudin</a:t>
            </a:r>
            <a:r>
              <a:rPr lang="en-US" sz="2000" i="1" dirty="0">
                <a:solidFill>
                  <a:srgbClr val="FFC000"/>
                </a:solidFill>
              </a:rPr>
              <a:t>, Pavel </a:t>
            </a:r>
            <a:r>
              <a:rPr lang="en-US" sz="2000" i="1" dirty="0" err="1">
                <a:solidFill>
                  <a:srgbClr val="FFC000"/>
                </a:solidFill>
              </a:rPr>
              <a:t>Klimov</a:t>
            </a:r>
            <a:r>
              <a:rPr lang="en-US" sz="2000" i="1" dirty="0">
                <a:solidFill>
                  <a:srgbClr val="FFC000"/>
                </a:solidFill>
              </a:rPr>
              <a:t>, Ivan </a:t>
            </a:r>
            <a:r>
              <a:rPr lang="en-US" sz="2000" i="1" dirty="0" err="1">
                <a:solidFill>
                  <a:srgbClr val="FFC000"/>
                </a:solidFill>
              </a:rPr>
              <a:t>Kucherenko</a:t>
            </a:r>
            <a:r>
              <a:rPr lang="en-US" sz="2000" i="1" dirty="0">
                <a:solidFill>
                  <a:srgbClr val="FFC000"/>
                </a:solidFill>
              </a:rPr>
              <a:t>,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FFC000"/>
                </a:solidFill>
              </a:rPr>
              <a:t>Alexey </a:t>
            </a:r>
            <a:r>
              <a:rPr lang="en-US" sz="2000" i="1" dirty="0" err="1">
                <a:solidFill>
                  <a:srgbClr val="FFC000"/>
                </a:solidFill>
              </a:rPr>
              <a:t>Murashov</a:t>
            </a:r>
            <a:r>
              <a:rPr lang="en-US" sz="2000" i="1" dirty="0">
                <a:solidFill>
                  <a:srgbClr val="FFC000"/>
                </a:solidFill>
              </a:rPr>
              <a:t>, Vladislav </a:t>
            </a:r>
            <a:r>
              <a:rPr lang="en-US" sz="2000" i="1" dirty="0" err="1">
                <a:solidFill>
                  <a:srgbClr val="FFC000"/>
                </a:solidFill>
              </a:rPr>
              <a:t>Osedlo</a:t>
            </a:r>
            <a:r>
              <a:rPr lang="en-US" sz="2000" i="1" dirty="0">
                <a:solidFill>
                  <a:srgbClr val="FFC000"/>
                </a:solidFill>
              </a:rPr>
              <a:t>, Sergey </a:t>
            </a:r>
            <a:r>
              <a:rPr lang="en-US" sz="2000" i="1" dirty="0" err="1">
                <a:solidFill>
                  <a:srgbClr val="FFC000"/>
                </a:solidFill>
              </a:rPr>
              <a:t>Svertilov</a:t>
            </a:r>
            <a:endParaRPr lang="ru-RU" altLang="ru-RU" sz="2000" i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6302411"/>
            <a:ext cx="24479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Paratunka</a:t>
            </a:r>
            <a:r>
              <a:rPr lang="ru-RU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  <a:r>
              <a:rPr lang="ru-RU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.0</a:t>
            </a:r>
            <a:r>
              <a:rPr lang="en-US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ru-RU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.202</a:t>
            </a:r>
            <a:r>
              <a:rPr lang="en-US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ru-RU" sz="16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E33DC3-5D99-4C2C-B8E6-178EC7CCD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46"/>
          <a:stretch/>
        </p:blipFill>
        <p:spPr>
          <a:xfrm>
            <a:off x="-324544" y="-141546"/>
            <a:ext cx="2480043" cy="1489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28EA5D-D041-4656-BDE3-EE98161A32FF}"/>
              </a:ext>
            </a:extLst>
          </p:cNvPr>
          <p:cNvSpPr txBox="1"/>
          <p:nvPr/>
        </p:nvSpPr>
        <p:spPr>
          <a:xfrm>
            <a:off x="1115616" y="3763362"/>
            <a:ext cx="649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99FF99"/>
                </a:solidFill>
              </a:rPr>
              <a:t>M.V. Lomonosov Moscow state university</a:t>
            </a:r>
            <a:endParaRPr lang="ru-RU" sz="2000" i="1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34">
            <a:extLst>
              <a:ext uri="{FF2B5EF4-FFF2-40B4-BE49-F238E27FC236}">
                <a16:creationId xmlns:a16="http://schemas.microsoft.com/office/drawing/2014/main" id="{4F062F4E-E261-4140-84A6-2AEE01B4F18D}"/>
              </a:ext>
            </a:extLst>
          </p:cNvPr>
          <p:cNvSpPr txBox="1"/>
          <p:nvPr/>
        </p:nvSpPr>
        <p:spPr>
          <a:xfrm>
            <a:off x="114872" y="201007"/>
            <a:ext cx="6228184" cy="115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US" sz="3300" b="1" dirty="0">
                <a:solidFill>
                  <a:schemeClr val="tx2">
                    <a:lumMod val="90000"/>
                  </a:schemeClr>
                </a:solidFill>
              </a:rPr>
              <a:t>The composition of the TGS </a:t>
            </a:r>
          </a:p>
          <a:p>
            <a:pPr lvl="0" algn="ctr"/>
            <a:r>
              <a:rPr lang="en-US" sz="3300" b="1" dirty="0">
                <a:solidFill>
                  <a:schemeClr val="tx2">
                    <a:lumMod val="90000"/>
                  </a:schemeClr>
                </a:solidFill>
              </a:rPr>
              <a:t>gamma spectrometer</a:t>
            </a:r>
            <a:endParaRPr sz="33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0F341-AB87-4A64-9065-E46054A9EA29}"/>
              </a:ext>
            </a:extLst>
          </p:cNvPr>
          <p:cNvSpPr txBox="1"/>
          <p:nvPr/>
        </p:nvSpPr>
        <p:spPr>
          <a:xfrm>
            <a:off x="206033" y="1502852"/>
            <a:ext cx="6228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Position sensitive unit based on</a:t>
            </a:r>
            <a:r>
              <a:rPr lang="ru-RU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GAGG:Ce</a:t>
            </a:r>
            <a:endParaRPr lang="ru-RU" sz="2000" b="1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Position sensitive unit based on</a:t>
            </a:r>
            <a:r>
              <a:rPr lang="ru-RU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YSO</a:t>
            </a:r>
            <a:endParaRPr lang="ru-RU" sz="2000" b="1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Two </a:t>
            </a:r>
            <a:r>
              <a:rPr lang="ru-RU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“regular” units based on large </a:t>
            </a:r>
            <a:r>
              <a:rPr lang="en-US" sz="2000" b="1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CsI</a:t>
            </a:r>
            <a:r>
              <a:rPr lang="en-US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(Tl) bricks</a:t>
            </a:r>
            <a:r>
              <a:rPr lang="ru-RU" sz="2000" b="1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C60CD-F6DC-45A8-BAD7-5C4BE5A6B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31100" b="11560"/>
          <a:stretch/>
        </p:blipFill>
        <p:spPr>
          <a:xfrm>
            <a:off x="6654257" y="488735"/>
            <a:ext cx="1740142" cy="16938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B20917-3D8C-4D61-9BB1-760E325F5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3" y="3299590"/>
            <a:ext cx="3446289" cy="260415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76CCD-0798-4659-BE54-6A9D55E7AF34}"/>
              </a:ext>
            </a:extLst>
          </p:cNvPr>
          <p:cNvSpPr txBox="1"/>
          <p:nvPr/>
        </p:nvSpPr>
        <p:spPr>
          <a:xfrm>
            <a:off x="6231422" y="2182554"/>
            <a:ext cx="291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FF99"/>
                </a:solidFill>
              </a:rPr>
              <a:t>Detecting elements made from </a:t>
            </a:r>
            <a:r>
              <a:rPr lang="en-US" dirty="0" err="1">
                <a:solidFill>
                  <a:srgbClr val="99FF99"/>
                </a:solidFill>
              </a:rPr>
              <a:t>GAGG:Ce</a:t>
            </a:r>
            <a:r>
              <a:rPr lang="en-US" dirty="0">
                <a:solidFill>
                  <a:srgbClr val="99FF99"/>
                </a:solidFill>
              </a:rPr>
              <a:t> (yellow) and plastic scintillator</a:t>
            </a:r>
            <a:endParaRPr lang="ru-RU" dirty="0">
              <a:solidFill>
                <a:srgbClr val="99FF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00683-DE0A-4554-986B-69BA110A6684}"/>
              </a:ext>
            </a:extLst>
          </p:cNvPr>
          <p:cNvSpPr txBox="1"/>
          <p:nvPr/>
        </p:nvSpPr>
        <p:spPr>
          <a:xfrm>
            <a:off x="4967536" y="599152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FF99"/>
                </a:solidFill>
              </a:rPr>
              <a:t>YSO/</a:t>
            </a:r>
            <a:r>
              <a:rPr lang="en-US" dirty="0" err="1">
                <a:solidFill>
                  <a:srgbClr val="99FF99"/>
                </a:solidFill>
              </a:rPr>
              <a:t>Ce:GAGG</a:t>
            </a:r>
            <a:r>
              <a:rPr lang="en-US" dirty="0">
                <a:solidFill>
                  <a:srgbClr val="99FF99"/>
                </a:solidFill>
              </a:rPr>
              <a:t> Detector of TGS position sensitive module </a:t>
            </a:r>
            <a:r>
              <a:rPr lang="ru-RU" dirty="0">
                <a:solidFill>
                  <a:srgbClr val="99FF99"/>
                </a:solidFill>
              </a:rPr>
              <a:t>№</a:t>
            </a:r>
            <a:r>
              <a:rPr lang="en-US" dirty="0">
                <a:solidFill>
                  <a:srgbClr val="99FF99"/>
                </a:solidFill>
              </a:rPr>
              <a:t>2</a:t>
            </a:r>
            <a:endParaRPr lang="ru-RU" dirty="0">
              <a:solidFill>
                <a:srgbClr val="99FF9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872CA-5CC2-4F28-946B-0B4837E668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r="34250" b="13307"/>
          <a:stretch/>
        </p:blipFill>
        <p:spPr>
          <a:xfrm>
            <a:off x="986638" y="3299590"/>
            <a:ext cx="3044207" cy="26041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F0983C-01F9-4905-AC3C-E8FA9160E2AE}"/>
              </a:ext>
            </a:extLst>
          </p:cNvPr>
          <p:cNvSpPr txBox="1"/>
          <p:nvPr/>
        </p:nvSpPr>
        <p:spPr>
          <a:xfrm>
            <a:off x="986638" y="601066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99FF99"/>
                </a:solidFill>
              </a:rPr>
              <a:t>Ce:GAGG</a:t>
            </a:r>
            <a:r>
              <a:rPr lang="en-US" dirty="0">
                <a:solidFill>
                  <a:srgbClr val="99FF99"/>
                </a:solidFill>
              </a:rPr>
              <a:t> Detector of TGS position sensitive module </a:t>
            </a:r>
            <a:r>
              <a:rPr lang="ru-RU" dirty="0">
                <a:solidFill>
                  <a:srgbClr val="99FF99"/>
                </a:solidFill>
              </a:rPr>
              <a:t>№1</a:t>
            </a:r>
          </a:p>
        </p:txBody>
      </p:sp>
    </p:spTree>
    <p:extLst>
      <p:ext uri="{BB962C8B-B14F-4D97-AF65-F5344CB8AC3E}">
        <p14:creationId xmlns:p14="http://schemas.microsoft.com/office/powerpoint/2010/main" val="26919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3;p43">
            <a:extLst>
              <a:ext uri="{FF2B5EF4-FFF2-40B4-BE49-F238E27FC236}">
                <a16:creationId xmlns:a16="http://schemas.microsoft.com/office/drawing/2014/main" id="{5142FDA3-8F46-459F-B352-08C9FE80A5A5}"/>
              </a:ext>
            </a:extLst>
          </p:cNvPr>
          <p:cNvSpPr txBox="1"/>
          <p:nvPr/>
        </p:nvSpPr>
        <p:spPr>
          <a:xfrm>
            <a:off x="220688" y="1050176"/>
            <a:ext cx="8435280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The day amount of data for one TGS device module is 5-10 MB: (there are 4 independent modules in the device)</a:t>
            </a:r>
            <a:endParaRPr lang="ru-RU" sz="1100" dirty="0">
              <a:solidFill>
                <a:schemeClr val="lt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000" u="sng" dirty="0">
                <a:solidFill>
                  <a:schemeClr val="lt1"/>
                </a:solidFill>
              </a:rPr>
              <a:t>Two main types of data will be generated:</a:t>
            </a:r>
            <a:endParaRPr lang="ru-RU" sz="2000" u="sng" dirty="0">
              <a:solidFill>
                <a:schemeClr val="lt1"/>
              </a:solidFill>
            </a:endParaRP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lt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Monitoring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lt1"/>
                </a:solidFill>
              </a:rPr>
              <a:t>(</a:t>
            </a:r>
            <a:r>
              <a:rPr lang="en-US" sz="2000" dirty="0">
                <a:solidFill>
                  <a:schemeClr val="lt1"/>
                </a:solidFill>
              </a:rPr>
              <a:t>counting rate in 8 channels</a:t>
            </a:r>
            <a:r>
              <a:rPr lang="ru-RU" sz="2000" dirty="0">
                <a:solidFill>
                  <a:schemeClr val="lt1"/>
                </a:solidFill>
              </a:rPr>
              <a:t>)</a:t>
            </a:r>
          </a:p>
          <a:p>
            <a:pPr marL="285750" lvl="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lt1"/>
                </a:solidFill>
              </a:rPr>
              <a:t> -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Array</a:t>
            </a:r>
            <a:r>
              <a:rPr lang="ru-RU" sz="2000" dirty="0">
                <a:solidFill>
                  <a:schemeClr val="lt1"/>
                </a:solidFill>
              </a:rPr>
              <a:t> (</a:t>
            </a:r>
            <a:r>
              <a:rPr lang="en-US" sz="2000" dirty="0">
                <a:solidFill>
                  <a:schemeClr val="lt1"/>
                </a:solidFill>
              </a:rPr>
              <a:t>an event-by-event record containing for each act of interaction the exact time (accuracy of 1 microsecond) and a set of amplitudes and coordinates of the brightest pixels</a:t>
            </a:r>
            <a:r>
              <a:rPr lang="ru-RU" sz="2000" dirty="0">
                <a:solidFill>
                  <a:schemeClr val="lt1"/>
                </a:solidFill>
              </a:rPr>
              <a:t>)</a:t>
            </a:r>
            <a:endParaRPr lang="en-US" sz="1600" dirty="0">
              <a:solidFill>
                <a:schemeClr val="lt1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99FF99"/>
                </a:solidFill>
              </a:rPr>
              <a:t>The expected speed of data generation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99FF99"/>
                </a:solidFill>
              </a:rPr>
              <a:t>of the type ”Monitoring" is 1.3 Mbytes per day 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99FF99"/>
                </a:solidFill>
              </a:rPr>
              <a:t>The expected speed of data generation of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99FF99"/>
                </a:solidFill>
              </a:rPr>
              <a:t>the type “Array”: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99FF99"/>
                </a:solidFill>
              </a:rPr>
              <a:t>	- At the equator: 1 </a:t>
            </a:r>
            <a:r>
              <a:rPr lang="en-US" sz="2000" dirty="0" err="1">
                <a:solidFill>
                  <a:srgbClr val="99FF99"/>
                </a:solidFill>
              </a:rPr>
              <a:t>kbyte</a:t>
            </a:r>
            <a:r>
              <a:rPr lang="en-US" sz="2000" dirty="0">
                <a:solidFill>
                  <a:srgbClr val="99FF99"/>
                </a:solidFill>
              </a:rPr>
              <a:t> per second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99FF99"/>
                </a:solidFill>
              </a:rPr>
              <a:t>	- In polar caps: 2-3 </a:t>
            </a:r>
            <a:r>
              <a:rPr lang="en-US" sz="2000" dirty="0" err="1">
                <a:solidFill>
                  <a:srgbClr val="99FF99"/>
                </a:solidFill>
              </a:rPr>
              <a:t>kbytes</a:t>
            </a:r>
            <a:r>
              <a:rPr lang="en-US" sz="2000" dirty="0">
                <a:solidFill>
                  <a:srgbClr val="99FF99"/>
                </a:solidFill>
              </a:rPr>
              <a:t> per second</a:t>
            </a:r>
            <a:endParaRPr sz="1200" dirty="0">
              <a:solidFill>
                <a:srgbClr val="99FF99"/>
              </a:solidFill>
            </a:endParaRPr>
          </a:p>
          <a:p>
            <a:pPr lvl="0"/>
            <a:endParaRPr lang="en-US" sz="2000" dirty="0">
              <a:solidFill>
                <a:schemeClr val="lt1"/>
              </a:solidFill>
            </a:endParaRPr>
          </a:p>
          <a:p>
            <a:pPr lvl="0"/>
            <a:r>
              <a:rPr lang="en-US" sz="2000" dirty="0">
                <a:solidFill>
                  <a:schemeClr val="lt1"/>
                </a:solidFill>
              </a:rPr>
              <a:t>The data will be stored in the device’s memory. </a:t>
            </a:r>
          </a:p>
          <a:p>
            <a:pPr lvl="0"/>
            <a:r>
              <a:rPr lang="en-US" sz="2000" dirty="0">
                <a:solidFill>
                  <a:schemeClr val="lt1"/>
                </a:solidFill>
              </a:rPr>
              <a:t>The flash memory capacity of each</a:t>
            </a:r>
          </a:p>
          <a:p>
            <a:pPr lvl="0"/>
            <a:r>
              <a:rPr lang="en-US" sz="2000" dirty="0">
                <a:solidFill>
                  <a:schemeClr val="lt1"/>
                </a:solidFill>
              </a:rPr>
              <a:t>module is at least 128 MB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7CD1B58-7D6A-4CF1-9656-24D60A2F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88640"/>
            <a:ext cx="8613045" cy="850106"/>
          </a:xfrm>
        </p:spPr>
        <p:txBody>
          <a:bodyPr/>
          <a:lstStyle/>
          <a:p>
            <a:r>
              <a:rPr lang="en-US" altLang="zh-CN" sz="3600" b="1" dirty="0"/>
              <a:t>Data of TGS gamma-ray spectrometer</a:t>
            </a:r>
            <a:endParaRPr lang="zh-CN" altLang="en-US" sz="3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B400A0-1C4A-40E4-AF82-A0CD98F2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19" y="3149858"/>
            <a:ext cx="2492365" cy="2408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1C384-2F88-4F04-BD1B-6FAC9C14D214}"/>
              </a:ext>
            </a:extLst>
          </p:cNvPr>
          <p:cNvSpPr txBox="1"/>
          <p:nvPr/>
        </p:nvSpPr>
        <p:spPr>
          <a:xfrm>
            <a:off x="5800800" y="5654911"/>
            <a:ext cx="33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Modeling of the brightness distribution over the surface of the PSD for E=1 MeV and an angle of incidence of 60</a:t>
            </a:r>
            <a:r>
              <a:rPr lang="ru-RU" sz="1600" i="1" baseline="30000" dirty="0">
                <a:solidFill>
                  <a:srgbClr val="FFC0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904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4C628-A5F3-5996-EA5A-DC39D69D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Цвет электрик, Цвет Majorelle blue, Симметрия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D26C722-1741-B41F-5B49-F0F41D16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1602253"/>
            <a:ext cx="4680520" cy="4680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03E383-32DD-41DC-479F-A8FFC093B544}"/>
              </a:ext>
            </a:extLst>
          </p:cNvPr>
          <p:cNvSpPr txBox="1"/>
          <p:nvPr/>
        </p:nvSpPr>
        <p:spPr>
          <a:xfrm>
            <a:off x="467544" y="761291"/>
            <a:ext cx="84249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Individual spectra of Cs</a:t>
            </a:r>
            <a:r>
              <a:rPr lang="ru-RU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-137</a:t>
            </a:r>
            <a:r>
              <a:rPr lang="en-US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 measured by elements of TGS position sensitive module (</a:t>
            </a:r>
            <a:r>
              <a:rPr lang="en-US" sz="2400" b="1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Ce:GAGG</a:t>
            </a:r>
            <a:r>
              <a:rPr lang="en-US" sz="24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 crystals)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E3437-642A-44E7-848E-BA4323A3499E}"/>
              </a:ext>
            </a:extLst>
          </p:cNvPr>
          <p:cNvSpPr txBox="1"/>
          <p:nvPr/>
        </p:nvSpPr>
        <p:spPr>
          <a:xfrm>
            <a:off x="2051720" y="17651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Preflight tests of TGS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4C628-A5F3-5996-EA5A-DC39D69D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снимок экрана, прямоугольный, Прямоугольник,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49E3A15-0362-380D-D538-0C691E10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"/>
          <a:stretch/>
        </p:blipFill>
        <p:spPr>
          <a:xfrm>
            <a:off x="4424417" y="1623825"/>
            <a:ext cx="2148221" cy="215706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асочность, снимок экрана, фиолетовый, прямоуго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338853-838F-B762-4483-3CFCFE58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52" y="1623826"/>
            <a:ext cx="2175454" cy="2157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CBCFB5-EB97-0926-B150-4460857A190C}"/>
              </a:ext>
            </a:extLst>
          </p:cNvPr>
          <p:cNvSpPr txBox="1"/>
          <p:nvPr/>
        </p:nvSpPr>
        <p:spPr>
          <a:xfrm>
            <a:off x="4126927" y="378089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Cs-137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5BEA0-9A1C-140C-5A20-557A49A30ECA}"/>
              </a:ext>
            </a:extLst>
          </p:cNvPr>
          <p:cNvSpPr txBox="1"/>
          <p:nvPr/>
        </p:nvSpPr>
        <p:spPr>
          <a:xfrm>
            <a:off x="6668406" y="3774089"/>
            <a:ext cx="22634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Background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F302B9-81E0-6487-CCDE-4F1352E1B874}"/>
              </a:ext>
            </a:extLst>
          </p:cNvPr>
          <p:cNvSpPr txBox="1"/>
          <p:nvPr/>
        </p:nvSpPr>
        <p:spPr>
          <a:xfrm>
            <a:off x="4424417" y="470293"/>
            <a:ext cx="442245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cs typeface="Arial"/>
              </a:rPr>
              <a:t>Relative amount of events in each detector element</a:t>
            </a:r>
            <a:endParaRPr lang="ru-RU" sz="2400" dirty="0">
              <a:solidFill>
                <a:schemeClr val="bg2">
                  <a:lumMod val="25000"/>
                  <a:lumOff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8C5922-FD6F-1A42-E341-E0C4E59127C0}"/>
              </a:ext>
            </a:extLst>
          </p:cNvPr>
          <p:cNvSpPr txBox="1"/>
          <p:nvPr/>
        </p:nvSpPr>
        <p:spPr>
          <a:xfrm>
            <a:off x="4427984" y="4260830"/>
            <a:ext cx="4716016" cy="19466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Arial"/>
                <a:cs typeface="Arial"/>
              </a:rPr>
              <a:t>Part of complex events for Cs-137</a:t>
            </a:r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 (</a:t>
            </a:r>
            <a:r>
              <a:rPr lang="en-US" sz="2200" dirty="0">
                <a:solidFill>
                  <a:srgbClr val="FFC000"/>
                </a:solidFill>
                <a:latin typeface="Arial"/>
                <a:cs typeface="Arial"/>
              </a:rPr>
              <a:t>threshold energy release </a:t>
            </a:r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150 </a:t>
            </a:r>
            <a:r>
              <a:rPr lang="en-US" sz="2200" dirty="0">
                <a:solidFill>
                  <a:srgbClr val="FFC000"/>
                </a:solidFill>
                <a:latin typeface="Arial"/>
                <a:cs typeface="Arial"/>
              </a:rPr>
              <a:t>keV)</a:t>
            </a:r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:</a:t>
            </a:r>
          </a:p>
          <a:p>
            <a:endParaRPr lang="ru-RU" sz="1050" dirty="0">
              <a:solidFill>
                <a:srgbClr val="FFC000"/>
              </a:solidFill>
              <a:latin typeface="Arial"/>
              <a:cs typeface="Arial"/>
            </a:endParaRPr>
          </a:p>
          <a:p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    </a:t>
            </a:r>
            <a:r>
              <a:rPr lang="en-US" sz="2200" dirty="0">
                <a:solidFill>
                  <a:srgbClr val="FFC000"/>
                </a:solidFill>
                <a:latin typeface="Arial"/>
                <a:cs typeface="Arial"/>
              </a:rPr>
              <a:t>Single</a:t>
            </a:r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       </a:t>
            </a:r>
            <a:r>
              <a:rPr lang="ru-RU" sz="2200" b="1" dirty="0">
                <a:solidFill>
                  <a:srgbClr val="FFC000"/>
                </a:solidFill>
                <a:latin typeface="Arial"/>
                <a:cs typeface="Arial"/>
              </a:rPr>
              <a:t>~ 80%</a:t>
            </a:r>
          </a:p>
          <a:p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    </a:t>
            </a:r>
            <a:r>
              <a:rPr lang="en-US" sz="2200" dirty="0">
                <a:solidFill>
                  <a:srgbClr val="FFC000"/>
                </a:solidFill>
                <a:latin typeface="Arial"/>
                <a:cs typeface="Arial"/>
              </a:rPr>
              <a:t>Double</a:t>
            </a:r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   </a:t>
            </a:r>
            <a:r>
              <a:rPr lang="ru-RU" sz="2200" b="1" dirty="0">
                <a:solidFill>
                  <a:srgbClr val="FFC000"/>
                </a:solidFill>
                <a:latin typeface="Arial"/>
                <a:cs typeface="Arial"/>
              </a:rPr>
              <a:t>~ 20%</a:t>
            </a:r>
            <a:br>
              <a:rPr lang="ru-RU" sz="2200" dirty="0">
                <a:solidFill>
                  <a:srgbClr val="FFC000"/>
                </a:solidFill>
                <a:latin typeface="Arial"/>
              </a:rPr>
            </a:br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    </a:t>
            </a:r>
            <a:r>
              <a:rPr lang="en-US" sz="2200" dirty="0" err="1">
                <a:solidFill>
                  <a:srgbClr val="FFC000"/>
                </a:solidFill>
                <a:latin typeface="Arial"/>
                <a:cs typeface="Arial"/>
              </a:rPr>
              <a:t>Tripple</a:t>
            </a:r>
            <a:r>
              <a:rPr lang="ru-RU" sz="2200" dirty="0">
                <a:solidFill>
                  <a:srgbClr val="FFC000"/>
                </a:solidFill>
                <a:latin typeface="Arial"/>
                <a:cs typeface="Arial"/>
              </a:rPr>
              <a:t>      </a:t>
            </a:r>
            <a:r>
              <a:rPr lang="ru-RU" sz="2200" b="1" dirty="0">
                <a:solidFill>
                  <a:srgbClr val="FFC000"/>
                </a:solidFill>
                <a:latin typeface="Arial"/>
                <a:cs typeface="Arial"/>
              </a:rPr>
              <a:t>~ 0.68%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83C8F6-6482-46FD-A07C-1BFEB598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7" y="1612963"/>
            <a:ext cx="3623762" cy="2368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47D3E1-87CE-4778-8EED-312DC30670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8" y="4235754"/>
            <a:ext cx="3591080" cy="2374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8840E-D782-4C35-8687-8EB8C704AE54}"/>
              </a:ext>
            </a:extLst>
          </p:cNvPr>
          <p:cNvSpPr txBox="1"/>
          <p:nvPr/>
        </p:nvSpPr>
        <p:spPr>
          <a:xfrm>
            <a:off x="261636" y="285628"/>
            <a:ext cx="4013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Energy spectra measured with whole TGS module (sum of pixel responses)</a:t>
            </a:r>
            <a:endParaRPr lang="ru-RU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D1ECD73-A795-4BBA-A3F5-857F19E9A333}"/>
              </a:ext>
            </a:extLst>
          </p:cNvPr>
          <p:cNvCxnSpPr>
            <a:cxnSpLocks/>
          </p:cNvCxnSpPr>
          <p:nvPr/>
        </p:nvCxnSpPr>
        <p:spPr>
          <a:xfrm flipV="1">
            <a:off x="4187755" y="470293"/>
            <a:ext cx="0" cy="614008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DEA69-D8D8-4C57-9CF8-4CAF1B3D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8" y="187890"/>
            <a:ext cx="8640823" cy="1143000"/>
          </a:xfrm>
        </p:spPr>
        <p:txBody>
          <a:bodyPr/>
          <a:lstStyle/>
          <a:p>
            <a:r>
              <a:rPr lang="en-US" sz="3600" b="1" dirty="0"/>
              <a:t>Instrument SONET (System for Optical Observations of Energetic Transients)</a:t>
            </a:r>
            <a:endParaRPr lang="zh-CN" alt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2629B-BF2A-E2D9-0B78-18384C6738AE}"/>
              </a:ext>
            </a:extLst>
          </p:cNvPr>
          <p:cNvSpPr txBox="1"/>
          <p:nvPr/>
        </p:nvSpPr>
        <p:spPr>
          <a:xfrm>
            <a:off x="288049" y="1556792"/>
            <a:ext cx="4400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SONET scientific equipment is designed to study the space-time dynamics and spectral composition of radiation from transient atmospheric phenomena and lightning discharges from a nanosatellite</a:t>
            </a:r>
          </a:p>
          <a:p>
            <a:pPr algn="just"/>
            <a:endParaRPr lang="ru-RU" altLang="zh-CN" dirty="0"/>
          </a:p>
          <a:p>
            <a:pPr algn="just"/>
            <a:r>
              <a:rPr lang="en-US" dirty="0"/>
              <a:t>The composition of scientific equipment:</a:t>
            </a:r>
            <a:r>
              <a:rPr lang="ru-RU" altLang="zh-CN" dirty="0"/>
              <a:t>:</a:t>
            </a:r>
          </a:p>
          <a:p>
            <a:pPr marL="257175" indent="-257175" algn="just">
              <a:buAutoNum type="arabicParenR"/>
            </a:pPr>
            <a:r>
              <a:rPr lang="en-US" dirty="0"/>
              <a:t>The telescope (AURA-T) is a highly sensitive imaging photometer</a:t>
            </a:r>
          </a:p>
          <a:p>
            <a:pPr marL="257175" indent="-257175" algn="just">
              <a:buAutoNum type="arabicParenR"/>
            </a:pPr>
            <a:r>
              <a:rPr lang="en-US" dirty="0"/>
              <a:t>The spectrometer designed to identify the type and height of the flash </a:t>
            </a:r>
          </a:p>
          <a:p>
            <a:pPr marL="257175" indent="-257175" algn="just">
              <a:buAutoNum type="arabicParenR"/>
            </a:pPr>
            <a:r>
              <a:rPr lang="en-US" dirty="0"/>
              <a:t>A limbo camera is a pinhole camera aimed at the limb with an angular resolution of 30 </a:t>
            </a:r>
            <a:r>
              <a:rPr lang="en-US" dirty="0" err="1"/>
              <a:t>mrad</a:t>
            </a:r>
            <a:r>
              <a:rPr lang="en-US" dirty="0"/>
              <a:t>.</a:t>
            </a:r>
            <a:endParaRPr lang="zh-CN" alt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EB93D-F4EA-43FB-AED1-AFFB793B2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5993" r="11413"/>
          <a:stretch/>
        </p:blipFill>
        <p:spPr>
          <a:xfrm>
            <a:off x="4930891" y="1874520"/>
            <a:ext cx="3868237" cy="3108960"/>
          </a:xfrm>
          <a:prstGeom prst="rect">
            <a:avLst/>
          </a:prstGeom>
          <a:ln w="25400">
            <a:solidFill>
              <a:srgbClr val="99FF99"/>
            </a:solidFill>
          </a:ln>
        </p:spPr>
      </p:pic>
    </p:spTree>
    <p:extLst>
      <p:ext uri="{BB962C8B-B14F-4D97-AF65-F5344CB8AC3E}">
        <p14:creationId xmlns:p14="http://schemas.microsoft.com/office/powerpoint/2010/main" val="395207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7C85B-DD91-056C-1064-5A6939AD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1"/>
            <a:ext cx="8507288" cy="850106"/>
          </a:xfrm>
        </p:spPr>
        <p:txBody>
          <a:bodyPr/>
          <a:lstStyle/>
          <a:p>
            <a:r>
              <a:rPr lang="en-US" altLang="zh-CN" dirty="0"/>
              <a:t>Characteristics of SONET device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327D4-7470-D6C2-F47A-AA2F76DA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60" y="1124744"/>
            <a:ext cx="8229600" cy="501152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optical system of the telescope is a Fresnel lens made of PMMA</a:t>
            </a:r>
            <a:endParaRPr lang="ru-RU" altLang="zh-CN" dirty="0"/>
          </a:p>
          <a:p>
            <a:pPr lvl="1"/>
            <a:r>
              <a:rPr lang="en-GB" altLang="zh-CN" dirty="0"/>
              <a:t>D = 7,62 </a:t>
            </a:r>
            <a:r>
              <a:rPr lang="en-US" altLang="zh-CN" dirty="0"/>
              <a:t>cm</a:t>
            </a:r>
            <a:endParaRPr lang="ru-RU" altLang="zh-CN" dirty="0"/>
          </a:p>
          <a:p>
            <a:pPr lvl="1"/>
            <a:r>
              <a:rPr lang="en-GB" altLang="zh-CN" dirty="0"/>
              <a:t>F = 8,382 </a:t>
            </a:r>
            <a:r>
              <a:rPr lang="en-US" altLang="zh-CN" dirty="0"/>
              <a:t>cm</a:t>
            </a:r>
            <a:endParaRPr lang="ru-RU" altLang="zh-CN" dirty="0"/>
          </a:p>
          <a:p>
            <a:pPr lvl="1"/>
            <a:r>
              <a:rPr lang="en-GB" altLang="zh-CN" dirty="0" err="1"/>
              <a:t>S</a:t>
            </a:r>
            <a:r>
              <a:rPr lang="en-GB" altLang="zh-CN" baseline="-25000" dirty="0" err="1"/>
              <a:t>geom</a:t>
            </a:r>
            <a:r>
              <a:rPr lang="en-GB" altLang="zh-CN" dirty="0"/>
              <a:t> = 45,6 </a:t>
            </a:r>
            <a:r>
              <a:rPr lang="en-US" altLang="zh-CN" dirty="0"/>
              <a:t>cm</a:t>
            </a:r>
            <a:r>
              <a:rPr lang="ru-RU" altLang="zh-CN" baseline="30000" dirty="0"/>
              <a:t>2</a:t>
            </a:r>
          </a:p>
          <a:p>
            <a:r>
              <a:rPr lang="en-US" altLang="zh-CN" dirty="0"/>
              <a:t>Time resolution</a:t>
            </a:r>
            <a:r>
              <a:rPr lang="ru-RU" altLang="zh-CN" dirty="0"/>
              <a:t> 1 </a:t>
            </a:r>
            <a:r>
              <a:rPr lang="en-US" altLang="zh-CN" dirty="0"/>
              <a:t>us</a:t>
            </a:r>
            <a:endParaRPr lang="ru-RU" altLang="zh-CN" dirty="0"/>
          </a:p>
          <a:p>
            <a:r>
              <a:rPr lang="en-US" altLang="zh-CN" dirty="0"/>
              <a:t>Photosensor</a:t>
            </a:r>
            <a:r>
              <a:rPr lang="ru-RU" altLang="zh-CN" dirty="0"/>
              <a:t>: </a:t>
            </a:r>
            <a:r>
              <a:rPr lang="en-US" altLang="zh-CN" dirty="0"/>
              <a:t>matrix of</a:t>
            </a:r>
            <a:r>
              <a:rPr lang="ru-RU" altLang="zh-CN" dirty="0"/>
              <a:t> 8х8 </a:t>
            </a:r>
            <a:r>
              <a:rPr lang="en-GB" altLang="zh-CN" dirty="0" err="1"/>
              <a:t>SiPM</a:t>
            </a:r>
            <a:r>
              <a:rPr lang="en-GB" altLang="zh-CN" dirty="0"/>
              <a:t> MicroFJ-30035 (3</a:t>
            </a:r>
            <a:r>
              <a:rPr lang="ru-RU" altLang="zh-CN" dirty="0"/>
              <a:t>×3 </a:t>
            </a:r>
            <a:r>
              <a:rPr lang="en-US" altLang="zh-CN" dirty="0"/>
              <a:t>mm</a:t>
            </a:r>
            <a:r>
              <a:rPr lang="ru-RU" altLang="zh-CN" dirty="0"/>
              <a:t>)</a:t>
            </a:r>
          </a:p>
          <a:p>
            <a:r>
              <a:rPr lang="en-US" altLang="zh-CN" dirty="0"/>
              <a:t>Angular resolution</a:t>
            </a:r>
            <a:r>
              <a:rPr lang="ru-RU" altLang="zh-CN" dirty="0"/>
              <a:t>: 2°</a:t>
            </a:r>
          </a:p>
          <a:p>
            <a:r>
              <a:rPr lang="en-US" altLang="zh-CN" dirty="0"/>
              <a:t>Field of view</a:t>
            </a:r>
            <a:r>
              <a:rPr lang="ru-RU" altLang="zh-CN" dirty="0"/>
              <a:t>: 16×16°</a:t>
            </a:r>
          </a:p>
          <a:p>
            <a:r>
              <a:rPr lang="en-US" altLang="zh-CN" dirty="0"/>
              <a:t>Spectrometer</a:t>
            </a:r>
            <a:r>
              <a:rPr lang="ru-RU" altLang="zh-CN" dirty="0"/>
              <a:t>: 4 </a:t>
            </a:r>
            <a:r>
              <a:rPr lang="en-US" altLang="zh-CN" dirty="0"/>
              <a:t>channels</a:t>
            </a:r>
            <a:endParaRPr lang="ru-RU" altLang="zh-CN" dirty="0"/>
          </a:p>
          <a:p>
            <a:pPr lvl="1"/>
            <a:r>
              <a:rPr lang="ru-RU" altLang="zh-CN" dirty="0"/>
              <a:t>337 ± 10 </a:t>
            </a:r>
            <a:r>
              <a:rPr lang="en-US" altLang="zh-CN" dirty="0"/>
              <a:t>nm</a:t>
            </a:r>
            <a:r>
              <a:rPr lang="ru-RU" altLang="zh-CN" dirty="0"/>
              <a:t>, </a:t>
            </a:r>
            <a:r>
              <a:rPr lang="en-US" altLang="zh-CN" dirty="0"/>
              <a:t>line</a:t>
            </a:r>
            <a:r>
              <a:rPr lang="ru-RU" altLang="zh-CN" dirty="0"/>
              <a:t> </a:t>
            </a:r>
            <a:r>
              <a:rPr lang="en-GB" altLang="zh-CN" dirty="0"/>
              <a:t>N2</a:t>
            </a:r>
            <a:r>
              <a:rPr lang="ru-RU" altLang="zh-CN" dirty="0"/>
              <a:t> – </a:t>
            </a:r>
            <a:r>
              <a:rPr lang="en-US" altLang="zh-CN" dirty="0"/>
              <a:t>marker of high-atmospheric transients observed from the orbit</a:t>
            </a:r>
            <a:endParaRPr lang="ru-RU" altLang="zh-CN" dirty="0"/>
          </a:p>
          <a:p>
            <a:pPr lvl="1"/>
            <a:r>
              <a:rPr lang="ru-RU" altLang="zh-CN" dirty="0"/>
              <a:t>390 ± 10  </a:t>
            </a:r>
            <a:r>
              <a:rPr lang="en-US" altLang="zh-CN" dirty="0"/>
              <a:t>nm</a:t>
            </a:r>
            <a:r>
              <a:rPr lang="ru-RU" altLang="zh-CN" dirty="0"/>
              <a:t>, </a:t>
            </a:r>
            <a:r>
              <a:rPr lang="en-US" altLang="zh-CN" dirty="0"/>
              <a:t>line</a:t>
            </a:r>
            <a:r>
              <a:rPr lang="ru-RU" altLang="zh-CN" dirty="0"/>
              <a:t> </a:t>
            </a:r>
            <a:r>
              <a:rPr lang="en-GB" altLang="zh-CN" dirty="0"/>
              <a:t>N2</a:t>
            </a:r>
            <a:endParaRPr lang="ru-RU" altLang="zh-CN" dirty="0"/>
          </a:p>
          <a:p>
            <a:pPr lvl="1"/>
            <a:r>
              <a:rPr lang="ru-RU" altLang="zh-CN" dirty="0"/>
              <a:t>777 ± 10 </a:t>
            </a:r>
            <a:r>
              <a:rPr lang="en-US" altLang="zh-CN" dirty="0"/>
              <a:t>nm</a:t>
            </a:r>
            <a:r>
              <a:rPr lang="ru-RU" altLang="zh-CN" dirty="0"/>
              <a:t>, </a:t>
            </a:r>
            <a:r>
              <a:rPr lang="en-US" altLang="zh-CN" dirty="0"/>
              <a:t>line</a:t>
            </a:r>
            <a:r>
              <a:rPr lang="ru-RU" altLang="zh-CN" dirty="0"/>
              <a:t> </a:t>
            </a:r>
            <a:r>
              <a:rPr lang="en-GB" altLang="zh-CN" dirty="0"/>
              <a:t>O2 – </a:t>
            </a:r>
            <a:r>
              <a:rPr lang="en-US" dirty="0"/>
              <a:t>the characteristic lightning line</a:t>
            </a:r>
            <a:endParaRPr lang="ru-RU" altLang="zh-CN" dirty="0"/>
          </a:p>
          <a:p>
            <a:pPr lvl="1"/>
            <a:r>
              <a:rPr lang="ru-RU" altLang="zh-CN" dirty="0"/>
              <a:t>760 ± 10 </a:t>
            </a:r>
            <a:r>
              <a:rPr lang="en-US" altLang="zh-CN" dirty="0"/>
              <a:t>nm</a:t>
            </a:r>
            <a:r>
              <a:rPr lang="ru-RU" altLang="zh-CN" dirty="0"/>
              <a:t>, </a:t>
            </a:r>
            <a:r>
              <a:rPr lang="en-US" altLang="zh-CN" dirty="0"/>
              <a:t>absorption line </a:t>
            </a:r>
            <a:r>
              <a:rPr lang="en-GB" altLang="zh-CN" dirty="0"/>
              <a:t>O2</a:t>
            </a:r>
            <a:r>
              <a:rPr lang="ru-RU" altLang="zh-CN" dirty="0"/>
              <a:t> – </a:t>
            </a:r>
            <a:r>
              <a:rPr lang="en-US" altLang="zh-CN" dirty="0"/>
              <a:t>marker of high-atmospheric transients observed from the orbit</a:t>
            </a:r>
            <a:r>
              <a:rPr lang="ru-RU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405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7C85B-DD91-056C-1064-5A6939AD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/>
          <a:lstStyle/>
          <a:p>
            <a:r>
              <a:rPr lang="en-US" altLang="zh-CN" dirty="0"/>
              <a:t>Data of SONET device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327D4-7470-D6C2-F47A-AA2F76DA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43" y="1484784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5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Data of limb camera in monitoring mode</a:t>
            </a:r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with resolution</a:t>
            </a:r>
            <a:r>
              <a:rPr lang="ru-RU" dirty="0"/>
              <a:t> ~1 </a:t>
            </a:r>
            <a:r>
              <a:rPr lang="en-US" dirty="0"/>
              <a:t>s</a:t>
            </a:r>
            <a:r>
              <a:rPr lang="ru-RU" dirty="0"/>
              <a:t>, 6 </a:t>
            </a:r>
            <a:r>
              <a:rPr lang="en-US" dirty="0"/>
              <a:t>channels,</a:t>
            </a:r>
            <a:r>
              <a:rPr lang="ru-RU" dirty="0"/>
              <a:t> 4 </a:t>
            </a:r>
            <a:r>
              <a:rPr lang="en-US" dirty="0"/>
              <a:t>bytes for each point</a:t>
            </a:r>
            <a:r>
              <a:rPr lang="ru-RU" dirty="0"/>
              <a:t>. </a:t>
            </a:r>
            <a:r>
              <a:rPr lang="en-US" dirty="0"/>
              <a:t>Day amount</a:t>
            </a:r>
            <a:r>
              <a:rPr lang="ru-RU" dirty="0"/>
              <a:t> 700 </a:t>
            </a:r>
            <a:r>
              <a:rPr lang="en-US" dirty="0"/>
              <a:t>kb</a:t>
            </a:r>
            <a:endParaRPr lang="ru-RU" dirty="0"/>
          </a:p>
          <a:p>
            <a:pPr lvl="0">
              <a:lnSpc>
                <a:spcPct val="105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Monitoring data of the telescope and the spectrometer</a:t>
            </a:r>
            <a:r>
              <a:rPr lang="ru-RU" dirty="0"/>
              <a:t>: </a:t>
            </a:r>
            <a:r>
              <a:rPr lang="en-US" dirty="0"/>
              <a:t>number of channels</a:t>
            </a:r>
            <a:r>
              <a:rPr lang="ru-RU" dirty="0"/>
              <a:t> 64+4, </a:t>
            </a:r>
            <a:r>
              <a:rPr lang="en-US" dirty="0"/>
              <a:t>time resolution </a:t>
            </a:r>
            <a:r>
              <a:rPr lang="ru-RU" dirty="0"/>
              <a:t>500 </a:t>
            </a:r>
            <a:r>
              <a:rPr lang="en-US" dirty="0" err="1"/>
              <a:t>ms</a:t>
            </a:r>
            <a:r>
              <a:rPr lang="ru-RU" dirty="0"/>
              <a:t>. </a:t>
            </a:r>
            <a:r>
              <a:rPr lang="en-US" dirty="0"/>
              <a:t>Day amount </a:t>
            </a:r>
            <a:r>
              <a:rPr lang="ru-RU" dirty="0"/>
              <a:t>6 </a:t>
            </a:r>
            <a:r>
              <a:rPr lang="en-US" dirty="0"/>
              <a:t>Mb</a:t>
            </a:r>
            <a:r>
              <a:rPr lang="ru-RU" dirty="0"/>
              <a:t>.</a:t>
            </a:r>
          </a:p>
          <a:p>
            <a:pPr lvl="0">
              <a:lnSpc>
                <a:spcPct val="105000"/>
              </a:lnSpc>
              <a:spcBef>
                <a:spcPts val="1200"/>
              </a:spcBef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High resolution data collected after the trigger:</a:t>
            </a:r>
            <a:r>
              <a:rPr lang="ru-RU" dirty="0"/>
              <a:t> </a:t>
            </a:r>
            <a:r>
              <a:rPr lang="en-US" dirty="0"/>
              <a:t>Each event contain </a:t>
            </a:r>
            <a:r>
              <a:rPr lang="ru-RU" dirty="0"/>
              <a:t>- 68 </a:t>
            </a:r>
            <a:r>
              <a:rPr lang="en-US" dirty="0"/>
              <a:t>light curves</a:t>
            </a:r>
            <a:r>
              <a:rPr lang="ru-RU" dirty="0"/>
              <a:t> </a:t>
            </a:r>
            <a:r>
              <a:rPr lang="en-US" dirty="0"/>
              <a:t>with size of </a:t>
            </a:r>
            <a:r>
              <a:rPr lang="ru-RU" dirty="0"/>
              <a:t>256 </a:t>
            </a:r>
            <a:r>
              <a:rPr lang="en-US" dirty="0"/>
              <a:t>points with 1 us time resolution</a:t>
            </a:r>
            <a:r>
              <a:rPr lang="ru-RU" dirty="0"/>
              <a:t>. </a:t>
            </a:r>
            <a:r>
              <a:rPr lang="en-US" dirty="0"/>
              <a:t>One event takes</a:t>
            </a:r>
            <a:r>
              <a:rPr lang="ru-RU" dirty="0"/>
              <a:t> 34 </a:t>
            </a:r>
            <a:r>
              <a:rPr lang="en-US" dirty="0"/>
              <a:t>kb</a:t>
            </a:r>
            <a:r>
              <a:rPr lang="ru-RU" dirty="0"/>
              <a:t>. </a:t>
            </a:r>
            <a:r>
              <a:rPr lang="en-US" dirty="0"/>
              <a:t>Taking into account the day quota</a:t>
            </a:r>
            <a:r>
              <a:rPr lang="ru-RU" dirty="0"/>
              <a:t> ~20 </a:t>
            </a:r>
            <a:r>
              <a:rPr lang="en-US" dirty="0"/>
              <a:t>Mb</a:t>
            </a:r>
            <a:r>
              <a:rPr lang="ru-RU" dirty="0"/>
              <a:t> </a:t>
            </a:r>
            <a:r>
              <a:rPr lang="en-US" dirty="0"/>
              <a:t>it can be transferred to ground station about </a:t>
            </a:r>
            <a:r>
              <a:rPr lang="ru-RU" dirty="0"/>
              <a:t>600 </a:t>
            </a:r>
            <a:r>
              <a:rPr lang="en-US" dirty="0"/>
              <a:t>events per day from whole instrument</a:t>
            </a:r>
            <a:r>
              <a:rPr lang="ru-RU" dirty="0"/>
              <a:t> (~13 Мб).</a:t>
            </a:r>
          </a:p>
        </p:txBody>
      </p:sp>
    </p:spTree>
    <p:extLst>
      <p:ext uri="{BB962C8B-B14F-4D97-AF65-F5344CB8AC3E}">
        <p14:creationId xmlns:p14="http://schemas.microsoft.com/office/powerpoint/2010/main" val="299703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627784" y="-21738"/>
            <a:ext cx="3541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Conclusion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60115C-BA7B-4A98-9429-B063699AB515}"/>
              </a:ext>
            </a:extLst>
          </p:cNvPr>
          <p:cNvSpPr txBox="1">
            <a:spLocks noChangeArrowheads="1"/>
          </p:cNvSpPr>
          <p:nvPr/>
        </p:nvSpPr>
        <p:spPr>
          <a:xfrm>
            <a:off x="230794" y="809259"/>
            <a:ext cx="8682412" cy="48991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In the end of 2025, it is planned to launch the Scorpion satellite in </a:t>
            </a:r>
            <a:r>
              <a:rPr lang="en-US" sz="2200" dirty="0" err="1"/>
              <a:t>cubesat</a:t>
            </a:r>
            <a:r>
              <a:rPr lang="en-US" sz="2200" dirty="0"/>
              <a:t> 16U format with complex payload from SINP MSU.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TGS instrument is a large area gamma-ray spectrometer with position-sensitive detectors, providing data in both monitoring and event-by-event formats. The program of the space experiment with TGS gamma-spectrometer includes the study of TGF, GRB and solar flares. Preflight tests of TGS confirm its characteristics.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SONET complex of fast optical and UV imaging photometer, spectrometer and limb camera is </a:t>
            </a:r>
            <a:r>
              <a:rPr lang="en-US" sz="2200" dirty="0" err="1"/>
              <a:t>desigted</a:t>
            </a:r>
            <a:r>
              <a:rPr lang="en-US" sz="2200" dirty="0"/>
              <a:t> to study TLE phenomena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The use of all instruments onboard the Scorpion satellite provide the complex research of atmospheric transient phenomena.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CB87B-DBEF-45C3-ABDA-D83EE954CA94}"/>
              </a:ext>
            </a:extLst>
          </p:cNvPr>
          <p:cNvSpPr txBox="1"/>
          <p:nvPr/>
        </p:nvSpPr>
        <p:spPr>
          <a:xfrm>
            <a:off x="3717734" y="5583445"/>
            <a:ext cx="5258972" cy="1200329"/>
          </a:xfrm>
          <a:prstGeom prst="rect">
            <a:avLst/>
          </a:prstGeom>
          <a:noFill/>
          <a:ln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i="1" dirty="0">
                <a:solidFill>
                  <a:srgbClr val="99FF99"/>
                </a:solidFill>
              </a:rPr>
              <a:t>This work was supported by MSU Program of Development, Project №24-S01-05.</a:t>
            </a:r>
            <a:r>
              <a:rPr lang="ru-RU" i="1" dirty="0">
                <a:solidFill>
                  <a:srgbClr val="99FF99"/>
                </a:solidFill>
              </a:rPr>
              <a:t>, </a:t>
            </a:r>
            <a:r>
              <a:rPr lang="en-US" i="1" dirty="0">
                <a:solidFill>
                  <a:srgbClr val="99FF99"/>
                </a:solidFill>
              </a:rPr>
              <a:t>the state assignment of Lomonosov Moscow State University.</a:t>
            </a:r>
            <a:r>
              <a:rPr lang="ru-RU" i="1" dirty="0">
                <a:solidFill>
                  <a:srgbClr val="99FF99"/>
                </a:solidFill>
              </a:rPr>
              <a:t> </a:t>
            </a:r>
            <a:r>
              <a:rPr lang="en-US" i="1" dirty="0">
                <a:solidFill>
                  <a:srgbClr val="99FF99"/>
                </a:solidFill>
              </a:rPr>
              <a:t>and RSF grant </a:t>
            </a:r>
            <a:r>
              <a:rPr lang="ru-RU" i="1" dirty="0">
                <a:solidFill>
                  <a:srgbClr val="99FF99"/>
                </a:solidFill>
              </a:rPr>
              <a:t>№23-42-10005 </a:t>
            </a:r>
            <a:endParaRPr lang="en-US" i="1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Sinp_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44" y="254938"/>
            <a:ext cx="1393740" cy="8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987824" y="2780928"/>
            <a:ext cx="3484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Thank You!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324BA-B92B-4DBD-88BD-2A605922A9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46"/>
          <a:stretch/>
        </p:blipFill>
        <p:spPr>
          <a:xfrm>
            <a:off x="-252536" y="-69680"/>
            <a:ext cx="2480043" cy="14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7D388E1A-D652-429D-BFB8-16E8F178AF55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71490"/>
            <a:ext cx="7056846" cy="13681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altLang="ru-RU" sz="3200" b="1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program of M.V. Lomonosov Moscow State University</a:t>
            </a:r>
            <a:endParaRPr kumimoji="0" lang="ru-RU" altLang="ru-RU" sz="3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3FC377-AC51-4DDE-BACD-34425173AB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277" y="1373187"/>
            <a:ext cx="4176464" cy="5097936"/>
          </a:xfrm>
          <a:prstGeom prst="rect">
            <a:avLst/>
          </a:prstGeom>
          <a:ln w="22225">
            <a:solidFill>
              <a:schemeClr val="bg2">
                <a:lumMod val="50000"/>
                <a:lumOff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3BF784-3134-45A0-951D-57E36408E28A}"/>
              </a:ext>
            </a:extLst>
          </p:cNvPr>
          <p:cNvSpPr txBox="1"/>
          <p:nvPr/>
        </p:nvSpPr>
        <p:spPr>
          <a:xfrm>
            <a:off x="140528" y="2281536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A lot of space phenomena are studied by MSU scientists and students: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Cosmic rays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Solar activity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Gamma ray bursts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Transients in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     high atmosphere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Space weather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3" descr="C:\Users\Panasyuk\Documents\Archive\lectures ppt\the sun\archive\sun expl.jpg">
            <a:extLst>
              <a:ext uri="{FF2B5EF4-FFF2-40B4-BE49-F238E27FC236}">
                <a16:creationId xmlns:a16="http://schemas.microsoft.com/office/drawing/2014/main" id="{CC115DAD-44D2-4CDE-9E99-F4056E2CF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r="-1"/>
          <a:stretch/>
        </p:blipFill>
        <p:spPr bwMode="auto">
          <a:xfrm>
            <a:off x="2424270" y="4988841"/>
            <a:ext cx="1557211" cy="148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adbeltsanim-SwRIAnn.mpg">
            <a:hlinkClick r:id="" action="ppaction://media"/>
            <a:extLst>
              <a:ext uri="{FF2B5EF4-FFF2-40B4-BE49-F238E27FC236}">
                <a16:creationId xmlns:a16="http://schemas.microsoft.com/office/drawing/2014/main" id="{477AD1DB-AC77-4D0E-AE06-DD24DB520574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8943" r="8566" b="33121"/>
          <a:stretch/>
        </p:blipFill>
        <p:spPr bwMode="auto">
          <a:xfrm>
            <a:off x="136799" y="919090"/>
            <a:ext cx="2491762" cy="13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CDEFA4F-05C6-4969-A564-8B95FC8C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7" y="5439242"/>
            <a:ext cx="1218701" cy="9993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DCE45E-9638-4A8B-9A53-1AAC79445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74" y="3245839"/>
            <a:ext cx="1604750" cy="1368152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96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76F414-0064-4BB2-9644-7C6C33F6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" y="-9939"/>
            <a:ext cx="9137386" cy="6881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3" y="4539346"/>
            <a:ext cx="3221035" cy="207268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05673" y="3679106"/>
            <a:ext cx="649619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4F2270"/>
                </a:solidFill>
                <a:effectLst>
                  <a:glow rad="88900">
                    <a:schemeClr val="accent4">
                      <a:lumMod val="40000"/>
                      <a:lumOff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important results of the MSU </a:t>
            </a:r>
            <a:r>
              <a:rPr lang="en-US" b="1" dirty="0" err="1">
                <a:solidFill>
                  <a:srgbClr val="4F2270"/>
                </a:solidFill>
                <a:effectLst>
                  <a:glow rad="88900">
                    <a:schemeClr val="accent4">
                      <a:lumMod val="40000"/>
                      <a:lumOff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cubesate</a:t>
            </a:r>
            <a:r>
              <a:rPr lang="en-US" b="1" dirty="0">
                <a:solidFill>
                  <a:srgbClr val="4F2270"/>
                </a:solidFill>
                <a:effectLst>
                  <a:glow rad="88900">
                    <a:schemeClr val="accent4">
                      <a:lumMod val="40000"/>
                      <a:lumOff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is the measurement of the radiation level in SAA region at low  altitude</a:t>
            </a:r>
            <a:endParaRPr lang="ru-RU" b="1" dirty="0">
              <a:solidFill>
                <a:srgbClr val="4F2270"/>
              </a:solidFill>
              <a:effectLst>
                <a:glow rad="88900">
                  <a:schemeClr val="accent4">
                    <a:lumMod val="40000"/>
                    <a:lumOff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1006" y="2442374"/>
            <a:ext cx="746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a typeface="Adobe Heiti Std R" panose="020B0400000000000000" pitchFamily="34" charset="-128"/>
              </a:rPr>
              <a:t>Avion</a:t>
            </a:r>
            <a:endParaRPr lang="ru-RU" sz="1600" b="1" dirty="0">
              <a:solidFill>
                <a:srgbClr val="FFC000"/>
              </a:solidFill>
              <a:ea typeface="Adobe Heiti Std R" panose="020B0400000000000000" pitchFamily="34" charset="-128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BF60D5-EF8F-4C40-8736-0857C3BFC3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14" y="1945886"/>
            <a:ext cx="1011523" cy="120048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76200">
              <a:schemeClr val="accent2">
                <a:lumMod val="60000"/>
                <a:lumOff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90569" y="3160307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FC000"/>
                </a:solidFill>
                <a:ea typeface="Adobe Heiti Std R" panose="020B0400000000000000" pitchFamily="34" charset="-128"/>
              </a:rPr>
              <a:t>SiriusSat</a:t>
            </a:r>
            <a:r>
              <a:rPr lang="ru-RU" sz="1600" b="1" dirty="0">
                <a:solidFill>
                  <a:srgbClr val="FFC000"/>
                </a:solidFill>
                <a:ea typeface="Adobe Heiti Std R" panose="020B0400000000000000" pitchFamily="34" charset="-128"/>
              </a:rPr>
              <a:t>-1,2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48949" y="1886252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a typeface="Adobe Heiti Std R" panose="020B0400000000000000" pitchFamily="34" charset="-128"/>
              </a:rPr>
              <a:t>Monitor</a:t>
            </a:r>
            <a:r>
              <a:rPr lang="ru-RU" sz="1600" b="1" dirty="0">
                <a:solidFill>
                  <a:srgbClr val="FFC000"/>
                </a:solidFill>
                <a:ea typeface="Adobe Heiti Std R" panose="020B0400000000000000" pitchFamily="34" charset="-128"/>
              </a:rPr>
              <a:t>-1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8DD64B-AA62-4D50-B520-935565809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581" y="1331967"/>
            <a:ext cx="817773" cy="1697064"/>
          </a:xfrm>
          <a:prstGeom prst="rect">
            <a:avLst/>
          </a:prstGeom>
          <a:effectLst>
            <a:glow rad="76200">
              <a:schemeClr val="accent2">
                <a:lumMod val="60000"/>
                <a:lumOff val="40000"/>
                <a:alpha val="98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E5A165-4784-46C8-B0D4-620A952D0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149" y="921877"/>
            <a:ext cx="1370220" cy="892165"/>
          </a:xfrm>
          <a:prstGeom prst="rect">
            <a:avLst/>
          </a:prstGeom>
          <a:effectLst>
            <a:glow rad="762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ADE8C3-F76A-4DD6-B923-C6BD84EF2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731"/>
          <a:stretch/>
        </p:blipFill>
        <p:spPr>
          <a:xfrm>
            <a:off x="7627705" y="1098591"/>
            <a:ext cx="1249356" cy="1015014"/>
          </a:xfrm>
          <a:prstGeom prst="rect">
            <a:avLst/>
          </a:prstGeom>
          <a:effectLst>
            <a:glow rad="762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5C60F6-E83E-437F-8164-E16CC257A7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89" b="14721"/>
          <a:stretch/>
        </p:blipFill>
        <p:spPr>
          <a:xfrm>
            <a:off x="7320083" y="3744347"/>
            <a:ext cx="1704153" cy="952055"/>
          </a:xfrm>
          <a:prstGeom prst="rect">
            <a:avLst/>
          </a:prstGeom>
          <a:effectLst>
            <a:glow rad="63500">
              <a:schemeClr val="accent2">
                <a:lumMod val="75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584192B-C68F-490A-B21F-52BF08D175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46"/>
          <a:stretch/>
        </p:blipFill>
        <p:spPr>
          <a:xfrm>
            <a:off x="2809512" y="1270840"/>
            <a:ext cx="1450440" cy="1263702"/>
          </a:xfrm>
          <a:prstGeom prst="rect">
            <a:avLst/>
          </a:prstGeom>
          <a:effectLst>
            <a:glow rad="762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CF44B27-1CD3-4451-A095-5A0FE0B7B0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6781" y="916401"/>
            <a:ext cx="995339" cy="1528690"/>
          </a:xfrm>
          <a:prstGeom prst="rect">
            <a:avLst/>
          </a:prstGeom>
          <a:effectLst>
            <a:glow rad="762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9" name="Рисунок 8"/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3584067" y="4539346"/>
            <a:ext cx="3140766" cy="207675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0B527EF-C144-4135-980B-097A9435ED1C}"/>
              </a:ext>
            </a:extLst>
          </p:cNvPr>
          <p:cNvSpPr/>
          <p:nvPr/>
        </p:nvSpPr>
        <p:spPr>
          <a:xfrm>
            <a:off x="7561962" y="747124"/>
            <a:ext cx="1167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C000"/>
                </a:solidFill>
                <a:ea typeface="Adobe Heiti Std R" panose="020B0400000000000000" pitchFamily="34" charset="-128"/>
              </a:rPr>
              <a:t>Монитор-2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377373-7883-4AA4-9802-C18A70A44E57}"/>
              </a:ext>
            </a:extLst>
          </p:cNvPr>
          <p:cNvSpPr/>
          <p:nvPr/>
        </p:nvSpPr>
        <p:spPr>
          <a:xfrm>
            <a:off x="7632748" y="2148953"/>
            <a:ext cx="1120820" cy="338554"/>
          </a:xfrm>
          <a:prstGeom prst="rect">
            <a:avLst/>
          </a:prstGeom>
          <a:effectLst>
            <a:glow rad="165100">
              <a:schemeClr val="bg2">
                <a:lumMod val="25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ffectLst>
                  <a:glow rad="381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anose="020B0400000000000000" pitchFamily="34" charset="-128"/>
              </a:rPr>
              <a:t>Monitor</a:t>
            </a:r>
            <a:r>
              <a:rPr lang="ru-RU" sz="1600" b="1" dirty="0">
                <a:solidFill>
                  <a:srgbClr val="FFC000"/>
                </a:solidFill>
                <a:effectLst>
                  <a:glow rad="381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anose="020B0400000000000000" pitchFamily="34" charset="-128"/>
              </a:rPr>
              <a:t>-3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3E304C5-D1B6-4556-97F9-B74D277D2AA5}"/>
              </a:ext>
            </a:extLst>
          </p:cNvPr>
          <p:cNvSpPr/>
          <p:nvPr/>
        </p:nvSpPr>
        <p:spPr>
          <a:xfrm>
            <a:off x="1720651" y="3033094"/>
            <a:ext cx="1033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a typeface="Adobe Heiti Std R" panose="020B0400000000000000" pitchFamily="34" charset="-128"/>
              </a:rPr>
              <a:t>SOKRAT</a:t>
            </a:r>
            <a:endParaRPr lang="ru-RU" sz="1600" b="1" dirty="0">
              <a:solidFill>
                <a:srgbClr val="FFC000"/>
              </a:solidFill>
              <a:ea typeface="Adobe Heiti Std R" panose="020B0400000000000000" pitchFamily="34" charset="-128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D23C13-4474-493F-82D0-50CCEFF5FAAD}"/>
              </a:ext>
            </a:extLst>
          </p:cNvPr>
          <p:cNvSpPr/>
          <p:nvPr/>
        </p:nvSpPr>
        <p:spPr>
          <a:xfrm>
            <a:off x="3113104" y="2549134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a typeface="Adobe Heiti Std R" panose="020B0400000000000000" pitchFamily="34" charset="-128"/>
              </a:rPr>
              <a:t>DEKART</a:t>
            </a:r>
            <a:endParaRPr lang="ru-RU" sz="1600" b="1" dirty="0">
              <a:solidFill>
                <a:srgbClr val="FFC000"/>
              </a:solidFill>
              <a:ea typeface="Adobe Heiti Std R" panose="020B0400000000000000" pitchFamily="34" charset="-128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FD41137-EB43-4368-880B-35E87257FCF5}"/>
              </a:ext>
            </a:extLst>
          </p:cNvPr>
          <p:cNvSpPr/>
          <p:nvPr/>
        </p:nvSpPr>
        <p:spPr>
          <a:xfrm>
            <a:off x="7540959" y="3412551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ffectLst>
                  <a:glow rad="381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anose="020B0400000000000000" pitchFamily="34" charset="-128"/>
              </a:rPr>
              <a:t>Monitor</a:t>
            </a:r>
            <a:r>
              <a:rPr lang="ru-RU" sz="1600" b="1" dirty="0">
                <a:solidFill>
                  <a:srgbClr val="FFC000"/>
                </a:solidFill>
                <a:effectLst>
                  <a:glow rad="381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anose="020B0400000000000000" pitchFamily="34" charset="-128"/>
              </a:rPr>
              <a:t>-4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B8FAD8-DA26-4C7E-8A00-8C7B6FA9251B}"/>
              </a:ext>
            </a:extLst>
          </p:cNvPr>
          <p:cNvSpPr/>
          <p:nvPr/>
        </p:nvSpPr>
        <p:spPr>
          <a:xfrm>
            <a:off x="7287024" y="2522855"/>
            <a:ext cx="1737212" cy="8829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63500">
              <a:schemeClr val="accent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482D7C1-B372-49AE-9B60-76EF21737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7580" y="2605035"/>
            <a:ext cx="1515941" cy="735720"/>
          </a:xfrm>
          <a:prstGeom prst="rect">
            <a:avLst/>
          </a:prstGeom>
          <a:effectLst/>
        </p:spPr>
      </p:pic>
      <p:sp>
        <p:nvSpPr>
          <p:cNvPr id="25" name="Rectangle 4">
            <a:extLst>
              <a:ext uri="{FF2B5EF4-FFF2-40B4-BE49-F238E27FC236}">
                <a16:creationId xmlns:a16="http://schemas.microsoft.com/office/drawing/2014/main" id="{A28F4D16-AF4B-41AB-9DE6-571F20EF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09" y="165533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MSU </a:t>
            </a:r>
            <a:r>
              <a:rPr lang="en-US" altLang="ru-RU" sz="48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cubesat</a:t>
            </a:r>
            <a:r>
              <a:rPr lang="en-US" altLang="ru-RU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Sozvezdie-270</a:t>
            </a:r>
            <a:endParaRPr lang="ru-RU" altLang="ru-RU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Альтаир.jpg">
            <a:extLst>
              <a:ext uri="{FF2B5EF4-FFF2-40B4-BE49-F238E27FC236}">
                <a16:creationId xmlns:a16="http://schemas.microsoft.com/office/drawing/2014/main" id="{5FE1EF8C-DCE2-47B4-8A22-316C448A6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t="10560" r="21994" b="4065"/>
          <a:stretch/>
        </p:blipFill>
        <p:spPr bwMode="auto">
          <a:xfrm>
            <a:off x="7071516" y="5078228"/>
            <a:ext cx="1769289" cy="1555052"/>
          </a:xfrm>
          <a:prstGeom prst="rect">
            <a:avLst/>
          </a:prstGeom>
          <a:noFill/>
          <a:effectLst>
            <a:glow rad="114300">
              <a:schemeClr val="accent6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0A24BB-3645-47E9-8D9D-C29E7D426964}"/>
              </a:ext>
            </a:extLst>
          </p:cNvPr>
          <p:cNvSpPr/>
          <p:nvPr/>
        </p:nvSpPr>
        <p:spPr>
          <a:xfrm>
            <a:off x="7632209" y="4697960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ffectLst>
                  <a:glow rad="381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anose="020B0400000000000000" pitchFamily="34" charset="-128"/>
              </a:rPr>
              <a:t>Altair</a:t>
            </a:r>
            <a:endParaRPr lang="ru-RU" sz="1600" b="1" dirty="0">
              <a:solidFill>
                <a:srgbClr val="FFC000"/>
              </a:solidFill>
              <a:effectLst>
                <a:glow rad="381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7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72F1F-5A29-4462-9704-C29C06F43BC1}"/>
              </a:ext>
            </a:extLst>
          </p:cNvPr>
          <p:cNvSpPr txBox="1"/>
          <p:nvPr/>
        </p:nvSpPr>
        <p:spPr>
          <a:xfrm>
            <a:off x="229252" y="2946301"/>
            <a:ext cx="6183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FF99"/>
                </a:solidFill>
                <a:latin typeface="+mj-lt"/>
              </a:rPr>
              <a:t>Energy range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ru-RU" b="1" dirty="0">
                <a:solidFill>
                  <a:srgbClr val="FFC000"/>
                </a:solidFill>
                <a:latin typeface="+mj-lt"/>
              </a:rPr>
              <a:t>0.05-2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MeV</a:t>
            </a:r>
            <a:endParaRPr lang="ru-RU" b="1" dirty="0">
              <a:solidFill>
                <a:srgbClr val="FFC000"/>
              </a:solidFill>
              <a:latin typeface="+mj-lt"/>
            </a:endParaRPr>
          </a:p>
          <a:p>
            <a:r>
              <a:rPr lang="en-US" b="1" dirty="0">
                <a:solidFill>
                  <a:srgbClr val="99FF99"/>
                </a:solidFill>
                <a:latin typeface="+mj-lt"/>
              </a:rPr>
              <a:t>Effective area</a:t>
            </a:r>
            <a:r>
              <a:rPr lang="ru-RU" b="1" dirty="0">
                <a:solidFill>
                  <a:srgbClr val="99FF99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+mj-lt"/>
              </a:rPr>
              <a:t>– 18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cm</a:t>
            </a:r>
            <a:r>
              <a:rPr lang="ru-RU" b="1" baseline="30000" dirty="0">
                <a:solidFill>
                  <a:srgbClr val="FFC000"/>
                </a:solidFill>
                <a:latin typeface="+mj-lt"/>
              </a:rPr>
              <a:t>2</a:t>
            </a:r>
            <a:endParaRPr lang="en-US" b="1" baseline="30000" dirty="0">
              <a:solidFill>
                <a:srgbClr val="FFC000"/>
              </a:solidFill>
              <a:latin typeface="+mj-lt"/>
            </a:endParaRPr>
          </a:p>
          <a:p>
            <a:r>
              <a:rPr lang="en-US" b="1" dirty="0">
                <a:solidFill>
                  <a:srgbClr val="FFC000"/>
                </a:solidFill>
                <a:latin typeface="+mj-lt"/>
              </a:rPr>
              <a:t>3-axe magnetometer is placed inside the instrument</a:t>
            </a:r>
            <a:endParaRPr lang="ru-RU" b="1" dirty="0">
              <a:solidFill>
                <a:srgbClr val="FFC000"/>
              </a:solidFill>
              <a:latin typeface="+mj-lt"/>
            </a:endParaRPr>
          </a:p>
          <a:p>
            <a:r>
              <a:rPr lang="en-US" b="1" dirty="0">
                <a:solidFill>
                  <a:srgbClr val="99FF99"/>
                </a:solidFill>
                <a:latin typeface="+mj-lt"/>
              </a:rPr>
              <a:t>Size: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+mj-lt"/>
              </a:rPr>
              <a:t>99х91х29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mm</a:t>
            </a:r>
            <a:endParaRPr lang="ru-RU" b="1" dirty="0">
              <a:solidFill>
                <a:srgbClr val="FFC000"/>
              </a:solidFill>
              <a:latin typeface="+mj-lt"/>
            </a:endParaRPr>
          </a:p>
          <a:p>
            <a:r>
              <a:rPr lang="en-US" b="1" dirty="0">
                <a:solidFill>
                  <a:srgbClr val="99FF99"/>
                </a:solidFill>
                <a:latin typeface="+mj-lt"/>
              </a:rPr>
              <a:t>Mass: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&lt;</a:t>
            </a:r>
            <a:r>
              <a:rPr lang="ru-RU" b="1" dirty="0">
                <a:solidFill>
                  <a:srgbClr val="FFC000"/>
                </a:solidFill>
                <a:latin typeface="+mj-lt"/>
              </a:rPr>
              <a:t> 480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g</a:t>
            </a:r>
            <a:endParaRPr lang="ru-RU" b="1" dirty="0">
              <a:solidFill>
                <a:srgbClr val="FFC000"/>
              </a:solidFill>
              <a:latin typeface="+mj-lt"/>
            </a:endParaRPr>
          </a:p>
          <a:p>
            <a:r>
              <a:rPr lang="en-US" b="1" dirty="0">
                <a:solidFill>
                  <a:srgbClr val="99FF99"/>
                </a:solidFill>
                <a:latin typeface="+mj-lt"/>
              </a:rPr>
              <a:t>Power consumption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+mj-lt"/>
              </a:rPr>
              <a:t>1.2 </a:t>
            </a:r>
            <a:r>
              <a:rPr lang="en-US" b="1" dirty="0">
                <a:solidFill>
                  <a:srgbClr val="FFC000"/>
                </a:solidFill>
                <a:latin typeface="+mj-lt"/>
              </a:rPr>
              <a:t>W</a:t>
            </a:r>
            <a:endParaRPr lang="ru-RU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7" r="2928"/>
          <a:stretch/>
        </p:blipFill>
        <p:spPr>
          <a:xfrm>
            <a:off x="6711652" y="280778"/>
            <a:ext cx="2187865" cy="1798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677" y="87135"/>
            <a:ext cx="871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</a:t>
            </a: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 family</a:t>
            </a:r>
            <a:endParaRPr lang="ru-RU" sz="32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97204" y="716083"/>
            <a:ext cx="559893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74155" y="852142"/>
            <a:ext cx="3213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DeCoR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spectrometer of space radiation  was primarily designed to study fast variations of near-Earth electron fluxes as well as bright gamma-ray bursts </a:t>
            </a:r>
            <a:endParaRPr lang="ru-RU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6DFFC0-193D-4F67-90EE-5383F861F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" y="871285"/>
            <a:ext cx="2994920" cy="191278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960F1A-6930-42B0-B04E-A8FCE2E7BF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23226" b="3854"/>
          <a:stretch/>
        </p:blipFill>
        <p:spPr>
          <a:xfrm>
            <a:off x="6728871" y="2297625"/>
            <a:ext cx="2164528" cy="1635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CB1D98-C81D-4184-98FC-8D585F12A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248278"/>
            <a:ext cx="2142392" cy="233715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230176-9242-4B26-83F1-904A6280A601}"/>
              </a:ext>
            </a:extLst>
          </p:cNvPr>
          <p:cNvCxnSpPr/>
          <p:nvPr/>
        </p:nvCxnSpPr>
        <p:spPr>
          <a:xfrm>
            <a:off x="269367" y="4862857"/>
            <a:ext cx="603082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3DC7F6E-7F53-41C7-9827-15C7AD26F79B}"/>
              </a:ext>
            </a:extLst>
          </p:cNvPr>
          <p:cNvSpPr/>
          <p:nvPr/>
        </p:nvSpPr>
        <p:spPr>
          <a:xfrm>
            <a:off x="264106" y="4940595"/>
            <a:ext cx="6174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cubesats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launched in 2023 and 2024 are equipped with large area device DeCoR-2 (two sections with area 32 cm2 each) and DeCoR-3 device based on single large volume crystal (6cm x 6cm x 4 cm </a:t>
            </a:r>
            <a:r>
              <a:rPr lang="en-US" b="1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CsI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(Tl) 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57CA78-899A-4156-BBE8-21E801D89A0F}"/>
              </a:ext>
            </a:extLst>
          </p:cNvPr>
          <p:cNvSpPr/>
          <p:nvPr/>
        </p:nvSpPr>
        <p:spPr>
          <a:xfrm>
            <a:off x="254469" y="6163273"/>
            <a:ext cx="6483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DeCoR-2 and DeCoR-3 devices use </a:t>
            </a:r>
            <a:r>
              <a:rPr lang="en-US" b="1" dirty="0" err="1">
                <a:solidFill>
                  <a:schemeClr val="tx2">
                    <a:lumMod val="90000"/>
                  </a:schemeClr>
                </a:solidFill>
              </a:rPr>
              <a:t>SiPM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 photodetectors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3313"/>
            <a:ext cx="8028286" cy="58477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Examples of </a:t>
            </a:r>
            <a:r>
              <a:rPr lang="en-US" sz="3200" dirty="0" err="1"/>
              <a:t>DeCoR</a:t>
            </a:r>
            <a:r>
              <a:rPr lang="en-US" sz="3200" dirty="0"/>
              <a:t> data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972616" y="335493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Behavior of near-Earth electrons</a:t>
            </a:r>
            <a:r>
              <a:rPr lang="ru-RU" sz="1600" dirty="0"/>
              <a:t>.</a:t>
            </a:r>
          </a:p>
        </p:txBody>
      </p:sp>
      <p:pic>
        <p:nvPicPr>
          <p:cNvPr id="12" name="Рисунок 11" descr="Изображение выглядит как График, снимок экрана, линия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D55EFF-C28C-4462-8953-B1F991041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7" y="765094"/>
            <a:ext cx="6238829" cy="256869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DC61CB-7289-4F57-BD88-3E972293F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7" y="3714645"/>
            <a:ext cx="3858763" cy="23159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2A551D-FDD4-4389-AB18-E2BF5E800A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54" y="3714645"/>
            <a:ext cx="3858763" cy="23159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94BCE6-3C1E-4D18-9165-517C610752E3}"/>
              </a:ext>
            </a:extLst>
          </p:cNvPr>
          <p:cNvSpPr txBox="1"/>
          <p:nvPr/>
        </p:nvSpPr>
        <p:spPr>
          <a:xfrm>
            <a:off x="467544" y="6051790"/>
            <a:ext cx="3668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Gamma-rays from Solar Flare</a:t>
            </a:r>
            <a:r>
              <a:rPr lang="ru-RU" sz="1600" dirty="0"/>
              <a:t> (</a:t>
            </a:r>
            <a:r>
              <a:rPr lang="en-US" sz="1600" dirty="0"/>
              <a:t>M1.6)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BD653-077E-4B60-AC8B-AA356D00580E}"/>
              </a:ext>
            </a:extLst>
          </p:cNvPr>
          <p:cNvSpPr txBox="1"/>
          <p:nvPr/>
        </p:nvSpPr>
        <p:spPr>
          <a:xfrm>
            <a:off x="4716016" y="6088039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GRB-detection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66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FE1F9-9DF0-4571-BD1C-8F8B2B7B0B1C}"/>
              </a:ext>
            </a:extLst>
          </p:cNvPr>
          <p:cNvSpPr txBox="1"/>
          <p:nvPr/>
        </p:nvSpPr>
        <p:spPr>
          <a:xfrm>
            <a:off x="395536" y="225738"/>
            <a:ext cx="7034633" cy="80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Satellite</a:t>
            </a:r>
            <a:r>
              <a:rPr lang="ru-RU" sz="54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 «</a:t>
            </a:r>
            <a:r>
              <a:rPr lang="en-US" sz="54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Scorpion</a:t>
            </a:r>
            <a:r>
              <a:rPr lang="ru-RU" sz="54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oogle Shape;233;p33">
            <a:extLst>
              <a:ext uri="{FF2B5EF4-FFF2-40B4-BE49-F238E27FC236}">
                <a16:creationId xmlns:a16="http://schemas.microsoft.com/office/drawing/2014/main" id="{A29DE26F-EE99-432B-81C8-35AF5C89A94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832" y="628188"/>
            <a:ext cx="7034633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B37C8-B149-45AF-9ED2-A328EB8C092F}"/>
              </a:ext>
            </a:extLst>
          </p:cNvPr>
          <p:cNvSpPr txBox="1"/>
          <p:nvPr/>
        </p:nvSpPr>
        <p:spPr>
          <a:xfrm>
            <a:off x="190586" y="3548884"/>
            <a:ext cx="87739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Parameters</a:t>
            </a:r>
            <a:r>
              <a:rPr lang="ru-R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dirty="0"/>
              <a:t>Design</a:t>
            </a:r>
            <a:r>
              <a:rPr lang="ru-RU" dirty="0"/>
              <a:t>			</a:t>
            </a:r>
            <a:r>
              <a:rPr lang="en-US" dirty="0"/>
              <a:t>	</a:t>
            </a:r>
            <a:r>
              <a:rPr lang="en-US" dirty="0" err="1"/>
              <a:t>cubesate</a:t>
            </a:r>
            <a:r>
              <a:rPr lang="ru-RU" dirty="0"/>
              <a:t> 16</a:t>
            </a:r>
            <a:r>
              <a:rPr lang="en-US" dirty="0"/>
              <a:t>U</a:t>
            </a:r>
          </a:p>
          <a:p>
            <a:r>
              <a:rPr lang="en-US" dirty="0"/>
              <a:t>Platform mass	</a:t>
            </a:r>
            <a:r>
              <a:rPr lang="ru-RU" dirty="0"/>
              <a:t>		16 </a:t>
            </a:r>
            <a:r>
              <a:rPr lang="en-US" dirty="0"/>
              <a:t>kg</a:t>
            </a:r>
            <a:endParaRPr lang="ru-RU" dirty="0"/>
          </a:p>
          <a:p>
            <a:r>
              <a:rPr lang="en-US" dirty="0"/>
              <a:t>Payload mass	</a:t>
            </a:r>
            <a:r>
              <a:rPr lang="ru-RU" dirty="0"/>
              <a:t>		8 </a:t>
            </a:r>
            <a:r>
              <a:rPr lang="en-US" dirty="0"/>
              <a:t>kg</a:t>
            </a:r>
            <a:endParaRPr lang="ru-RU" dirty="0"/>
          </a:p>
          <a:p>
            <a:r>
              <a:rPr lang="en-US" dirty="0"/>
              <a:t>Volume for the payload</a:t>
            </a:r>
            <a:r>
              <a:rPr lang="ru-RU" dirty="0"/>
              <a:t>		12</a:t>
            </a:r>
            <a:r>
              <a:rPr lang="en-US" dirty="0"/>
              <a:t>U</a:t>
            </a:r>
          </a:p>
          <a:p>
            <a:r>
              <a:rPr lang="en-US" dirty="0"/>
              <a:t>Mean power for the payload</a:t>
            </a:r>
            <a:r>
              <a:rPr lang="ru-RU" dirty="0"/>
              <a:t>	10 </a:t>
            </a:r>
            <a:r>
              <a:rPr lang="en-US" dirty="0"/>
              <a:t>W</a:t>
            </a:r>
            <a:endParaRPr lang="ru-RU" dirty="0"/>
          </a:p>
          <a:p>
            <a:r>
              <a:rPr lang="en-US" dirty="0"/>
              <a:t>Communication</a:t>
            </a:r>
            <a:r>
              <a:rPr lang="ru-RU" dirty="0"/>
              <a:t>			</a:t>
            </a:r>
            <a:r>
              <a:rPr lang="en-US" dirty="0"/>
              <a:t>Control</a:t>
            </a:r>
            <a:r>
              <a:rPr lang="ru-RU" dirty="0"/>
              <a:t> </a:t>
            </a:r>
            <a:r>
              <a:rPr lang="en-US" dirty="0"/>
              <a:t>~</a:t>
            </a:r>
            <a:r>
              <a:rPr lang="ru-RU" dirty="0"/>
              <a:t>146 </a:t>
            </a:r>
            <a:r>
              <a:rPr lang="en-US" dirty="0"/>
              <a:t>MHz</a:t>
            </a:r>
            <a:r>
              <a:rPr lang="ru-RU" dirty="0"/>
              <a:t>, </a:t>
            </a:r>
            <a:r>
              <a:rPr lang="en-US" dirty="0"/>
              <a:t>Telemetry~</a:t>
            </a:r>
            <a:r>
              <a:rPr lang="ru-RU" dirty="0"/>
              <a:t>435 </a:t>
            </a:r>
            <a:r>
              <a:rPr lang="en-US" dirty="0"/>
              <a:t>MHz</a:t>
            </a:r>
            <a:r>
              <a:rPr lang="ru-RU" dirty="0"/>
              <a:t>, </a:t>
            </a:r>
          </a:p>
          <a:p>
            <a:r>
              <a:rPr lang="ru-RU" dirty="0"/>
              <a:t>				</a:t>
            </a:r>
            <a:r>
              <a:rPr lang="en-US" dirty="0"/>
              <a:t>Scientific data</a:t>
            </a:r>
            <a:r>
              <a:rPr lang="ru-RU" dirty="0"/>
              <a:t> </a:t>
            </a:r>
            <a:r>
              <a:rPr lang="en-US" dirty="0"/>
              <a:t>~</a:t>
            </a:r>
            <a:r>
              <a:rPr lang="ru-RU" dirty="0"/>
              <a:t>2400 </a:t>
            </a:r>
            <a:r>
              <a:rPr lang="en-US" dirty="0"/>
              <a:t>MHz</a:t>
            </a:r>
            <a:endParaRPr lang="ru-RU" dirty="0"/>
          </a:p>
          <a:p>
            <a:r>
              <a:rPr lang="en-US" dirty="0"/>
              <a:t>Scientific data transfer rate	</a:t>
            </a:r>
            <a:r>
              <a:rPr lang="ru-RU" dirty="0"/>
              <a:t>	500 </a:t>
            </a:r>
            <a:r>
              <a:rPr lang="en-US" dirty="0" err="1"/>
              <a:t>kbod</a:t>
            </a:r>
            <a:r>
              <a:rPr lang="ru-RU" dirty="0"/>
              <a:t> -2000 </a:t>
            </a:r>
            <a:r>
              <a:rPr lang="en-US" dirty="0" err="1"/>
              <a:t>kbod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70EDE-B74C-4BED-8E6D-82B5312E4F03}"/>
              </a:ext>
            </a:extLst>
          </p:cNvPr>
          <p:cNvSpPr txBox="1"/>
          <p:nvPr/>
        </p:nvSpPr>
        <p:spPr>
          <a:xfrm>
            <a:off x="221757" y="1119040"/>
            <a:ext cx="247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99FF99"/>
                </a:solidFill>
              </a:rPr>
              <a:t>The satellite is scheduled to be launched in December of 2025.</a:t>
            </a:r>
            <a:endParaRPr lang="ru-RU" sz="2400" i="1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27270-02D1-433F-85D4-5327EC09A4F1}"/>
              </a:ext>
            </a:extLst>
          </p:cNvPr>
          <p:cNvSpPr txBox="1"/>
          <p:nvPr/>
        </p:nvSpPr>
        <p:spPr>
          <a:xfrm>
            <a:off x="1054683" y="260648"/>
            <a:ext cx="7034633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Scientific instruments onboard </a:t>
            </a:r>
            <a:r>
              <a:rPr lang="ru-RU" sz="48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«</a:t>
            </a:r>
            <a:r>
              <a:rPr lang="en-US" sz="48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Scorpion</a:t>
            </a:r>
            <a:r>
              <a:rPr lang="ru-RU" sz="4800" b="1" dirty="0">
                <a:solidFill>
                  <a:schemeClr val="tx2">
                    <a:lumMod val="90000"/>
                  </a:schemeClr>
                </a:solidFill>
                <a:latin typeface="Calibri"/>
              </a:rPr>
              <a:t>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33D0E7-7302-4C59-8E3D-6F5D3DB88C5D}"/>
              </a:ext>
            </a:extLst>
          </p:cNvPr>
          <p:cNvSpPr/>
          <p:nvPr/>
        </p:nvSpPr>
        <p:spPr>
          <a:xfrm>
            <a:off x="575555" y="1844824"/>
            <a:ext cx="788487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altLang="ru-RU" sz="2800" dirty="0"/>
              <a:t>Gamma-ray spectrometer </a:t>
            </a:r>
            <a:r>
              <a:rPr lang="en-US" sz="2800" dirty="0"/>
              <a:t>for the study of solar, astrophysical and atmospheric gamma-ray bursts</a:t>
            </a:r>
            <a:endParaRPr lang="ru-RU" altLang="ru-RU" sz="2800" dirty="0"/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dirty="0"/>
              <a:t>Spectrometer-photometer for the study of atmospheric UV and optical flashes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dirty="0"/>
              <a:t>The device for registration of charged particles and neutrons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Tx/>
              <a:buChar char="•"/>
            </a:pPr>
            <a:r>
              <a:rPr lang="en-US" sz="2800" dirty="0" err="1"/>
              <a:t>Biocontainer</a:t>
            </a:r>
            <a:r>
              <a:rPr lang="en-US" sz="2800" dirty="0"/>
              <a:t> for the study of the behavior of microorganisms under the influence of cosmic factors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0225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3A483-4E18-9EF5-4746-BB6AA9B99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8493FF0-6F00-D114-90D2-797B3439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1143000"/>
          </a:xfrm>
        </p:spPr>
        <p:txBody>
          <a:bodyPr/>
          <a:lstStyle/>
          <a:p>
            <a:r>
              <a:rPr lang="en-US" sz="4800" b="1" kern="1200" dirty="0">
                <a:solidFill>
                  <a:schemeClr val="tx2">
                    <a:lumMod val="90000"/>
                  </a:schemeClr>
                </a:solidFill>
                <a:latin typeface="Calibri"/>
                <a:ea typeface="+mn-ea"/>
                <a:cs typeface="+mn-cs"/>
              </a:rPr>
              <a:t>Parameters of TGS instrument</a:t>
            </a:r>
            <a:endParaRPr lang="ru-RU" sz="4800" b="1" kern="1200" dirty="0">
              <a:solidFill>
                <a:schemeClr val="tx2">
                  <a:lumMod val="9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B4AA0BD-5163-4138-B8F4-6F70AB85A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39815"/>
              </p:ext>
            </p:extLst>
          </p:nvPr>
        </p:nvGraphicFramePr>
        <p:xfrm>
          <a:off x="1475656" y="1167674"/>
          <a:ext cx="6525708" cy="517957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08981">
                  <a:extLst>
                    <a:ext uri="{9D8B030D-6E8A-4147-A177-3AD203B41FA5}">
                      <a16:colId xmlns:a16="http://schemas.microsoft.com/office/drawing/2014/main" val="1787726568"/>
                    </a:ext>
                  </a:extLst>
                </a:gridCol>
                <a:gridCol w="3716727">
                  <a:extLst>
                    <a:ext uri="{9D8B030D-6E8A-4147-A177-3AD203B41FA5}">
                      <a16:colId xmlns:a16="http://schemas.microsoft.com/office/drawing/2014/main" val="2498479555"/>
                    </a:ext>
                  </a:extLst>
                </a:gridCol>
              </a:tblGrid>
              <a:tr h="634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solidFill>
                            <a:srgbClr val="008080"/>
                          </a:solidFill>
                          <a:effectLst/>
                        </a:rPr>
                        <a:t>Parameter</a:t>
                      </a:r>
                      <a:endParaRPr lang="ru-RU" sz="28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solidFill>
                            <a:srgbClr val="008080"/>
                          </a:solidFill>
                          <a:effectLst/>
                        </a:rPr>
                        <a:t>Value</a:t>
                      </a:r>
                      <a:endParaRPr lang="ru-RU" sz="28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783529"/>
                  </a:ext>
                </a:extLst>
              </a:tr>
              <a:tr h="64307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Type of radiation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Gamma, electrons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3276121"/>
                  </a:ext>
                </a:extLst>
              </a:tr>
              <a:tr h="64307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Energy range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50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keV</a:t>
                      </a: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 – 10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MeV</a:t>
                      </a: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008080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can be changed by commands</a:t>
                      </a: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9400448"/>
                  </a:ext>
                </a:extLst>
              </a:tr>
              <a:tr h="64307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Sensitive area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4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units</a:t>
                      </a: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of </a:t>
                      </a: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64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cm</a:t>
                      </a:r>
                      <a:r>
                        <a:rPr lang="ru-RU" sz="2000" baseline="30000" dirty="0">
                          <a:solidFill>
                            <a:srgbClr val="008080"/>
                          </a:solidFill>
                          <a:effectLst/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rgbClr val="008080"/>
                          </a:solidFill>
                          <a:effectLst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endParaRPr lang="ru-RU" sz="2000" kern="1200" dirty="0">
                        <a:solidFill>
                          <a:srgbClr val="008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863127"/>
                  </a:ext>
                </a:extLst>
              </a:tr>
              <a:tr h="64307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Mass of one unit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1000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g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949186"/>
                  </a:ext>
                </a:extLst>
              </a:tr>
              <a:tr h="5544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Power consumption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2.2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W</a:t>
                      </a: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for each unit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39487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Interface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CAN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4093231"/>
                  </a:ext>
                </a:extLst>
              </a:tr>
              <a:tr h="64307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Day amount of data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rgbClr val="008080"/>
                          </a:solidFill>
                          <a:effectLst/>
                        </a:rPr>
                        <a:t>10 </a:t>
                      </a:r>
                      <a:r>
                        <a:rPr lang="en-US" sz="2000" dirty="0">
                          <a:solidFill>
                            <a:srgbClr val="008080"/>
                          </a:solidFill>
                          <a:effectLst/>
                        </a:rPr>
                        <a:t>Mb from each unit</a:t>
                      </a:r>
                      <a:endParaRPr lang="ru-RU" sz="2000" dirty="0">
                        <a:solidFill>
                          <a:srgbClr val="00808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31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9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34">
            <a:extLst>
              <a:ext uri="{FF2B5EF4-FFF2-40B4-BE49-F238E27FC236}">
                <a16:creationId xmlns:a16="http://schemas.microsoft.com/office/drawing/2014/main" id="{4F062F4E-E261-4140-84A6-2AEE01B4F18D}"/>
              </a:ext>
            </a:extLst>
          </p:cNvPr>
          <p:cNvSpPr txBox="1"/>
          <p:nvPr/>
        </p:nvSpPr>
        <p:spPr>
          <a:xfrm>
            <a:off x="179512" y="113412"/>
            <a:ext cx="8951794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chemeClr val="tx2">
                    <a:lumMod val="90000"/>
                  </a:schemeClr>
                </a:solidFill>
              </a:rPr>
              <a:t>Gamma-ray spectrometer</a:t>
            </a:r>
            <a:r>
              <a:rPr lang="ru-RU" sz="33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3300" b="1" dirty="0">
                <a:solidFill>
                  <a:schemeClr val="tx2">
                    <a:lumMod val="90000"/>
                  </a:schemeClr>
                </a:solidFill>
              </a:rPr>
              <a:t>TGS (1 of</a:t>
            </a:r>
            <a:r>
              <a:rPr lang="ru-RU" sz="3300" b="1" dirty="0">
                <a:solidFill>
                  <a:schemeClr val="tx2">
                    <a:lumMod val="90000"/>
                  </a:schemeClr>
                </a:solidFill>
              </a:rPr>
              <a:t> 4</a:t>
            </a:r>
            <a:r>
              <a:rPr lang="en-US" sz="3300" b="1" dirty="0">
                <a:solidFill>
                  <a:schemeClr val="tx2">
                    <a:lumMod val="90000"/>
                  </a:schemeClr>
                </a:solidFill>
              </a:rPr>
              <a:t> units</a:t>
            </a:r>
            <a:r>
              <a:rPr lang="ru-RU" sz="3300" b="1" dirty="0">
                <a:solidFill>
                  <a:schemeClr val="tx2">
                    <a:lumMod val="90000"/>
                  </a:schemeClr>
                </a:solidFill>
              </a:rPr>
              <a:t>)</a:t>
            </a:r>
            <a:r>
              <a:rPr lang="en-US" sz="33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sz="33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Google Shape;247;p34">
            <a:extLst>
              <a:ext uri="{FF2B5EF4-FFF2-40B4-BE49-F238E27FC236}">
                <a16:creationId xmlns:a16="http://schemas.microsoft.com/office/drawing/2014/main" id="{DA995C16-6032-4489-B054-6C6E33D766F8}"/>
              </a:ext>
            </a:extLst>
          </p:cNvPr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" b="1911"/>
          <a:stretch/>
        </p:blipFill>
        <p:spPr>
          <a:xfrm>
            <a:off x="4935126" y="1124744"/>
            <a:ext cx="3960440" cy="3865827"/>
          </a:xfrm>
          <a:prstGeom prst="rect">
            <a:avLst/>
          </a:prstGeom>
          <a:noFill/>
          <a:ln>
            <a:solidFill>
              <a:schemeClr val="bg2">
                <a:lumMod val="10000"/>
                <a:lumOff val="90000"/>
              </a:schemeClr>
            </a:solidFill>
          </a:ln>
        </p:spPr>
      </p:pic>
      <p:cxnSp>
        <p:nvCxnSpPr>
          <p:cNvPr id="6" name="Google Shape;250;p34">
            <a:extLst>
              <a:ext uri="{FF2B5EF4-FFF2-40B4-BE49-F238E27FC236}">
                <a16:creationId xmlns:a16="http://schemas.microsoft.com/office/drawing/2014/main" id="{A2C5756D-7FEA-4BF2-B8E8-9BE0037B1849}"/>
              </a:ext>
            </a:extLst>
          </p:cNvPr>
          <p:cNvCxnSpPr>
            <a:cxnSpLocks/>
          </p:cNvCxnSpPr>
          <p:nvPr/>
        </p:nvCxnSpPr>
        <p:spPr>
          <a:xfrm>
            <a:off x="4572000" y="1700808"/>
            <a:ext cx="1774816" cy="343147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51;p34">
            <a:extLst>
              <a:ext uri="{FF2B5EF4-FFF2-40B4-BE49-F238E27FC236}">
                <a16:creationId xmlns:a16="http://schemas.microsoft.com/office/drawing/2014/main" id="{1268571F-7C40-4971-BA4D-2CEEE71F45E1}"/>
              </a:ext>
            </a:extLst>
          </p:cNvPr>
          <p:cNvSpPr txBox="1"/>
          <p:nvPr/>
        </p:nvSpPr>
        <p:spPr>
          <a:xfrm>
            <a:off x="2422" y="793328"/>
            <a:ext cx="4696964" cy="483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800" dirty="0">
                <a:solidFill>
                  <a:schemeClr val="lt1"/>
                </a:solidFill>
              </a:rPr>
              <a:t>64 </a:t>
            </a:r>
            <a:r>
              <a:rPr lang="en-US" sz="1800" dirty="0">
                <a:solidFill>
                  <a:schemeClr val="lt1"/>
                </a:solidFill>
              </a:rPr>
              <a:t>scintillator elements of </a:t>
            </a:r>
            <a:r>
              <a:rPr lang="ru-RU" sz="1800" dirty="0">
                <a:solidFill>
                  <a:schemeClr val="lt1"/>
                </a:solidFill>
              </a:rPr>
              <a:t> 2</a:t>
            </a:r>
            <a:r>
              <a:rPr lang="en-US" sz="1800" dirty="0">
                <a:solidFill>
                  <a:schemeClr val="lt1"/>
                </a:solidFill>
              </a:rPr>
              <a:t> kinds</a:t>
            </a:r>
            <a:r>
              <a:rPr lang="ru-RU" sz="1800" dirty="0">
                <a:solidFill>
                  <a:schemeClr val="lt1"/>
                </a:solidFill>
              </a:rPr>
              <a:t> (</a:t>
            </a:r>
            <a:r>
              <a:rPr lang="en-US" sz="1800" dirty="0" err="1">
                <a:solidFill>
                  <a:schemeClr val="lt1"/>
                </a:solidFill>
              </a:rPr>
              <a:t>GAGG:Ce</a:t>
            </a:r>
            <a:r>
              <a:rPr lang="en-US" sz="1800" dirty="0">
                <a:solidFill>
                  <a:schemeClr val="lt1"/>
                </a:solidFill>
              </a:rPr>
              <a:t> and plastic</a:t>
            </a:r>
            <a:r>
              <a:rPr lang="ru-RU" sz="1800" dirty="0">
                <a:solidFill>
                  <a:schemeClr val="lt1"/>
                </a:solidFill>
              </a:rPr>
              <a:t>) </a:t>
            </a:r>
            <a:r>
              <a:rPr lang="en-US" sz="1800" dirty="0">
                <a:solidFill>
                  <a:schemeClr val="lt1"/>
                </a:solidFill>
              </a:rPr>
              <a:t>and silicon PMTs </a:t>
            </a:r>
            <a:r>
              <a:rPr lang="ru-RU" sz="1800" dirty="0">
                <a:solidFill>
                  <a:schemeClr val="lt1"/>
                </a:solidFill>
              </a:rPr>
              <a:t>(</a:t>
            </a:r>
            <a:r>
              <a:rPr lang="ru-RU" sz="1800" dirty="0" err="1">
                <a:solidFill>
                  <a:schemeClr val="lt1"/>
                </a:solidFill>
              </a:rPr>
              <a:t>SiPM</a:t>
            </a:r>
            <a:r>
              <a:rPr lang="ru-RU" sz="1800" dirty="0">
                <a:solidFill>
                  <a:schemeClr val="lt1"/>
                </a:solidFill>
              </a:rPr>
              <a:t>) </a:t>
            </a:r>
            <a:r>
              <a:rPr lang="en-US" sz="1800" dirty="0">
                <a:solidFill>
                  <a:schemeClr val="lt1"/>
                </a:solidFill>
              </a:rPr>
              <a:t>are placed in array</a:t>
            </a:r>
            <a:r>
              <a:rPr lang="ru-RU" sz="1800" dirty="0">
                <a:solidFill>
                  <a:schemeClr val="lt1"/>
                </a:solidFill>
              </a:rPr>
              <a:t> 8х8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>
              <a:spcBef>
                <a:spcPts val="1200"/>
              </a:spcBef>
              <a:buClr>
                <a:schemeClr val="lt1"/>
              </a:buClr>
              <a:buSzPts val="1800"/>
              <a:buChar char="●"/>
            </a:pPr>
            <a:r>
              <a:rPr lang="en-US" sz="1800" dirty="0">
                <a:solidFill>
                  <a:schemeClr val="lt1"/>
                </a:solidFill>
              </a:rPr>
              <a:t>Preamps (32 * 2) that convert a weak current pulse into a voltage pulse</a:t>
            </a:r>
            <a:r>
              <a:rPr lang="ru-RU" sz="1800" dirty="0">
                <a:solidFill>
                  <a:schemeClr val="lt1"/>
                </a:solidFill>
              </a:rPr>
              <a:t>  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>
              <a:spcBef>
                <a:spcPts val="1200"/>
              </a:spcBef>
              <a:buClr>
                <a:schemeClr val="lt1"/>
              </a:buClr>
              <a:buSzPts val="1800"/>
              <a:buChar char="●"/>
            </a:pPr>
            <a:r>
              <a:rPr lang="en-US" sz="1800" dirty="0">
                <a:solidFill>
                  <a:schemeClr val="lt1"/>
                </a:solidFill>
              </a:rPr>
              <a:t>Amplifiers that summarize signals by rows and columns</a:t>
            </a:r>
            <a:endParaRPr lang="ru-RU" sz="1800" dirty="0">
              <a:solidFill>
                <a:schemeClr val="lt1"/>
              </a:solidFill>
            </a:endParaRPr>
          </a:p>
          <a:p>
            <a:pPr marL="457200" lvl="0" indent="-342900">
              <a:spcBef>
                <a:spcPts val="1200"/>
              </a:spcBef>
              <a:buClr>
                <a:schemeClr val="lt1"/>
              </a:buClr>
              <a:buSzPts val="1800"/>
              <a:buChar char="●"/>
            </a:pPr>
            <a:r>
              <a:rPr lang="en-US" sz="1800" dirty="0">
                <a:solidFill>
                  <a:schemeClr val="lt1"/>
                </a:solidFill>
              </a:rPr>
              <a:t>Two 8-channel ADCs that simultaneously convert analog signals into digital pulses with an amplitude of 1-5 V and a duration of 5 microseconds</a:t>
            </a:r>
          </a:p>
          <a:p>
            <a:pPr marL="457200" lvl="0" indent="-342900">
              <a:spcBef>
                <a:spcPts val="1200"/>
              </a:spcBef>
              <a:buClr>
                <a:schemeClr val="lt1"/>
              </a:buClr>
              <a:buSzPts val="1800"/>
              <a:buChar char="●"/>
            </a:pPr>
            <a:r>
              <a:rPr lang="en-US" sz="1800" dirty="0">
                <a:solidFill>
                  <a:schemeClr val="lt1"/>
                </a:solidFill>
              </a:rPr>
              <a:t>An MCU that reads digitized values over a parallel interface and generates output data</a:t>
            </a:r>
            <a:endParaRPr sz="1800" dirty="0">
              <a:solidFill>
                <a:schemeClr val="lt1"/>
              </a:solidFill>
            </a:endParaRPr>
          </a:p>
        </p:txBody>
      </p:sp>
      <p:cxnSp>
        <p:nvCxnSpPr>
          <p:cNvPr id="10" name="Google Shape;250;p34">
            <a:extLst>
              <a:ext uri="{FF2B5EF4-FFF2-40B4-BE49-F238E27FC236}">
                <a16:creationId xmlns:a16="http://schemas.microsoft.com/office/drawing/2014/main" id="{B15AE26A-4220-4B1D-8307-8A75475FBD49}"/>
              </a:ext>
            </a:extLst>
          </p:cNvPr>
          <p:cNvCxnSpPr>
            <a:cxnSpLocks/>
          </p:cNvCxnSpPr>
          <p:nvPr/>
        </p:nvCxnSpPr>
        <p:spPr>
          <a:xfrm>
            <a:off x="4355976" y="3015627"/>
            <a:ext cx="1656184" cy="591348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50;p34">
            <a:extLst>
              <a:ext uri="{FF2B5EF4-FFF2-40B4-BE49-F238E27FC236}">
                <a16:creationId xmlns:a16="http://schemas.microsoft.com/office/drawing/2014/main" id="{95949CDE-F379-4441-A875-9D328BAF557F}"/>
              </a:ext>
            </a:extLst>
          </p:cNvPr>
          <p:cNvCxnSpPr>
            <a:cxnSpLocks/>
          </p:cNvCxnSpPr>
          <p:nvPr/>
        </p:nvCxnSpPr>
        <p:spPr>
          <a:xfrm flipV="1">
            <a:off x="4559306" y="4215842"/>
            <a:ext cx="1787510" cy="639846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F82DEE-DD61-4473-AA0D-B648650FF609}"/>
              </a:ext>
            </a:extLst>
          </p:cNvPr>
          <p:cNvSpPr/>
          <p:nvPr/>
        </p:nvSpPr>
        <p:spPr>
          <a:xfrm>
            <a:off x="4559306" y="5278603"/>
            <a:ext cx="4572000" cy="12695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Scintillation crystals </a:t>
            </a:r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GAGG:Ce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are used as detecting elements having a high density of 6.6 g/cm3, a relatively short illumination time of ~90 ns and an energy resolution of 5%-6% for an energy of 662 keV</a:t>
            </a:r>
            <a:endParaRPr lang="ru-RU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Google Shape;250;p34">
            <a:extLst>
              <a:ext uri="{FF2B5EF4-FFF2-40B4-BE49-F238E27FC236}">
                <a16:creationId xmlns:a16="http://schemas.microsoft.com/office/drawing/2014/main" id="{76818502-7C97-4798-8720-40A809FF4AF5}"/>
              </a:ext>
            </a:extLst>
          </p:cNvPr>
          <p:cNvCxnSpPr>
            <a:cxnSpLocks/>
          </p:cNvCxnSpPr>
          <p:nvPr/>
        </p:nvCxnSpPr>
        <p:spPr>
          <a:xfrm flipV="1">
            <a:off x="4699386" y="3931696"/>
            <a:ext cx="1528798" cy="182066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50;p34">
            <a:extLst>
              <a:ext uri="{FF2B5EF4-FFF2-40B4-BE49-F238E27FC236}">
                <a16:creationId xmlns:a16="http://schemas.microsoft.com/office/drawing/2014/main" id="{5B157C4F-CCE5-4529-A82D-5594259AC3F8}"/>
              </a:ext>
            </a:extLst>
          </p:cNvPr>
          <p:cNvCxnSpPr>
            <a:cxnSpLocks/>
          </p:cNvCxnSpPr>
          <p:nvPr/>
        </p:nvCxnSpPr>
        <p:spPr>
          <a:xfrm>
            <a:off x="4355976" y="2326275"/>
            <a:ext cx="1368152" cy="920351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561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20439</TotalTime>
  <Words>1309</Words>
  <Application>Microsoft Office PowerPoint</Application>
  <PresentationFormat>Экран (4:3)</PresentationFormat>
  <Paragraphs>152</Paragraphs>
  <Slides>18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Оформление по умолчанию</vt:lpstr>
      <vt:lpstr>PAYLOAD FOR STUDY OF ATMOSPHERIC GAMMA-RAY FLASHES ADD TRANSIENT PHENOMENA  ONBOARD SMALL SATELLITE "SCORPION" </vt:lpstr>
      <vt:lpstr>Презентация PowerPoint</vt:lpstr>
      <vt:lpstr>Презентация PowerPoint</vt:lpstr>
      <vt:lpstr>Презентация PowerPoint</vt:lpstr>
      <vt:lpstr>Examples of DeCoR data</vt:lpstr>
      <vt:lpstr>Презентация PowerPoint</vt:lpstr>
      <vt:lpstr>Презентация PowerPoint</vt:lpstr>
      <vt:lpstr>Parameters of TGS instrument</vt:lpstr>
      <vt:lpstr>Презентация PowerPoint</vt:lpstr>
      <vt:lpstr>Презентация PowerPoint</vt:lpstr>
      <vt:lpstr>Data of TGS gamma-ray spectrometer</vt:lpstr>
      <vt:lpstr>Презентация PowerPoint</vt:lpstr>
      <vt:lpstr>Презентация PowerPoint</vt:lpstr>
      <vt:lpstr>Instrument SONET (System for Optical Observations of Energetic Transients)</vt:lpstr>
      <vt:lpstr>Characteristics of SONET device</vt:lpstr>
      <vt:lpstr>Data of SONET device</vt:lpstr>
      <vt:lpstr>Презентация PowerPoint</vt:lpstr>
      <vt:lpstr>Презентация PowerPoint</vt:lpstr>
    </vt:vector>
  </TitlesOfParts>
  <Company>1SPO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WhatInSpace</dc:title>
  <dc:creator>1SPO</dc:creator>
  <cp:lastModifiedBy>Asus</cp:lastModifiedBy>
  <cp:revision>795</cp:revision>
  <dcterms:created xsi:type="dcterms:W3CDTF">2008-09-23T16:29:19Z</dcterms:created>
  <dcterms:modified xsi:type="dcterms:W3CDTF">2025-09-27T23:00:00Z</dcterms:modified>
</cp:coreProperties>
</file>