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Default Extension="png" ContentType="image/png"/>
  <Default Extension="bin" ContentType="application/vnd.openxmlformats-officedocument.oleObject"/>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vml" ContentType="application/vnd.openxmlformats-officedocument.vmlDrawing"/>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14"/>
  </p:notesMasterIdLst>
  <p:sldIdLst>
    <p:sldId id="256" r:id="rId2"/>
    <p:sldId id="257" r:id="rId3"/>
    <p:sldId id="258" r:id="rId4"/>
    <p:sldId id="268" r:id="rId5"/>
    <p:sldId id="269" r:id="rId6"/>
    <p:sldId id="260" r:id="rId7"/>
    <p:sldId id="261" r:id="rId8"/>
    <p:sldId id="270" r:id="rId9"/>
    <p:sldId id="271" r:id="rId10"/>
    <p:sldId id="264" r:id="rId11"/>
    <p:sldId id="259" r:id="rId12"/>
    <p:sldId id="267" r:id="rId13"/>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410"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drawings/_rels/vmlDrawing1.vml.rels><?xml version="1.0" encoding="UTF-8" standalone="yes"?>
<Relationships xmlns="http://schemas.openxmlformats.org/package/2006/relationships"><Relationship Id="rId8" Type="http://schemas.openxmlformats.org/officeDocument/2006/relationships/image" Target="../media/image9.wmf"/><Relationship Id="rId3" Type="http://schemas.openxmlformats.org/officeDocument/2006/relationships/image" Target="../media/image4.wmf"/><Relationship Id="rId7" Type="http://schemas.openxmlformats.org/officeDocument/2006/relationships/image" Target="../media/image8.wmf"/><Relationship Id="rId2" Type="http://schemas.openxmlformats.org/officeDocument/2006/relationships/image" Target="../media/image3.wmf"/><Relationship Id="rId1" Type="http://schemas.openxmlformats.org/officeDocument/2006/relationships/image" Target="../media/image2.wmf"/><Relationship Id="rId6" Type="http://schemas.openxmlformats.org/officeDocument/2006/relationships/image" Target="../media/image7.wmf"/><Relationship Id="rId5" Type="http://schemas.openxmlformats.org/officeDocument/2006/relationships/image" Target="../media/image6.wmf"/><Relationship Id="rId4" Type="http://schemas.openxmlformats.org/officeDocument/2006/relationships/image" Target="../media/image5.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BD73DD3-9FB3-4CCF-B259-305F306BBC87}" type="datetimeFigureOut">
              <a:rPr lang="ru-RU" smtClean="0"/>
              <a:pPr/>
              <a:t>28.09.2023</a:t>
            </a:fld>
            <a:endParaRPr lang="ru-RU"/>
          </a:p>
        </p:txBody>
      </p:sp>
      <p:sp>
        <p:nvSpPr>
          <p:cNvPr id="4" name="Образ слайда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261B75C-AB7B-4851-96D7-A7CF0E07CF15}" type="slidenum">
              <a:rPr lang="ru-RU" smtClean="0"/>
              <a:pPr/>
              <a:t>‹#›</a:t>
            </a:fld>
            <a:endParaRPr lang="ru-RU"/>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ru-RU"/>
          </a:p>
        </p:txBody>
      </p:sp>
      <p:sp>
        <p:nvSpPr>
          <p:cNvPr id="4" name="Номер слайда 3"/>
          <p:cNvSpPr>
            <a:spLocks noGrp="1"/>
          </p:cNvSpPr>
          <p:nvPr>
            <p:ph type="sldNum" sz="quarter" idx="10"/>
          </p:nvPr>
        </p:nvSpPr>
        <p:spPr/>
        <p:txBody>
          <a:bodyPr/>
          <a:lstStyle/>
          <a:p>
            <a:fld id="{B261B75C-AB7B-4851-96D7-A7CF0E07CF15}" type="slidenum">
              <a:rPr lang="ru-RU" smtClean="0"/>
              <a:pPr/>
              <a:t>3</a:t>
            </a:fld>
            <a:endParaRPr lang="ru-RU"/>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78786AC6-6F77-40F9-B561-F8C634D31CB4}" type="datetime1">
              <a:rPr lang="ru-RU" smtClean="0"/>
              <a:pPr/>
              <a:t>28.09.2023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6977EBD6-6F48-48E5-A31A-8AD02E56815C}" type="datetime1">
              <a:rPr lang="ru-RU" smtClean="0"/>
              <a:pPr/>
              <a:t>28.09.2023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27F65D62-B7F6-4C9E-B319-6C51EF393540}" type="datetime1">
              <a:rPr lang="ru-RU" smtClean="0"/>
              <a:pPr/>
              <a:t>28.09.2023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17E72E7E-3239-404F-ABCD-125BA760ED52}" type="datetime1">
              <a:rPr lang="ru-RU" smtClean="0"/>
              <a:pPr/>
              <a:t>28.09.2023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4CD3A068-CA51-4550-A0C1-FCB407E7C631}" type="datetime1">
              <a:rPr lang="ru-RU" smtClean="0"/>
              <a:pPr/>
              <a:t>28.09.2023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8030AD39-8EC6-4542-89DF-FADF33129262}" type="datetime1">
              <a:rPr lang="ru-RU" smtClean="0"/>
              <a:pPr/>
              <a:t>28.09.2023</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212F1116-6B57-4277-BBE3-E2E00BC71900}" type="datetime1">
              <a:rPr lang="ru-RU" smtClean="0"/>
              <a:pPr/>
              <a:t>28.09.2023</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B70A7DC5-D954-493E-8BB2-4AC3E61BF4C7}" type="datetime1">
              <a:rPr lang="ru-RU" smtClean="0"/>
              <a:pPr/>
              <a:t>28.09.2023</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38425B29-7D1D-4B18-8DB4-A9E6F2769231}" type="datetime1">
              <a:rPr lang="ru-RU" smtClean="0"/>
              <a:pPr/>
              <a:t>28.09.2023</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2A3E50C0-1091-4F4F-93FF-93D3BC56542E}" type="datetime1">
              <a:rPr lang="ru-RU" smtClean="0"/>
              <a:pPr/>
              <a:t>28.09.2023</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C4E7CE93-1C25-4DFD-A840-7F3948C54B50}" type="datetime1">
              <a:rPr lang="ru-RU" smtClean="0"/>
              <a:pPr/>
              <a:t>28.09.2023</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24B5ECD-DE2D-4762-9771-4CB38388035C}" type="datetime1">
              <a:rPr lang="ru-RU" smtClean="0"/>
              <a:pPr/>
              <a:t>28.09.2023</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25C68B6-61C2-468F-89AB-4B9F7531AA68}"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8" Type="http://schemas.openxmlformats.org/officeDocument/2006/relationships/oleObject" Target="../embeddings/oleObject6.bin"/><Relationship Id="rId3" Type="http://schemas.openxmlformats.org/officeDocument/2006/relationships/oleObject" Target="../embeddings/oleObject1.bin"/><Relationship Id="rId7" Type="http://schemas.openxmlformats.org/officeDocument/2006/relationships/oleObject" Target="../embeddings/oleObject5.bin"/><Relationship Id="rId2" Type="http://schemas.openxmlformats.org/officeDocument/2006/relationships/slideLayout" Target="../slideLayouts/slideLayout7.xml"/><Relationship Id="rId1" Type="http://schemas.openxmlformats.org/officeDocument/2006/relationships/vmlDrawing" Target="../drawings/vmlDrawing1.vml"/><Relationship Id="rId6" Type="http://schemas.openxmlformats.org/officeDocument/2006/relationships/oleObject" Target="../embeddings/oleObject4.bin"/><Relationship Id="rId5" Type="http://schemas.openxmlformats.org/officeDocument/2006/relationships/oleObject" Target="../embeddings/oleObject3.bin"/><Relationship Id="rId10" Type="http://schemas.openxmlformats.org/officeDocument/2006/relationships/oleObject" Target="../embeddings/oleObject8.bin"/><Relationship Id="rId4" Type="http://schemas.openxmlformats.org/officeDocument/2006/relationships/oleObject" Target="../embeddings/oleObject2.bin"/><Relationship Id="rId9" Type="http://schemas.openxmlformats.org/officeDocument/2006/relationships/oleObject" Target="../embeddings/oleObject7.bin"/></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рямоугольник 2"/>
          <p:cNvSpPr/>
          <p:nvPr/>
        </p:nvSpPr>
        <p:spPr>
          <a:xfrm>
            <a:off x="1071538" y="214290"/>
            <a:ext cx="7358114" cy="6463308"/>
          </a:xfrm>
          <a:prstGeom prst="rect">
            <a:avLst/>
          </a:prstGeom>
        </p:spPr>
        <p:txBody>
          <a:bodyPr wrap="square">
            <a:spAutoFit/>
          </a:bodyPr>
          <a:lstStyle/>
          <a:p>
            <a:pPr algn="ctr"/>
            <a:r>
              <a:rPr lang="en-US" sz="1400" b="1" dirty="0" smtClean="0">
                <a:latin typeface="Times New Roman" pitchFamily="18" charset="0"/>
                <a:cs typeface="Times New Roman" pitchFamily="18" charset="0"/>
              </a:rPr>
              <a:t>Solar-Terrestrial  Relations and Physics of Earthquake Precursors</a:t>
            </a:r>
          </a:p>
          <a:p>
            <a:pPr algn="ctr"/>
            <a:r>
              <a:rPr lang="en-US" sz="1400" b="1" dirty="0" smtClean="0">
                <a:latin typeface="Times New Roman" pitchFamily="18" charset="0"/>
                <a:cs typeface="Times New Roman" pitchFamily="18" charset="0"/>
              </a:rPr>
              <a:t>XIII International Conference</a:t>
            </a:r>
          </a:p>
          <a:p>
            <a:pPr algn="ctr"/>
            <a:endParaRPr lang="en-US" sz="2800" b="1" dirty="0" smtClean="0">
              <a:latin typeface="Times New Roman" pitchFamily="18" charset="0"/>
              <a:cs typeface="Times New Roman" pitchFamily="18" charset="0"/>
            </a:endParaRPr>
          </a:p>
          <a:p>
            <a:pPr algn="ctr"/>
            <a:endParaRPr lang="en-US" sz="2800" b="1" dirty="0" smtClean="0">
              <a:latin typeface="Times New Roman" pitchFamily="18" charset="0"/>
              <a:cs typeface="Times New Roman" pitchFamily="18" charset="0"/>
            </a:endParaRPr>
          </a:p>
          <a:p>
            <a:pPr algn="ctr"/>
            <a:r>
              <a:rPr lang="en-US" sz="2800" b="1" dirty="0" smtClean="0">
                <a:latin typeface="Times New Roman" pitchFamily="18" charset="0"/>
                <a:cs typeface="Times New Roman" pitchFamily="18" charset="0"/>
              </a:rPr>
              <a:t>Disturbances in E and F layers of the ionosphere preceding earthquakes in the Kamchatka region</a:t>
            </a:r>
            <a:endParaRPr lang="en-US" sz="2400" b="1" dirty="0" smtClean="0">
              <a:latin typeface="Times New Roman" pitchFamily="18" charset="0"/>
              <a:cs typeface="Times New Roman" pitchFamily="18" charset="0"/>
            </a:endParaRPr>
          </a:p>
          <a:p>
            <a:pPr algn="ctr"/>
            <a:endParaRPr lang="en-US" sz="2000" dirty="0" smtClean="0">
              <a:latin typeface="Times New Roman" pitchFamily="18" charset="0"/>
              <a:cs typeface="Times New Roman" pitchFamily="18" charset="0"/>
            </a:endParaRPr>
          </a:p>
          <a:p>
            <a:pPr algn="ctr"/>
            <a:endParaRPr lang="en-US" sz="2000" dirty="0" smtClean="0">
              <a:latin typeface="Times New Roman" pitchFamily="18" charset="0"/>
              <a:cs typeface="Times New Roman" pitchFamily="18" charset="0"/>
            </a:endParaRPr>
          </a:p>
          <a:p>
            <a:pPr algn="ctr"/>
            <a:r>
              <a:rPr lang="en-US" sz="2000" dirty="0" smtClean="0">
                <a:latin typeface="Times New Roman" pitchFamily="18" charset="0"/>
                <a:cs typeface="Times New Roman" pitchFamily="18" charset="0"/>
              </a:rPr>
              <a:t>V</a:t>
            </a:r>
            <a:r>
              <a:rPr lang="ru-RU" sz="2000" dirty="0" smtClean="0">
                <a:latin typeface="Times New Roman" pitchFamily="18" charset="0"/>
                <a:cs typeface="Times New Roman" pitchFamily="18" charset="0"/>
              </a:rPr>
              <a:t>.</a:t>
            </a:r>
            <a:r>
              <a:rPr lang="en-US" sz="2000" dirty="0" smtClean="0">
                <a:latin typeface="Times New Roman" pitchFamily="18" charset="0"/>
                <a:cs typeface="Times New Roman" pitchFamily="18" charset="0"/>
              </a:rPr>
              <a:t>V</a:t>
            </a:r>
            <a:r>
              <a:rPr lang="ru-RU"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Bogdanov</a:t>
            </a:r>
            <a:r>
              <a:rPr lang="ru-RU" sz="2000" dirty="0" smtClean="0">
                <a:latin typeface="Times New Roman" pitchFamily="18" charset="0"/>
                <a:cs typeface="Times New Roman" pitchFamily="18" charset="0"/>
              </a:rPr>
              <a:t>,  </a:t>
            </a:r>
            <a:r>
              <a:rPr lang="en-US" sz="2000" dirty="0" smtClean="0">
                <a:latin typeface="Times New Roman" pitchFamily="18" charset="0"/>
                <a:cs typeface="Times New Roman" pitchFamily="18" charset="0"/>
              </a:rPr>
              <a:t>A</a:t>
            </a:r>
            <a:r>
              <a:rPr lang="ru-RU" sz="2000" dirty="0" smtClean="0">
                <a:latin typeface="Times New Roman" pitchFamily="18" charset="0"/>
                <a:cs typeface="Times New Roman" pitchFamily="18" charset="0"/>
              </a:rPr>
              <a:t>.</a:t>
            </a:r>
            <a:r>
              <a:rPr lang="en-US" sz="2000" dirty="0" smtClean="0">
                <a:latin typeface="Times New Roman" pitchFamily="18" charset="0"/>
                <a:cs typeface="Times New Roman" pitchFamily="18" charset="0"/>
              </a:rPr>
              <a:t>V</a:t>
            </a:r>
            <a:r>
              <a:rPr lang="ru-RU" sz="2000" dirty="0" smtClean="0">
                <a:latin typeface="Times New Roman" pitchFamily="18" charset="0"/>
                <a:cs typeface="Times New Roman" pitchFamily="18" charset="0"/>
              </a:rPr>
              <a:t>. </a:t>
            </a:r>
            <a:r>
              <a:rPr lang="en-US" sz="2000" dirty="0" smtClean="0">
                <a:latin typeface="Times New Roman" pitchFamily="18" charset="0"/>
                <a:cs typeface="Times New Roman" pitchFamily="18" charset="0"/>
              </a:rPr>
              <a:t>Pavlov</a:t>
            </a:r>
            <a:r>
              <a:rPr lang="ru-RU" sz="2000" dirty="0" smtClean="0">
                <a:latin typeface="Times New Roman" pitchFamily="18" charset="0"/>
                <a:cs typeface="Times New Roman" pitchFamily="18" charset="0"/>
              </a:rPr>
              <a:t> </a:t>
            </a:r>
            <a:r>
              <a:rPr lang="ru-RU" sz="2400" dirty="0" smtClean="0">
                <a:latin typeface="Times New Roman" pitchFamily="18" charset="0"/>
                <a:cs typeface="Times New Roman" pitchFamily="18" charset="0"/>
              </a:rPr>
              <a:t/>
            </a:r>
            <a:br>
              <a:rPr lang="ru-RU" sz="2400" dirty="0" smtClean="0">
                <a:latin typeface="Times New Roman" pitchFamily="18" charset="0"/>
                <a:cs typeface="Times New Roman" pitchFamily="18" charset="0"/>
              </a:rPr>
            </a:br>
            <a:endParaRPr lang="ru-RU" sz="2400" dirty="0" smtClean="0">
              <a:latin typeface="Times New Roman" pitchFamily="18" charset="0"/>
              <a:cs typeface="Times New Roman" pitchFamily="18" charset="0"/>
            </a:endParaRPr>
          </a:p>
          <a:p>
            <a:pPr algn="ctr"/>
            <a:r>
              <a:rPr lang="en-US" dirty="0" smtClean="0">
                <a:latin typeface="Times New Roman" pitchFamily="18" charset="0"/>
                <a:cs typeface="Times New Roman" pitchFamily="18" charset="0"/>
              </a:rPr>
              <a:t>Institute of </a:t>
            </a:r>
            <a:r>
              <a:rPr lang="en-US" dirty="0" err="1" smtClean="0">
                <a:latin typeface="Times New Roman" pitchFamily="18" charset="0"/>
                <a:cs typeface="Times New Roman" pitchFamily="18" charset="0"/>
              </a:rPr>
              <a:t>cosmophysical</a:t>
            </a:r>
            <a:r>
              <a:rPr lang="en-US" dirty="0" smtClean="0">
                <a:latin typeface="Times New Roman" pitchFamily="18" charset="0"/>
                <a:cs typeface="Times New Roman" pitchFamily="18" charset="0"/>
              </a:rPr>
              <a:t> research and radio wave propagation FEB RAS</a:t>
            </a:r>
            <a:r>
              <a:rPr lang="ru-RU" dirty="0" smtClean="0">
                <a:latin typeface="Times New Roman" pitchFamily="18" charset="0"/>
                <a:cs typeface="Times New Roman" pitchFamily="18" charset="0"/>
              </a:rPr>
              <a:t>,         </a:t>
            </a:r>
            <a:br>
              <a:rPr lang="ru-RU" dirty="0" smtClean="0">
                <a:latin typeface="Times New Roman" pitchFamily="18" charset="0"/>
                <a:cs typeface="Times New Roman" pitchFamily="18" charset="0"/>
              </a:rPr>
            </a:br>
            <a:r>
              <a:rPr lang="en-US" dirty="0" err="1" smtClean="0">
                <a:latin typeface="Times New Roman" pitchFamily="18" charset="0"/>
                <a:cs typeface="Times New Roman" pitchFamily="18" charset="0"/>
              </a:rPr>
              <a:t>Paratunka</a:t>
            </a:r>
            <a:r>
              <a:rPr lang="ru-RU" dirty="0" smtClean="0">
                <a:latin typeface="Times New Roman" pitchFamily="18" charset="0"/>
                <a:cs typeface="Times New Roman" pitchFamily="18" charset="0"/>
              </a:rPr>
              <a:t>, </a:t>
            </a:r>
            <a:r>
              <a:rPr lang="en-US" dirty="0" smtClean="0">
                <a:latin typeface="Times New Roman" pitchFamily="18" charset="0"/>
                <a:cs typeface="Times New Roman" pitchFamily="18" charset="0"/>
              </a:rPr>
              <a:t>Russia</a:t>
            </a:r>
            <a:endParaRPr lang="ru-RU" dirty="0" smtClean="0">
              <a:latin typeface="Times New Roman" pitchFamily="18" charset="0"/>
              <a:cs typeface="Times New Roman" pitchFamily="18" charset="0"/>
            </a:endParaRPr>
          </a:p>
          <a:p>
            <a:pPr algn="ctr"/>
            <a:endParaRPr lang="ru-RU" dirty="0" smtClean="0">
              <a:latin typeface="Times New Roman" pitchFamily="18" charset="0"/>
              <a:cs typeface="Times New Roman" pitchFamily="18" charset="0"/>
            </a:endParaRPr>
          </a:p>
          <a:p>
            <a:pPr algn="ctr"/>
            <a:endParaRPr lang="ru-RU" dirty="0" smtClean="0">
              <a:latin typeface="Times New Roman" pitchFamily="18" charset="0"/>
              <a:cs typeface="Times New Roman" pitchFamily="18" charset="0"/>
            </a:endParaRPr>
          </a:p>
          <a:p>
            <a:pPr algn="ctr"/>
            <a:endParaRPr lang="ru-RU" dirty="0" smtClean="0">
              <a:latin typeface="Times New Roman" pitchFamily="18" charset="0"/>
              <a:cs typeface="Times New Roman" pitchFamily="18" charset="0"/>
            </a:endParaRPr>
          </a:p>
          <a:p>
            <a:pPr algn="ctr"/>
            <a:endParaRPr lang="ru-RU" dirty="0" smtClean="0">
              <a:latin typeface="Times New Roman" pitchFamily="18" charset="0"/>
              <a:cs typeface="Times New Roman" pitchFamily="18" charset="0"/>
            </a:endParaRPr>
          </a:p>
          <a:p>
            <a:pPr algn="ctr"/>
            <a:endParaRPr lang="ru-RU" dirty="0" smtClean="0">
              <a:latin typeface="Times New Roman" pitchFamily="18" charset="0"/>
              <a:cs typeface="Times New Roman" pitchFamily="18" charset="0"/>
            </a:endParaRPr>
          </a:p>
          <a:p>
            <a:pPr algn="ctr"/>
            <a:endParaRPr lang="en-US" dirty="0" smtClean="0">
              <a:latin typeface="Times New Roman" pitchFamily="18" charset="0"/>
              <a:cs typeface="Times New Roman" pitchFamily="18" charset="0"/>
            </a:endParaRPr>
          </a:p>
          <a:p>
            <a:pPr algn="ctr"/>
            <a:r>
              <a:rPr lang="ru-RU" dirty="0" smtClean="0">
                <a:latin typeface="Times New Roman" pitchFamily="18" charset="0"/>
                <a:cs typeface="Times New Roman" pitchFamily="18" charset="0"/>
              </a:rPr>
              <a:t>2023</a:t>
            </a:r>
            <a:endParaRPr lang="ru-RU" dirty="0">
              <a:latin typeface="Times New Roman" pitchFamily="18" charset="0"/>
              <a:cs typeface="Times New Roman" pitchFamily="18"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Таблица 1"/>
          <p:cNvGraphicFramePr>
            <a:graphicFrameLocks noGrp="1"/>
          </p:cNvGraphicFramePr>
          <p:nvPr/>
        </p:nvGraphicFramePr>
        <p:xfrm>
          <a:off x="428596" y="785794"/>
          <a:ext cx="8072496" cy="822960"/>
        </p:xfrm>
        <a:graphic>
          <a:graphicData uri="http://schemas.openxmlformats.org/drawingml/2006/table">
            <a:tbl>
              <a:tblPr/>
              <a:tblGrid>
                <a:gridCol w="1099601"/>
                <a:gridCol w="653005"/>
                <a:gridCol w="653005"/>
                <a:gridCol w="807813"/>
                <a:gridCol w="715866"/>
                <a:gridCol w="709299"/>
                <a:gridCol w="709299"/>
                <a:gridCol w="596711"/>
                <a:gridCol w="709299"/>
                <a:gridCol w="709299"/>
                <a:gridCol w="709299"/>
              </a:tblGrid>
              <a:tr h="0">
                <a:tc>
                  <a:txBody>
                    <a:bodyPr/>
                    <a:lstStyle/>
                    <a:p>
                      <a:pPr algn="ctr">
                        <a:lnSpc>
                          <a:spcPct val="150000"/>
                        </a:lnSpc>
                        <a:spcAft>
                          <a:spcPts val="0"/>
                        </a:spcAft>
                      </a:pPr>
                      <a:r>
                        <a:rPr lang="en-US" sz="1800" i="1" dirty="0" err="1">
                          <a:latin typeface="Times New Roman"/>
                          <a:ea typeface="Times New Roman"/>
                          <a:cs typeface="Times New Roman"/>
                        </a:rPr>
                        <a:t>T</a:t>
                      </a:r>
                      <a:r>
                        <a:rPr lang="en-US" sz="1800" baseline="-25000" dirty="0" err="1">
                          <a:latin typeface="Times New Roman"/>
                          <a:ea typeface="Times New Roman"/>
                          <a:cs typeface="Times New Roman"/>
                        </a:rPr>
                        <a:t>exp</a:t>
                      </a:r>
                      <a:r>
                        <a:rPr lang="en-US" sz="1800" dirty="0">
                          <a:latin typeface="Times New Roman"/>
                          <a:ea typeface="Times New Roman"/>
                          <a:cs typeface="Times New Roman"/>
                        </a:rPr>
                        <a:t>,( day)</a:t>
                      </a:r>
                      <a:endParaRPr lang="ru-RU" sz="1800" dirty="0">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en-US" sz="1800" i="1">
                          <a:solidFill>
                            <a:srgbClr val="000000"/>
                          </a:solidFill>
                          <a:latin typeface="Times New Roman"/>
                          <a:ea typeface="Times New Roman"/>
                          <a:cs typeface="Times New Roman"/>
                        </a:rPr>
                        <a:t>N</a:t>
                      </a:r>
                      <a:r>
                        <a:rPr lang="en-US" sz="1800" baseline="-25000">
                          <a:solidFill>
                            <a:srgbClr val="000000"/>
                          </a:solidFill>
                          <a:latin typeface="Times New Roman"/>
                          <a:ea typeface="Times New Roman"/>
                          <a:cs typeface="Times New Roman"/>
                        </a:rPr>
                        <a:t>+</a:t>
                      </a:r>
                      <a:endParaRPr lang="ru-RU" sz="1800">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en-US" sz="1800" i="1">
                          <a:solidFill>
                            <a:srgbClr val="000000"/>
                          </a:solidFill>
                          <a:latin typeface="Times New Roman"/>
                          <a:ea typeface="Times New Roman"/>
                          <a:cs typeface="Times New Roman"/>
                        </a:rPr>
                        <a:t>N</a:t>
                      </a:r>
                      <a:endParaRPr lang="ru-RU" sz="1800">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en-US" sz="1800" i="1">
                          <a:latin typeface="Times New Roman"/>
                          <a:ea typeface="Times New Roman"/>
                          <a:cs typeface="Times New Roman"/>
                        </a:rPr>
                        <a:t>n</a:t>
                      </a:r>
                      <a:r>
                        <a:rPr lang="en-US" sz="1800">
                          <a:latin typeface="Times New Roman"/>
                          <a:ea typeface="Times New Roman"/>
                          <a:cs typeface="Times New Roman"/>
                        </a:rPr>
                        <a:t>(</a:t>
                      </a:r>
                      <a:r>
                        <a:rPr lang="en-US" sz="1800" i="1">
                          <a:latin typeface="Times New Roman"/>
                          <a:ea typeface="Times New Roman"/>
                          <a:cs typeface="Times New Roman"/>
                        </a:rPr>
                        <a:t>A</a:t>
                      </a:r>
                      <a:r>
                        <a:rPr lang="en-US" sz="1800" i="1" baseline="-25000">
                          <a:latin typeface="Times New Roman"/>
                          <a:ea typeface="Times New Roman"/>
                          <a:cs typeface="Times New Roman"/>
                        </a:rPr>
                        <a:t>E</a:t>
                      </a:r>
                      <a:r>
                        <a:rPr lang="en-US" sz="1800">
                          <a:latin typeface="Times New Roman"/>
                          <a:ea typeface="Times New Roman"/>
                          <a:cs typeface="Times New Roman"/>
                        </a:rPr>
                        <a:t>)</a:t>
                      </a:r>
                      <a:endParaRPr lang="ru-RU" sz="1800">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en-US" sz="1800" i="1">
                          <a:latin typeface="Times New Roman"/>
                          <a:ea typeface="Times New Roman"/>
                          <a:cs typeface="Times New Roman"/>
                        </a:rPr>
                        <a:t>n</a:t>
                      </a:r>
                      <a:r>
                        <a:rPr lang="en-US" sz="1800">
                          <a:latin typeface="Times New Roman"/>
                          <a:ea typeface="Times New Roman"/>
                          <a:cs typeface="Times New Roman"/>
                        </a:rPr>
                        <a:t>(</a:t>
                      </a:r>
                      <a:r>
                        <a:rPr lang="en-US" sz="1800" i="1">
                          <a:latin typeface="Times New Roman"/>
                          <a:ea typeface="Times New Roman"/>
                          <a:cs typeface="Times New Roman"/>
                        </a:rPr>
                        <a:t>A</a:t>
                      </a:r>
                      <a:r>
                        <a:rPr lang="en-US" sz="1800">
                          <a:latin typeface="Times New Roman"/>
                          <a:ea typeface="Times New Roman"/>
                          <a:cs typeface="Times New Roman"/>
                        </a:rPr>
                        <a:t>)</a:t>
                      </a:r>
                      <a:endParaRPr lang="ru-RU" sz="1800">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en-US" sz="1800" i="1">
                          <a:latin typeface="Times New Roman"/>
                          <a:ea typeface="Times New Roman"/>
                          <a:cs typeface="Times New Roman"/>
                        </a:rPr>
                        <a:t>R</a:t>
                      </a:r>
                      <a:endParaRPr lang="ru-RU" sz="1800">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en-US" sz="1800" i="1">
                          <a:latin typeface="Times New Roman"/>
                          <a:ea typeface="Times New Roman"/>
                          <a:cs typeface="Times New Roman"/>
                        </a:rPr>
                        <a:t>V</a:t>
                      </a:r>
                      <a:endParaRPr lang="ru-RU" sz="1800">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en-US" sz="1800" i="1" dirty="0">
                          <a:solidFill>
                            <a:srgbClr val="000000"/>
                          </a:solidFill>
                          <a:latin typeface="Times New Roman"/>
                          <a:ea typeface="Times New Roman"/>
                          <a:cs typeface="Times New Roman"/>
                        </a:rPr>
                        <a:t>J</a:t>
                      </a:r>
                      <a:r>
                        <a:rPr lang="en-US" sz="1800" i="1" baseline="-25000" dirty="0">
                          <a:solidFill>
                            <a:srgbClr val="000000"/>
                          </a:solidFill>
                          <a:latin typeface="Times New Roman"/>
                          <a:ea typeface="Times New Roman"/>
                          <a:cs typeface="Times New Roman"/>
                        </a:rPr>
                        <a:t>G</a:t>
                      </a:r>
                      <a:endParaRPr lang="ru-RU" sz="1800" dirty="0">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ru-RU" sz="1800" i="1">
                          <a:solidFill>
                            <a:srgbClr val="000000"/>
                          </a:solidFill>
                          <a:latin typeface="Times New Roman"/>
                          <a:ea typeface="Times New Roman"/>
                          <a:cs typeface="Times New Roman"/>
                        </a:rPr>
                        <a:t>τ</a:t>
                      </a:r>
                      <a:endParaRPr lang="ru-RU" sz="1800">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ru-RU" sz="1800">
                          <a:latin typeface="Times New Roman"/>
                          <a:ea typeface="Times New Roman"/>
                          <a:cs typeface="Times New Roman"/>
                        </a:rPr>
                        <a:t>ν</a:t>
                      </a:r>
                      <a:endParaRPr lang="ru-RU" sz="1800">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en-US" sz="1800" i="1">
                          <a:solidFill>
                            <a:srgbClr val="000000"/>
                          </a:solidFill>
                          <a:latin typeface="Times New Roman"/>
                          <a:ea typeface="Times New Roman"/>
                          <a:cs typeface="Times New Roman"/>
                        </a:rPr>
                        <a:t>J</a:t>
                      </a:r>
                      <a:r>
                        <a:rPr lang="en-US" sz="1800" i="1" baseline="-25000">
                          <a:solidFill>
                            <a:srgbClr val="000000"/>
                          </a:solidFill>
                          <a:latin typeface="Times New Roman"/>
                          <a:ea typeface="Times New Roman"/>
                          <a:cs typeface="Times New Roman"/>
                        </a:rPr>
                        <a:t>M</a:t>
                      </a:r>
                      <a:endParaRPr lang="ru-RU" sz="1800">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algn="ctr">
                        <a:lnSpc>
                          <a:spcPct val="150000"/>
                        </a:lnSpc>
                        <a:spcAft>
                          <a:spcPts val="0"/>
                        </a:spcAft>
                      </a:pPr>
                      <a:r>
                        <a:rPr lang="en-US" sz="1800" dirty="0" smtClean="0">
                          <a:latin typeface="Times New Roman"/>
                          <a:ea typeface="Times New Roman"/>
                          <a:cs typeface="Times New Roman"/>
                        </a:rPr>
                        <a:t>3.85±3.54</a:t>
                      </a:r>
                      <a:endParaRPr lang="ru-RU" sz="1800" dirty="0">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ru-RU" sz="1800" dirty="0" smtClean="0">
                          <a:solidFill>
                            <a:srgbClr val="000000"/>
                          </a:solidFill>
                          <a:latin typeface="Times New Roman"/>
                          <a:ea typeface="Times New Roman"/>
                          <a:cs typeface="Times New Roman"/>
                        </a:rPr>
                        <a:t>264</a:t>
                      </a:r>
                      <a:endParaRPr lang="ru-RU" sz="1800" dirty="0">
                        <a:latin typeface="Calibri"/>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en-US" sz="1800" dirty="0" smtClean="0">
                          <a:solidFill>
                            <a:srgbClr val="000000"/>
                          </a:solidFill>
                          <a:latin typeface="Times New Roman"/>
                          <a:ea typeface="Times New Roman"/>
                          <a:cs typeface="Times New Roman"/>
                        </a:rPr>
                        <a:t>668</a:t>
                      </a:r>
                      <a:endParaRPr lang="ru-RU" sz="1800" dirty="0">
                        <a:latin typeface="Calibri"/>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en-US" sz="1800" dirty="0" smtClean="0">
                          <a:solidFill>
                            <a:srgbClr val="000000"/>
                          </a:solidFill>
                          <a:latin typeface="Times New Roman"/>
                          <a:ea typeface="Times New Roman"/>
                          <a:cs typeface="Times New Roman"/>
                        </a:rPr>
                        <a:t>136</a:t>
                      </a:r>
                      <a:endParaRPr lang="ru-RU" sz="1800" dirty="0">
                        <a:latin typeface="Calibri"/>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en-US" sz="1800" dirty="0" smtClean="0">
                          <a:solidFill>
                            <a:srgbClr val="000000"/>
                          </a:solidFill>
                          <a:latin typeface="Times New Roman"/>
                          <a:ea typeface="Times New Roman"/>
                          <a:cs typeface="Times New Roman"/>
                        </a:rPr>
                        <a:t>265</a:t>
                      </a:r>
                      <a:endParaRPr lang="ru-RU" sz="1800" dirty="0">
                        <a:latin typeface="Calibri"/>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en-US" sz="1800" dirty="0" smtClean="0">
                          <a:solidFill>
                            <a:srgbClr val="000000"/>
                          </a:solidFill>
                          <a:latin typeface="Times New Roman"/>
                          <a:ea typeface="Times New Roman"/>
                          <a:cs typeface="Times New Roman"/>
                        </a:rPr>
                        <a:t>0.4</a:t>
                      </a:r>
                      <a:endParaRPr lang="ru-RU" sz="1800" dirty="0">
                        <a:latin typeface="Calibri"/>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en-US" sz="1800" dirty="0" smtClean="0">
                          <a:solidFill>
                            <a:srgbClr val="000000"/>
                          </a:solidFill>
                          <a:latin typeface="Times New Roman"/>
                          <a:ea typeface="Times New Roman"/>
                          <a:cs typeface="Times New Roman"/>
                        </a:rPr>
                        <a:t>0.51</a:t>
                      </a:r>
                      <a:endParaRPr lang="ru-RU" sz="1800" dirty="0">
                        <a:latin typeface="Calibri"/>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en-US" sz="1800" dirty="0" smtClean="0">
                          <a:solidFill>
                            <a:srgbClr val="000000"/>
                          </a:solidFill>
                          <a:latin typeface="Times New Roman"/>
                          <a:ea typeface="Times New Roman"/>
                          <a:cs typeface="Times New Roman"/>
                        </a:rPr>
                        <a:t>1.46</a:t>
                      </a:r>
                      <a:endParaRPr lang="ru-RU" sz="1800" dirty="0">
                        <a:latin typeface="Calibri"/>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ru-RU" sz="1800" dirty="0" smtClean="0">
                          <a:solidFill>
                            <a:srgbClr val="000000"/>
                          </a:solidFill>
                          <a:latin typeface="Times New Roman"/>
                          <a:ea typeface="Times New Roman"/>
                          <a:cs typeface="Times New Roman"/>
                        </a:rPr>
                        <a:t>0.2</a:t>
                      </a:r>
                      <a:r>
                        <a:rPr lang="en-US" sz="1800" dirty="0" smtClean="0">
                          <a:solidFill>
                            <a:srgbClr val="000000"/>
                          </a:solidFill>
                          <a:latin typeface="Times New Roman"/>
                          <a:ea typeface="Times New Roman"/>
                          <a:cs typeface="Times New Roman"/>
                        </a:rPr>
                        <a:t>7</a:t>
                      </a:r>
                      <a:endParaRPr lang="ru-RU" sz="1800" dirty="0">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ru-RU" sz="1800" dirty="0" smtClean="0">
                          <a:solidFill>
                            <a:srgbClr val="000000"/>
                          </a:solidFill>
                          <a:latin typeface="Times New Roman"/>
                          <a:ea typeface="Times New Roman"/>
                          <a:cs typeface="Times New Roman"/>
                        </a:rPr>
                        <a:t>0.6</a:t>
                      </a:r>
                      <a:endParaRPr lang="ru-RU" sz="1800" dirty="0">
                        <a:latin typeface="Calibri"/>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en-US" sz="1800" dirty="0" smtClean="0">
                          <a:solidFill>
                            <a:srgbClr val="000000"/>
                          </a:solidFill>
                          <a:latin typeface="Times New Roman"/>
                          <a:ea typeface="Times New Roman"/>
                          <a:cs typeface="Times New Roman"/>
                        </a:rPr>
                        <a:t>0.124</a:t>
                      </a:r>
                      <a:endParaRPr lang="ru-RU" sz="1800" dirty="0">
                        <a:latin typeface="Calibri"/>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4" name="TextBox 3"/>
          <p:cNvSpPr txBox="1"/>
          <p:nvPr/>
        </p:nvSpPr>
        <p:spPr>
          <a:xfrm>
            <a:off x="428596" y="4786322"/>
            <a:ext cx="4000528" cy="1569660"/>
          </a:xfrm>
          <a:prstGeom prst="rect">
            <a:avLst/>
          </a:prstGeom>
          <a:noFill/>
        </p:spPr>
        <p:txBody>
          <a:bodyPr wrap="square" rtlCol="0">
            <a:spAutoFit/>
          </a:bodyPr>
          <a:lstStyle/>
          <a:p>
            <a:pPr algn="just"/>
            <a:r>
              <a:rPr lang="en-US" sz="1600" dirty="0" smtClean="0">
                <a:latin typeface="Times New Roman" pitchFamily="18" charset="0"/>
                <a:cs typeface="Times New Roman" pitchFamily="18" charset="0"/>
              </a:rPr>
              <a:t>Figure </a:t>
            </a:r>
            <a:r>
              <a:rPr lang="ru-RU" sz="1600" dirty="0" smtClean="0">
                <a:latin typeface="Times New Roman" pitchFamily="18" charset="0"/>
                <a:cs typeface="Times New Roman" pitchFamily="18" charset="0"/>
              </a:rPr>
              <a:t>4</a:t>
            </a:r>
            <a:r>
              <a:rPr lang="en-US" sz="1600" dirty="0" smtClean="0">
                <a:latin typeface="Times New Roman" pitchFamily="18" charset="0"/>
                <a:cs typeface="Times New Roman" pitchFamily="18" charset="0"/>
              </a:rPr>
              <a:t>. Diagram of errors for the method of identifying a possible precursor of earthquakes with magnitude </a:t>
            </a:r>
            <a:r>
              <a:rPr lang="en-US" sz="1600" i="1" dirty="0" smtClean="0">
                <a:latin typeface="Times New Roman" pitchFamily="18" charset="0"/>
                <a:cs typeface="Times New Roman" pitchFamily="18" charset="0"/>
              </a:rPr>
              <a:t>M</a:t>
            </a:r>
            <a:r>
              <a:rPr lang="en-US" sz="1600" dirty="0" smtClean="0">
                <a:latin typeface="Times New Roman" pitchFamily="18" charset="0"/>
                <a:cs typeface="Times New Roman" pitchFamily="18" charset="0"/>
              </a:rPr>
              <a:t>≥5.0 based on a complex of </a:t>
            </a:r>
            <a:r>
              <a:rPr lang="en-US" sz="1600" dirty="0" err="1" smtClean="0">
                <a:latin typeface="Times New Roman" pitchFamily="18" charset="0"/>
                <a:cs typeface="Times New Roman" pitchFamily="18" charset="0"/>
              </a:rPr>
              <a:t>ionospheric</a:t>
            </a:r>
            <a:r>
              <a:rPr lang="en-US" sz="1600" dirty="0" smtClean="0">
                <a:latin typeface="Times New Roman" pitchFamily="18" charset="0"/>
                <a:cs typeface="Times New Roman" pitchFamily="18" charset="0"/>
              </a:rPr>
              <a:t> predictive parameters. Confidence intervals are constructed for significance levels α=0.01 and α=0.05.</a:t>
            </a:r>
            <a:endParaRPr lang="ru-RU" sz="1600" dirty="0">
              <a:latin typeface="Times New Roman" pitchFamily="18" charset="0"/>
              <a:cs typeface="Times New Roman" pitchFamily="18" charset="0"/>
            </a:endParaRPr>
          </a:p>
        </p:txBody>
      </p:sp>
      <p:sp>
        <p:nvSpPr>
          <p:cNvPr id="6" name="Rectangle 1"/>
          <p:cNvSpPr>
            <a:spLocks noChangeArrowheads="1"/>
          </p:cNvSpPr>
          <p:nvPr/>
        </p:nvSpPr>
        <p:spPr bwMode="auto">
          <a:xfrm>
            <a:off x="357158" y="142852"/>
            <a:ext cx="8143932" cy="58477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lvl="0" fontAlgn="base">
              <a:spcBef>
                <a:spcPct val="0"/>
              </a:spcBef>
              <a:spcAft>
                <a:spcPct val="0"/>
              </a:spcAft>
            </a:pPr>
            <a:r>
              <a:rPr kumimoji="0" lang="en-US" sz="16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Table 2. Predictive efficiency of the complex of </a:t>
            </a:r>
            <a:r>
              <a:rPr kumimoji="0" lang="en-US" sz="16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ionospheric</a:t>
            </a:r>
            <a:r>
              <a:rPr kumimoji="0" lang="en-US" sz="16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precursors</a:t>
            </a:r>
            <a:r>
              <a:rPr lang="en-US" sz="1600" dirty="0" smtClean="0">
                <a:latin typeface="Times New Roman" pitchFamily="18" charset="0"/>
                <a:ea typeface="Times New Roman" pitchFamily="18" charset="0"/>
                <a:cs typeface="Times New Roman" pitchFamily="18" charset="0"/>
              </a:rPr>
              <a:t> of earthquakes with magnitude </a:t>
            </a:r>
            <a:r>
              <a:rPr lang="en-US" sz="1600" i="1" dirty="0" smtClean="0">
                <a:latin typeface="Times New Roman" pitchFamily="18" charset="0"/>
                <a:ea typeface="Times New Roman" pitchFamily="18" charset="0"/>
                <a:cs typeface="Times New Roman" pitchFamily="18" charset="0"/>
              </a:rPr>
              <a:t>M</a:t>
            </a:r>
            <a:r>
              <a:rPr lang="en-US" sz="1600" dirty="0" smtClean="0">
                <a:latin typeface="Times New Roman" pitchFamily="18" charset="0"/>
                <a:ea typeface="Times New Roman" pitchFamily="18" charset="0"/>
                <a:cs typeface="Times New Roman" pitchFamily="18" charset="0"/>
              </a:rPr>
              <a:t>≥</a:t>
            </a:r>
            <a:r>
              <a:rPr lang="en-US" sz="1600" dirty="0" smtClean="0">
                <a:latin typeface="Times New Roman" pitchFamily="18" charset="0"/>
                <a:ea typeface="Times New Roman" pitchFamily="18" charset="0"/>
                <a:cs typeface="Times New Roman" pitchFamily="18" charset="0"/>
              </a:rPr>
              <a:t>5.0, </a:t>
            </a:r>
            <a:r>
              <a:rPr lang="en-US" sz="1600" i="1" dirty="0" smtClean="0">
                <a:latin typeface="Times New Roman" pitchFamily="18" charset="0"/>
                <a:ea typeface="Times New Roman" pitchFamily="18" charset="0"/>
                <a:cs typeface="Times New Roman" pitchFamily="18" charset="0"/>
              </a:rPr>
              <a:t>h</a:t>
            </a:r>
            <a:r>
              <a:rPr lang="en-US" sz="1600" dirty="0" smtClean="0">
                <a:latin typeface="Times New Roman" pitchFamily="18" charset="0"/>
                <a:ea typeface="Times New Roman" pitchFamily="18" charset="0"/>
                <a:cs typeface="Times New Roman" pitchFamily="18" charset="0"/>
              </a:rPr>
              <a:t>≤100 km, </a:t>
            </a:r>
            <a:r>
              <a:rPr lang="en-US" sz="1600" i="1" dirty="0" smtClean="0">
                <a:latin typeface="Times New Roman" pitchFamily="18" charset="0"/>
                <a:ea typeface="Times New Roman" pitchFamily="18" charset="0"/>
                <a:cs typeface="Times New Roman" pitchFamily="18" charset="0"/>
              </a:rPr>
              <a:t>R</a:t>
            </a:r>
            <a:r>
              <a:rPr lang="en-US" sz="1600" dirty="0" smtClean="0">
                <a:latin typeface="Times New Roman" pitchFamily="18" charset="0"/>
                <a:ea typeface="Times New Roman" pitchFamily="18" charset="0"/>
                <a:cs typeface="Times New Roman" pitchFamily="18" charset="0"/>
              </a:rPr>
              <a:t>=1000 km, </a:t>
            </a:r>
            <a:r>
              <a:rPr lang="en-US" sz="1600" i="1" dirty="0" smtClean="0">
                <a:latin typeface="Times New Roman" pitchFamily="18" charset="0"/>
                <a:ea typeface="Times New Roman" pitchFamily="18" charset="0"/>
                <a:cs typeface="Times New Roman" pitchFamily="18" charset="0"/>
              </a:rPr>
              <a:t>T</a:t>
            </a:r>
            <a:r>
              <a:rPr lang="en-US" sz="1600" dirty="0" smtClean="0">
                <a:latin typeface="Times New Roman" pitchFamily="18" charset="0"/>
                <a:ea typeface="Times New Roman" pitchFamily="18" charset="0"/>
                <a:cs typeface="Times New Roman" pitchFamily="18" charset="0"/>
              </a:rPr>
              <a:t>=2012</a:t>
            </a:r>
            <a:r>
              <a:rPr lang="en-US" sz="1600" dirty="0" smtClean="0">
                <a:latin typeface="Times New Roman"/>
                <a:ea typeface="Times New Roman" pitchFamily="18" charset="0"/>
                <a:cs typeface="Times New Roman"/>
              </a:rPr>
              <a:t>‒</a:t>
            </a:r>
            <a:r>
              <a:rPr lang="en-US" sz="1600" dirty="0" smtClean="0">
                <a:latin typeface="Times New Roman" pitchFamily="18" charset="0"/>
                <a:ea typeface="Times New Roman" pitchFamily="18" charset="0"/>
                <a:cs typeface="Times New Roman" pitchFamily="18" charset="0"/>
              </a:rPr>
              <a:t>2022.</a:t>
            </a: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p:txBody>
      </p:sp>
      <p:sp>
        <p:nvSpPr>
          <p:cNvPr id="7" name="TextBox 6"/>
          <p:cNvSpPr txBox="1"/>
          <p:nvPr/>
        </p:nvSpPr>
        <p:spPr>
          <a:xfrm>
            <a:off x="5000628" y="5715016"/>
            <a:ext cx="3823483" cy="584775"/>
          </a:xfrm>
          <a:prstGeom prst="rect">
            <a:avLst/>
          </a:prstGeom>
          <a:noFill/>
        </p:spPr>
        <p:txBody>
          <a:bodyPr wrap="none" rtlCol="0">
            <a:spAutoFit/>
          </a:bodyPr>
          <a:lstStyle/>
          <a:p>
            <a:r>
              <a:rPr lang="en-US" sz="1600" dirty="0" smtClean="0">
                <a:latin typeface="Times New Roman" pitchFamily="18" charset="0"/>
                <a:cs typeface="Times New Roman" pitchFamily="18" charset="0"/>
              </a:rPr>
              <a:t>Figure </a:t>
            </a:r>
            <a:r>
              <a:rPr lang="ru-RU" sz="1600" dirty="0" smtClean="0">
                <a:latin typeface="Times New Roman" pitchFamily="18" charset="0"/>
                <a:cs typeface="Times New Roman" pitchFamily="18" charset="0"/>
              </a:rPr>
              <a:t>5</a:t>
            </a:r>
            <a:r>
              <a:rPr lang="en-US" sz="1600" dirty="0" smtClean="0">
                <a:latin typeface="Times New Roman" pitchFamily="18" charset="0"/>
                <a:cs typeface="Times New Roman" pitchFamily="18" charset="0"/>
              </a:rPr>
              <a:t>. Location of earthquake epicenters </a:t>
            </a:r>
          </a:p>
          <a:p>
            <a:r>
              <a:rPr lang="en-US" sz="1600" dirty="0" smtClean="0">
                <a:latin typeface="Times New Roman" pitchFamily="18" charset="0"/>
                <a:cs typeface="Times New Roman" pitchFamily="18" charset="0"/>
              </a:rPr>
              <a:t>with magnitude </a:t>
            </a:r>
            <a:r>
              <a:rPr lang="en-US" sz="1600" i="1" dirty="0" smtClean="0">
                <a:latin typeface="Times New Roman" pitchFamily="18" charset="0"/>
                <a:cs typeface="Times New Roman" pitchFamily="18" charset="0"/>
              </a:rPr>
              <a:t>M</a:t>
            </a:r>
            <a:r>
              <a:rPr lang="en-US" sz="1600" dirty="0" smtClean="0">
                <a:latin typeface="Times New Roman" pitchFamily="18" charset="0"/>
                <a:cs typeface="Times New Roman" pitchFamily="18" charset="0"/>
              </a:rPr>
              <a:t>≥5.0 </a:t>
            </a:r>
            <a:endParaRPr lang="ru-RU" sz="1600" dirty="0">
              <a:latin typeface="Times New Roman" pitchFamily="18" charset="0"/>
              <a:cs typeface="Times New Roman" pitchFamily="18" charset="0"/>
            </a:endParaRPr>
          </a:p>
        </p:txBody>
      </p:sp>
      <p:pic>
        <p:nvPicPr>
          <p:cNvPr id="5" name="Picture 2" descr="D:\work77\Ion Data\Eff\2012,r1000,M5\Err. diag., прогн. M=5, lat=52.97, lon=158.24, R=1000.png"/>
          <p:cNvPicPr>
            <a:picLocks noChangeAspect="1" noChangeArrowheads="1"/>
          </p:cNvPicPr>
          <p:nvPr/>
        </p:nvPicPr>
        <p:blipFill>
          <a:blip r:embed="rId2"/>
          <a:srcRect/>
          <a:stretch>
            <a:fillRect/>
          </a:stretch>
        </p:blipFill>
        <p:spPr bwMode="auto">
          <a:xfrm>
            <a:off x="428596" y="2000240"/>
            <a:ext cx="3474476" cy="2783810"/>
          </a:xfrm>
          <a:prstGeom prst="rect">
            <a:avLst/>
          </a:prstGeom>
          <a:noFill/>
        </p:spPr>
      </p:pic>
      <p:pic>
        <p:nvPicPr>
          <p:cNvPr id="58372" name="Picture 4" descr="D:\work77\Ion Data\Eff\2012,r1000,M5\Эпицетры ЗТ с M5+, S=[lat=52.97, lon=158.24, R=1000].png"/>
          <p:cNvPicPr>
            <a:picLocks noChangeAspect="1" noChangeArrowheads="1"/>
          </p:cNvPicPr>
          <p:nvPr/>
        </p:nvPicPr>
        <p:blipFill>
          <a:blip r:embed="rId3"/>
          <a:srcRect/>
          <a:stretch>
            <a:fillRect/>
          </a:stretch>
        </p:blipFill>
        <p:spPr bwMode="auto">
          <a:xfrm>
            <a:off x="4929189" y="1857363"/>
            <a:ext cx="3947711" cy="3820821"/>
          </a:xfrm>
          <a:prstGeom prst="rect">
            <a:avLst/>
          </a:prstGeom>
          <a:noFill/>
        </p:spPr>
      </p:pic>
      <p:sp>
        <p:nvSpPr>
          <p:cNvPr id="8" name="Номер слайда 7"/>
          <p:cNvSpPr>
            <a:spLocks noGrp="1"/>
          </p:cNvSpPr>
          <p:nvPr>
            <p:ph type="sldNum" sz="quarter" idx="12"/>
          </p:nvPr>
        </p:nvSpPr>
        <p:spPr/>
        <p:txBody>
          <a:bodyPr/>
          <a:lstStyle/>
          <a:p>
            <a:fld id="{725C68B6-61C2-468F-89AB-4B9F7531AA68}" type="slidenum">
              <a:rPr lang="ru-RU" sz="1400" smtClean="0"/>
              <a:pPr/>
              <a:t>10</a:t>
            </a:fld>
            <a:endParaRPr lang="ru-RU" sz="14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57158" y="0"/>
            <a:ext cx="8358246" cy="6832640"/>
          </a:xfrm>
          <a:prstGeom prst="rect">
            <a:avLst/>
          </a:prstGeom>
          <a:noFill/>
        </p:spPr>
        <p:txBody>
          <a:bodyPr wrap="square" rtlCol="0">
            <a:spAutoFit/>
          </a:bodyPr>
          <a:lstStyle/>
          <a:p>
            <a:r>
              <a:rPr lang="en-US" sz="2400" b="1" dirty="0" smtClean="0">
                <a:latin typeface="Times New Roman" pitchFamily="18" charset="0"/>
                <a:cs typeface="Times New Roman" pitchFamily="18" charset="0"/>
              </a:rPr>
              <a:t>Conclusion</a:t>
            </a:r>
            <a:endParaRPr lang="ru-RU" sz="2400" b="1" dirty="0" smtClean="0">
              <a:latin typeface="Times New Roman" pitchFamily="18" charset="0"/>
              <a:cs typeface="Times New Roman" pitchFamily="18" charset="0"/>
            </a:endParaRPr>
          </a:p>
          <a:p>
            <a:pPr indent="457200" algn="just"/>
            <a:r>
              <a:rPr lang="en-US" dirty="0" smtClean="0">
                <a:latin typeface="Times New Roman" pitchFamily="18" charset="0"/>
                <a:cs typeface="Times New Roman" pitchFamily="18" charset="0"/>
              </a:rPr>
              <a:t>Anomalies in the </a:t>
            </a:r>
            <a:r>
              <a:rPr lang="en-US" dirty="0" err="1" smtClean="0">
                <a:latin typeface="Times New Roman" pitchFamily="18" charset="0"/>
                <a:cs typeface="Times New Roman" pitchFamily="18" charset="0"/>
              </a:rPr>
              <a:t>ionospheric</a:t>
            </a:r>
            <a:r>
              <a:rPr lang="en-US" dirty="0" smtClean="0">
                <a:latin typeface="Times New Roman" pitchFamily="18" charset="0"/>
                <a:cs typeface="Times New Roman" pitchFamily="18" charset="0"/>
              </a:rPr>
              <a:t> parameters </a:t>
            </a:r>
            <a:r>
              <a:rPr lang="en-US" i="1" dirty="0" err="1" smtClean="0">
                <a:latin typeface="Times New Roman" pitchFamily="18" charset="0"/>
                <a:cs typeface="Times New Roman" pitchFamily="18" charset="0"/>
              </a:rPr>
              <a:t>h'Es</a:t>
            </a:r>
            <a:r>
              <a:rPr lang="en-US" dirty="0" smtClean="0">
                <a:latin typeface="Times New Roman" pitchFamily="18" charset="0"/>
                <a:cs typeface="Times New Roman" pitchFamily="18" charset="0"/>
              </a:rPr>
              <a:t>, </a:t>
            </a:r>
            <a:r>
              <a:rPr lang="en-US" i="1" dirty="0" err="1" smtClean="0">
                <a:latin typeface="Times New Roman" pitchFamily="18" charset="0"/>
                <a:cs typeface="Times New Roman" pitchFamily="18" charset="0"/>
              </a:rPr>
              <a:t>foEs</a:t>
            </a:r>
            <a:r>
              <a:rPr lang="en-US" dirty="0" smtClean="0">
                <a:latin typeface="Times New Roman" pitchFamily="18" charset="0"/>
                <a:cs typeface="Times New Roman" pitchFamily="18" charset="0"/>
              </a:rPr>
              <a:t>, </a:t>
            </a:r>
            <a:r>
              <a:rPr lang="en-US" i="1" dirty="0" err="1" smtClean="0">
                <a:latin typeface="Times New Roman" pitchFamily="18" charset="0"/>
                <a:cs typeface="Times New Roman" pitchFamily="18" charset="0"/>
              </a:rPr>
              <a:t>fbEs</a:t>
            </a:r>
            <a:r>
              <a:rPr lang="en-US" dirty="0" smtClean="0">
                <a:latin typeface="Times New Roman" pitchFamily="18" charset="0"/>
                <a:cs typeface="Times New Roman" pitchFamily="18" charset="0"/>
              </a:rPr>
              <a:t>, </a:t>
            </a:r>
            <a:r>
              <a:rPr lang="en-US" i="1" dirty="0" smtClean="0">
                <a:latin typeface="Times New Roman" pitchFamily="18" charset="0"/>
                <a:cs typeface="Times New Roman" pitchFamily="18" charset="0"/>
              </a:rPr>
              <a:t>foF2</a:t>
            </a:r>
            <a:r>
              <a:rPr lang="en-US" dirty="0" smtClean="0">
                <a:latin typeface="Times New Roman" pitchFamily="18" charset="0"/>
                <a:cs typeface="Times New Roman" pitchFamily="18" charset="0"/>
              </a:rPr>
              <a:t> and </a:t>
            </a:r>
            <a:r>
              <a:rPr lang="en-US" i="1" dirty="0" err="1" smtClean="0">
                <a:latin typeface="Times New Roman" pitchFamily="18" charset="0"/>
                <a:cs typeface="Times New Roman" pitchFamily="18" charset="0"/>
              </a:rPr>
              <a:t>h'F</a:t>
            </a:r>
            <a:r>
              <a:rPr lang="en-US" dirty="0" smtClean="0">
                <a:latin typeface="Times New Roman" pitchFamily="18" charset="0"/>
                <a:cs typeface="Times New Roman" pitchFamily="18" charset="0"/>
              </a:rPr>
              <a:t>, which can be considered as possible earthquake precursors, have been identified. The predictive efficiency of each parameter was evaluated separately for earthquakes with magnitude </a:t>
            </a:r>
            <a:r>
              <a:rPr lang="en-US" i="1" dirty="0" smtClean="0">
                <a:latin typeface="Times New Roman" pitchFamily="18" charset="0"/>
                <a:cs typeface="Times New Roman" pitchFamily="18" charset="0"/>
              </a:rPr>
              <a:t>M</a:t>
            </a:r>
            <a:r>
              <a:rPr lang="en-US" dirty="0" smtClean="0">
                <a:latin typeface="Times New Roman" pitchFamily="18" charset="0"/>
                <a:cs typeface="Times New Roman" pitchFamily="18" charset="0"/>
              </a:rPr>
              <a:t>≥5.0 that occurred in the Kamchatka region for the period 201</a:t>
            </a:r>
            <a:r>
              <a:rPr lang="ru-RU" dirty="0" smtClean="0">
                <a:latin typeface="Times New Roman" pitchFamily="18" charset="0"/>
                <a:cs typeface="Times New Roman" pitchFamily="18" charset="0"/>
              </a:rPr>
              <a:t>2</a:t>
            </a:r>
            <a:r>
              <a:rPr lang="en-US" dirty="0" smtClean="0">
                <a:latin typeface="Times New Roman" pitchFamily="18" charset="0"/>
                <a:cs typeface="Times New Roman" pitchFamily="18" charset="0"/>
              </a:rPr>
              <a:t>-2022 at </a:t>
            </a:r>
            <a:r>
              <a:rPr lang="en-US" dirty="0" err="1" smtClean="0">
                <a:latin typeface="Times New Roman" pitchFamily="18" charset="0"/>
                <a:cs typeface="Times New Roman" pitchFamily="18" charset="0"/>
              </a:rPr>
              <a:t>epicentral</a:t>
            </a:r>
            <a:r>
              <a:rPr lang="en-US" dirty="0" smtClean="0">
                <a:latin typeface="Times New Roman" pitchFamily="18" charset="0"/>
                <a:cs typeface="Times New Roman" pitchFamily="18" charset="0"/>
              </a:rPr>
              <a:t> distances up to 1000 km from the </a:t>
            </a:r>
            <a:r>
              <a:rPr lang="en-US" dirty="0" err="1" smtClean="0">
                <a:latin typeface="Times New Roman" pitchFamily="18" charset="0"/>
                <a:cs typeface="Times New Roman" pitchFamily="18" charset="0"/>
              </a:rPr>
              <a:t>ionospheric</a:t>
            </a:r>
            <a:r>
              <a:rPr lang="en-US" dirty="0" smtClean="0">
                <a:latin typeface="Times New Roman" pitchFamily="18" charset="0"/>
                <a:cs typeface="Times New Roman" pitchFamily="18" charset="0"/>
              </a:rPr>
              <a:t> observation point. It was found that the predictive efficiency </a:t>
            </a:r>
            <a:r>
              <a:rPr lang="en-US" i="1" dirty="0" smtClean="0">
                <a:latin typeface="Times New Roman" pitchFamily="18" charset="0"/>
                <a:cs typeface="Times New Roman" pitchFamily="18" charset="0"/>
              </a:rPr>
              <a:t>J</a:t>
            </a:r>
            <a:r>
              <a:rPr lang="en-US" i="1" baseline="-25000" dirty="0" smtClean="0">
                <a:latin typeface="Times New Roman" pitchFamily="18" charset="0"/>
                <a:cs typeface="Times New Roman" pitchFamily="18" charset="0"/>
              </a:rPr>
              <a:t>G</a:t>
            </a:r>
            <a:r>
              <a:rPr lang="en-US" dirty="0" smtClean="0">
                <a:latin typeface="Times New Roman" pitchFamily="18" charset="0"/>
                <a:cs typeface="Times New Roman" pitchFamily="18" charset="0"/>
              </a:rPr>
              <a:t>&gt;1 (i.e. differs from random guessing), but the veracity </a:t>
            </a:r>
            <a:r>
              <a:rPr lang="en-US" i="1" dirty="0" smtClean="0">
                <a:latin typeface="Times New Roman" pitchFamily="18" charset="0"/>
                <a:cs typeface="Times New Roman" pitchFamily="18" charset="0"/>
              </a:rPr>
              <a:t>V</a:t>
            </a:r>
            <a:r>
              <a:rPr lang="en-US" dirty="0" smtClean="0">
                <a:latin typeface="Times New Roman" pitchFamily="18" charset="0"/>
                <a:cs typeface="Times New Roman" pitchFamily="18" charset="0"/>
              </a:rPr>
              <a:t> of each prognostic parameter is not very high and takes values from 0.</a:t>
            </a:r>
            <a:r>
              <a:rPr lang="ru-RU" dirty="0" smtClean="0">
                <a:latin typeface="Times New Roman" pitchFamily="18" charset="0"/>
                <a:cs typeface="Times New Roman" pitchFamily="18" charset="0"/>
              </a:rPr>
              <a:t>2</a:t>
            </a:r>
            <a:r>
              <a:rPr lang="en-US" dirty="0" smtClean="0">
                <a:latin typeface="Times New Roman" pitchFamily="18" charset="0"/>
                <a:cs typeface="Times New Roman" pitchFamily="18" charset="0"/>
              </a:rPr>
              <a:t> to 0.</a:t>
            </a:r>
            <a:r>
              <a:rPr lang="ru-RU" dirty="0" smtClean="0">
                <a:latin typeface="Times New Roman" pitchFamily="18" charset="0"/>
                <a:cs typeface="Times New Roman" pitchFamily="18" charset="0"/>
              </a:rPr>
              <a:t>3</a:t>
            </a:r>
            <a:r>
              <a:rPr lang="en-US" dirty="0" smtClean="0">
                <a:latin typeface="Times New Roman" pitchFamily="18" charset="0"/>
                <a:cs typeface="Times New Roman" pitchFamily="18" charset="0"/>
              </a:rPr>
              <a:t>.</a:t>
            </a:r>
            <a:endParaRPr lang="ru-RU" dirty="0" smtClean="0">
              <a:latin typeface="Times New Roman" pitchFamily="18" charset="0"/>
              <a:cs typeface="Times New Roman" pitchFamily="18" charset="0"/>
            </a:endParaRPr>
          </a:p>
          <a:p>
            <a:pPr indent="457200" algn="just"/>
            <a:r>
              <a:rPr lang="en-US" dirty="0" smtClean="0">
                <a:latin typeface="Times New Roman" pitchFamily="18" charset="0"/>
                <a:cs typeface="Times New Roman" pitchFamily="18" charset="0"/>
              </a:rPr>
              <a:t>A retrospective analysis of the reliability and veracity of the methodology for predicting earthquakes with </a:t>
            </a:r>
            <a:r>
              <a:rPr lang="en-US" i="1" dirty="0" smtClean="0">
                <a:latin typeface="Times New Roman" pitchFamily="18" charset="0"/>
                <a:cs typeface="Times New Roman" pitchFamily="18" charset="0"/>
              </a:rPr>
              <a:t>M</a:t>
            </a:r>
            <a:r>
              <a:rPr lang="en-US" dirty="0" smtClean="0">
                <a:latin typeface="Times New Roman" pitchFamily="18" charset="0"/>
                <a:cs typeface="Times New Roman" pitchFamily="18" charset="0"/>
              </a:rPr>
              <a:t>≥5.0 based on a complex of </a:t>
            </a:r>
            <a:r>
              <a:rPr lang="en-US" dirty="0" err="1" smtClean="0">
                <a:latin typeface="Times New Roman" pitchFamily="18" charset="0"/>
                <a:cs typeface="Times New Roman" pitchFamily="18" charset="0"/>
              </a:rPr>
              <a:t>ionospheric</a:t>
            </a:r>
            <a:r>
              <a:rPr lang="en-US" dirty="0" smtClean="0">
                <a:latin typeface="Times New Roman" pitchFamily="18" charset="0"/>
                <a:cs typeface="Times New Roman" pitchFamily="18" charset="0"/>
              </a:rPr>
              <a:t> parameters showed that </a:t>
            </a:r>
            <a:r>
              <a:rPr lang="ru-RU" dirty="0" smtClean="0">
                <a:latin typeface="Times New Roman" pitchFamily="18" charset="0"/>
                <a:cs typeface="Times New Roman" pitchFamily="18" charset="0"/>
              </a:rPr>
              <a:t>40</a:t>
            </a:r>
            <a:r>
              <a:rPr lang="en-US" dirty="0" smtClean="0">
                <a:latin typeface="Times New Roman" pitchFamily="18" charset="0"/>
                <a:cs typeface="Times New Roman" pitchFamily="18" charset="0"/>
              </a:rPr>
              <a:t>% of earthquakes were preceded by a complex of </a:t>
            </a:r>
            <a:r>
              <a:rPr lang="en-US" dirty="0" err="1" smtClean="0">
                <a:latin typeface="Times New Roman" pitchFamily="18" charset="0"/>
                <a:cs typeface="Times New Roman" pitchFamily="18" charset="0"/>
              </a:rPr>
              <a:t>ionospheric</a:t>
            </a:r>
            <a:r>
              <a:rPr lang="en-US" dirty="0" smtClean="0">
                <a:latin typeface="Times New Roman" pitchFamily="18" charset="0"/>
                <a:cs typeface="Times New Roman" pitchFamily="18" charset="0"/>
              </a:rPr>
              <a:t> disturbances, while seismic events of the considered energy range occurred within </a:t>
            </a:r>
            <a:r>
              <a:rPr lang="en-US" dirty="0" smtClean="0">
                <a:latin typeface="Times New Roman"/>
                <a:ea typeface="Times New Roman"/>
                <a:cs typeface="Times New Roman"/>
              </a:rPr>
              <a:t>3.85±3.54</a:t>
            </a:r>
            <a:r>
              <a:rPr lang="ru-RU" dirty="0" smtClean="0">
                <a:latin typeface="Times New Roman"/>
                <a:ea typeface="Times New Roman"/>
                <a:cs typeface="Times New Roman"/>
              </a:rPr>
              <a:t> </a:t>
            </a:r>
            <a:r>
              <a:rPr lang="en-US" dirty="0" smtClean="0">
                <a:latin typeface="Times New Roman" pitchFamily="18" charset="0"/>
                <a:cs typeface="Times New Roman" pitchFamily="18" charset="0"/>
              </a:rPr>
              <a:t>days after </a:t>
            </a:r>
            <a:r>
              <a:rPr lang="ru-RU" dirty="0" smtClean="0">
                <a:latin typeface="Times New Roman" pitchFamily="18" charset="0"/>
                <a:cs typeface="Times New Roman" pitchFamily="18" charset="0"/>
              </a:rPr>
              <a:t>51</a:t>
            </a:r>
            <a:r>
              <a:rPr lang="en-US" dirty="0" smtClean="0">
                <a:latin typeface="Times New Roman" pitchFamily="18" charset="0"/>
                <a:cs typeface="Times New Roman" pitchFamily="18" charset="0"/>
              </a:rPr>
              <a:t>% of the detected anomalies. An analysis of the predictive efficiency of complex of </a:t>
            </a:r>
            <a:r>
              <a:rPr lang="en-US" dirty="0" err="1" smtClean="0">
                <a:latin typeface="Times New Roman" pitchFamily="18" charset="0"/>
                <a:cs typeface="Times New Roman" pitchFamily="18" charset="0"/>
              </a:rPr>
              <a:t>ionospheric</a:t>
            </a:r>
            <a:r>
              <a:rPr lang="en-US" dirty="0" smtClean="0">
                <a:latin typeface="Times New Roman" pitchFamily="18" charset="0"/>
                <a:cs typeface="Times New Roman" pitchFamily="18" charset="0"/>
              </a:rPr>
              <a:t> parameters showed that the prediction of earthquakes with a magnitude of </a:t>
            </a:r>
            <a:r>
              <a:rPr lang="en-US" i="1" dirty="0" smtClean="0">
                <a:latin typeface="Times New Roman" pitchFamily="18" charset="0"/>
                <a:cs typeface="Times New Roman" pitchFamily="18" charset="0"/>
              </a:rPr>
              <a:t>M</a:t>
            </a:r>
            <a:r>
              <a:rPr lang="en-US" dirty="0" smtClean="0">
                <a:latin typeface="Times New Roman" pitchFamily="18" charset="0"/>
                <a:cs typeface="Times New Roman" pitchFamily="18" charset="0"/>
              </a:rPr>
              <a:t>≥5.0 differs from random guessing. The use of a complex of </a:t>
            </a:r>
            <a:r>
              <a:rPr lang="en-US" dirty="0" err="1" smtClean="0">
                <a:latin typeface="Times New Roman" pitchFamily="18" charset="0"/>
                <a:cs typeface="Times New Roman" pitchFamily="18" charset="0"/>
              </a:rPr>
              <a:t>ionospheric</a:t>
            </a:r>
            <a:r>
              <a:rPr lang="en-US" dirty="0" smtClean="0">
                <a:latin typeface="Times New Roman" pitchFamily="18" charset="0"/>
                <a:cs typeface="Times New Roman" pitchFamily="18" charset="0"/>
              </a:rPr>
              <a:t> prognostic parameters makes it possible to increase the efficiency of the </a:t>
            </a:r>
            <a:r>
              <a:rPr lang="en-US" i="1" dirty="0" smtClean="0">
                <a:latin typeface="Times New Roman" pitchFamily="18" charset="0"/>
                <a:cs typeface="Times New Roman" pitchFamily="18" charset="0"/>
              </a:rPr>
              <a:t>J</a:t>
            </a:r>
            <a:r>
              <a:rPr lang="en-US" i="1" baseline="-25000" dirty="0" smtClean="0">
                <a:latin typeface="Times New Roman" pitchFamily="18" charset="0"/>
                <a:cs typeface="Times New Roman" pitchFamily="18" charset="0"/>
              </a:rPr>
              <a:t>G</a:t>
            </a:r>
            <a:r>
              <a:rPr lang="en-US" dirty="0" smtClean="0">
                <a:latin typeface="Times New Roman" pitchFamily="18" charset="0"/>
                <a:cs typeface="Times New Roman" pitchFamily="18" charset="0"/>
              </a:rPr>
              <a:t> forecast and reduce the number of false alarms.</a:t>
            </a:r>
            <a:endParaRPr lang="ru-RU" dirty="0" smtClean="0">
              <a:latin typeface="Times New Roman" pitchFamily="18" charset="0"/>
              <a:cs typeface="Times New Roman" pitchFamily="18" charset="0"/>
            </a:endParaRPr>
          </a:p>
          <a:p>
            <a:pPr indent="457200" algn="just"/>
            <a:r>
              <a:rPr lang="en-US" dirty="0" smtClean="0">
                <a:latin typeface="Times New Roman" pitchFamily="18" charset="0"/>
                <a:cs typeface="Times New Roman" pitchFamily="18" charset="0"/>
              </a:rPr>
              <a:t>Further work related to the identification of </a:t>
            </a:r>
            <a:r>
              <a:rPr lang="en-US" dirty="0" err="1" smtClean="0">
                <a:latin typeface="Times New Roman" pitchFamily="18" charset="0"/>
                <a:cs typeface="Times New Roman" pitchFamily="18" charset="0"/>
              </a:rPr>
              <a:t>ionospheric</a:t>
            </a:r>
            <a:r>
              <a:rPr lang="en-US" dirty="0" smtClean="0">
                <a:latin typeface="Times New Roman" pitchFamily="18" charset="0"/>
                <a:cs typeface="Times New Roman" pitchFamily="18" charset="0"/>
              </a:rPr>
              <a:t> precursors and improving the reliability, veracity and efficiency of short-term earthquake prediction with </a:t>
            </a:r>
            <a:r>
              <a:rPr lang="en-US" i="1" dirty="0" smtClean="0">
                <a:latin typeface="Times New Roman" pitchFamily="18" charset="0"/>
                <a:cs typeface="Times New Roman" pitchFamily="18" charset="0"/>
              </a:rPr>
              <a:t>M</a:t>
            </a:r>
            <a:r>
              <a:rPr lang="en-US" dirty="0" smtClean="0">
                <a:latin typeface="Times New Roman" pitchFamily="18" charset="0"/>
                <a:cs typeface="Times New Roman" pitchFamily="18" charset="0"/>
              </a:rPr>
              <a:t>≥5.0 in the Kamchatka region on the basis of the proposed approach can be carried out both by introducing additional criteria for the for the prognostic parameters, and by involving other </a:t>
            </a:r>
            <a:r>
              <a:rPr lang="en-US" dirty="0" err="1" smtClean="0">
                <a:latin typeface="Times New Roman" pitchFamily="18" charset="0"/>
                <a:cs typeface="Times New Roman" pitchFamily="18" charset="0"/>
              </a:rPr>
              <a:t>ionospheric</a:t>
            </a:r>
            <a:r>
              <a:rPr lang="en-US" dirty="0" smtClean="0">
                <a:latin typeface="Times New Roman" pitchFamily="18" charset="0"/>
                <a:cs typeface="Times New Roman" pitchFamily="18" charset="0"/>
              </a:rPr>
              <a:t> parameters, which could be considered as the precursors of earthquakes.</a:t>
            </a:r>
            <a:endParaRPr lang="ru-RU" dirty="0" smtClean="0">
              <a:latin typeface="Times New Roman" pitchFamily="18" charset="0"/>
              <a:cs typeface="Times New Roman" pitchFamily="18" charset="0"/>
            </a:endParaRPr>
          </a:p>
          <a:p>
            <a:endParaRPr lang="ru-RU" dirty="0"/>
          </a:p>
        </p:txBody>
      </p:sp>
      <p:sp>
        <p:nvSpPr>
          <p:cNvPr id="3" name="Номер слайда 2"/>
          <p:cNvSpPr>
            <a:spLocks noGrp="1"/>
          </p:cNvSpPr>
          <p:nvPr>
            <p:ph type="sldNum" sz="quarter" idx="12"/>
          </p:nvPr>
        </p:nvSpPr>
        <p:spPr/>
        <p:txBody>
          <a:bodyPr/>
          <a:lstStyle/>
          <a:p>
            <a:fld id="{725C68B6-61C2-468F-89AB-4B9F7531AA68}" type="slidenum">
              <a:rPr lang="ru-RU" smtClean="0"/>
              <a:pPr/>
              <a:t>11</a:t>
            </a:fld>
            <a:endParaRPr lang="ru-RU"/>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143240" y="2500306"/>
            <a:ext cx="2802690" cy="769441"/>
          </a:xfrm>
          <a:prstGeom prst="rect">
            <a:avLst/>
          </a:prstGeom>
          <a:noFill/>
        </p:spPr>
        <p:txBody>
          <a:bodyPr wrap="none" rtlCol="0">
            <a:spAutoFit/>
          </a:bodyPr>
          <a:lstStyle/>
          <a:p>
            <a:r>
              <a:rPr lang="en-US" sz="4400" b="1" dirty="0" smtClean="0">
                <a:solidFill>
                  <a:schemeClr val="accent6">
                    <a:lumMod val="75000"/>
                  </a:schemeClr>
                </a:solidFill>
              </a:rPr>
              <a:t>Thank you</a:t>
            </a:r>
            <a:r>
              <a:rPr lang="ru-RU" sz="4400" b="1" dirty="0" smtClean="0">
                <a:solidFill>
                  <a:schemeClr val="accent6">
                    <a:lumMod val="75000"/>
                  </a:schemeClr>
                </a:solidFill>
                <a:latin typeface="Times New Roman" pitchFamily="18" charset="0"/>
                <a:cs typeface="Times New Roman" pitchFamily="18" charset="0"/>
              </a:rPr>
              <a:t>!</a:t>
            </a:r>
            <a:endParaRPr lang="ru-RU" sz="4400" b="1" dirty="0">
              <a:solidFill>
                <a:schemeClr val="accent6">
                  <a:lumMod val="75000"/>
                </a:schemeClr>
              </a:solidFill>
              <a:latin typeface="Times New Roman" pitchFamily="18" charset="0"/>
              <a:cs typeface="Times New Roman" pitchFamily="18" charset="0"/>
            </a:endParaRPr>
          </a:p>
        </p:txBody>
      </p:sp>
      <p:sp>
        <p:nvSpPr>
          <p:cNvPr id="3" name="Номер слайда 2"/>
          <p:cNvSpPr>
            <a:spLocks noGrp="1"/>
          </p:cNvSpPr>
          <p:nvPr>
            <p:ph type="sldNum" sz="quarter" idx="12"/>
          </p:nvPr>
        </p:nvSpPr>
        <p:spPr/>
        <p:txBody>
          <a:bodyPr/>
          <a:lstStyle/>
          <a:p>
            <a:fld id="{725C68B6-61C2-468F-89AB-4B9F7531AA68}" type="slidenum">
              <a:rPr lang="ru-RU" smtClean="0"/>
              <a:pPr/>
              <a:t>12</a:t>
            </a:fld>
            <a:endParaRPr lang="ru-RU"/>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85720" y="571480"/>
            <a:ext cx="8429684" cy="5847755"/>
          </a:xfrm>
          <a:prstGeom prst="rect">
            <a:avLst/>
          </a:prstGeom>
          <a:noFill/>
        </p:spPr>
        <p:txBody>
          <a:bodyPr wrap="square" rtlCol="0">
            <a:spAutoFit/>
          </a:bodyPr>
          <a:lstStyle/>
          <a:p>
            <a:r>
              <a:rPr lang="en-US" b="1" dirty="0" smtClean="0">
                <a:latin typeface="Times New Roman" pitchFamily="18" charset="0"/>
                <a:cs typeface="Times New Roman" pitchFamily="18" charset="0"/>
              </a:rPr>
              <a:t>Introduction</a:t>
            </a:r>
            <a:endParaRPr lang="ru-RU" b="1" dirty="0" smtClean="0">
              <a:latin typeface="Times New Roman" pitchFamily="18" charset="0"/>
              <a:cs typeface="Times New Roman" pitchFamily="18" charset="0"/>
            </a:endParaRPr>
          </a:p>
          <a:p>
            <a:pPr indent="457200" algn="just"/>
            <a:r>
              <a:rPr lang="en-US" sz="1600" dirty="0" smtClean="0">
                <a:latin typeface="Times New Roman" pitchFamily="18" charset="0"/>
                <a:cs typeface="Times New Roman" pitchFamily="18" charset="0"/>
              </a:rPr>
              <a:t>The study of the possibility of predicting earthquakes is an urgent and important scientific task. One of the approaches to its solution is the search for earthquake precursors in such geophysical shells of the Earth as the atmosphere and ionosphere. Such precursors can be useful for short-term (hours-days) forecasts of powerful earthquakes. </a:t>
            </a:r>
          </a:p>
          <a:p>
            <a:pPr indent="457200" algn="just"/>
            <a:r>
              <a:rPr lang="en-US" sz="1600" dirty="0" smtClean="0">
                <a:latin typeface="Times New Roman" pitchFamily="18" charset="0"/>
                <a:cs typeface="Times New Roman" pitchFamily="18" charset="0"/>
              </a:rPr>
              <a:t>It is known that in the sporadic Es layer before earthquakes, in addition to an increase in the limiting reflection frequency, a number of specific effects are noted: sharp jumps in the screening frequency, an increase in the semi transparency range, and the appearance of diffuse reflections [</a:t>
            </a:r>
            <a:r>
              <a:rPr lang="en-US" sz="1600" dirty="0" err="1" smtClean="0">
                <a:latin typeface="Times New Roman" pitchFamily="18" charset="0"/>
                <a:cs typeface="Times New Roman" pitchFamily="18" charset="0"/>
              </a:rPr>
              <a:t>Liperovskaya</a:t>
            </a:r>
            <a:r>
              <a:rPr lang="en-US" sz="1600" dirty="0" smtClean="0">
                <a:latin typeface="Times New Roman" pitchFamily="18" charset="0"/>
                <a:cs typeface="Times New Roman" pitchFamily="18" charset="0"/>
              </a:rPr>
              <a:t> E.V. et al., 1994; 1 </a:t>
            </a:r>
            <a:r>
              <a:rPr lang="en-US" sz="1600" dirty="0" err="1" smtClean="0">
                <a:latin typeface="Times New Roman" pitchFamily="18" charset="0"/>
                <a:cs typeface="Times New Roman" pitchFamily="18" charset="0"/>
              </a:rPr>
              <a:t>Ondoh</a:t>
            </a:r>
            <a:r>
              <a:rPr lang="en-US" sz="1600" dirty="0" smtClean="0">
                <a:latin typeface="Times New Roman" pitchFamily="18" charset="0"/>
                <a:cs typeface="Times New Roman" pitchFamily="18" charset="0"/>
              </a:rPr>
              <a:t> T., 2003]. But none of these effects is observed consistently for all earthquakes of a certain class. The analysis carried out in [</a:t>
            </a:r>
            <a:r>
              <a:rPr lang="en-US" sz="1600" dirty="0" err="1" smtClean="0">
                <a:latin typeface="Times New Roman" pitchFamily="18" charset="0"/>
                <a:cs typeface="Times New Roman" pitchFamily="18" charset="0"/>
              </a:rPr>
              <a:t>Korsunova</a:t>
            </a:r>
            <a:r>
              <a:rPr lang="en-US" sz="1600" dirty="0" smtClean="0">
                <a:latin typeface="Times New Roman" pitchFamily="18" charset="0"/>
                <a:cs typeface="Times New Roman" pitchFamily="18" charset="0"/>
              </a:rPr>
              <a:t> L.P., et al., 2005; </a:t>
            </a:r>
            <a:r>
              <a:rPr lang="en-US" sz="1600" dirty="0" err="1" smtClean="0">
                <a:latin typeface="Times New Roman" pitchFamily="18" charset="0"/>
                <a:cs typeface="Times New Roman" pitchFamily="18" charset="0"/>
              </a:rPr>
              <a:t>Korsunova</a:t>
            </a:r>
            <a:r>
              <a:rPr lang="en-US" sz="1600" dirty="0" smtClean="0">
                <a:latin typeface="Times New Roman" pitchFamily="18" charset="0"/>
                <a:cs typeface="Times New Roman" pitchFamily="18" charset="0"/>
              </a:rPr>
              <a:t> L.P., </a:t>
            </a:r>
            <a:r>
              <a:rPr lang="en-US" sz="1600" dirty="0" err="1" smtClean="0">
                <a:latin typeface="Times New Roman" pitchFamily="18" charset="0"/>
                <a:cs typeface="Times New Roman" pitchFamily="18" charset="0"/>
              </a:rPr>
              <a:t>Khegai</a:t>
            </a:r>
            <a:r>
              <a:rPr lang="en-US" sz="1600" dirty="0" smtClean="0">
                <a:latin typeface="Times New Roman" pitchFamily="18" charset="0"/>
                <a:cs typeface="Times New Roman" pitchFamily="18" charset="0"/>
              </a:rPr>
              <a:t> V.V., 2006] showed that several days before an earthquake, sporadic formations appear at much higher altitudes, exceeding the corresponding median values by 10 km or more. In addition, high-lying sporadic layers are usually accompanied by 2-3 hour “bursts” in the deviations of the frequency parameters of the Es and F2 layers during the same daily observation interval. Thus, these features in the changes in the parameters of the </a:t>
            </a:r>
            <a:r>
              <a:rPr lang="en-US" sz="1600" dirty="0" err="1" smtClean="0">
                <a:latin typeface="Times New Roman" pitchFamily="18" charset="0"/>
                <a:cs typeface="Times New Roman" pitchFamily="18" charset="0"/>
              </a:rPr>
              <a:t>ionospheric</a:t>
            </a:r>
            <a:r>
              <a:rPr lang="en-US" sz="1600" dirty="0" smtClean="0">
                <a:latin typeface="Times New Roman" pitchFamily="18" charset="0"/>
                <a:cs typeface="Times New Roman" pitchFamily="18" charset="0"/>
              </a:rPr>
              <a:t> layers can be attributed to the supposed precursors of upcoming earthquakes. </a:t>
            </a:r>
          </a:p>
          <a:p>
            <a:pPr indent="457200" algn="just"/>
            <a:r>
              <a:rPr lang="en-US" sz="1600" dirty="0" smtClean="0">
                <a:latin typeface="Times New Roman" pitchFamily="18" charset="0"/>
                <a:cs typeface="Times New Roman" pitchFamily="18" charset="0"/>
              </a:rPr>
              <a:t>A more reliable way to identify a possible </a:t>
            </a:r>
            <a:r>
              <a:rPr lang="en-US" sz="1600" dirty="0" err="1" smtClean="0">
                <a:latin typeface="Times New Roman" pitchFamily="18" charset="0"/>
                <a:cs typeface="Times New Roman" pitchFamily="18" charset="0"/>
              </a:rPr>
              <a:t>ionospheric</a:t>
            </a:r>
            <a:r>
              <a:rPr lang="en-US" sz="1600" dirty="0" smtClean="0">
                <a:latin typeface="Times New Roman" pitchFamily="18" charset="0"/>
                <a:cs typeface="Times New Roman" pitchFamily="18" charset="0"/>
              </a:rPr>
              <a:t> precursor of an earthquake is to analyze the anomalous values of a set of </a:t>
            </a:r>
            <a:r>
              <a:rPr lang="en-US" sz="1600" dirty="0" err="1" smtClean="0">
                <a:latin typeface="Times New Roman" pitchFamily="18" charset="0"/>
                <a:cs typeface="Times New Roman" pitchFamily="18" charset="0"/>
              </a:rPr>
              <a:t>ionospheric</a:t>
            </a:r>
            <a:r>
              <a:rPr lang="en-US" sz="1600" dirty="0" smtClean="0">
                <a:latin typeface="Times New Roman" pitchFamily="18" charset="0"/>
                <a:cs typeface="Times New Roman" pitchFamily="18" charset="0"/>
              </a:rPr>
              <a:t> parameters. The purpose of this work is to identify </a:t>
            </a:r>
            <a:r>
              <a:rPr lang="en-US" sz="1600" dirty="0" err="1" smtClean="0">
                <a:latin typeface="Times New Roman" pitchFamily="18" charset="0"/>
                <a:cs typeface="Times New Roman" pitchFamily="18" charset="0"/>
              </a:rPr>
              <a:t>ionospheric</a:t>
            </a:r>
            <a:r>
              <a:rPr lang="en-US" sz="1600" dirty="0" smtClean="0">
                <a:latin typeface="Times New Roman" pitchFamily="18" charset="0"/>
                <a:cs typeface="Times New Roman" pitchFamily="18" charset="0"/>
              </a:rPr>
              <a:t> disturbances in the </a:t>
            </a:r>
            <a:r>
              <a:rPr lang="en-US" sz="1600" i="1" dirty="0" smtClean="0">
                <a:latin typeface="Times New Roman" pitchFamily="18" charset="0"/>
                <a:cs typeface="Times New Roman" pitchFamily="18" charset="0"/>
              </a:rPr>
              <a:t>E</a:t>
            </a:r>
            <a:r>
              <a:rPr lang="en-US" sz="1600" dirty="0" smtClean="0">
                <a:latin typeface="Times New Roman" pitchFamily="18" charset="0"/>
                <a:cs typeface="Times New Roman" pitchFamily="18" charset="0"/>
              </a:rPr>
              <a:t> and </a:t>
            </a:r>
            <a:r>
              <a:rPr lang="en-US" sz="1600" i="1" dirty="0" smtClean="0">
                <a:latin typeface="Times New Roman" pitchFamily="18" charset="0"/>
                <a:cs typeface="Times New Roman" pitchFamily="18" charset="0"/>
              </a:rPr>
              <a:t>F</a:t>
            </a:r>
            <a:r>
              <a:rPr lang="en-US" sz="1600" dirty="0" smtClean="0">
                <a:latin typeface="Times New Roman" pitchFamily="18" charset="0"/>
                <a:cs typeface="Times New Roman" pitchFamily="18" charset="0"/>
              </a:rPr>
              <a:t> regions, compare them to the Kamchatka earthquakes for 201</a:t>
            </a:r>
            <a:r>
              <a:rPr lang="ru-RU" sz="1600" dirty="0" smtClean="0">
                <a:latin typeface="Times New Roman" pitchFamily="18" charset="0"/>
                <a:cs typeface="Times New Roman" pitchFamily="18" charset="0"/>
              </a:rPr>
              <a:t>2</a:t>
            </a:r>
            <a:r>
              <a:rPr lang="en-US" sz="1600" dirty="0" smtClean="0">
                <a:latin typeface="Times New Roman" pitchFamily="18" charset="0"/>
                <a:cs typeface="Times New Roman" pitchFamily="18" charset="0"/>
              </a:rPr>
              <a:t>-2022 with magnitudes </a:t>
            </a:r>
            <a:r>
              <a:rPr lang="en-US" sz="1600" i="1" dirty="0" smtClean="0">
                <a:latin typeface="Times New Roman" pitchFamily="18" charset="0"/>
                <a:cs typeface="Times New Roman" pitchFamily="18" charset="0"/>
              </a:rPr>
              <a:t>M</a:t>
            </a:r>
            <a:r>
              <a:rPr lang="en-US" sz="1600" dirty="0" smtClean="0">
                <a:latin typeface="Times New Roman" pitchFamily="18" charset="0"/>
                <a:cs typeface="Times New Roman" pitchFamily="18" charset="0"/>
              </a:rPr>
              <a:t>≥5.0, and evaluate the predictive efficiency of these </a:t>
            </a:r>
            <a:r>
              <a:rPr lang="en-US" sz="1600" dirty="0" err="1" smtClean="0">
                <a:latin typeface="Times New Roman" pitchFamily="18" charset="0"/>
                <a:cs typeface="Times New Roman" pitchFamily="18" charset="0"/>
              </a:rPr>
              <a:t>ionospheric</a:t>
            </a:r>
            <a:r>
              <a:rPr lang="en-US" sz="1600" dirty="0" smtClean="0">
                <a:latin typeface="Times New Roman" pitchFamily="18" charset="0"/>
                <a:cs typeface="Times New Roman" pitchFamily="18" charset="0"/>
              </a:rPr>
              <a:t> disturbances.</a:t>
            </a:r>
            <a:endParaRPr lang="ru-RU" sz="1600" dirty="0" smtClean="0">
              <a:latin typeface="Times New Roman" pitchFamily="18" charset="0"/>
              <a:cs typeface="Times New Roman" pitchFamily="18" charset="0"/>
            </a:endParaRPr>
          </a:p>
          <a:p>
            <a:endParaRPr lang="en-US" dirty="0" smtClean="0"/>
          </a:p>
          <a:p>
            <a:endParaRPr lang="ru-RU" dirty="0"/>
          </a:p>
        </p:txBody>
      </p:sp>
      <p:sp>
        <p:nvSpPr>
          <p:cNvPr id="3" name="Номер слайда 2"/>
          <p:cNvSpPr>
            <a:spLocks noGrp="1"/>
          </p:cNvSpPr>
          <p:nvPr>
            <p:ph type="sldNum" sz="quarter" idx="12"/>
          </p:nvPr>
        </p:nvSpPr>
        <p:spPr/>
        <p:txBody>
          <a:bodyPr/>
          <a:lstStyle/>
          <a:p>
            <a:fld id="{725C68B6-61C2-468F-89AB-4B9F7531AA68}" type="slidenum">
              <a:rPr lang="ru-RU" sz="1400" smtClean="0"/>
              <a:pPr/>
              <a:t>2</a:t>
            </a:fld>
            <a:endParaRPr lang="ru-RU" sz="14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00034" y="642919"/>
            <a:ext cx="8215370" cy="5466240"/>
          </a:xfrm>
          <a:prstGeom prst="rect">
            <a:avLst/>
          </a:prstGeom>
          <a:noFill/>
        </p:spPr>
        <p:txBody>
          <a:bodyPr wrap="square" rtlCol="0">
            <a:spAutoFit/>
          </a:bodyPr>
          <a:lstStyle/>
          <a:p>
            <a:pPr>
              <a:lnSpc>
                <a:spcPct val="114000"/>
              </a:lnSpc>
            </a:pPr>
            <a:r>
              <a:rPr lang="en-US" dirty="0" smtClean="0">
                <a:latin typeface="Times New Roman" pitchFamily="18" charset="0"/>
                <a:cs typeface="Times New Roman" pitchFamily="18" charset="0"/>
              </a:rPr>
              <a:t>Anomalous temporal variations of the following </a:t>
            </a:r>
            <a:r>
              <a:rPr lang="en-US" dirty="0" err="1" smtClean="0">
                <a:latin typeface="Times New Roman" pitchFamily="18" charset="0"/>
                <a:cs typeface="Times New Roman" pitchFamily="18" charset="0"/>
              </a:rPr>
              <a:t>ionospheric</a:t>
            </a:r>
            <a:r>
              <a:rPr lang="en-US" dirty="0" smtClean="0">
                <a:latin typeface="Times New Roman" pitchFamily="18" charset="0"/>
                <a:cs typeface="Times New Roman" pitchFamily="18" charset="0"/>
              </a:rPr>
              <a:t> parameters will be considered as possible earthquake precursors:</a:t>
            </a:r>
            <a:endParaRPr lang="ru-RU" dirty="0" smtClean="0">
              <a:latin typeface="Times New Roman" pitchFamily="18" charset="0"/>
              <a:cs typeface="Times New Roman" pitchFamily="18" charset="0"/>
            </a:endParaRPr>
          </a:p>
          <a:p>
            <a:pPr marL="180000" lvl="0">
              <a:lnSpc>
                <a:spcPct val="114000"/>
              </a:lnSpc>
              <a:buFont typeface="Times New Roman" pitchFamily="18" charset="0"/>
              <a:buChar char="‒"/>
            </a:pPr>
            <a:r>
              <a:rPr lang="en-US" i="1" dirty="0" err="1" smtClean="0">
                <a:latin typeface="Times New Roman" pitchFamily="18" charset="0"/>
                <a:cs typeface="Times New Roman" pitchFamily="18" charset="0"/>
              </a:rPr>
              <a:t>h'Es</a:t>
            </a:r>
            <a:r>
              <a:rPr lang="en-US" dirty="0" smtClean="0">
                <a:latin typeface="Times New Roman" pitchFamily="18" charset="0"/>
                <a:cs typeface="Times New Roman" pitchFamily="18" charset="0"/>
              </a:rPr>
              <a:t> is the smallest virtual height of the sporadic layer </a:t>
            </a:r>
            <a:r>
              <a:rPr lang="en-US" i="1" dirty="0" smtClean="0">
                <a:latin typeface="Times New Roman" pitchFamily="18" charset="0"/>
                <a:cs typeface="Times New Roman" pitchFamily="18" charset="0"/>
              </a:rPr>
              <a:t>Es</a:t>
            </a:r>
            <a:r>
              <a:rPr lang="en-US" dirty="0" smtClean="0">
                <a:latin typeface="Times New Roman" pitchFamily="18" charset="0"/>
                <a:cs typeface="Times New Roman" pitchFamily="18" charset="0"/>
              </a:rPr>
              <a:t> for an ordinary wave;</a:t>
            </a:r>
            <a:endParaRPr lang="ru-RU" dirty="0" smtClean="0">
              <a:latin typeface="Times New Roman" pitchFamily="18" charset="0"/>
              <a:cs typeface="Times New Roman" pitchFamily="18" charset="0"/>
            </a:endParaRPr>
          </a:p>
          <a:p>
            <a:pPr marL="180000" lvl="0">
              <a:lnSpc>
                <a:spcPct val="114000"/>
              </a:lnSpc>
              <a:buFont typeface="Times New Roman" pitchFamily="18" charset="0"/>
              <a:buChar char="‒"/>
            </a:pPr>
            <a:r>
              <a:rPr lang="en-US" i="1" dirty="0" err="1" smtClean="0">
                <a:latin typeface="Times New Roman" pitchFamily="18" charset="0"/>
                <a:cs typeface="Times New Roman" pitchFamily="18" charset="0"/>
              </a:rPr>
              <a:t>foEs</a:t>
            </a:r>
            <a:r>
              <a:rPr lang="en-US" dirty="0" smtClean="0">
                <a:latin typeface="Times New Roman" pitchFamily="18" charset="0"/>
                <a:cs typeface="Times New Roman" pitchFamily="18" charset="0"/>
              </a:rPr>
              <a:t> is the limiting frequency of the ordinary wave of the sporadic </a:t>
            </a:r>
            <a:r>
              <a:rPr lang="en-US" i="1" dirty="0" smtClean="0">
                <a:latin typeface="Times New Roman" pitchFamily="18" charset="0"/>
                <a:cs typeface="Times New Roman" pitchFamily="18" charset="0"/>
              </a:rPr>
              <a:t>Es</a:t>
            </a:r>
            <a:r>
              <a:rPr lang="en-US" dirty="0" smtClean="0">
                <a:latin typeface="Times New Roman" pitchFamily="18" charset="0"/>
                <a:cs typeface="Times New Roman" pitchFamily="18" charset="0"/>
              </a:rPr>
              <a:t>-layer of the ionosphere;</a:t>
            </a:r>
            <a:endParaRPr lang="ru-RU" dirty="0" smtClean="0">
              <a:latin typeface="Times New Roman" pitchFamily="18" charset="0"/>
              <a:cs typeface="Times New Roman" pitchFamily="18" charset="0"/>
            </a:endParaRPr>
          </a:p>
          <a:p>
            <a:pPr marL="180000" lvl="0">
              <a:lnSpc>
                <a:spcPct val="114000"/>
              </a:lnSpc>
              <a:buFont typeface="Times New Roman" pitchFamily="18" charset="0"/>
              <a:buChar char="‒"/>
            </a:pPr>
            <a:r>
              <a:rPr lang="en-US" i="1" dirty="0" err="1" smtClean="0">
                <a:latin typeface="Times New Roman" pitchFamily="18" charset="0"/>
                <a:cs typeface="Times New Roman" pitchFamily="18" charset="0"/>
              </a:rPr>
              <a:t>fbEs</a:t>
            </a:r>
            <a:r>
              <a:rPr lang="en-US" dirty="0" smtClean="0">
                <a:latin typeface="Times New Roman" pitchFamily="18" charset="0"/>
                <a:cs typeface="Times New Roman" pitchFamily="18" charset="0"/>
              </a:rPr>
              <a:t> is the screening frequency of the ordinary wave of the sporadic </a:t>
            </a:r>
            <a:r>
              <a:rPr lang="en-US" i="1" dirty="0" smtClean="0">
                <a:latin typeface="Times New Roman" pitchFamily="18" charset="0"/>
                <a:cs typeface="Times New Roman" pitchFamily="18" charset="0"/>
              </a:rPr>
              <a:t>Es</a:t>
            </a:r>
            <a:r>
              <a:rPr lang="en-US" dirty="0" smtClean="0">
                <a:latin typeface="Times New Roman" pitchFamily="18" charset="0"/>
                <a:cs typeface="Times New Roman" pitchFamily="18" charset="0"/>
              </a:rPr>
              <a:t>-layer of the ionosphere;</a:t>
            </a:r>
            <a:endParaRPr lang="ru-RU" dirty="0" smtClean="0">
              <a:latin typeface="Times New Roman" pitchFamily="18" charset="0"/>
              <a:cs typeface="Times New Roman" pitchFamily="18" charset="0"/>
            </a:endParaRPr>
          </a:p>
          <a:p>
            <a:pPr marL="180000" lvl="0">
              <a:lnSpc>
                <a:spcPct val="114000"/>
              </a:lnSpc>
              <a:buFont typeface="Times New Roman" pitchFamily="18" charset="0"/>
              <a:buChar char="‒"/>
            </a:pPr>
            <a:r>
              <a:rPr lang="en-US" i="1" dirty="0" smtClean="0">
                <a:latin typeface="Times New Roman" pitchFamily="18" charset="0"/>
                <a:cs typeface="Times New Roman" pitchFamily="18" charset="0"/>
              </a:rPr>
              <a:t>foF2</a:t>
            </a:r>
            <a:r>
              <a:rPr lang="en-US" dirty="0" smtClean="0">
                <a:latin typeface="Times New Roman" pitchFamily="18" charset="0"/>
                <a:cs typeface="Times New Roman" pitchFamily="18" charset="0"/>
              </a:rPr>
              <a:t> is the critical frequency of the ordinary wave of the </a:t>
            </a:r>
            <a:r>
              <a:rPr lang="en-US" i="1" dirty="0" smtClean="0">
                <a:latin typeface="Times New Roman" pitchFamily="18" charset="0"/>
                <a:cs typeface="Times New Roman" pitchFamily="18" charset="0"/>
              </a:rPr>
              <a:t>F2</a:t>
            </a:r>
            <a:r>
              <a:rPr lang="en-US" dirty="0" smtClean="0">
                <a:latin typeface="Times New Roman" pitchFamily="18" charset="0"/>
                <a:cs typeface="Times New Roman" pitchFamily="18" charset="0"/>
              </a:rPr>
              <a:t>-layer of the ionosphere;</a:t>
            </a:r>
            <a:endParaRPr lang="ru-RU" dirty="0" smtClean="0">
              <a:latin typeface="Times New Roman" pitchFamily="18" charset="0"/>
              <a:cs typeface="Times New Roman" pitchFamily="18" charset="0"/>
            </a:endParaRPr>
          </a:p>
          <a:p>
            <a:pPr marL="180000" lvl="0">
              <a:lnSpc>
                <a:spcPct val="114000"/>
              </a:lnSpc>
              <a:buFont typeface="Times New Roman" pitchFamily="18" charset="0"/>
              <a:buChar char="‒"/>
            </a:pPr>
            <a:r>
              <a:rPr lang="en-US" i="1" dirty="0" err="1" smtClean="0">
                <a:latin typeface="Times New Roman" pitchFamily="18" charset="0"/>
                <a:cs typeface="Times New Roman" pitchFamily="18" charset="0"/>
              </a:rPr>
              <a:t>h'F</a:t>
            </a:r>
            <a:r>
              <a:rPr lang="en-US" dirty="0" smtClean="0">
                <a:latin typeface="Times New Roman" pitchFamily="18" charset="0"/>
                <a:cs typeface="Times New Roman" pitchFamily="18" charset="0"/>
              </a:rPr>
              <a:t> is the minimum virtual height of the ordinary wave reflection trail for the </a:t>
            </a:r>
            <a:r>
              <a:rPr lang="en-US" i="1" dirty="0" smtClean="0">
                <a:latin typeface="Times New Roman" pitchFamily="18" charset="0"/>
                <a:cs typeface="Times New Roman" pitchFamily="18" charset="0"/>
              </a:rPr>
              <a:t>F</a:t>
            </a:r>
            <a:r>
              <a:rPr lang="en-US" dirty="0" smtClean="0">
                <a:latin typeface="Times New Roman" pitchFamily="18" charset="0"/>
                <a:cs typeface="Times New Roman" pitchFamily="18" charset="0"/>
              </a:rPr>
              <a:t> region of the ionosphere.</a:t>
            </a:r>
            <a:endParaRPr lang="ru-RU" dirty="0" smtClean="0">
              <a:latin typeface="Times New Roman" pitchFamily="18" charset="0"/>
              <a:cs typeface="Times New Roman" pitchFamily="18" charset="0"/>
            </a:endParaRPr>
          </a:p>
          <a:p>
            <a:pPr lvl="0"/>
            <a:endParaRPr lang="ru-RU" dirty="0" smtClean="0">
              <a:latin typeface="Times New Roman" pitchFamily="18" charset="0"/>
              <a:cs typeface="Times New Roman" pitchFamily="18" charset="0"/>
            </a:endParaRPr>
          </a:p>
          <a:p>
            <a:pPr algn="just"/>
            <a:r>
              <a:rPr lang="en-US" dirty="0" smtClean="0">
                <a:latin typeface="Times New Roman" pitchFamily="18" charset="0"/>
                <a:cs typeface="Times New Roman" pitchFamily="18" charset="0"/>
              </a:rPr>
              <a:t>Hourly values of </a:t>
            </a:r>
            <a:r>
              <a:rPr lang="en-US" dirty="0" err="1" smtClean="0">
                <a:latin typeface="Times New Roman" pitchFamily="18" charset="0"/>
                <a:cs typeface="Times New Roman" pitchFamily="18" charset="0"/>
              </a:rPr>
              <a:t>ionospheric</a:t>
            </a:r>
            <a:r>
              <a:rPr lang="en-US" dirty="0" smtClean="0">
                <a:latin typeface="Times New Roman" pitchFamily="18" charset="0"/>
                <a:cs typeface="Times New Roman" pitchFamily="18" charset="0"/>
              </a:rPr>
              <a:t> parameters were obtained in the course of </a:t>
            </a:r>
            <a:r>
              <a:rPr lang="en-US" dirty="0" err="1" smtClean="0">
                <a:latin typeface="Times New Roman" pitchFamily="18" charset="0"/>
                <a:cs typeface="Times New Roman" pitchFamily="18" charset="0"/>
              </a:rPr>
              <a:t>radiophysical</a:t>
            </a:r>
            <a:r>
              <a:rPr lang="en-US" dirty="0" smtClean="0">
                <a:latin typeface="Times New Roman" pitchFamily="18" charset="0"/>
                <a:cs typeface="Times New Roman" pitchFamily="18" charset="0"/>
              </a:rPr>
              <a:t> observations performed by means of vertical radio sounding of the ionosphere. Automatic </a:t>
            </a:r>
            <a:r>
              <a:rPr lang="en-US" dirty="0" err="1" smtClean="0">
                <a:latin typeface="Times New Roman" pitchFamily="18" charset="0"/>
                <a:cs typeface="Times New Roman" pitchFamily="18" charset="0"/>
              </a:rPr>
              <a:t>ionospheric</a:t>
            </a:r>
            <a:r>
              <a:rPr lang="en-US" dirty="0" smtClean="0">
                <a:latin typeface="Times New Roman" pitchFamily="18" charset="0"/>
                <a:cs typeface="Times New Roman" pitchFamily="18" charset="0"/>
              </a:rPr>
              <a:t> station (AIS) for vertical radio sounding "</a:t>
            </a:r>
            <a:r>
              <a:rPr lang="en-US" dirty="0" err="1" smtClean="0">
                <a:latin typeface="Times New Roman" pitchFamily="18" charset="0"/>
                <a:cs typeface="Times New Roman" pitchFamily="18" charset="0"/>
              </a:rPr>
              <a:t>Parus</a:t>
            </a:r>
            <a:r>
              <a:rPr lang="en-US" dirty="0" smtClean="0">
                <a:latin typeface="Times New Roman" pitchFamily="18" charset="0"/>
                <a:cs typeface="Times New Roman" pitchFamily="18" charset="0"/>
              </a:rPr>
              <a:t>-A" is located in the village </a:t>
            </a:r>
            <a:r>
              <a:rPr lang="en-US" dirty="0" err="1" smtClean="0">
                <a:latin typeface="Times New Roman" pitchFamily="18" charset="0"/>
                <a:cs typeface="Times New Roman" pitchFamily="18" charset="0"/>
              </a:rPr>
              <a:t>Paratunka</a:t>
            </a:r>
            <a:r>
              <a:rPr lang="en-US" dirty="0" smtClean="0">
                <a:latin typeface="Times New Roman" pitchFamily="18" charset="0"/>
                <a:cs typeface="Times New Roman" pitchFamily="18" charset="0"/>
              </a:rPr>
              <a:t> (</a:t>
            </a:r>
            <a:r>
              <a:rPr lang="en-US" i="1" dirty="0" smtClean="0">
                <a:latin typeface="Times New Roman" pitchFamily="18" charset="0"/>
                <a:cs typeface="Times New Roman" pitchFamily="18" charset="0"/>
              </a:rPr>
              <a:t>φ</a:t>
            </a:r>
            <a:r>
              <a:rPr lang="en-US" dirty="0" smtClean="0">
                <a:latin typeface="Times New Roman" pitchFamily="18" charset="0"/>
                <a:cs typeface="Times New Roman" pitchFamily="18" charset="0"/>
              </a:rPr>
              <a:t>=52.97°N, </a:t>
            </a:r>
            <a:r>
              <a:rPr lang="en-US" i="1" dirty="0" smtClean="0">
                <a:latin typeface="Times New Roman" pitchFamily="18" charset="0"/>
                <a:cs typeface="Times New Roman" pitchFamily="18" charset="0"/>
              </a:rPr>
              <a:t>λ</a:t>
            </a:r>
            <a:r>
              <a:rPr lang="en-US" dirty="0" smtClean="0">
                <a:latin typeface="Times New Roman" pitchFamily="18" charset="0"/>
                <a:cs typeface="Times New Roman" pitchFamily="18" charset="0"/>
              </a:rPr>
              <a:t>=158.24°E). </a:t>
            </a:r>
          </a:p>
          <a:p>
            <a:pPr algn="just"/>
            <a:r>
              <a:rPr lang="en-US" dirty="0" smtClean="0">
                <a:latin typeface="Times New Roman" pitchFamily="18" charset="0"/>
                <a:cs typeface="Times New Roman" pitchFamily="18" charset="0"/>
              </a:rPr>
              <a:t>Accounting for the level of geomagnetic activity was carried out according to the values of K-indices measured at the complex geophysical observatory (</a:t>
            </a:r>
            <a:r>
              <a:rPr lang="en-US" dirty="0" err="1" smtClean="0">
                <a:latin typeface="Times New Roman" pitchFamily="18" charset="0"/>
                <a:cs typeface="Times New Roman" pitchFamily="18" charset="0"/>
              </a:rPr>
              <a:t>GPhO</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Paratunka</a:t>
            </a:r>
            <a:r>
              <a:rPr lang="en-US" dirty="0" smtClean="0">
                <a:latin typeface="Times New Roman" pitchFamily="18" charset="0"/>
                <a:cs typeface="Times New Roman" pitchFamily="18" charset="0"/>
              </a:rPr>
              <a:t>“.</a:t>
            </a:r>
            <a:endParaRPr lang="ru-RU" dirty="0"/>
          </a:p>
        </p:txBody>
      </p:sp>
      <p:sp>
        <p:nvSpPr>
          <p:cNvPr id="3" name="Номер слайда 2"/>
          <p:cNvSpPr>
            <a:spLocks noGrp="1"/>
          </p:cNvSpPr>
          <p:nvPr>
            <p:ph type="sldNum" sz="quarter" idx="12"/>
          </p:nvPr>
        </p:nvSpPr>
        <p:spPr/>
        <p:txBody>
          <a:bodyPr/>
          <a:lstStyle/>
          <a:p>
            <a:fld id="{725C68B6-61C2-468F-89AB-4B9F7531AA68}" type="slidenum">
              <a:rPr lang="ru-RU" sz="1400" smtClean="0"/>
              <a:pPr/>
              <a:t>3</a:t>
            </a:fld>
            <a:endParaRPr lang="ru-RU" sz="14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Rectangle 1"/>
          <p:cNvSpPr>
            <a:spLocks noChangeArrowheads="1"/>
          </p:cNvSpPr>
          <p:nvPr/>
        </p:nvSpPr>
        <p:spPr bwMode="auto">
          <a:xfrm>
            <a:off x="214282" y="142852"/>
            <a:ext cx="8501122" cy="464742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0850" algn="just"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To determine </a:t>
            </a:r>
            <a:r>
              <a:rPr kumimoji="0" lang="en-US" sz="16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seismoionospheric</a:t>
            </a:r>
            <a:r>
              <a:rPr kumimoji="0" lang="en-US" sz="16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effects in diurnal variations of </a:t>
            </a:r>
            <a:r>
              <a:rPr kumimoji="0" lang="en-US" sz="16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ionospheric</a:t>
            </a:r>
            <a:r>
              <a:rPr kumimoji="0" lang="en-US" sz="16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parameters, it is necessary to obtain background distributions. Also, when analyzing variations in the ionosphere, an important role is played by the presence or absence in the considered period of time of significant geomagnetic disturbances that can affect the ionosphere.</a:t>
            </a:r>
            <a:endParaRPr kumimoji="0" lang="ru-RU" sz="16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450850" algn="just" defTabSz="914400" rtl="0" eaLnBrk="0" fontAlgn="base" latinLnBrk="0" hangingPunct="0">
              <a:lnSpc>
                <a:spcPct val="100000"/>
              </a:lnSpc>
              <a:spcBef>
                <a:spcPct val="0"/>
              </a:spcBef>
              <a:spcAft>
                <a:spcPct val="0"/>
              </a:spcAft>
              <a:buClrTx/>
              <a:buSzTx/>
              <a:buFontTx/>
              <a:buNone/>
              <a:tabLst/>
            </a:pPr>
            <a:r>
              <a:rPr kumimoji="0" lang="en-US" sz="16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For each moment of the day of each </a:t>
            </a:r>
            <a:r>
              <a:rPr kumimoji="0" lang="en-US" sz="16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ionospheric</a:t>
            </a:r>
            <a:r>
              <a:rPr kumimoji="0" lang="en-US" sz="16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parameter </a:t>
            </a:r>
            <a:r>
              <a:rPr kumimoji="0" lang="en-US" sz="1600" b="0" i="1"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Y</a:t>
            </a:r>
            <a:r>
              <a:rPr kumimoji="0" lang="en-US" sz="16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a:t>
            </a:r>
            <a:r>
              <a:rPr kumimoji="0" lang="en-US" sz="1600" b="0" i="1"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t</a:t>
            </a:r>
            <a:r>
              <a:rPr kumimoji="0" lang="en-US" sz="1600" b="0" i="1" u="none" strike="noStrike" cap="none" normalizeH="0" baseline="-30000" dirty="0" err="1" smtClean="0">
                <a:ln>
                  <a:noFill/>
                </a:ln>
                <a:solidFill>
                  <a:schemeClr val="tx1"/>
                </a:solidFill>
                <a:effectLst/>
                <a:latin typeface="Times New Roman" pitchFamily="18" charset="0"/>
                <a:ea typeface="Times New Roman" pitchFamily="18" charset="0"/>
                <a:cs typeface="Times New Roman" pitchFamily="18" charset="0"/>
              </a:rPr>
              <a:t>i</a:t>
            </a:r>
            <a:r>
              <a:rPr kumimoji="0" lang="en-US" sz="16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on the previous interval of duration </a:t>
            </a:r>
            <a:r>
              <a:rPr kumimoji="0" lang="en-US" sz="1600" b="0" i="1"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T</a:t>
            </a:r>
            <a:r>
              <a:rPr kumimoji="0" lang="en-US" sz="1600" b="0" i="0" u="none" strike="noStrike" cap="none" normalizeH="0" baseline="-25000" dirty="0" err="1" smtClean="0">
                <a:ln>
                  <a:noFill/>
                </a:ln>
                <a:solidFill>
                  <a:schemeClr val="tx1"/>
                </a:solidFill>
                <a:effectLst/>
                <a:latin typeface="Times New Roman" pitchFamily="18" charset="0"/>
                <a:ea typeface="Times New Roman" pitchFamily="18" charset="0"/>
                <a:cs typeface="Times New Roman" pitchFamily="18" charset="0"/>
              </a:rPr>
              <a:t>med</a:t>
            </a:r>
            <a:r>
              <a:rPr kumimoji="0" lang="en-US" sz="16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=30 days, the median </a:t>
            </a:r>
            <a:r>
              <a:rPr kumimoji="0" lang="en-US" sz="1600" b="0" i="1"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Y</a:t>
            </a:r>
            <a:r>
              <a:rPr kumimoji="0" lang="en-US" sz="1600" b="0" i="0" u="none" strike="noStrike" cap="none" normalizeH="0" baseline="-30000" dirty="0" err="1" smtClean="0">
                <a:ln>
                  <a:noFill/>
                </a:ln>
                <a:solidFill>
                  <a:schemeClr val="tx1"/>
                </a:solidFill>
                <a:effectLst/>
                <a:latin typeface="Times New Roman" pitchFamily="18" charset="0"/>
                <a:ea typeface="Times New Roman" pitchFamily="18" charset="0"/>
                <a:cs typeface="Times New Roman" pitchFamily="18" charset="0"/>
              </a:rPr>
              <a:t>med</a:t>
            </a:r>
            <a:r>
              <a:rPr kumimoji="0" lang="en-US" sz="16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a:t>
            </a:r>
            <a:r>
              <a:rPr kumimoji="0" lang="en-US" sz="1600" b="0" i="1"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t</a:t>
            </a:r>
            <a:r>
              <a:rPr kumimoji="0" lang="en-US" sz="1600" b="0" i="1" u="none" strike="noStrike" cap="none" normalizeH="0" baseline="-30000" dirty="0" err="1" smtClean="0">
                <a:ln>
                  <a:noFill/>
                </a:ln>
                <a:solidFill>
                  <a:schemeClr val="tx1"/>
                </a:solidFill>
                <a:effectLst/>
                <a:latin typeface="Times New Roman" pitchFamily="18" charset="0"/>
                <a:ea typeface="Times New Roman" pitchFamily="18" charset="0"/>
                <a:cs typeface="Times New Roman" pitchFamily="18" charset="0"/>
              </a:rPr>
              <a:t>i</a:t>
            </a:r>
            <a:r>
              <a:rPr kumimoji="0" lang="en-US" sz="16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was calculated. At the same time, magnetically quiet days were chosen as the background, and the median was calculated only for days in which the values of the geomagnetic index were </a:t>
            </a:r>
            <a:r>
              <a:rPr kumimoji="0" lang="en-US" sz="1600" b="0" i="1"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K</a:t>
            </a:r>
            <a:r>
              <a:rPr kumimoji="0" lang="en-US" sz="16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≤2 in all three hourly intervals. To determine the measure of deviation from a quiet background distribution, the parameters of </a:t>
            </a:r>
            <a:r>
              <a:rPr kumimoji="0" lang="en-US" sz="16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interquartile</a:t>
            </a:r>
            <a:r>
              <a:rPr kumimoji="0" lang="en-US" sz="16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changes were used:</a:t>
            </a:r>
            <a:endParaRPr kumimoji="0" lang="ru-RU" sz="16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450850" algn="ctr" defTabSz="914400" rtl="0" eaLnBrk="0" fontAlgn="base" latinLnBrk="0" hangingPunct="0">
              <a:lnSpc>
                <a:spcPct val="100000"/>
              </a:lnSpc>
              <a:spcBef>
                <a:spcPct val="0"/>
              </a:spcBef>
              <a:spcAft>
                <a:spcPct val="0"/>
              </a:spcAft>
              <a:buClrTx/>
              <a:buSzTx/>
              <a:buFontTx/>
              <a:buNone/>
              <a:tabLst/>
            </a:pPr>
            <a:r>
              <a:rPr kumimoji="0" lang="ru-RU" sz="2400" b="0" i="1"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К</a:t>
            </a:r>
            <a:r>
              <a:rPr kumimoji="0" lang="en-US" sz="2400" b="0" i="0" u="none" strike="noStrike" cap="none" normalizeH="0" baseline="-30000" dirty="0" smtClean="0">
                <a:ln>
                  <a:noFill/>
                </a:ln>
                <a:solidFill>
                  <a:srgbClr val="000000"/>
                </a:solidFill>
                <a:effectLst/>
                <a:latin typeface="Times New Roman" pitchFamily="18" charset="0"/>
                <a:ea typeface="Times New Roman" pitchFamily="18" charset="0"/>
                <a:cs typeface="Times New Roman" pitchFamily="18" charset="0"/>
              </a:rPr>
              <a:t>±</a:t>
            </a:r>
            <a:r>
              <a:rPr kumimoji="0" lang="en-US" sz="24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a:t>
            </a:r>
            <a:r>
              <a:rPr kumimoji="0" lang="en-US" sz="2400" b="0" i="1" u="none" strike="noStrike" cap="none" normalizeH="0" baseline="0" dirty="0" err="1" smtClean="0">
                <a:ln>
                  <a:noFill/>
                </a:ln>
                <a:solidFill>
                  <a:srgbClr val="000000"/>
                </a:solidFill>
                <a:effectLst/>
                <a:latin typeface="Times New Roman" pitchFamily="18" charset="0"/>
                <a:ea typeface="Times New Roman" pitchFamily="18" charset="0"/>
                <a:cs typeface="Times New Roman" pitchFamily="18" charset="0"/>
              </a:rPr>
              <a:t>Y</a:t>
            </a:r>
            <a:r>
              <a:rPr kumimoji="0" lang="en-US" sz="2400" b="0" i="0" u="none" strike="noStrike" cap="none" normalizeH="0" baseline="-30000" dirty="0" err="1" smtClean="0">
                <a:ln>
                  <a:noFill/>
                </a:ln>
                <a:solidFill>
                  <a:srgbClr val="000000"/>
                </a:solidFill>
                <a:effectLst/>
                <a:latin typeface="Times New Roman" pitchFamily="18" charset="0"/>
                <a:ea typeface="Times New Roman" pitchFamily="18" charset="0"/>
                <a:cs typeface="Times New Roman" pitchFamily="18" charset="0"/>
              </a:rPr>
              <a:t>med</a:t>
            </a:r>
            <a:r>
              <a:rPr kumimoji="0" lang="en-US" sz="24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a:t>
            </a:r>
            <a:r>
              <a:rPr kumimoji="0" lang="en-US" sz="2400" b="0" i="1" u="none" strike="noStrike" cap="none" normalizeH="0" baseline="0" dirty="0" err="1" smtClean="0">
                <a:ln>
                  <a:noFill/>
                </a:ln>
                <a:solidFill>
                  <a:srgbClr val="000000"/>
                </a:solidFill>
                <a:effectLst/>
                <a:latin typeface="Times New Roman" pitchFamily="18" charset="0"/>
                <a:ea typeface="Times New Roman" pitchFamily="18" charset="0"/>
                <a:cs typeface="Times New Roman" pitchFamily="18" charset="0"/>
              </a:rPr>
              <a:t>t</a:t>
            </a:r>
            <a:r>
              <a:rPr kumimoji="0" lang="en-US" sz="2400" b="0" i="1" u="none" strike="noStrike" cap="none" normalizeH="0" baseline="-30000" dirty="0" err="1" smtClean="0">
                <a:ln>
                  <a:noFill/>
                </a:ln>
                <a:solidFill>
                  <a:srgbClr val="000000"/>
                </a:solidFill>
                <a:effectLst/>
                <a:latin typeface="Times New Roman" pitchFamily="18" charset="0"/>
                <a:ea typeface="Times New Roman" pitchFamily="18" charset="0"/>
                <a:cs typeface="Times New Roman" pitchFamily="18" charset="0"/>
              </a:rPr>
              <a:t>i</a:t>
            </a:r>
            <a:r>
              <a:rPr kumimoji="0" lang="en-US" sz="24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 1.5</a:t>
            </a:r>
            <a:r>
              <a:rPr kumimoji="0" lang="en-US" sz="2400" b="0" i="1"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IQR</a:t>
            </a:r>
            <a:r>
              <a:rPr kumimoji="0" lang="en-US" sz="16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a:t>
            </a:r>
            <a:endParaRPr kumimoji="0" lang="ru-RU" sz="16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algn="just" defTabSz="914400" rtl="0" eaLnBrk="0" fontAlgn="base" latinLnBrk="0" hangingPunct="0">
              <a:lnSpc>
                <a:spcPct val="100000"/>
              </a:lnSpc>
              <a:spcBef>
                <a:spcPct val="0"/>
              </a:spcBef>
              <a:spcAft>
                <a:spcPct val="0"/>
              </a:spcAft>
              <a:buClrTx/>
              <a:buSzTx/>
              <a:buFontTx/>
              <a:buNone/>
              <a:tabLst/>
            </a:pPr>
            <a:r>
              <a:rPr kumimoji="0" lang="en-US" sz="16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where </a:t>
            </a:r>
            <a:r>
              <a:rPr kumimoji="0" lang="en-US" sz="1600" b="0" i="1"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Y</a:t>
            </a:r>
            <a:r>
              <a:rPr kumimoji="0" lang="en-US" sz="1600" b="0" i="0" u="none" strike="noStrike" cap="none" normalizeH="0" baseline="-30000" dirty="0" err="1" smtClean="0">
                <a:ln>
                  <a:noFill/>
                </a:ln>
                <a:solidFill>
                  <a:schemeClr val="tx1"/>
                </a:solidFill>
                <a:effectLst/>
                <a:latin typeface="Times New Roman" pitchFamily="18" charset="0"/>
                <a:ea typeface="Times New Roman" pitchFamily="18" charset="0"/>
                <a:cs typeface="Times New Roman" pitchFamily="18" charset="0"/>
              </a:rPr>
              <a:t>med</a:t>
            </a:r>
            <a:r>
              <a:rPr kumimoji="0" lang="en-US" sz="16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a:t>
            </a:r>
            <a:r>
              <a:rPr kumimoji="0" lang="en-US" sz="1600" b="0" i="1"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t</a:t>
            </a:r>
            <a:r>
              <a:rPr kumimoji="0" lang="en-US" sz="1600" b="0" i="1" u="none" strike="noStrike" cap="none" normalizeH="0" baseline="-30000" dirty="0" err="1" smtClean="0">
                <a:ln>
                  <a:noFill/>
                </a:ln>
                <a:solidFill>
                  <a:schemeClr val="tx1"/>
                </a:solidFill>
                <a:effectLst/>
                <a:latin typeface="Times New Roman" pitchFamily="18" charset="0"/>
                <a:ea typeface="Times New Roman" pitchFamily="18" charset="0"/>
                <a:cs typeface="Times New Roman" pitchFamily="18" charset="0"/>
              </a:rPr>
              <a:t>i</a:t>
            </a:r>
            <a:r>
              <a:rPr kumimoji="0" lang="en-US" sz="16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is the median calculated for selected magnetically quiet days, </a:t>
            </a:r>
            <a:endParaRPr kumimoji="0" lang="en-US" sz="16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endParaRPr>
          </a:p>
          <a:p>
            <a:pPr lvl="0" algn="just" eaLnBrk="0" fontAlgn="base" hangingPunct="0">
              <a:spcBef>
                <a:spcPct val="0"/>
              </a:spcBef>
              <a:spcAft>
                <a:spcPct val="0"/>
              </a:spcAft>
            </a:pPr>
            <a:r>
              <a:rPr lang="en-US" sz="1600" i="1" dirty="0" smtClean="0">
                <a:latin typeface="Times New Roman" pitchFamily="18" charset="0"/>
                <a:ea typeface="Times New Roman" pitchFamily="18" charset="0"/>
                <a:cs typeface="Times New Roman" pitchFamily="18" charset="0"/>
              </a:rPr>
              <a:t>           IQR</a:t>
            </a:r>
            <a:r>
              <a:rPr lang="en-US" sz="1600" dirty="0" smtClean="0">
                <a:latin typeface="Times New Roman" pitchFamily="18" charset="0"/>
                <a:ea typeface="Times New Roman" pitchFamily="18" charset="0"/>
                <a:cs typeface="Times New Roman" pitchFamily="18" charset="0"/>
              </a:rPr>
              <a:t> </a:t>
            </a:r>
            <a:r>
              <a:rPr lang="en-US" sz="1600" dirty="0" smtClean="0">
                <a:latin typeface="Times New Roman" pitchFamily="18" charset="0"/>
                <a:ea typeface="Times New Roman" pitchFamily="18" charset="0"/>
                <a:cs typeface="Times New Roman" pitchFamily="18" charset="0"/>
              </a:rPr>
              <a:t>is the difference between </a:t>
            </a:r>
            <a:r>
              <a:rPr kumimoji="0" lang="en-US" sz="16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the upper and lower quartiles. </a:t>
            </a:r>
            <a:endParaRPr kumimoji="0" lang="ru-RU" sz="16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endParaRPr>
          </a:p>
          <a:p>
            <a:pPr lvl="0" algn="just" eaLnBrk="0" fontAlgn="base" hangingPunct="0">
              <a:spcBef>
                <a:spcPct val="0"/>
              </a:spcBef>
              <a:spcAft>
                <a:spcPct val="0"/>
              </a:spcAft>
            </a:pPr>
            <a:r>
              <a:rPr kumimoji="0" lang="en-US" sz="16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The value of </a:t>
            </a:r>
            <a:r>
              <a:rPr kumimoji="0" lang="en-US" sz="1600" b="0" i="1"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Y</a:t>
            </a:r>
            <a:r>
              <a:rPr kumimoji="0" lang="en-US" sz="16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a:t>
            </a:r>
            <a:r>
              <a:rPr kumimoji="0" lang="en-US" sz="1600" b="0" i="1"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t</a:t>
            </a:r>
            <a:r>
              <a:rPr kumimoji="0" lang="en-US" sz="1600" b="0" i="1" u="none" strike="noStrike" cap="none" normalizeH="0" baseline="-30000" dirty="0" err="1" smtClean="0">
                <a:ln>
                  <a:noFill/>
                </a:ln>
                <a:solidFill>
                  <a:schemeClr val="tx1"/>
                </a:solidFill>
                <a:effectLst/>
                <a:latin typeface="Times New Roman" pitchFamily="18" charset="0"/>
                <a:ea typeface="Times New Roman" pitchFamily="18" charset="0"/>
                <a:cs typeface="Times New Roman" pitchFamily="18" charset="0"/>
              </a:rPr>
              <a:t>i</a:t>
            </a:r>
            <a:r>
              <a:rPr kumimoji="0" lang="en-US" sz="16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under the influence of various random factors should fluctuate within the specified boundaries of </a:t>
            </a:r>
            <a:r>
              <a:rPr kumimoji="0" lang="en-US" sz="1600" b="0" i="1"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K</a:t>
            </a:r>
            <a:r>
              <a:rPr kumimoji="0" lang="en-US" sz="1600" b="0" i="0" u="none" strike="noStrike" cap="none" normalizeH="0" baseline="-30000" dirty="0" smtClean="0">
                <a:ln>
                  <a:noFill/>
                </a:ln>
                <a:solidFill>
                  <a:schemeClr val="tx1"/>
                </a:solidFill>
                <a:effectLst/>
                <a:latin typeface="Times New Roman" pitchFamily="18" charset="0"/>
                <a:ea typeface="Times New Roman" pitchFamily="18" charset="0"/>
                <a:cs typeface="Times New Roman" pitchFamily="18" charset="0"/>
              </a:rPr>
              <a:t>±</a:t>
            </a:r>
            <a:r>
              <a:rPr kumimoji="0" lang="en-US" sz="16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with a probability of 95%, or, on the other hand, the probability that the values go beyond the boundaries of the </a:t>
            </a:r>
            <a:r>
              <a:rPr kumimoji="0" lang="en-US" sz="1600" b="0" i="1"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K</a:t>
            </a:r>
            <a:r>
              <a:rPr kumimoji="0" lang="en-US" sz="1600" b="0" i="0" u="none" strike="noStrike" cap="none" normalizeH="0" baseline="-30000" dirty="0" smtClean="0">
                <a:ln>
                  <a:noFill/>
                </a:ln>
                <a:solidFill>
                  <a:schemeClr val="tx1"/>
                </a:solidFill>
                <a:effectLst/>
                <a:latin typeface="Times New Roman" pitchFamily="18" charset="0"/>
                <a:ea typeface="Times New Roman" pitchFamily="18" charset="0"/>
                <a:cs typeface="Times New Roman" pitchFamily="18" charset="0"/>
              </a:rPr>
              <a:t>±</a:t>
            </a:r>
            <a:r>
              <a:rPr kumimoji="0" lang="en-US" sz="16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band is due to purely random factors is only 5%.</a:t>
            </a:r>
            <a:r>
              <a:rPr kumimoji="0" lang="ru-RU" sz="16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lang="en-US" sz="1600" dirty="0" smtClean="0">
                <a:latin typeface="Times New Roman" pitchFamily="18" charset="0"/>
                <a:cs typeface="Times New Roman" pitchFamily="18" charset="0"/>
              </a:rPr>
              <a:t>Values </a:t>
            </a:r>
            <a:r>
              <a:rPr lang="en-US" sz="1600" i="1" dirty="0" smtClean="0">
                <a:latin typeface="Times New Roman" pitchFamily="18" charset="0"/>
                <a:cs typeface="Times New Roman" pitchFamily="18" charset="0"/>
              </a:rPr>
              <a:t>Y</a:t>
            </a:r>
            <a:r>
              <a:rPr lang="en-US" sz="1600" dirty="0" smtClean="0">
                <a:latin typeface="Times New Roman" pitchFamily="18" charset="0"/>
                <a:cs typeface="Times New Roman" pitchFamily="18" charset="0"/>
              </a:rPr>
              <a:t>(</a:t>
            </a:r>
            <a:r>
              <a:rPr lang="en-US" sz="1600" i="1" dirty="0" err="1" smtClean="0">
                <a:latin typeface="Times New Roman" pitchFamily="18" charset="0"/>
                <a:cs typeface="Times New Roman" pitchFamily="18" charset="0"/>
              </a:rPr>
              <a:t>t</a:t>
            </a:r>
            <a:r>
              <a:rPr lang="en-US" sz="1600" i="1" baseline="-25000" dirty="0" err="1" smtClean="0">
                <a:latin typeface="Times New Roman" pitchFamily="18" charset="0"/>
                <a:cs typeface="Times New Roman" pitchFamily="18" charset="0"/>
              </a:rPr>
              <a:t>i</a:t>
            </a:r>
            <a:r>
              <a:rPr lang="en-US" sz="1600" dirty="0" smtClean="0">
                <a:latin typeface="Times New Roman" pitchFamily="18" charset="0"/>
                <a:cs typeface="Times New Roman" pitchFamily="18" charset="0"/>
              </a:rPr>
              <a:t>) outside the “noise” bands were referred to as anomalous values if the duration of such a disturbance in time was at least one and a half hours (taking into account the averaging over three points).</a:t>
            </a:r>
            <a:endParaRPr kumimoji="0" lang="en-US" sz="16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endParaRPr>
          </a:p>
          <a:p>
            <a:pPr marL="0" marR="0" lvl="0" algn="just" defTabSz="914400" rtl="0" eaLnBrk="0" fontAlgn="base" latinLnBrk="0" hangingPunct="0">
              <a:lnSpc>
                <a:spcPct val="100000"/>
              </a:lnSpc>
              <a:spcBef>
                <a:spcPct val="0"/>
              </a:spcBef>
              <a:spcAft>
                <a:spcPct val="0"/>
              </a:spcAft>
              <a:buClrTx/>
              <a:buSzTx/>
              <a:buFontTx/>
              <a:buNone/>
              <a:tabLst/>
            </a:pPr>
            <a:r>
              <a:rPr kumimoji="0" lang="en-US" sz="16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endParaRPr kumimoji="0" lang="en-US" sz="1600" b="0"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4" name="TextBox 3"/>
          <p:cNvSpPr txBox="1"/>
          <p:nvPr/>
        </p:nvSpPr>
        <p:spPr>
          <a:xfrm>
            <a:off x="0" y="5786454"/>
            <a:ext cx="8501090" cy="830997"/>
          </a:xfrm>
          <a:prstGeom prst="rect">
            <a:avLst/>
          </a:prstGeom>
          <a:noFill/>
        </p:spPr>
        <p:txBody>
          <a:bodyPr wrap="square" rtlCol="0">
            <a:spAutoFit/>
          </a:bodyPr>
          <a:lstStyle/>
          <a:p>
            <a:r>
              <a:rPr lang="en-US" sz="1600" dirty="0" smtClean="0">
                <a:latin typeface="Times New Roman" pitchFamily="18" charset="0"/>
                <a:cs typeface="Times New Roman" pitchFamily="18" charset="0"/>
              </a:rPr>
              <a:t>Figure 1. Time series of values of </a:t>
            </a:r>
            <a:r>
              <a:rPr lang="en-US" sz="1600" dirty="0" err="1" smtClean="0">
                <a:latin typeface="Times New Roman" pitchFamily="18" charset="0"/>
                <a:cs typeface="Times New Roman" pitchFamily="18" charset="0"/>
              </a:rPr>
              <a:t>ionospheric</a:t>
            </a:r>
            <a:r>
              <a:rPr lang="en-US" sz="1600" dirty="0" smtClean="0">
                <a:latin typeface="Times New Roman" pitchFamily="18" charset="0"/>
                <a:cs typeface="Times New Roman" pitchFamily="18" charset="0"/>
              </a:rPr>
              <a:t> parameter </a:t>
            </a:r>
            <a:r>
              <a:rPr lang="en-US" sz="1600" i="1" dirty="0" err="1" smtClean="0">
                <a:latin typeface="Times New Roman" pitchFamily="18" charset="0"/>
                <a:cs typeface="Times New Roman" pitchFamily="18" charset="0"/>
              </a:rPr>
              <a:t>fbEs</a:t>
            </a:r>
            <a:r>
              <a:rPr lang="en-US" sz="1600" i="1" dirty="0" smtClean="0">
                <a:latin typeface="Times New Roman" pitchFamily="18" charset="0"/>
                <a:cs typeface="Times New Roman" pitchFamily="18" charset="0"/>
              </a:rPr>
              <a:t>,</a:t>
            </a:r>
            <a:r>
              <a:rPr lang="en-US" sz="1600" dirty="0" smtClean="0">
                <a:latin typeface="Times New Roman" pitchFamily="18" charset="0"/>
                <a:cs typeface="Times New Roman" pitchFamily="18" charset="0"/>
              </a:rPr>
              <a:t> their median values (dashed lines) and boundaries of the background range of values (dotted lines) for the time interval 01.09.2020-0</a:t>
            </a:r>
            <a:r>
              <a:rPr lang="ru-RU" sz="1600" dirty="0" smtClean="0">
                <a:latin typeface="Times New Roman" pitchFamily="18" charset="0"/>
                <a:cs typeface="Times New Roman" pitchFamily="18" charset="0"/>
              </a:rPr>
              <a:t>8</a:t>
            </a:r>
            <a:r>
              <a:rPr lang="en-US" sz="1600" dirty="0" smtClean="0">
                <a:latin typeface="Times New Roman" pitchFamily="18" charset="0"/>
                <a:cs typeface="Times New Roman" pitchFamily="18" charset="0"/>
              </a:rPr>
              <a:t>.09.2020. </a:t>
            </a:r>
            <a:endParaRPr lang="ru-RU" sz="1600" dirty="0">
              <a:latin typeface="Times New Roman" pitchFamily="18" charset="0"/>
              <a:cs typeface="Times New Roman" pitchFamily="18" charset="0"/>
            </a:endParaRPr>
          </a:p>
        </p:txBody>
      </p:sp>
      <p:sp>
        <p:nvSpPr>
          <p:cNvPr id="6" name="Номер слайда 5"/>
          <p:cNvSpPr>
            <a:spLocks noGrp="1"/>
          </p:cNvSpPr>
          <p:nvPr>
            <p:ph type="sldNum" sz="quarter" idx="12"/>
          </p:nvPr>
        </p:nvSpPr>
        <p:spPr/>
        <p:txBody>
          <a:bodyPr/>
          <a:lstStyle/>
          <a:p>
            <a:fld id="{725C68B6-61C2-468F-89AB-4B9F7531AA68}" type="slidenum">
              <a:rPr lang="ru-RU" sz="1400" smtClean="0"/>
              <a:pPr/>
              <a:t>4</a:t>
            </a:fld>
            <a:endParaRPr lang="ru-RU" sz="1400" dirty="0"/>
          </a:p>
        </p:txBody>
      </p:sp>
      <p:pic>
        <p:nvPicPr>
          <p:cNvPr id="41988" name="Picture 4" descr="D:\work77\Ion Data\12.png"/>
          <p:cNvPicPr>
            <a:picLocks noChangeAspect="1" noChangeArrowheads="1"/>
          </p:cNvPicPr>
          <p:nvPr/>
        </p:nvPicPr>
        <p:blipFill>
          <a:blip r:embed="rId2"/>
          <a:srcRect/>
          <a:stretch>
            <a:fillRect/>
          </a:stretch>
        </p:blipFill>
        <p:spPr bwMode="auto">
          <a:xfrm>
            <a:off x="0" y="4500570"/>
            <a:ext cx="9094858" cy="1182857"/>
          </a:xfrm>
          <a:prstGeom prst="rect">
            <a:avLst/>
          </a:prstGeom>
          <a:noFill/>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285984" y="142852"/>
            <a:ext cx="4589270" cy="338554"/>
          </a:xfrm>
          <a:prstGeom prst="rect">
            <a:avLst/>
          </a:prstGeom>
        </p:spPr>
        <p:txBody>
          <a:bodyPr wrap="none">
            <a:spAutoFit/>
          </a:bodyPr>
          <a:lstStyle/>
          <a:p>
            <a:r>
              <a:rPr lang="en-US" sz="1600" b="1" dirty="0" smtClean="0"/>
              <a:t>Reliability and validity of the earthquakes precursor</a:t>
            </a:r>
            <a:endParaRPr lang="ru-RU" sz="1600" b="1" dirty="0"/>
          </a:p>
        </p:txBody>
      </p:sp>
      <p:graphicFrame>
        <p:nvGraphicFramePr>
          <p:cNvPr id="3" name="Object 9"/>
          <p:cNvGraphicFramePr>
            <a:graphicFrameLocks noChangeAspect="1"/>
          </p:cNvGraphicFramePr>
          <p:nvPr/>
        </p:nvGraphicFramePr>
        <p:xfrm>
          <a:off x="365123" y="703235"/>
          <a:ext cx="941388" cy="711200"/>
        </p:xfrm>
        <a:graphic>
          <a:graphicData uri="http://schemas.openxmlformats.org/presentationml/2006/ole">
            <p:oleObj spid="_x0000_s40962" name="Формула" r:id="rId3" imgW="520560" imgH="393480" progId="Equation.3">
              <p:embed/>
            </p:oleObj>
          </a:graphicData>
        </a:graphic>
      </p:graphicFrame>
      <p:graphicFrame>
        <p:nvGraphicFramePr>
          <p:cNvPr id="4" name="Object 10"/>
          <p:cNvGraphicFramePr>
            <a:graphicFrameLocks noChangeAspect="1"/>
          </p:cNvGraphicFramePr>
          <p:nvPr/>
        </p:nvGraphicFramePr>
        <p:xfrm>
          <a:off x="285720" y="1643050"/>
          <a:ext cx="1098550" cy="687388"/>
        </p:xfrm>
        <a:graphic>
          <a:graphicData uri="http://schemas.openxmlformats.org/presentationml/2006/ole">
            <p:oleObj spid="_x0000_s40963" name="Формула" r:id="rId4" imgW="609480" imgH="380880" progId="Equation.3">
              <p:embed/>
            </p:oleObj>
          </a:graphicData>
        </a:graphic>
      </p:graphicFrame>
      <p:sp>
        <p:nvSpPr>
          <p:cNvPr id="5" name="Прямоугольник 4"/>
          <p:cNvSpPr/>
          <p:nvPr/>
        </p:nvSpPr>
        <p:spPr>
          <a:xfrm>
            <a:off x="1643042" y="714356"/>
            <a:ext cx="6286544" cy="338554"/>
          </a:xfrm>
          <a:prstGeom prst="rect">
            <a:avLst/>
          </a:prstGeom>
        </p:spPr>
        <p:txBody>
          <a:bodyPr wrap="square">
            <a:spAutoFit/>
          </a:bodyPr>
          <a:lstStyle/>
          <a:p>
            <a:r>
              <a:rPr lang="en-US" sz="1600" i="1" dirty="0" smtClean="0">
                <a:latin typeface="Times New Roman" pitchFamily="18" charset="0"/>
                <a:cs typeface="Times New Roman" pitchFamily="18" charset="0"/>
              </a:rPr>
              <a:t>N</a:t>
            </a:r>
            <a:r>
              <a:rPr lang="en-US" sz="1600" baseline="-25000" dirty="0" smtClean="0">
                <a:latin typeface="Times New Roman" pitchFamily="18" charset="0"/>
                <a:cs typeface="Times New Roman" pitchFamily="18" charset="0"/>
              </a:rPr>
              <a:t>+</a:t>
            </a:r>
            <a:r>
              <a:rPr lang="ru-RU" sz="1600" dirty="0" smtClean="0">
                <a:latin typeface="Times New Roman" pitchFamily="18" charset="0"/>
                <a:cs typeface="Times New Roman" pitchFamily="18" charset="0"/>
              </a:rPr>
              <a:t> ‒ </a:t>
            </a:r>
            <a:r>
              <a:rPr lang="en-US" sz="1600" dirty="0" smtClean="0">
                <a:latin typeface="Times New Roman" pitchFamily="18" charset="0"/>
                <a:cs typeface="Times New Roman" pitchFamily="18" charset="0"/>
              </a:rPr>
              <a:t>the number of earthquakes for which the precursor was identified;</a:t>
            </a:r>
            <a:endParaRPr lang="ru-RU" sz="1600" dirty="0"/>
          </a:p>
        </p:txBody>
      </p:sp>
      <p:sp>
        <p:nvSpPr>
          <p:cNvPr id="6" name="Прямоугольник 5"/>
          <p:cNvSpPr/>
          <p:nvPr/>
        </p:nvSpPr>
        <p:spPr>
          <a:xfrm>
            <a:off x="1643010" y="1071546"/>
            <a:ext cx="7215238" cy="338554"/>
          </a:xfrm>
          <a:prstGeom prst="rect">
            <a:avLst/>
          </a:prstGeom>
        </p:spPr>
        <p:txBody>
          <a:bodyPr wrap="square">
            <a:spAutoFit/>
          </a:bodyPr>
          <a:lstStyle/>
          <a:p>
            <a:r>
              <a:rPr lang="en-US" sz="1600" i="1" dirty="0" smtClean="0">
                <a:latin typeface="Times New Roman" pitchFamily="18" charset="0"/>
                <a:cs typeface="Times New Roman" pitchFamily="18" charset="0"/>
              </a:rPr>
              <a:t>N</a:t>
            </a:r>
            <a:r>
              <a:rPr lang="ru-RU" sz="1600" dirty="0" smtClean="0">
                <a:latin typeface="Times New Roman" pitchFamily="18" charset="0"/>
                <a:cs typeface="Times New Roman" pitchFamily="18" charset="0"/>
              </a:rPr>
              <a:t> ‒ </a:t>
            </a:r>
            <a:r>
              <a:rPr lang="en-US" sz="1600" dirty="0" smtClean="0"/>
              <a:t>total number of earthquakes that occurred</a:t>
            </a:r>
            <a:r>
              <a:rPr lang="en-US" sz="1600" dirty="0" smtClean="0">
                <a:latin typeface="Times New Roman" pitchFamily="18" charset="0"/>
                <a:cs typeface="Times New Roman" pitchFamily="18" charset="0"/>
              </a:rPr>
              <a:t>.</a:t>
            </a:r>
            <a:r>
              <a:rPr lang="ru-RU" sz="1600" dirty="0" smtClean="0">
                <a:latin typeface="Times New Roman" pitchFamily="18" charset="0"/>
                <a:cs typeface="Times New Roman" pitchFamily="18" charset="0"/>
              </a:rPr>
              <a:t> </a:t>
            </a:r>
          </a:p>
        </p:txBody>
      </p:sp>
      <p:graphicFrame>
        <p:nvGraphicFramePr>
          <p:cNvPr id="7" name="Object 6"/>
          <p:cNvGraphicFramePr>
            <a:graphicFrameLocks noChangeAspect="1"/>
          </p:cNvGraphicFramePr>
          <p:nvPr/>
        </p:nvGraphicFramePr>
        <p:xfrm>
          <a:off x="1714480" y="1643050"/>
          <a:ext cx="625475" cy="323850"/>
        </p:xfrm>
        <a:graphic>
          <a:graphicData uri="http://schemas.openxmlformats.org/presentationml/2006/ole">
            <p:oleObj spid="_x0000_s40964" name="Формула" r:id="rId5" imgW="368280" imgH="190440" progId="Equation.3">
              <p:embed/>
            </p:oleObj>
          </a:graphicData>
        </a:graphic>
      </p:graphicFrame>
      <p:graphicFrame>
        <p:nvGraphicFramePr>
          <p:cNvPr id="8" name="Object 7"/>
          <p:cNvGraphicFramePr>
            <a:graphicFrameLocks noChangeAspect="1"/>
          </p:cNvGraphicFramePr>
          <p:nvPr/>
        </p:nvGraphicFramePr>
        <p:xfrm>
          <a:off x="1714480" y="1928802"/>
          <a:ext cx="496888" cy="323850"/>
        </p:xfrm>
        <a:graphic>
          <a:graphicData uri="http://schemas.openxmlformats.org/presentationml/2006/ole">
            <p:oleObj spid="_x0000_s40965" name="Формула" r:id="rId6" imgW="291960" imgH="190440" progId="Equation.3">
              <p:embed/>
            </p:oleObj>
          </a:graphicData>
        </a:graphic>
      </p:graphicFrame>
      <p:sp>
        <p:nvSpPr>
          <p:cNvPr id="9" name="Прямоугольник 8"/>
          <p:cNvSpPr/>
          <p:nvPr/>
        </p:nvSpPr>
        <p:spPr>
          <a:xfrm>
            <a:off x="2357422" y="1643050"/>
            <a:ext cx="3347583" cy="338554"/>
          </a:xfrm>
          <a:prstGeom prst="rect">
            <a:avLst/>
          </a:prstGeom>
        </p:spPr>
        <p:txBody>
          <a:bodyPr wrap="none">
            <a:spAutoFit/>
          </a:bodyPr>
          <a:lstStyle/>
          <a:p>
            <a:r>
              <a:rPr lang="en-US" sz="1600" dirty="0" smtClean="0">
                <a:latin typeface="Times New Roman" pitchFamily="18" charset="0"/>
                <a:cs typeface="Times New Roman" pitchFamily="18" charset="0"/>
              </a:rPr>
              <a:t>‒ the number of precursor anomalies;</a:t>
            </a:r>
            <a:endParaRPr lang="ru-RU" sz="1600" dirty="0">
              <a:latin typeface="Times New Roman" pitchFamily="18" charset="0"/>
              <a:cs typeface="Times New Roman" pitchFamily="18" charset="0"/>
            </a:endParaRPr>
          </a:p>
        </p:txBody>
      </p:sp>
      <p:sp>
        <p:nvSpPr>
          <p:cNvPr id="10" name="Прямоугольник 9"/>
          <p:cNvSpPr/>
          <p:nvPr/>
        </p:nvSpPr>
        <p:spPr>
          <a:xfrm>
            <a:off x="2357422" y="1928802"/>
            <a:ext cx="3767378" cy="338554"/>
          </a:xfrm>
          <a:prstGeom prst="rect">
            <a:avLst/>
          </a:prstGeom>
        </p:spPr>
        <p:txBody>
          <a:bodyPr wrap="none">
            <a:spAutoFit/>
          </a:bodyPr>
          <a:lstStyle/>
          <a:p>
            <a:r>
              <a:rPr lang="en-US" sz="1600" dirty="0" smtClean="0">
                <a:latin typeface="Times New Roman" pitchFamily="18" charset="0"/>
                <a:cs typeface="Times New Roman" pitchFamily="18" charset="0"/>
              </a:rPr>
              <a:t>‒</a:t>
            </a:r>
            <a:r>
              <a:rPr lang="ru-RU" sz="1600" dirty="0" smtClean="0">
                <a:latin typeface="Times New Roman" pitchFamily="18" charset="0"/>
                <a:cs typeface="Times New Roman" pitchFamily="18" charset="0"/>
              </a:rPr>
              <a:t> </a:t>
            </a:r>
            <a:r>
              <a:rPr lang="en-US" sz="1600" dirty="0" smtClean="0">
                <a:latin typeface="Times New Roman" pitchFamily="18" charset="0"/>
                <a:cs typeface="Times New Roman" pitchFamily="18" charset="0"/>
              </a:rPr>
              <a:t>the total number of identified anomalies</a:t>
            </a:r>
            <a:r>
              <a:rPr lang="ru-RU" sz="1600" dirty="0" smtClean="0">
                <a:latin typeface="Times New Roman" pitchFamily="18" charset="0"/>
                <a:cs typeface="Times New Roman" pitchFamily="18" charset="0"/>
              </a:rPr>
              <a:t>.</a:t>
            </a:r>
            <a:endParaRPr lang="ru-RU" sz="1600" dirty="0">
              <a:latin typeface="Times New Roman" pitchFamily="18" charset="0"/>
              <a:cs typeface="Times New Roman" pitchFamily="18" charset="0"/>
            </a:endParaRPr>
          </a:p>
        </p:txBody>
      </p:sp>
      <p:graphicFrame>
        <p:nvGraphicFramePr>
          <p:cNvPr id="11" name="Object 2"/>
          <p:cNvGraphicFramePr>
            <a:graphicFrameLocks noChangeAspect="1"/>
          </p:cNvGraphicFramePr>
          <p:nvPr/>
        </p:nvGraphicFramePr>
        <p:xfrm>
          <a:off x="482601" y="3382981"/>
          <a:ext cx="1830387" cy="855662"/>
        </p:xfrm>
        <a:graphic>
          <a:graphicData uri="http://schemas.openxmlformats.org/presentationml/2006/ole">
            <p:oleObj spid="_x0000_s40966" name="Формула" r:id="rId7" imgW="927000" imgH="431640" progId="Equation.3">
              <p:embed/>
            </p:oleObj>
          </a:graphicData>
        </a:graphic>
      </p:graphicFrame>
      <p:sp>
        <p:nvSpPr>
          <p:cNvPr id="12" name="TextBox 11"/>
          <p:cNvSpPr txBox="1"/>
          <p:nvPr/>
        </p:nvSpPr>
        <p:spPr>
          <a:xfrm>
            <a:off x="2643174" y="3071810"/>
            <a:ext cx="6072230" cy="1215204"/>
          </a:xfrm>
          <a:prstGeom prst="rect">
            <a:avLst/>
          </a:prstGeom>
          <a:noFill/>
        </p:spPr>
        <p:txBody>
          <a:bodyPr wrap="square" rtlCol="0">
            <a:spAutoFit/>
          </a:bodyPr>
          <a:lstStyle/>
          <a:p>
            <a:pPr algn="just">
              <a:lnSpc>
                <a:spcPct val="114000"/>
              </a:lnSpc>
            </a:pPr>
            <a:r>
              <a:rPr lang="en-US" sz="1600" i="1" dirty="0" smtClean="0">
                <a:latin typeface="Times New Roman" pitchFamily="18" charset="0"/>
                <a:cs typeface="Times New Roman" pitchFamily="18" charset="0"/>
              </a:rPr>
              <a:t>N</a:t>
            </a:r>
            <a:r>
              <a:rPr lang="en-US" sz="1600" baseline="-25000" dirty="0" smtClean="0">
                <a:latin typeface="Times New Roman" pitchFamily="18" charset="0"/>
                <a:cs typeface="Times New Roman" pitchFamily="18" charset="0"/>
              </a:rPr>
              <a:t>+</a:t>
            </a:r>
            <a:r>
              <a:rPr lang="ru-RU" sz="1600" dirty="0" smtClean="0">
                <a:latin typeface="Times New Roman" pitchFamily="18" charset="0"/>
                <a:cs typeface="Times New Roman" pitchFamily="18" charset="0"/>
              </a:rPr>
              <a:t> ‒ </a:t>
            </a:r>
            <a:r>
              <a:rPr lang="en-US" sz="1600" dirty="0" smtClean="0">
                <a:latin typeface="Times New Roman" pitchFamily="18" charset="0"/>
                <a:cs typeface="Times New Roman" pitchFamily="18" charset="0"/>
              </a:rPr>
              <a:t>the number of earthquakes for which the precursor was identified</a:t>
            </a:r>
            <a:r>
              <a:rPr lang="ru-RU" sz="1600" dirty="0" smtClean="0">
                <a:latin typeface="Times New Roman" pitchFamily="18" charset="0"/>
                <a:cs typeface="Times New Roman" pitchFamily="18" charset="0"/>
              </a:rPr>
              <a:t>; </a:t>
            </a:r>
          </a:p>
          <a:p>
            <a:pPr algn="just">
              <a:lnSpc>
                <a:spcPct val="114000"/>
              </a:lnSpc>
            </a:pPr>
            <a:r>
              <a:rPr lang="en-US" sz="1600" i="1" dirty="0" smtClean="0">
                <a:latin typeface="Times New Roman" pitchFamily="18" charset="0"/>
                <a:cs typeface="Times New Roman" pitchFamily="18" charset="0"/>
              </a:rPr>
              <a:t>N</a:t>
            </a:r>
            <a:r>
              <a:rPr lang="ru-RU" sz="1600" dirty="0" smtClean="0">
                <a:latin typeface="Times New Roman" pitchFamily="18" charset="0"/>
                <a:cs typeface="Times New Roman" pitchFamily="18" charset="0"/>
              </a:rPr>
              <a:t> ‒ </a:t>
            </a:r>
            <a:r>
              <a:rPr lang="en-US" sz="1600" dirty="0" smtClean="0"/>
              <a:t>total number of earthquakes that occurred</a:t>
            </a:r>
            <a:r>
              <a:rPr lang="ru-RU" sz="1600" dirty="0" smtClean="0">
                <a:latin typeface="Times New Roman" pitchFamily="18" charset="0"/>
                <a:cs typeface="Times New Roman" pitchFamily="18" charset="0"/>
              </a:rPr>
              <a:t>;</a:t>
            </a:r>
          </a:p>
          <a:p>
            <a:pPr algn="just">
              <a:lnSpc>
                <a:spcPct val="114000"/>
              </a:lnSpc>
            </a:pPr>
            <a:r>
              <a:rPr lang="en-US" sz="1600" i="1" dirty="0" err="1" smtClean="0">
                <a:latin typeface="Times New Roman" pitchFamily="18" charset="0"/>
                <a:cs typeface="Times New Roman" pitchFamily="18" charset="0"/>
              </a:rPr>
              <a:t>T</a:t>
            </a:r>
            <a:r>
              <a:rPr lang="en-US" sz="1600" baseline="-25000" dirty="0" err="1" smtClean="0">
                <a:latin typeface="Times New Roman" pitchFamily="18" charset="0"/>
                <a:cs typeface="Times New Roman" pitchFamily="18" charset="0"/>
              </a:rPr>
              <a:t>alarm</a:t>
            </a:r>
            <a:r>
              <a:rPr lang="ru-RU" sz="1600" dirty="0" smtClean="0">
                <a:latin typeface="Times New Roman" pitchFamily="18" charset="0"/>
                <a:cs typeface="Times New Roman" pitchFamily="18" charset="0"/>
              </a:rPr>
              <a:t> ‒ </a:t>
            </a:r>
            <a:r>
              <a:rPr lang="en-US" sz="1600" dirty="0" smtClean="0">
                <a:latin typeface="Times New Roman" pitchFamily="18" charset="0"/>
                <a:cs typeface="Times New Roman" pitchFamily="18" charset="0"/>
              </a:rPr>
              <a:t>total waiting time (alarms)</a:t>
            </a:r>
            <a:r>
              <a:rPr lang="ru-RU" sz="1600" dirty="0" smtClean="0">
                <a:latin typeface="Times New Roman" pitchFamily="18" charset="0"/>
                <a:cs typeface="Times New Roman" pitchFamily="18" charset="0"/>
              </a:rPr>
              <a:t>;  </a:t>
            </a:r>
          </a:p>
          <a:p>
            <a:pPr algn="just">
              <a:lnSpc>
                <a:spcPct val="114000"/>
              </a:lnSpc>
            </a:pPr>
            <a:r>
              <a:rPr lang="en-US" sz="1600" i="1" dirty="0" smtClean="0">
                <a:latin typeface="Times New Roman" pitchFamily="18" charset="0"/>
                <a:cs typeface="Times New Roman" pitchFamily="18" charset="0"/>
              </a:rPr>
              <a:t>T</a:t>
            </a:r>
            <a:r>
              <a:rPr lang="ru-RU" sz="1600" i="1" baseline="-25000" dirty="0" smtClean="0">
                <a:latin typeface="Times New Roman" pitchFamily="18" charset="0"/>
                <a:cs typeface="Times New Roman" pitchFamily="18" charset="0"/>
              </a:rPr>
              <a:t> </a:t>
            </a:r>
            <a:r>
              <a:rPr lang="ru-RU" sz="1600" dirty="0" smtClean="0">
                <a:latin typeface="Times New Roman" pitchFamily="18" charset="0"/>
                <a:cs typeface="Times New Roman" pitchFamily="18" charset="0"/>
              </a:rPr>
              <a:t>‒ </a:t>
            </a:r>
            <a:r>
              <a:rPr lang="en-US" sz="1600" dirty="0" smtClean="0">
                <a:latin typeface="Times New Roman" pitchFamily="18" charset="0"/>
                <a:cs typeface="Times New Roman" pitchFamily="18" charset="0"/>
              </a:rPr>
              <a:t>total observation time</a:t>
            </a:r>
            <a:r>
              <a:rPr lang="ru-RU" sz="1600" dirty="0" smtClean="0">
                <a:latin typeface="Times New Roman" pitchFamily="18" charset="0"/>
                <a:cs typeface="Times New Roman" pitchFamily="18" charset="0"/>
              </a:rPr>
              <a:t>.</a:t>
            </a:r>
            <a:endParaRPr lang="ru-RU" sz="1600" dirty="0">
              <a:latin typeface="Times New Roman" pitchFamily="18" charset="0"/>
              <a:cs typeface="Times New Roman" pitchFamily="18" charset="0"/>
            </a:endParaRPr>
          </a:p>
        </p:txBody>
      </p:sp>
      <p:sp>
        <p:nvSpPr>
          <p:cNvPr id="13" name="Rectangle 2"/>
          <p:cNvSpPr>
            <a:spLocks noChangeArrowheads="1"/>
          </p:cNvSpPr>
          <p:nvPr/>
        </p:nvSpPr>
        <p:spPr bwMode="auto">
          <a:xfrm>
            <a:off x="1142976" y="2714620"/>
            <a:ext cx="7358082" cy="33855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fontAlgn="base">
              <a:spcBef>
                <a:spcPct val="0"/>
              </a:spcBef>
              <a:spcAft>
                <a:spcPct val="0"/>
              </a:spcAft>
            </a:pPr>
            <a:r>
              <a:rPr lang="en-US" sz="1600" b="1" dirty="0" smtClean="0">
                <a:latin typeface="Times New Roman" pitchFamily="18" charset="0"/>
                <a:cs typeface="Times New Roman" pitchFamily="18" charset="0"/>
              </a:rPr>
              <a:t>Evaluation of the efficiency of the precursor using the method of A.A. </a:t>
            </a:r>
            <a:r>
              <a:rPr lang="en-US" sz="1600" b="1" dirty="0" err="1" smtClean="0">
                <a:latin typeface="Times New Roman" pitchFamily="18" charset="0"/>
                <a:cs typeface="Times New Roman" pitchFamily="18" charset="0"/>
              </a:rPr>
              <a:t>Gusev</a:t>
            </a:r>
            <a:endParaRPr kumimoji="0" lang="ru-RU" sz="1600" b="1"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14" name="Rectangle 2"/>
          <p:cNvSpPr>
            <a:spLocks noChangeArrowheads="1"/>
          </p:cNvSpPr>
          <p:nvPr/>
        </p:nvSpPr>
        <p:spPr bwMode="auto">
          <a:xfrm>
            <a:off x="1142976" y="4714884"/>
            <a:ext cx="7429520" cy="33855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fontAlgn="base">
              <a:spcBef>
                <a:spcPct val="0"/>
              </a:spcBef>
              <a:spcAft>
                <a:spcPct val="0"/>
              </a:spcAft>
            </a:pPr>
            <a:r>
              <a:rPr lang="en-US" sz="1600" b="1" dirty="0" smtClean="0">
                <a:latin typeface="Times New Roman" pitchFamily="18" charset="0"/>
                <a:cs typeface="Times New Roman" pitchFamily="18" charset="0"/>
              </a:rPr>
              <a:t>Evaluation of the efficiency of the precursor using the method of G.M. </a:t>
            </a:r>
            <a:r>
              <a:rPr lang="en-US" sz="1600" b="1" dirty="0" err="1" smtClean="0">
                <a:latin typeface="Times New Roman" pitchFamily="18" charset="0"/>
                <a:cs typeface="Times New Roman" pitchFamily="18" charset="0"/>
              </a:rPr>
              <a:t>Molchan</a:t>
            </a:r>
            <a:endParaRPr kumimoji="0" lang="ru-RU" sz="1600" b="1" i="0" u="none" strike="noStrike" cap="none" normalizeH="0" baseline="0" dirty="0" smtClean="0">
              <a:ln>
                <a:noFill/>
              </a:ln>
              <a:solidFill>
                <a:schemeClr val="tx1"/>
              </a:solidFill>
              <a:effectLst/>
              <a:latin typeface="Times New Roman" pitchFamily="18" charset="0"/>
              <a:cs typeface="Times New Roman" pitchFamily="18" charset="0"/>
            </a:endParaRPr>
          </a:p>
        </p:txBody>
      </p:sp>
      <p:graphicFrame>
        <p:nvGraphicFramePr>
          <p:cNvPr id="15" name="Object 6"/>
          <p:cNvGraphicFramePr>
            <a:graphicFrameLocks noChangeAspect="1"/>
          </p:cNvGraphicFramePr>
          <p:nvPr/>
        </p:nvGraphicFramePr>
        <p:xfrm>
          <a:off x="714348" y="5500702"/>
          <a:ext cx="1627188" cy="406400"/>
        </p:xfrm>
        <a:graphic>
          <a:graphicData uri="http://schemas.openxmlformats.org/presentationml/2006/ole">
            <p:oleObj spid="_x0000_s40967" name="Формула" r:id="rId8" imgW="812520" imgH="203040" progId="Equation.3">
              <p:embed/>
            </p:oleObj>
          </a:graphicData>
        </a:graphic>
      </p:graphicFrame>
      <p:graphicFrame>
        <p:nvGraphicFramePr>
          <p:cNvPr id="16" name="Object 7"/>
          <p:cNvGraphicFramePr>
            <a:graphicFrameLocks noChangeAspect="1"/>
          </p:cNvGraphicFramePr>
          <p:nvPr/>
        </p:nvGraphicFramePr>
        <p:xfrm>
          <a:off x="2714612" y="5143512"/>
          <a:ext cx="909637" cy="587375"/>
        </p:xfrm>
        <a:graphic>
          <a:graphicData uri="http://schemas.openxmlformats.org/presentationml/2006/ole">
            <p:oleObj spid="_x0000_s40968" name="Формула" r:id="rId9" imgW="609480" imgH="393480" progId="Equation.3">
              <p:embed/>
            </p:oleObj>
          </a:graphicData>
        </a:graphic>
      </p:graphicFrame>
      <p:graphicFrame>
        <p:nvGraphicFramePr>
          <p:cNvPr id="17" name="Object 8"/>
          <p:cNvGraphicFramePr>
            <a:graphicFrameLocks noChangeAspect="1"/>
          </p:cNvGraphicFramePr>
          <p:nvPr/>
        </p:nvGraphicFramePr>
        <p:xfrm>
          <a:off x="2714627" y="5786455"/>
          <a:ext cx="1028700" cy="590550"/>
        </p:xfrm>
        <a:graphic>
          <a:graphicData uri="http://schemas.openxmlformats.org/presentationml/2006/ole">
            <p:oleObj spid="_x0000_s40969" name="Формула" r:id="rId10" imgW="685800" imgH="393480" progId="Equation.3">
              <p:embed/>
            </p:oleObj>
          </a:graphicData>
        </a:graphic>
      </p:graphicFrame>
      <p:sp>
        <p:nvSpPr>
          <p:cNvPr id="18" name="TextBox 17"/>
          <p:cNvSpPr txBox="1"/>
          <p:nvPr/>
        </p:nvSpPr>
        <p:spPr>
          <a:xfrm>
            <a:off x="3857620" y="5286388"/>
            <a:ext cx="1637500" cy="338554"/>
          </a:xfrm>
          <a:prstGeom prst="rect">
            <a:avLst/>
          </a:prstGeom>
          <a:noFill/>
        </p:spPr>
        <p:txBody>
          <a:bodyPr wrap="none" rtlCol="0">
            <a:spAutoFit/>
          </a:bodyPr>
          <a:lstStyle/>
          <a:p>
            <a:r>
              <a:rPr lang="ru-RU" sz="1600" dirty="0" smtClean="0">
                <a:latin typeface="Times New Roman" pitchFamily="18" charset="0"/>
                <a:cs typeface="Times New Roman" pitchFamily="18" charset="0"/>
              </a:rPr>
              <a:t>‒ </a:t>
            </a:r>
            <a:r>
              <a:rPr lang="en-US" sz="1600" dirty="0" smtClean="0">
                <a:latin typeface="Times New Roman" pitchFamily="18" charset="0"/>
                <a:cs typeface="Times New Roman" pitchFamily="18" charset="0"/>
              </a:rPr>
              <a:t>alarm measure.</a:t>
            </a:r>
            <a:endParaRPr lang="ru-RU" sz="1600" dirty="0">
              <a:latin typeface="Times New Roman" pitchFamily="18" charset="0"/>
              <a:cs typeface="Times New Roman" pitchFamily="18" charset="0"/>
            </a:endParaRPr>
          </a:p>
        </p:txBody>
      </p:sp>
      <p:sp>
        <p:nvSpPr>
          <p:cNvPr id="19" name="TextBox 18"/>
          <p:cNvSpPr txBox="1"/>
          <p:nvPr/>
        </p:nvSpPr>
        <p:spPr>
          <a:xfrm>
            <a:off x="3857620" y="5929330"/>
            <a:ext cx="3399072" cy="338554"/>
          </a:xfrm>
          <a:prstGeom prst="rect">
            <a:avLst/>
          </a:prstGeom>
          <a:noFill/>
        </p:spPr>
        <p:txBody>
          <a:bodyPr wrap="none" rtlCol="0">
            <a:spAutoFit/>
          </a:bodyPr>
          <a:lstStyle/>
          <a:p>
            <a:r>
              <a:rPr lang="ru-RU" sz="1600" dirty="0" smtClean="0">
                <a:latin typeface="Times New Roman" pitchFamily="18" charset="0"/>
                <a:cs typeface="Times New Roman" pitchFamily="18" charset="0"/>
              </a:rPr>
              <a:t>‒</a:t>
            </a:r>
            <a:r>
              <a:rPr lang="en-US" sz="1600" dirty="0" smtClean="0"/>
              <a:t> </a:t>
            </a:r>
            <a:r>
              <a:rPr lang="en-US" sz="1600" dirty="0" smtClean="0">
                <a:latin typeface="Times New Roman" pitchFamily="18" charset="0"/>
                <a:cs typeface="Times New Roman" pitchFamily="18" charset="0"/>
              </a:rPr>
              <a:t>the share of the misses of the target.</a:t>
            </a:r>
            <a:endParaRPr lang="ru-RU" sz="1600" dirty="0">
              <a:latin typeface="Times New Roman" pitchFamily="18" charset="0"/>
              <a:cs typeface="Times New Roman" pitchFamily="18" charset="0"/>
            </a:endParaRPr>
          </a:p>
        </p:txBody>
      </p:sp>
      <p:sp>
        <p:nvSpPr>
          <p:cNvPr id="20" name="Номер слайда 19"/>
          <p:cNvSpPr>
            <a:spLocks noGrp="1"/>
          </p:cNvSpPr>
          <p:nvPr>
            <p:ph type="sldNum" sz="quarter" idx="12"/>
          </p:nvPr>
        </p:nvSpPr>
        <p:spPr/>
        <p:txBody>
          <a:bodyPr/>
          <a:lstStyle/>
          <a:p>
            <a:fld id="{725C68B6-61C2-468F-89AB-4B9F7531AA68}" type="slidenum">
              <a:rPr lang="ru-RU" sz="1400" smtClean="0"/>
              <a:pPr/>
              <a:t>5</a:t>
            </a:fld>
            <a:endParaRPr lang="ru-RU" sz="14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Таблица 1"/>
          <p:cNvGraphicFramePr>
            <a:graphicFrameLocks noGrp="1"/>
          </p:cNvGraphicFramePr>
          <p:nvPr/>
        </p:nvGraphicFramePr>
        <p:xfrm>
          <a:off x="357158" y="785794"/>
          <a:ext cx="8362884" cy="3785616"/>
        </p:xfrm>
        <a:graphic>
          <a:graphicData uri="http://schemas.openxmlformats.org/drawingml/2006/table">
            <a:tbl>
              <a:tblPr/>
              <a:tblGrid>
                <a:gridCol w="2763774"/>
                <a:gridCol w="1119822"/>
                <a:gridCol w="1119822"/>
                <a:gridCol w="1119822"/>
                <a:gridCol w="1119822"/>
                <a:gridCol w="1119822"/>
              </a:tblGrid>
              <a:tr h="0">
                <a:tc>
                  <a:txBody>
                    <a:bodyPr/>
                    <a:lstStyle/>
                    <a:p>
                      <a:pPr algn="ctr">
                        <a:lnSpc>
                          <a:spcPct val="115000"/>
                        </a:lnSpc>
                        <a:spcAft>
                          <a:spcPts val="0"/>
                        </a:spcAft>
                      </a:pPr>
                      <a:r>
                        <a:rPr lang="ru-RU" sz="1800" dirty="0" err="1">
                          <a:latin typeface="Times New Roman" pitchFamily="18" charset="0"/>
                          <a:ea typeface="Times New Roman"/>
                          <a:cs typeface="Times New Roman" pitchFamily="18" charset="0"/>
                        </a:rPr>
                        <a:t>Ionospheric</a:t>
                      </a:r>
                      <a:r>
                        <a:rPr lang="ru-RU" sz="1800" dirty="0">
                          <a:latin typeface="Times New Roman" pitchFamily="18" charset="0"/>
                          <a:ea typeface="Times New Roman"/>
                          <a:cs typeface="Times New Roman" pitchFamily="18" charset="0"/>
                        </a:rPr>
                        <a:t> </a:t>
                      </a:r>
                      <a:r>
                        <a:rPr lang="ru-RU" sz="1800" dirty="0" err="1">
                          <a:latin typeface="Times New Roman" pitchFamily="18" charset="0"/>
                          <a:ea typeface="Times New Roman"/>
                          <a:cs typeface="Times New Roman" pitchFamily="18" charset="0"/>
                        </a:rPr>
                        <a:t>parameter</a:t>
                      </a:r>
                      <a:endParaRPr lang="ru-RU" sz="1800" dirty="0">
                        <a:latin typeface="Times New Roman" pitchFamily="18" charset="0"/>
                        <a:ea typeface="Times New Roman"/>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US" sz="1800" i="1">
                          <a:latin typeface="Times New Roman" pitchFamily="18" charset="0"/>
                          <a:ea typeface="Times New Roman"/>
                          <a:cs typeface="Times New Roman" pitchFamily="18" charset="0"/>
                        </a:rPr>
                        <a:t>h</a:t>
                      </a:r>
                      <a:r>
                        <a:rPr lang="ru-RU" sz="1800" i="1">
                          <a:latin typeface="Times New Roman" pitchFamily="18" charset="0"/>
                          <a:ea typeface="Times New Roman"/>
                          <a:cs typeface="Times New Roman" pitchFamily="18" charset="0"/>
                        </a:rPr>
                        <a:t>'</a:t>
                      </a:r>
                      <a:r>
                        <a:rPr lang="en-US" sz="1800" i="1">
                          <a:latin typeface="Times New Roman" pitchFamily="18" charset="0"/>
                          <a:ea typeface="Times New Roman"/>
                          <a:cs typeface="Times New Roman" pitchFamily="18" charset="0"/>
                        </a:rPr>
                        <a:t>Es</a:t>
                      </a:r>
                      <a:endParaRPr lang="ru-RU" sz="1800">
                        <a:latin typeface="Times New Roman" pitchFamily="18" charset="0"/>
                        <a:ea typeface="Times New Roman"/>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US" sz="1800" i="1" dirty="0" err="1">
                          <a:latin typeface="Times New Roman" pitchFamily="18" charset="0"/>
                          <a:ea typeface="Times New Roman"/>
                          <a:cs typeface="Times New Roman" pitchFamily="18" charset="0"/>
                        </a:rPr>
                        <a:t>foEs</a:t>
                      </a:r>
                      <a:endParaRPr lang="ru-RU" sz="1800" dirty="0">
                        <a:latin typeface="Times New Roman" pitchFamily="18" charset="0"/>
                        <a:ea typeface="Times New Roman"/>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US" sz="1800" i="1">
                          <a:latin typeface="Times New Roman" pitchFamily="18" charset="0"/>
                          <a:ea typeface="Times New Roman"/>
                          <a:cs typeface="Times New Roman" pitchFamily="18" charset="0"/>
                        </a:rPr>
                        <a:t>fbEs</a:t>
                      </a:r>
                      <a:endParaRPr lang="ru-RU" sz="1800">
                        <a:latin typeface="Times New Roman" pitchFamily="18" charset="0"/>
                        <a:ea typeface="Times New Roman"/>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US" sz="1800" i="1">
                          <a:latin typeface="Times New Roman" pitchFamily="18" charset="0"/>
                          <a:ea typeface="Times New Roman"/>
                          <a:cs typeface="Times New Roman" pitchFamily="18" charset="0"/>
                        </a:rPr>
                        <a:t>foF</a:t>
                      </a:r>
                      <a:r>
                        <a:rPr lang="ru-RU" sz="1800" i="1">
                          <a:latin typeface="Times New Roman" pitchFamily="18" charset="0"/>
                          <a:ea typeface="Times New Roman"/>
                          <a:cs typeface="Times New Roman" pitchFamily="18" charset="0"/>
                        </a:rPr>
                        <a:t>2</a:t>
                      </a:r>
                      <a:endParaRPr lang="ru-RU" sz="1800">
                        <a:latin typeface="Times New Roman" pitchFamily="18" charset="0"/>
                        <a:ea typeface="Times New Roman"/>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US" sz="1800" i="1">
                          <a:latin typeface="Times New Roman" pitchFamily="18" charset="0"/>
                          <a:ea typeface="Times New Roman"/>
                          <a:cs typeface="Times New Roman" pitchFamily="18" charset="0"/>
                        </a:rPr>
                        <a:t>h</a:t>
                      </a:r>
                      <a:r>
                        <a:rPr lang="ru-RU" sz="1800" i="1">
                          <a:latin typeface="Times New Roman" pitchFamily="18" charset="0"/>
                          <a:ea typeface="Times New Roman"/>
                          <a:cs typeface="Times New Roman" pitchFamily="18" charset="0"/>
                        </a:rPr>
                        <a:t>'</a:t>
                      </a:r>
                      <a:r>
                        <a:rPr lang="en-US" sz="1800" i="1">
                          <a:latin typeface="Times New Roman" pitchFamily="18" charset="0"/>
                          <a:ea typeface="Times New Roman"/>
                          <a:cs typeface="Times New Roman" pitchFamily="18" charset="0"/>
                        </a:rPr>
                        <a:t>F</a:t>
                      </a:r>
                      <a:endParaRPr lang="ru-RU" sz="1800">
                        <a:latin typeface="Times New Roman" pitchFamily="18" charset="0"/>
                        <a:ea typeface="Times New Roman"/>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algn="ctr">
                        <a:lnSpc>
                          <a:spcPct val="115000"/>
                        </a:lnSpc>
                        <a:spcAft>
                          <a:spcPts val="0"/>
                        </a:spcAft>
                      </a:pPr>
                      <a:r>
                        <a:rPr lang="en-US" sz="1800" i="1" dirty="0" err="1">
                          <a:latin typeface="Times New Roman" pitchFamily="18" charset="0"/>
                          <a:ea typeface="Times New Roman"/>
                          <a:cs typeface="Times New Roman" pitchFamily="18" charset="0"/>
                        </a:rPr>
                        <a:t>T</a:t>
                      </a:r>
                      <a:r>
                        <a:rPr lang="en-US" sz="1800" baseline="-25000" dirty="0" err="1">
                          <a:latin typeface="Times New Roman" pitchFamily="18" charset="0"/>
                          <a:ea typeface="Times New Roman"/>
                          <a:cs typeface="Times New Roman" pitchFamily="18" charset="0"/>
                        </a:rPr>
                        <a:t>exp</a:t>
                      </a:r>
                      <a:r>
                        <a:rPr lang="ru-RU" sz="1800" dirty="0">
                          <a:latin typeface="Times New Roman" pitchFamily="18" charset="0"/>
                          <a:ea typeface="Times New Roman"/>
                          <a:cs typeface="Times New Roman" pitchFamily="18" charset="0"/>
                        </a:rPr>
                        <a:t> (</a:t>
                      </a:r>
                      <a:r>
                        <a:rPr lang="en-US" sz="1800" dirty="0">
                          <a:latin typeface="Times New Roman" pitchFamily="18" charset="0"/>
                          <a:ea typeface="Times New Roman"/>
                          <a:cs typeface="Times New Roman" pitchFamily="18" charset="0"/>
                        </a:rPr>
                        <a:t>day</a:t>
                      </a:r>
                      <a:r>
                        <a:rPr lang="ru-RU" sz="1800" dirty="0">
                          <a:latin typeface="Times New Roman" pitchFamily="18" charset="0"/>
                          <a:ea typeface="Times New Roman"/>
                          <a:cs typeface="Times New Roman" pitchFamily="18" charset="0"/>
                        </a:rPr>
                        <a:t>)</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US" sz="1800" dirty="0" smtClean="0">
                          <a:latin typeface="Times New Roman" pitchFamily="18" charset="0"/>
                          <a:ea typeface="Times New Roman"/>
                          <a:cs typeface="Times New Roman" pitchFamily="18" charset="0"/>
                        </a:rPr>
                        <a:t>2.12±2.42</a:t>
                      </a:r>
                      <a:endParaRPr lang="ru-RU" sz="1800" dirty="0">
                        <a:latin typeface="Times New Roman" pitchFamily="18" charset="0"/>
                        <a:ea typeface="Times New Roman"/>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US" sz="1800" dirty="0" smtClean="0">
                          <a:latin typeface="Times New Roman" pitchFamily="18" charset="0"/>
                          <a:ea typeface="Times New Roman"/>
                          <a:cs typeface="Times New Roman" pitchFamily="18" charset="0"/>
                        </a:rPr>
                        <a:t>2.55±2.67</a:t>
                      </a:r>
                      <a:endParaRPr lang="ru-RU" sz="1800" dirty="0">
                        <a:latin typeface="Times New Roman" pitchFamily="18" charset="0"/>
                        <a:ea typeface="Times New Roman"/>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indent="0" algn="ctr" defTabSz="914400" rtl="0" eaLnBrk="1" fontAlgn="auto" latinLnBrk="0" hangingPunct="1">
                        <a:lnSpc>
                          <a:spcPct val="115000"/>
                        </a:lnSpc>
                        <a:spcBef>
                          <a:spcPts val="0"/>
                        </a:spcBef>
                        <a:spcAft>
                          <a:spcPts val="0"/>
                        </a:spcAft>
                        <a:buClrTx/>
                        <a:buSzTx/>
                        <a:buFontTx/>
                        <a:buNone/>
                        <a:tabLst/>
                        <a:defRPr/>
                      </a:pPr>
                      <a:r>
                        <a:rPr lang="en-US" sz="1800" dirty="0" smtClean="0">
                          <a:latin typeface="Times New Roman" pitchFamily="18" charset="0"/>
                          <a:ea typeface="Times New Roman"/>
                          <a:cs typeface="Times New Roman" pitchFamily="18" charset="0"/>
                        </a:rPr>
                        <a:t>2.19±2.48</a:t>
                      </a:r>
                      <a:endParaRPr lang="ru-RU" sz="1800" dirty="0">
                        <a:latin typeface="Times New Roman" pitchFamily="18" charset="0"/>
                        <a:ea typeface="Times New Roman"/>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US" sz="1800" dirty="0" smtClean="0">
                          <a:latin typeface="Times New Roman" pitchFamily="18" charset="0"/>
                          <a:ea typeface="Times New Roman"/>
                          <a:cs typeface="Times New Roman" pitchFamily="18" charset="0"/>
                        </a:rPr>
                        <a:t>3.23±3.2</a:t>
                      </a:r>
                      <a:endParaRPr lang="ru-RU" sz="1800" dirty="0">
                        <a:latin typeface="Times New Roman" pitchFamily="18" charset="0"/>
                        <a:ea typeface="Times New Roman"/>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US" sz="1800" dirty="0" smtClean="0">
                          <a:latin typeface="Times New Roman" pitchFamily="18" charset="0"/>
                          <a:ea typeface="Times New Roman"/>
                          <a:cs typeface="Times New Roman" pitchFamily="18" charset="0"/>
                        </a:rPr>
                        <a:t>3.18±3.2</a:t>
                      </a:r>
                      <a:endParaRPr lang="ru-RU" sz="1800" dirty="0">
                        <a:latin typeface="Times New Roman" pitchFamily="18" charset="0"/>
                        <a:ea typeface="Times New Roman"/>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algn="ctr">
                        <a:lnSpc>
                          <a:spcPct val="115000"/>
                        </a:lnSpc>
                        <a:spcAft>
                          <a:spcPts val="0"/>
                        </a:spcAft>
                      </a:pPr>
                      <a:r>
                        <a:rPr lang="en-US" sz="1800" i="1">
                          <a:latin typeface="Times New Roman" pitchFamily="18" charset="0"/>
                          <a:ea typeface="Times New Roman"/>
                          <a:cs typeface="Times New Roman" pitchFamily="18" charset="0"/>
                        </a:rPr>
                        <a:t>N</a:t>
                      </a:r>
                      <a:r>
                        <a:rPr lang="ru-RU" sz="1800" i="1" baseline="-25000">
                          <a:latin typeface="Times New Roman" pitchFamily="18" charset="0"/>
                          <a:ea typeface="Times New Roman"/>
                          <a:cs typeface="Times New Roman" pitchFamily="18" charset="0"/>
                        </a:rPr>
                        <a:t>+</a:t>
                      </a:r>
                      <a:endParaRPr lang="ru-RU" sz="1800">
                        <a:latin typeface="Times New Roman" pitchFamily="18" charset="0"/>
                        <a:ea typeface="Times New Roman"/>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US" sz="1800" dirty="0" smtClean="0">
                          <a:latin typeface="Times New Roman" pitchFamily="18" charset="0"/>
                          <a:ea typeface="Times New Roman"/>
                          <a:cs typeface="Times New Roman" pitchFamily="18" charset="0"/>
                        </a:rPr>
                        <a:t>436</a:t>
                      </a:r>
                      <a:endParaRPr lang="ru-RU" sz="1800" dirty="0">
                        <a:latin typeface="Times New Roman" pitchFamily="18" charset="0"/>
                        <a:ea typeface="Times New Roman"/>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US" sz="1800" dirty="0" smtClean="0">
                          <a:latin typeface="Times New Roman" pitchFamily="18" charset="0"/>
                          <a:ea typeface="Times New Roman"/>
                          <a:cs typeface="Times New Roman" pitchFamily="18" charset="0"/>
                        </a:rPr>
                        <a:t>390</a:t>
                      </a:r>
                      <a:endParaRPr lang="ru-RU" sz="1800" dirty="0">
                        <a:latin typeface="Times New Roman" pitchFamily="18" charset="0"/>
                        <a:ea typeface="Times New Roman"/>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US" sz="1800" dirty="0" smtClean="0">
                          <a:latin typeface="Times New Roman" pitchFamily="18" charset="0"/>
                          <a:ea typeface="Times New Roman"/>
                          <a:cs typeface="Times New Roman" pitchFamily="18" charset="0"/>
                        </a:rPr>
                        <a:t>439</a:t>
                      </a:r>
                      <a:endParaRPr lang="ru-RU" sz="1800" dirty="0">
                        <a:latin typeface="Times New Roman" pitchFamily="18" charset="0"/>
                        <a:ea typeface="Times New Roman"/>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US" sz="1800" dirty="0" smtClean="0">
                          <a:latin typeface="Times New Roman" pitchFamily="18" charset="0"/>
                          <a:ea typeface="Times New Roman"/>
                          <a:cs typeface="Times New Roman" pitchFamily="18" charset="0"/>
                        </a:rPr>
                        <a:t>371</a:t>
                      </a:r>
                      <a:endParaRPr lang="ru-RU" sz="1800" dirty="0">
                        <a:latin typeface="Times New Roman" pitchFamily="18" charset="0"/>
                        <a:ea typeface="Times New Roman"/>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US" sz="1800" dirty="0" smtClean="0">
                          <a:latin typeface="Times New Roman" pitchFamily="18" charset="0"/>
                          <a:ea typeface="Times New Roman"/>
                          <a:cs typeface="Times New Roman" pitchFamily="18" charset="0"/>
                        </a:rPr>
                        <a:t>390</a:t>
                      </a:r>
                      <a:endParaRPr lang="ru-RU" sz="1800" dirty="0">
                        <a:latin typeface="Times New Roman" pitchFamily="18" charset="0"/>
                        <a:ea typeface="Times New Roman"/>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algn="ctr">
                        <a:lnSpc>
                          <a:spcPct val="115000"/>
                        </a:lnSpc>
                        <a:spcAft>
                          <a:spcPts val="0"/>
                        </a:spcAft>
                      </a:pPr>
                      <a:r>
                        <a:rPr lang="en-US" sz="1800" i="1">
                          <a:latin typeface="Times New Roman" pitchFamily="18" charset="0"/>
                          <a:ea typeface="Times New Roman"/>
                          <a:cs typeface="Times New Roman" pitchFamily="18" charset="0"/>
                        </a:rPr>
                        <a:t>N</a:t>
                      </a:r>
                      <a:endParaRPr lang="ru-RU" sz="1800">
                        <a:latin typeface="Times New Roman" pitchFamily="18" charset="0"/>
                        <a:ea typeface="Times New Roman"/>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US" sz="1800" dirty="0" smtClean="0">
                          <a:latin typeface="Times New Roman" pitchFamily="18" charset="0"/>
                          <a:ea typeface="Times New Roman"/>
                          <a:cs typeface="Times New Roman" pitchFamily="18" charset="0"/>
                        </a:rPr>
                        <a:t>668</a:t>
                      </a:r>
                      <a:endParaRPr lang="ru-RU" sz="1800" dirty="0">
                        <a:latin typeface="Times New Roman" pitchFamily="18" charset="0"/>
                        <a:ea typeface="Times New Roman"/>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US" sz="1800" dirty="0" smtClean="0">
                          <a:latin typeface="Times New Roman" pitchFamily="18" charset="0"/>
                          <a:ea typeface="Times New Roman"/>
                          <a:cs typeface="Times New Roman" pitchFamily="18" charset="0"/>
                        </a:rPr>
                        <a:t>668</a:t>
                      </a:r>
                      <a:endParaRPr lang="ru-RU" sz="1800" dirty="0">
                        <a:latin typeface="Times New Roman" pitchFamily="18" charset="0"/>
                        <a:ea typeface="Times New Roman"/>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US" sz="1800" dirty="0" smtClean="0">
                          <a:latin typeface="Times New Roman" pitchFamily="18" charset="0"/>
                          <a:ea typeface="Times New Roman"/>
                          <a:cs typeface="Times New Roman" pitchFamily="18" charset="0"/>
                        </a:rPr>
                        <a:t>668</a:t>
                      </a:r>
                      <a:endParaRPr lang="ru-RU" sz="1800" dirty="0">
                        <a:latin typeface="Times New Roman" pitchFamily="18" charset="0"/>
                        <a:ea typeface="Times New Roman"/>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US" sz="1800" dirty="0" smtClean="0">
                          <a:latin typeface="Times New Roman" pitchFamily="18" charset="0"/>
                          <a:ea typeface="Times New Roman"/>
                          <a:cs typeface="Times New Roman" pitchFamily="18" charset="0"/>
                        </a:rPr>
                        <a:t>668</a:t>
                      </a:r>
                      <a:endParaRPr lang="ru-RU" sz="1800" dirty="0">
                        <a:latin typeface="Times New Roman" pitchFamily="18" charset="0"/>
                        <a:ea typeface="Times New Roman"/>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US" sz="1800" dirty="0" smtClean="0">
                          <a:latin typeface="Times New Roman" pitchFamily="18" charset="0"/>
                          <a:ea typeface="Times New Roman"/>
                          <a:cs typeface="Times New Roman" pitchFamily="18" charset="0"/>
                        </a:rPr>
                        <a:t>668</a:t>
                      </a:r>
                      <a:endParaRPr lang="ru-RU" sz="1800" dirty="0">
                        <a:latin typeface="Times New Roman" pitchFamily="18" charset="0"/>
                        <a:ea typeface="Times New Roman"/>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algn="ctr">
                        <a:lnSpc>
                          <a:spcPct val="115000"/>
                        </a:lnSpc>
                        <a:spcAft>
                          <a:spcPts val="0"/>
                        </a:spcAft>
                      </a:pPr>
                      <a:r>
                        <a:rPr lang="en-US" sz="1800" i="1">
                          <a:latin typeface="Times New Roman" pitchFamily="18" charset="0"/>
                          <a:ea typeface="Times New Roman"/>
                          <a:cs typeface="Times New Roman" pitchFamily="18" charset="0"/>
                        </a:rPr>
                        <a:t>n</a:t>
                      </a:r>
                      <a:r>
                        <a:rPr lang="ru-RU" sz="1800">
                          <a:latin typeface="Times New Roman" pitchFamily="18" charset="0"/>
                          <a:ea typeface="Times New Roman"/>
                          <a:cs typeface="Times New Roman" pitchFamily="18" charset="0"/>
                        </a:rPr>
                        <a:t>(</a:t>
                      </a:r>
                      <a:r>
                        <a:rPr lang="en-US" sz="1800" i="1">
                          <a:latin typeface="Times New Roman" pitchFamily="18" charset="0"/>
                          <a:ea typeface="Times New Roman"/>
                          <a:cs typeface="Times New Roman" pitchFamily="18" charset="0"/>
                        </a:rPr>
                        <a:t>A</a:t>
                      </a:r>
                      <a:r>
                        <a:rPr lang="en-US" sz="1800" i="1" baseline="-25000">
                          <a:latin typeface="Times New Roman" pitchFamily="18" charset="0"/>
                          <a:ea typeface="Times New Roman"/>
                          <a:cs typeface="Times New Roman" pitchFamily="18" charset="0"/>
                        </a:rPr>
                        <a:t>E</a:t>
                      </a:r>
                      <a:r>
                        <a:rPr lang="ru-RU" sz="1800">
                          <a:latin typeface="Times New Roman" pitchFamily="18" charset="0"/>
                          <a:ea typeface="Times New Roman"/>
                          <a:cs typeface="Times New Roman" pitchFamily="18" charset="0"/>
                        </a:rPr>
                        <a:t>)</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US" sz="1800" dirty="0" smtClean="0">
                          <a:latin typeface="Times New Roman" pitchFamily="18" charset="0"/>
                          <a:ea typeface="Times New Roman"/>
                          <a:cs typeface="Times New Roman" pitchFamily="18" charset="0"/>
                        </a:rPr>
                        <a:t>309</a:t>
                      </a:r>
                      <a:endParaRPr lang="ru-RU" sz="1800" dirty="0">
                        <a:latin typeface="Times New Roman" pitchFamily="18" charset="0"/>
                        <a:ea typeface="Times New Roman"/>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US" sz="1800" dirty="0" smtClean="0">
                          <a:latin typeface="Times New Roman" pitchFamily="18" charset="0"/>
                          <a:ea typeface="Times New Roman"/>
                          <a:cs typeface="Times New Roman" pitchFamily="18" charset="0"/>
                        </a:rPr>
                        <a:t>258</a:t>
                      </a:r>
                      <a:endParaRPr lang="ru-RU" sz="1800" dirty="0">
                        <a:latin typeface="Times New Roman" pitchFamily="18" charset="0"/>
                        <a:ea typeface="Times New Roman"/>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US" sz="1800" dirty="0" smtClean="0">
                          <a:latin typeface="Times New Roman" pitchFamily="18" charset="0"/>
                          <a:ea typeface="Times New Roman"/>
                          <a:cs typeface="Times New Roman" pitchFamily="18" charset="0"/>
                        </a:rPr>
                        <a:t>302</a:t>
                      </a:r>
                      <a:endParaRPr lang="ru-RU" sz="1800" dirty="0">
                        <a:latin typeface="Times New Roman" pitchFamily="18" charset="0"/>
                        <a:ea typeface="Times New Roman"/>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US" sz="1800" dirty="0" smtClean="0">
                          <a:latin typeface="Times New Roman" pitchFamily="18" charset="0"/>
                          <a:ea typeface="Times New Roman"/>
                          <a:cs typeface="Times New Roman" pitchFamily="18" charset="0"/>
                        </a:rPr>
                        <a:t>218</a:t>
                      </a:r>
                      <a:endParaRPr lang="ru-RU" sz="1800" dirty="0">
                        <a:latin typeface="Times New Roman" pitchFamily="18" charset="0"/>
                        <a:ea typeface="Times New Roman"/>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US" sz="1800" dirty="0" smtClean="0">
                          <a:latin typeface="Times New Roman" pitchFamily="18" charset="0"/>
                          <a:ea typeface="Times New Roman"/>
                          <a:cs typeface="Times New Roman" pitchFamily="18" charset="0"/>
                        </a:rPr>
                        <a:t>224</a:t>
                      </a:r>
                      <a:endParaRPr lang="ru-RU" sz="1800" dirty="0">
                        <a:latin typeface="Times New Roman" pitchFamily="18" charset="0"/>
                        <a:ea typeface="Times New Roman"/>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algn="ctr">
                        <a:lnSpc>
                          <a:spcPct val="115000"/>
                        </a:lnSpc>
                        <a:spcAft>
                          <a:spcPts val="0"/>
                        </a:spcAft>
                      </a:pPr>
                      <a:r>
                        <a:rPr lang="en-US" sz="1800" i="1">
                          <a:latin typeface="Times New Roman" pitchFamily="18" charset="0"/>
                          <a:ea typeface="Times New Roman"/>
                          <a:cs typeface="Times New Roman" pitchFamily="18" charset="0"/>
                        </a:rPr>
                        <a:t>n</a:t>
                      </a:r>
                      <a:r>
                        <a:rPr lang="ru-RU" sz="1800">
                          <a:latin typeface="Times New Roman" pitchFamily="18" charset="0"/>
                          <a:ea typeface="Times New Roman"/>
                          <a:cs typeface="Times New Roman" pitchFamily="18" charset="0"/>
                        </a:rPr>
                        <a:t>(</a:t>
                      </a:r>
                      <a:r>
                        <a:rPr lang="en-US" sz="1800" i="1">
                          <a:latin typeface="Times New Roman" pitchFamily="18" charset="0"/>
                          <a:ea typeface="Times New Roman"/>
                          <a:cs typeface="Times New Roman" pitchFamily="18" charset="0"/>
                        </a:rPr>
                        <a:t>A</a:t>
                      </a:r>
                      <a:r>
                        <a:rPr lang="ru-RU" sz="1800">
                          <a:latin typeface="Times New Roman" pitchFamily="18" charset="0"/>
                          <a:ea typeface="Times New Roman"/>
                          <a:cs typeface="Times New Roman" pitchFamily="18" charset="0"/>
                        </a:rPr>
                        <a:t>)</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US" sz="1800" dirty="0" smtClean="0">
                          <a:latin typeface="Times New Roman" pitchFamily="18" charset="0"/>
                          <a:ea typeface="Times New Roman"/>
                          <a:cs typeface="Times New Roman" pitchFamily="18" charset="0"/>
                        </a:rPr>
                        <a:t>1424</a:t>
                      </a:r>
                      <a:endParaRPr lang="ru-RU" sz="1800" dirty="0">
                        <a:latin typeface="Times New Roman" pitchFamily="18" charset="0"/>
                        <a:ea typeface="Times New Roman"/>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US" sz="1800" dirty="0" smtClean="0">
                          <a:latin typeface="Times New Roman" pitchFamily="18" charset="0"/>
                          <a:ea typeface="Times New Roman"/>
                          <a:cs typeface="Times New Roman" pitchFamily="18" charset="0"/>
                        </a:rPr>
                        <a:t>1081</a:t>
                      </a:r>
                      <a:endParaRPr lang="ru-RU" sz="1800" dirty="0">
                        <a:latin typeface="Times New Roman" pitchFamily="18" charset="0"/>
                        <a:ea typeface="Times New Roman"/>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US" sz="1800" dirty="0" smtClean="0">
                          <a:latin typeface="Times New Roman" pitchFamily="18" charset="0"/>
                          <a:ea typeface="Times New Roman"/>
                          <a:cs typeface="Times New Roman" pitchFamily="18" charset="0"/>
                        </a:rPr>
                        <a:t>1488</a:t>
                      </a:r>
                      <a:endParaRPr lang="ru-RU" sz="1800" dirty="0">
                        <a:latin typeface="Times New Roman" pitchFamily="18" charset="0"/>
                        <a:ea typeface="Times New Roman"/>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US" sz="1800" dirty="0" smtClean="0">
                          <a:latin typeface="Times New Roman" pitchFamily="18" charset="0"/>
                          <a:ea typeface="Times New Roman"/>
                          <a:cs typeface="Times New Roman" pitchFamily="18" charset="0"/>
                        </a:rPr>
                        <a:t>737</a:t>
                      </a:r>
                      <a:endParaRPr lang="ru-RU" sz="1800" dirty="0">
                        <a:latin typeface="Times New Roman" pitchFamily="18" charset="0"/>
                        <a:ea typeface="Times New Roman"/>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US" sz="1800" dirty="0" smtClean="0">
                          <a:latin typeface="Times New Roman" pitchFamily="18" charset="0"/>
                          <a:ea typeface="Times New Roman"/>
                          <a:cs typeface="Times New Roman" pitchFamily="18" charset="0"/>
                        </a:rPr>
                        <a:t>795</a:t>
                      </a:r>
                      <a:endParaRPr lang="ru-RU" sz="1800" dirty="0">
                        <a:latin typeface="Times New Roman" pitchFamily="18" charset="0"/>
                        <a:ea typeface="Times New Roman"/>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algn="ctr">
                        <a:lnSpc>
                          <a:spcPct val="115000"/>
                        </a:lnSpc>
                        <a:spcAft>
                          <a:spcPts val="0"/>
                        </a:spcAft>
                      </a:pPr>
                      <a:r>
                        <a:rPr lang="en-US" sz="1800" i="1">
                          <a:latin typeface="Times New Roman" pitchFamily="18" charset="0"/>
                          <a:ea typeface="Times New Roman"/>
                          <a:cs typeface="Times New Roman" pitchFamily="18" charset="0"/>
                        </a:rPr>
                        <a:t>R</a:t>
                      </a:r>
                      <a:endParaRPr lang="ru-RU" sz="1800">
                        <a:latin typeface="Times New Roman" pitchFamily="18" charset="0"/>
                        <a:ea typeface="Times New Roman"/>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US" sz="1800" dirty="0" smtClean="0">
                          <a:latin typeface="Times New Roman" pitchFamily="18" charset="0"/>
                          <a:ea typeface="Times New Roman"/>
                          <a:cs typeface="Times New Roman" pitchFamily="18" charset="0"/>
                        </a:rPr>
                        <a:t>0.65</a:t>
                      </a:r>
                      <a:endParaRPr lang="ru-RU" sz="1800" dirty="0">
                        <a:latin typeface="Times New Roman" pitchFamily="18" charset="0"/>
                        <a:ea typeface="Times New Roman"/>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US" sz="1800" dirty="0" smtClean="0">
                          <a:latin typeface="Times New Roman" pitchFamily="18" charset="0"/>
                          <a:ea typeface="Times New Roman"/>
                          <a:cs typeface="Times New Roman" pitchFamily="18" charset="0"/>
                        </a:rPr>
                        <a:t>0.58</a:t>
                      </a:r>
                      <a:endParaRPr lang="ru-RU" sz="1800" dirty="0">
                        <a:latin typeface="Times New Roman" pitchFamily="18" charset="0"/>
                        <a:ea typeface="Times New Roman"/>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US" sz="1800" dirty="0" smtClean="0">
                          <a:latin typeface="Times New Roman" pitchFamily="18" charset="0"/>
                          <a:ea typeface="Times New Roman"/>
                          <a:cs typeface="Times New Roman" pitchFamily="18" charset="0"/>
                        </a:rPr>
                        <a:t>0.65</a:t>
                      </a:r>
                      <a:endParaRPr lang="ru-RU" sz="1800" dirty="0">
                        <a:latin typeface="Times New Roman" pitchFamily="18" charset="0"/>
                        <a:ea typeface="Times New Roman"/>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US" sz="1800" dirty="0" smtClean="0">
                          <a:latin typeface="Times New Roman" pitchFamily="18" charset="0"/>
                          <a:ea typeface="Times New Roman"/>
                          <a:cs typeface="Times New Roman" pitchFamily="18" charset="0"/>
                        </a:rPr>
                        <a:t>0.56</a:t>
                      </a:r>
                      <a:endParaRPr lang="ru-RU" sz="1800" dirty="0">
                        <a:latin typeface="Times New Roman" pitchFamily="18" charset="0"/>
                        <a:ea typeface="Times New Roman"/>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US" sz="1800" dirty="0" smtClean="0">
                          <a:latin typeface="Times New Roman" pitchFamily="18" charset="0"/>
                          <a:ea typeface="Times New Roman"/>
                          <a:cs typeface="Times New Roman" pitchFamily="18" charset="0"/>
                        </a:rPr>
                        <a:t>0.58</a:t>
                      </a:r>
                      <a:endParaRPr lang="ru-RU" sz="1800" dirty="0">
                        <a:latin typeface="Times New Roman" pitchFamily="18" charset="0"/>
                        <a:ea typeface="Times New Roman"/>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algn="ctr">
                        <a:lnSpc>
                          <a:spcPct val="115000"/>
                        </a:lnSpc>
                        <a:spcAft>
                          <a:spcPts val="0"/>
                        </a:spcAft>
                      </a:pPr>
                      <a:r>
                        <a:rPr lang="en-US" sz="1800" i="1">
                          <a:latin typeface="Times New Roman" pitchFamily="18" charset="0"/>
                          <a:ea typeface="Times New Roman"/>
                          <a:cs typeface="Times New Roman" pitchFamily="18" charset="0"/>
                        </a:rPr>
                        <a:t>V</a:t>
                      </a:r>
                      <a:endParaRPr lang="ru-RU" sz="1800">
                        <a:latin typeface="Times New Roman" pitchFamily="18" charset="0"/>
                        <a:ea typeface="Times New Roman"/>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US" sz="1800" dirty="0" smtClean="0">
                          <a:latin typeface="Times New Roman" pitchFamily="18" charset="0"/>
                          <a:ea typeface="Times New Roman"/>
                          <a:cs typeface="Times New Roman" pitchFamily="18" charset="0"/>
                        </a:rPr>
                        <a:t>0.21</a:t>
                      </a:r>
                      <a:endParaRPr lang="ru-RU" sz="1800" dirty="0">
                        <a:latin typeface="Times New Roman" pitchFamily="18" charset="0"/>
                        <a:ea typeface="Times New Roman"/>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US" sz="1800" dirty="0" smtClean="0">
                          <a:latin typeface="Times New Roman" pitchFamily="18" charset="0"/>
                          <a:ea typeface="Times New Roman"/>
                          <a:cs typeface="Times New Roman" pitchFamily="18" charset="0"/>
                        </a:rPr>
                        <a:t>0.24</a:t>
                      </a:r>
                      <a:endParaRPr lang="ru-RU" sz="1800" dirty="0">
                        <a:latin typeface="Times New Roman" pitchFamily="18" charset="0"/>
                        <a:ea typeface="Times New Roman"/>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US" sz="1800" dirty="0" smtClean="0">
                          <a:latin typeface="Times New Roman" pitchFamily="18" charset="0"/>
                          <a:ea typeface="Times New Roman"/>
                          <a:cs typeface="Times New Roman" pitchFamily="18" charset="0"/>
                        </a:rPr>
                        <a:t>0.2</a:t>
                      </a:r>
                      <a:endParaRPr lang="ru-RU" sz="1800" dirty="0">
                        <a:latin typeface="Times New Roman" pitchFamily="18" charset="0"/>
                        <a:ea typeface="Times New Roman"/>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US" sz="1800" dirty="0" smtClean="0">
                          <a:latin typeface="Times New Roman" pitchFamily="18" charset="0"/>
                          <a:ea typeface="Times New Roman"/>
                          <a:cs typeface="Times New Roman" pitchFamily="18" charset="0"/>
                        </a:rPr>
                        <a:t>0.3</a:t>
                      </a:r>
                      <a:endParaRPr lang="ru-RU" sz="1800" dirty="0">
                        <a:latin typeface="Times New Roman" pitchFamily="18" charset="0"/>
                        <a:ea typeface="Times New Roman"/>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US" sz="1800" dirty="0" smtClean="0">
                          <a:latin typeface="Times New Roman" pitchFamily="18" charset="0"/>
                          <a:ea typeface="Times New Roman"/>
                          <a:cs typeface="Times New Roman" pitchFamily="18" charset="0"/>
                        </a:rPr>
                        <a:t>0.28</a:t>
                      </a:r>
                      <a:endParaRPr lang="ru-RU" sz="1800" dirty="0">
                        <a:latin typeface="Times New Roman" pitchFamily="18" charset="0"/>
                        <a:ea typeface="Times New Roman"/>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algn="ctr">
                        <a:lnSpc>
                          <a:spcPct val="115000"/>
                        </a:lnSpc>
                        <a:spcAft>
                          <a:spcPts val="0"/>
                        </a:spcAft>
                      </a:pPr>
                      <a:r>
                        <a:rPr lang="en-US" sz="1800" i="1" dirty="0">
                          <a:latin typeface="Times New Roman" pitchFamily="18" charset="0"/>
                          <a:ea typeface="Times New Roman"/>
                          <a:cs typeface="Times New Roman" pitchFamily="18" charset="0"/>
                        </a:rPr>
                        <a:t>J</a:t>
                      </a:r>
                      <a:r>
                        <a:rPr lang="en-US" sz="1800" i="1" baseline="-25000" dirty="0">
                          <a:latin typeface="Times New Roman" pitchFamily="18" charset="0"/>
                          <a:ea typeface="Times New Roman"/>
                          <a:cs typeface="Times New Roman" pitchFamily="18" charset="0"/>
                        </a:rPr>
                        <a:t>G</a:t>
                      </a:r>
                      <a:endParaRPr lang="ru-RU" sz="1800" dirty="0">
                        <a:latin typeface="Times New Roman" pitchFamily="18" charset="0"/>
                        <a:ea typeface="Times New Roman"/>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US" sz="1800" dirty="0" smtClean="0">
                          <a:latin typeface="Times New Roman" pitchFamily="18" charset="0"/>
                          <a:ea typeface="Times New Roman"/>
                          <a:cs typeface="Times New Roman" pitchFamily="18" charset="0"/>
                        </a:rPr>
                        <a:t>1.16</a:t>
                      </a:r>
                      <a:endParaRPr lang="ru-RU" sz="1800" dirty="0">
                        <a:latin typeface="Times New Roman" pitchFamily="18" charset="0"/>
                        <a:ea typeface="Times New Roman"/>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US" sz="1800" dirty="0" smtClean="0">
                          <a:latin typeface="Times New Roman" pitchFamily="18" charset="0"/>
                          <a:ea typeface="Times New Roman"/>
                          <a:cs typeface="Times New Roman" pitchFamily="18" charset="0"/>
                        </a:rPr>
                        <a:t>1.16</a:t>
                      </a:r>
                      <a:endParaRPr lang="ru-RU" sz="1800" dirty="0">
                        <a:latin typeface="Times New Roman" pitchFamily="18" charset="0"/>
                        <a:ea typeface="Times New Roman"/>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US" sz="1800" dirty="0" smtClean="0">
                          <a:latin typeface="Times New Roman" pitchFamily="18" charset="0"/>
                          <a:ea typeface="Times New Roman"/>
                          <a:cs typeface="Times New Roman" pitchFamily="18" charset="0"/>
                        </a:rPr>
                        <a:t>1.17</a:t>
                      </a:r>
                      <a:endParaRPr lang="ru-RU" sz="1800" dirty="0">
                        <a:latin typeface="Times New Roman" pitchFamily="18" charset="0"/>
                        <a:ea typeface="Times New Roman"/>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US" sz="1800" dirty="0" smtClean="0">
                          <a:latin typeface="Times New Roman" pitchFamily="18" charset="0"/>
                          <a:ea typeface="Times New Roman"/>
                          <a:cs typeface="Times New Roman" pitchFamily="18" charset="0"/>
                        </a:rPr>
                        <a:t>1.2</a:t>
                      </a:r>
                      <a:endParaRPr lang="ru-RU" sz="1800" dirty="0">
                        <a:latin typeface="Times New Roman" pitchFamily="18" charset="0"/>
                        <a:ea typeface="Times New Roman"/>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US" sz="1800" dirty="0" smtClean="0">
                          <a:latin typeface="Times New Roman" pitchFamily="18" charset="0"/>
                          <a:ea typeface="Times New Roman"/>
                          <a:cs typeface="Times New Roman" pitchFamily="18" charset="0"/>
                        </a:rPr>
                        <a:t>1.29</a:t>
                      </a:r>
                      <a:endParaRPr lang="ru-RU" sz="1800" dirty="0">
                        <a:latin typeface="Times New Roman" pitchFamily="18" charset="0"/>
                        <a:ea typeface="Times New Roman"/>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algn="ctr">
                        <a:lnSpc>
                          <a:spcPct val="115000"/>
                        </a:lnSpc>
                        <a:spcAft>
                          <a:spcPts val="0"/>
                        </a:spcAft>
                      </a:pPr>
                      <a:r>
                        <a:rPr lang="el-GR" sz="1800" i="1" dirty="0" smtClean="0">
                          <a:latin typeface="Times New Roman" pitchFamily="18" charset="0"/>
                          <a:ea typeface="Times New Roman"/>
                          <a:cs typeface="Times New Roman" pitchFamily="18" charset="0"/>
                        </a:rPr>
                        <a:t>τ</a:t>
                      </a:r>
                      <a:endParaRPr lang="ru-RU" sz="1800" i="1" dirty="0">
                        <a:latin typeface="Times New Roman" pitchFamily="18" charset="0"/>
                        <a:ea typeface="Times New Roman"/>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US" sz="1800" dirty="0" smtClean="0">
                          <a:latin typeface="Times New Roman" pitchFamily="18" charset="0"/>
                          <a:ea typeface="Times New Roman"/>
                          <a:cs typeface="Times New Roman" pitchFamily="18" charset="0"/>
                        </a:rPr>
                        <a:t>0.56</a:t>
                      </a:r>
                      <a:endParaRPr lang="ru-RU" sz="1800" dirty="0">
                        <a:latin typeface="Times New Roman" pitchFamily="18" charset="0"/>
                        <a:ea typeface="Times New Roman"/>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US" sz="1800" dirty="0" smtClean="0">
                          <a:latin typeface="Times New Roman" pitchFamily="18" charset="0"/>
                          <a:ea typeface="Times New Roman"/>
                          <a:cs typeface="Times New Roman" pitchFamily="18" charset="0"/>
                        </a:rPr>
                        <a:t>0.5</a:t>
                      </a:r>
                      <a:endParaRPr lang="ru-RU" sz="1800" dirty="0">
                        <a:latin typeface="Times New Roman" pitchFamily="18" charset="0"/>
                        <a:ea typeface="Times New Roman"/>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US" sz="1800" dirty="0" smtClean="0">
                          <a:latin typeface="Times New Roman" pitchFamily="18" charset="0"/>
                          <a:ea typeface="Times New Roman"/>
                          <a:cs typeface="Times New Roman" pitchFamily="18" charset="0"/>
                        </a:rPr>
                        <a:t>0.56</a:t>
                      </a:r>
                      <a:endParaRPr lang="ru-RU" sz="1800" dirty="0">
                        <a:latin typeface="Times New Roman" pitchFamily="18" charset="0"/>
                        <a:ea typeface="Times New Roman"/>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US" sz="1800" dirty="0" smtClean="0">
                          <a:latin typeface="Times New Roman" pitchFamily="18" charset="0"/>
                          <a:ea typeface="Times New Roman"/>
                          <a:cs typeface="Times New Roman" pitchFamily="18" charset="0"/>
                        </a:rPr>
                        <a:t>0.46</a:t>
                      </a:r>
                      <a:endParaRPr lang="ru-RU" sz="1800" dirty="0">
                        <a:latin typeface="Times New Roman" pitchFamily="18" charset="0"/>
                        <a:ea typeface="Times New Roman"/>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US" sz="1800" dirty="0" smtClean="0">
                          <a:latin typeface="Times New Roman" pitchFamily="18" charset="0"/>
                          <a:ea typeface="Times New Roman"/>
                          <a:cs typeface="Times New Roman" pitchFamily="18" charset="0"/>
                        </a:rPr>
                        <a:t>0.45</a:t>
                      </a:r>
                      <a:endParaRPr lang="ru-RU" sz="1800" dirty="0">
                        <a:latin typeface="Times New Roman" pitchFamily="18" charset="0"/>
                        <a:ea typeface="Times New Roman"/>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algn="ctr">
                        <a:lnSpc>
                          <a:spcPct val="115000"/>
                        </a:lnSpc>
                        <a:spcAft>
                          <a:spcPts val="0"/>
                        </a:spcAft>
                      </a:pPr>
                      <a:r>
                        <a:rPr lang="el-GR" sz="1800" i="1" dirty="0" smtClean="0">
                          <a:latin typeface="Times New Roman" pitchFamily="18" charset="0"/>
                          <a:ea typeface="Times New Roman"/>
                          <a:cs typeface="Times New Roman" pitchFamily="18" charset="0"/>
                        </a:rPr>
                        <a:t>ν</a:t>
                      </a:r>
                      <a:endParaRPr lang="ru-RU" sz="1800" i="1" dirty="0">
                        <a:latin typeface="Times New Roman" pitchFamily="18" charset="0"/>
                        <a:ea typeface="Times New Roman"/>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US" sz="1800" dirty="0" smtClean="0">
                          <a:latin typeface="Times New Roman" pitchFamily="18" charset="0"/>
                          <a:ea typeface="Times New Roman"/>
                          <a:cs typeface="Times New Roman" pitchFamily="18" charset="0"/>
                        </a:rPr>
                        <a:t>0.35</a:t>
                      </a:r>
                      <a:endParaRPr lang="ru-RU" sz="1800" dirty="0">
                        <a:latin typeface="Times New Roman" pitchFamily="18" charset="0"/>
                        <a:ea typeface="Times New Roman"/>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US" sz="1800" dirty="0" smtClean="0">
                          <a:latin typeface="Times New Roman" pitchFamily="18" charset="0"/>
                          <a:ea typeface="Times New Roman"/>
                          <a:cs typeface="Times New Roman" pitchFamily="18" charset="0"/>
                        </a:rPr>
                        <a:t>0.42</a:t>
                      </a:r>
                      <a:endParaRPr lang="ru-RU" sz="1800" dirty="0">
                        <a:latin typeface="Times New Roman" pitchFamily="18" charset="0"/>
                        <a:ea typeface="Times New Roman"/>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US" sz="1800" dirty="0" smtClean="0">
                          <a:latin typeface="Times New Roman" pitchFamily="18" charset="0"/>
                          <a:ea typeface="Times New Roman"/>
                          <a:cs typeface="Times New Roman" pitchFamily="18" charset="0"/>
                        </a:rPr>
                        <a:t>0.34</a:t>
                      </a:r>
                      <a:endParaRPr lang="ru-RU" sz="1800" dirty="0">
                        <a:latin typeface="Times New Roman" pitchFamily="18" charset="0"/>
                        <a:ea typeface="Times New Roman"/>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US" sz="1800" dirty="0" smtClean="0">
                          <a:latin typeface="Times New Roman" pitchFamily="18" charset="0"/>
                          <a:ea typeface="Times New Roman"/>
                          <a:cs typeface="Times New Roman" pitchFamily="18" charset="0"/>
                        </a:rPr>
                        <a:t>0.45</a:t>
                      </a:r>
                      <a:endParaRPr lang="ru-RU" sz="1800" dirty="0">
                        <a:latin typeface="Times New Roman" pitchFamily="18" charset="0"/>
                        <a:ea typeface="Times New Roman"/>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US" sz="1800" dirty="0" smtClean="0">
                          <a:latin typeface="Times New Roman" pitchFamily="18" charset="0"/>
                          <a:ea typeface="Times New Roman"/>
                          <a:cs typeface="Times New Roman" pitchFamily="18" charset="0"/>
                        </a:rPr>
                        <a:t>0.41</a:t>
                      </a:r>
                      <a:endParaRPr lang="ru-RU" sz="1800" dirty="0">
                        <a:latin typeface="Times New Roman" pitchFamily="18" charset="0"/>
                        <a:ea typeface="Times New Roman"/>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algn="ctr">
                        <a:lnSpc>
                          <a:spcPct val="115000"/>
                        </a:lnSpc>
                        <a:spcAft>
                          <a:spcPts val="0"/>
                        </a:spcAft>
                      </a:pPr>
                      <a:r>
                        <a:rPr lang="en-US" sz="1800" i="1">
                          <a:latin typeface="Times New Roman" pitchFamily="18" charset="0"/>
                          <a:ea typeface="Times New Roman"/>
                          <a:cs typeface="Times New Roman" pitchFamily="18" charset="0"/>
                        </a:rPr>
                        <a:t>J</a:t>
                      </a:r>
                      <a:r>
                        <a:rPr lang="en-US" sz="1800" i="1" baseline="-25000">
                          <a:latin typeface="Times New Roman" pitchFamily="18" charset="0"/>
                          <a:ea typeface="Times New Roman"/>
                          <a:cs typeface="Times New Roman" pitchFamily="18" charset="0"/>
                        </a:rPr>
                        <a:t>M</a:t>
                      </a:r>
                      <a:endParaRPr lang="ru-RU" sz="1800">
                        <a:latin typeface="Times New Roman" pitchFamily="18" charset="0"/>
                        <a:ea typeface="Times New Roman"/>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US" sz="1800" dirty="0" smtClean="0">
                          <a:latin typeface="Times New Roman" pitchFamily="18" charset="0"/>
                          <a:ea typeface="Times New Roman"/>
                          <a:cs typeface="Times New Roman" pitchFamily="18" charset="0"/>
                        </a:rPr>
                        <a:t>0.09</a:t>
                      </a:r>
                      <a:endParaRPr lang="ru-RU" sz="1800" dirty="0">
                        <a:latin typeface="Times New Roman" pitchFamily="18" charset="0"/>
                        <a:ea typeface="Times New Roman"/>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US" sz="1800" dirty="0" smtClean="0">
                          <a:latin typeface="Times New Roman" pitchFamily="18" charset="0"/>
                          <a:ea typeface="Times New Roman"/>
                          <a:cs typeface="Times New Roman" pitchFamily="18" charset="0"/>
                        </a:rPr>
                        <a:t>0.08</a:t>
                      </a:r>
                      <a:endParaRPr lang="ru-RU" sz="1800" dirty="0">
                        <a:latin typeface="Times New Roman" pitchFamily="18" charset="0"/>
                        <a:ea typeface="Times New Roman"/>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US" sz="1800" dirty="0" smtClean="0">
                          <a:latin typeface="Times New Roman" pitchFamily="18" charset="0"/>
                          <a:ea typeface="Times New Roman"/>
                          <a:cs typeface="Times New Roman" pitchFamily="18" charset="0"/>
                        </a:rPr>
                        <a:t>0.09</a:t>
                      </a:r>
                      <a:endParaRPr lang="ru-RU" sz="1800" dirty="0">
                        <a:latin typeface="Times New Roman" pitchFamily="18" charset="0"/>
                        <a:ea typeface="Times New Roman"/>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US" sz="1800" dirty="0" smtClean="0">
                          <a:latin typeface="Times New Roman" pitchFamily="18" charset="0"/>
                          <a:ea typeface="Times New Roman"/>
                          <a:cs typeface="Times New Roman" pitchFamily="18" charset="0"/>
                        </a:rPr>
                        <a:t>0.09</a:t>
                      </a:r>
                      <a:endParaRPr lang="ru-RU" sz="1800" dirty="0">
                        <a:latin typeface="Times New Roman" pitchFamily="18" charset="0"/>
                        <a:ea typeface="Times New Roman"/>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US" sz="1800" dirty="0" smtClean="0">
                          <a:latin typeface="Times New Roman" pitchFamily="18" charset="0"/>
                          <a:ea typeface="Times New Roman"/>
                          <a:cs typeface="Times New Roman" pitchFamily="18" charset="0"/>
                        </a:rPr>
                        <a:t>0.13</a:t>
                      </a:r>
                      <a:endParaRPr lang="ru-RU" sz="1800" dirty="0">
                        <a:latin typeface="Times New Roman" pitchFamily="18" charset="0"/>
                        <a:ea typeface="Times New Roman"/>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6145" name="Rectangle 1"/>
          <p:cNvSpPr>
            <a:spLocks noChangeArrowheads="1"/>
          </p:cNvSpPr>
          <p:nvPr/>
        </p:nvSpPr>
        <p:spPr bwMode="auto">
          <a:xfrm>
            <a:off x="428596" y="214290"/>
            <a:ext cx="8286808" cy="58477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lvl="0" fontAlgn="base">
              <a:spcBef>
                <a:spcPct val="0"/>
              </a:spcBef>
              <a:spcAft>
                <a:spcPct val="0"/>
              </a:spcAft>
            </a:pPr>
            <a:r>
              <a:rPr kumimoji="0" lang="en-US" sz="16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Table 1. Predictive efficiency of anomalous values of </a:t>
            </a:r>
            <a:r>
              <a:rPr kumimoji="0" lang="en-US" sz="16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ionospheric</a:t>
            </a:r>
            <a:r>
              <a:rPr kumimoji="0" lang="en-US" sz="16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parameters for earthquakes with magnitude </a:t>
            </a:r>
            <a:r>
              <a:rPr kumimoji="0" lang="en-US" sz="1600" b="0" i="1"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M</a:t>
            </a:r>
            <a:r>
              <a:rPr kumimoji="0" lang="en-US" sz="16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a:t>
            </a:r>
            <a:r>
              <a:rPr kumimoji="0" lang="en-US" sz="16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5.0</a:t>
            </a:r>
            <a:r>
              <a:rPr lang="en-US" sz="1600" dirty="0" smtClean="0">
                <a:latin typeface="Times New Roman" pitchFamily="18" charset="0"/>
                <a:ea typeface="Times New Roman" pitchFamily="18" charset="0"/>
                <a:cs typeface="Times New Roman" pitchFamily="18" charset="0"/>
              </a:rPr>
              <a:t>, </a:t>
            </a:r>
            <a:r>
              <a:rPr lang="en-US" sz="1600" i="1" dirty="0" smtClean="0">
                <a:latin typeface="Times New Roman" pitchFamily="18" charset="0"/>
                <a:ea typeface="Times New Roman" pitchFamily="18" charset="0"/>
                <a:cs typeface="Times New Roman" pitchFamily="18" charset="0"/>
              </a:rPr>
              <a:t>h</a:t>
            </a:r>
            <a:r>
              <a:rPr lang="en-US" sz="1600" dirty="0" smtClean="0">
                <a:latin typeface="Times New Roman" pitchFamily="18" charset="0"/>
                <a:ea typeface="Times New Roman" pitchFamily="18" charset="0"/>
                <a:cs typeface="Times New Roman" pitchFamily="18" charset="0"/>
              </a:rPr>
              <a:t>≤100 km, </a:t>
            </a:r>
            <a:r>
              <a:rPr lang="en-US" sz="1600" i="1" dirty="0" smtClean="0">
                <a:latin typeface="Times New Roman" pitchFamily="18" charset="0"/>
                <a:ea typeface="Times New Roman" pitchFamily="18" charset="0"/>
                <a:cs typeface="Times New Roman" pitchFamily="18" charset="0"/>
              </a:rPr>
              <a:t>R</a:t>
            </a:r>
            <a:r>
              <a:rPr lang="en-US" sz="1600" dirty="0" smtClean="0">
                <a:latin typeface="Times New Roman" pitchFamily="18" charset="0"/>
                <a:ea typeface="Times New Roman" pitchFamily="18" charset="0"/>
                <a:cs typeface="Times New Roman" pitchFamily="18" charset="0"/>
              </a:rPr>
              <a:t>=1000 km, </a:t>
            </a:r>
            <a:r>
              <a:rPr lang="en-US" sz="1600" i="1" dirty="0" smtClean="0">
                <a:latin typeface="Times New Roman" pitchFamily="18" charset="0"/>
                <a:ea typeface="Times New Roman" pitchFamily="18" charset="0"/>
                <a:cs typeface="Times New Roman" pitchFamily="18" charset="0"/>
              </a:rPr>
              <a:t>T</a:t>
            </a:r>
            <a:r>
              <a:rPr lang="en-US" sz="1600" dirty="0" smtClean="0">
                <a:latin typeface="Times New Roman" pitchFamily="18" charset="0"/>
                <a:ea typeface="Times New Roman" pitchFamily="18" charset="0"/>
                <a:cs typeface="Times New Roman" pitchFamily="18" charset="0"/>
              </a:rPr>
              <a:t>=2012</a:t>
            </a:r>
            <a:r>
              <a:rPr lang="en-US" sz="1600" dirty="0" smtClean="0">
                <a:latin typeface="Times New Roman"/>
                <a:ea typeface="Times New Roman" pitchFamily="18" charset="0"/>
                <a:cs typeface="Times New Roman"/>
              </a:rPr>
              <a:t>‒</a:t>
            </a:r>
            <a:r>
              <a:rPr lang="en-US" sz="1600" dirty="0" smtClean="0">
                <a:latin typeface="Times New Roman" pitchFamily="18" charset="0"/>
                <a:ea typeface="Times New Roman" pitchFamily="18" charset="0"/>
                <a:cs typeface="Times New Roman" pitchFamily="18" charset="0"/>
              </a:rPr>
              <a:t>2022</a:t>
            </a:r>
            <a:r>
              <a:rPr lang="en-US" sz="1600" dirty="0" smtClean="0">
                <a:latin typeface="Times New Roman" pitchFamily="18" charset="0"/>
                <a:ea typeface="Times New Roman" pitchFamily="18" charset="0"/>
                <a:cs typeface="Times New Roman" pitchFamily="18" charset="0"/>
              </a:rPr>
              <a:t>.</a:t>
            </a: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p:txBody>
      </p:sp>
      <p:sp>
        <p:nvSpPr>
          <p:cNvPr id="4" name="Прямоугольник 3"/>
          <p:cNvSpPr/>
          <p:nvPr/>
        </p:nvSpPr>
        <p:spPr>
          <a:xfrm>
            <a:off x="285720" y="4549676"/>
            <a:ext cx="8643998" cy="1908215"/>
          </a:xfrm>
          <a:prstGeom prst="rect">
            <a:avLst/>
          </a:prstGeom>
        </p:spPr>
        <p:txBody>
          <a:bodyPr wrap="square">
            <a:spAutoFit/>
          </a:bodyPr>
          <a:lstStyle/>
          <a:p>
            <a:pPr algn="just"/>
            <a:r>
              <a:rPr lang="en-US" sz="1600" dirty="0" smtClean="0">
                <a:latin typeface="Times New Roman" pitchFamily="18" charset="0"/>
                <a:cs typeface="Times New Roman" pitchFamily="18" charset="0"/>
              </a:rPr>
              <a:t>The values of the predictive efficiency </a:t>
            </a:r>
            <a:r>
              <a:rPr lang="en-US" sz="1600" i="1" dirty="0" smtClean="0">
                <a:latin typeface="Times New Roman" pitchFamily="18" charset="0"/>
                <a:cs typeface="Times New Roman" pitchFamily="18" charset="0"/>
              </a:rPr>
              <a:t>J</a:t>
            </a:r>
            <a:r>
              <a:rPr lang="en-US" sz="1600" i="1" baseline="-25000" dirty="0" smtClean="0">
                <a:latin typeface="Times New Roman" pitchFamily="18" charset="0"/>
                <a:cs typeface="Times New Roman" pitchFamily="18" charset="0"/>
              </a:rPr>
              <a:t>G</a:t>
            </a:r>
            <a:r>
              <a:rPr lang="en-US" sz="1600" dirty="0" smtClean="0">
                <a:latin typeface="Times New Roman" pitchFamily="18" charset="0"/>
                <a:cs typeface="Times New Roman" pitchFamily="18" charset="0"/>
              </a:rPr>
              <a:t> for the studied </a:t>
            </a:r>
            <a:r>
              <a:rPr lang="en-US" sz="1600" dirty="0" err="1" smtClean="0">
                <a:latin typeface="Times New Roman" pitchFamily="18" charset="0"/>
                <a:cs typeface="Times New Roman" pitchFamily="18" charset="0"/>
              </a:rPr>
              <a:t>ionospheric</a:t>
            </a:r>
            <a:r>
              <a:rPr lang="en-US" sz="1600" dirty="0" smtClean="0">
                <a:latin typeface="Times New Roman" pitchFamily="18" charset="0"/>
                <a:cs typeface="Times New Roman" pitchFamily="18" charset="0"/>
              </a:rPr>
              <a:t> parameters are greater than 1 and are in the range from </a:t>
            </a:r>
            <a:r>
              <a:rPr lang="en-US" dirty="0" smtClean="0">
                <a:latin typeface="Times New Roman" pitchFamily="18" charset="0"/>
                <a:cs typeface="Times New Roman" pitchFamily="18" charset="0"/>
              </a:rPr>
              <a:t>1.16 to 1.29</a:t>
            </a:r>
            <a:r>
              <a:rPr lang="en-US" sz="1600" dirty="0" smtClean="0">
                <a:latin typeface="Times New Roman" pitchFamily="18" charset="0"/>
                <a:cs typeface="Times New Roman" pitchFamily="18" charset="0"/>
              </a:rPr>
              <a:t>. This indicates a connection between these prognostic parameters and earthquakes with </a:t>
            </a:r>
            <a:r>
              <a:rPr lang="en-US" sz="1600" i="1" dirty="0" smtClean="0">
                <a:latin typeface="Times New Roman" pitchFamily="18" charset="0"/>
                <a:cs typeface="Times New Roman" pitchFamily="18" charset="0"/>
              </a:rPr>
              <a:t>M</a:t>
            </a:r>
            <a:r>
              <a:rPr lang="en-US" sz="1600" dirty="0" smtClean="0">
                <a:latin typeface="Times New Roman" pitchFamily="18" charset="0"/>
                <a:cs typeface="Times New Roman" pitchFamily="18" charset="0"/>
              </a:rPr>
              <a:t>≥5.0. It follows from this that the forecast made on the basis of these </a:t>
            </a:r>
            <a:r>
              <a:rPr lang="en-US" sz="1600" dirty="0" err="1" smtClean="0">
                <a:latin typeface="Times New Roman" pitchFamily="18" charset="0"/>
                <a:cs typeface="Times New Roman" pitchFamily="18" charset="0"/>
              </a:rPr>
              <a:t>ionospheric</a:t>
            </a:r>
            <a:r>
              <a:rPr lang="en-US" sz="1600" dirty="0" smtClean="0">
                <a:latin typeface="Times New Roman" pitchFamily="18" charset="0"/>
                <a:cs typeface="Times New Roman" pitchFamily="18" charset="0"/>
              </a:rPr>
              <a:t> parameters is not accidental. The forecast reliability </a:t>
            </a:r>
            <a:r>
              <a:rPr lang="en-US" sz="1600" i="1" dirty="0" smtClean="0">
                <a:latin typeface="Times New Roman" pitchFamily="18" charset="0"/>
                <a:cs typeface="Times New Roman" pitchFamily="18" charset="0"/>
              </a:rPr>
              <a:t>R</a:t>
            </a:r>
            <a:r>
              <a:rPr lang="en-US" sz="1600" dirty="0" smtClean="0">
                <a:latin typeface="Times New Roman" pitchFamily="18" charset="0"/>
                <a:cs typeface="Times New Roman" pitchFamily="18" charset="0"/>
              </a:rPr>
              <a:t> (the relative number of predicted earthquakes) according to these parameters is in the range from </a:t>
            </a:r>
            <a:r>
              <a:rPr lang="en-US" dirty="0" smtClean="0">
                <a:latin typeface="Times New Roman" pitchFamily="18" charset="0"/>
                <a:cs typeface="Times New Roman" pitchFamily="18" charset="0"/>
              </a:rPr>
              <a:t>0.56</a:t>
            </a:r>
            <a:r>
              <a:rPr lang="en-US" sz="1600" dirty="0" smtClean="0">
                <a:latin typeface="Times New Roman" pitchFamily="18" charset="0"/>
                <a:cs typeface="Times New Roman" pitchFamily="18" charset="0"/>
              </a:rPr>
              <a:t> to 0.</a:t>
            </a:r>
            <a:r>
              <a:rPr lang="en-US" dirty="0" smtClean="0">
                <a:latin typeface="Times New Roman" pitchFamily="18" charset="0"/>
                <a:cs typeface="Times New Roman" pitchFamily="18" charset="0"/>
              </a:rPr>
              <a:t>65</a:t>
            </a:r>
            <a:r>
              <a:rPr lang="en-US" sz="1600" dirty="0" smtClean="0">
                <a:latin typeface="Times New Roman" pitchFamily="18" charset="0"/>
                <a:cs typeface="Times New Roman" pitchFamily="18" charset="0"/>
              </a:rPr>
              <a:t>. At the same time, these prognostic anomalies do not have a sufficiently high veracity </a:t>
            </a:r>
            <a:r>
              <a:rPr lang="en-US" sz="1600" i="1" dirty="0" smtClean="0">
                <a:latin typeface="Times New Roman" pitchFamily="18" charset="0"/>
                <a:cs typeface="Times New Roman" pitchFamily="18" charset="0"/>
              </a:rPr>
              <a:t>V</a:t>
            </a:r>
            <a:r>
              <a:rPr lang="en-US" sz="1600" dirty="0" smtClean="0">
                <a:latin typeface="Times New Roman" pitchFamily="18" charset="0"/>
                <a:cs typeface="Times New Roman" pitchFamily="18" charset="0"/>
              </a:rPr>
              <a:t> (the relative number of anomalies after which an earthquake occurred), which takes values from </a:t>
            </a:r>
            <a:r>
              <a:rPr lang="en-US" dirty="0" smtClean="0">
                <a:latin typeface="Times New Roman" pitchFamily="18" charset="0"/>
                <a:cs typeface="Times New Roman" pitchFamily="18" charset="0"/>
              </a:rPr>
              <a:t>0.2</a:t>
            </a:r>
            <a:r>
              <a:rPr lang="en-US" sz="1600" dirty="0" smtClean="0">
                <a:latin typeface="Times New Roman" pitchFamily="18" charset="0"/>
                <a:cs typeface="Times New Roman" pitchFamily="18" charset="0"/>
              </a:rPr>
              <a:t> to </a:t>
            </a:r>
            <a:r>
              <a:rPr lang="en-US" dirty="0" smtClean="0">
                <a:latin typeface="Times New Roman" pitchFamily="18" charset="0"/>
                <a:cs typeface="Times New Roman" pitchFamily="18" charset="0"/>
              </a:rPr>
              <a:t>0.3</a:t>
            </a:r>
            <a:r>
              <a:rPr lang="en-US" sz="1600" dirty="0" smtClean="0">
                <a:latin typeface="Times New Roman" pitchFamily="18" charset="0"/>
                <a:cs typeface="Times New Roman" pitchFamily="18" charset="0"/>
              </a:rPr>
              <a:t>. </a:t>
            </a:r>
            <a:endParaRPr lang="ru-RU" sz="1600" dirty="0">
              <a:latin typeface="Times New Roman" pitchFamily="18" charset="0"/>
              <a:cs typeface="Times New Roman" pitchFamily="18" charset="0"/>
            </a:endParaRPr>
          </a:p>
        </p:txBody>
      </p:sp>
      <p:sp>
        <p:nvSpPr>
          <p:cNvPr id="5" name="Номер слайда 4"/>
          <p:cNvSpPr>
            <a:spLocks noGrp="1"/>
          </p:cNvSpPr>
          <p:nvPr>
            <p:ph type="sldNum" sz="quarter" idx="12"/>
          </p:nvPr>
        </p:nvSpPr>
        <p:spPr/>
        <p:txBody>
          <a:bodyPr/>
          <a:lstStyle/>
          <a:p>
            <a:fld id="{725C68B6-61C2-468F-89AB-4B9F7531AA68}" type="slidenum">
              <a:rPr lang="ru-RU" sz="1400" smtClean="0"/>
              <a:pPr/>
              <a:t>6</a:t>
            </a:fld>
            <a:endParaRPr lang="ru-RU" sz="14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1" name="Rectangle 1"/>
          <p:cNvSpPr>
            <a:spLocks noChangeArrowheads="1"/>
          </p:cNvSpPr>
          <p:nvPr/>
        </p:nvSpPr>
        <p:spPr bwMode="auto">
          <a:xfrm>
            <a:off x="285720" y="714356"/>
            <a:ext cx="8501122" cy="507831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0850" algn="l" defTabSz="914400" rtl="0" eaLnBrk="1" fontAlgn="base" latinLnBrk="0" hangingPunct="1">
              <a:lnSpc>
                <a:spcPct val="100000"/>
              </a:lnSpc>
              <a:spcBef>
                <a:spcPct val="0"/>
              </a:spcBef>
              <a:spcAft>
                <a:spcPct val="0"/>
              </a:spcAft>
              <a:buClrTx/>
              <a:buSzTx/>
              <a:buFontTx/>
              <a:buNone/>
              <a:tabLst/>
            </a:pPr>
            <a:r>
              <a:rPr kumimoji="0" lang="en-US"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The method for identifying a possible </a:t>
            </a:r>
            <a:r>
              <a:rPr kumimoji="0" lang="en-US"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ionospheric</a:t>
            </a:r>
            <a:r>
              <a:rPr kumimoji="0" lang="en-US"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precursor of earthquakes with </a:t>
            </a:r>
            <a:r>
              <a:rPr kumimoji="0" lang="en-US" b="0" i="1"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M</a:t>
            </a:r>
            <a:r>
              <a:rPr kumimoji="0" lang="en-US"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≥5.0 based on a set of prognostic parameters was built according to the following procedure:</a:t>
            </a:r>
            <a:endParaRPr kumimoji="0" lang="ru-RU"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endParaRPr>
          </a:p>
          <a:p>
            <a:pPr marL="342900" marR="0" lvl="0" indent="-342900" algn="just" defTabSz="914400" rtl="0" eaLnBrk="0" fontAlgn="base" latinLnBrk="0" hangingPunct="0">
              <a:lnSpc>
                <a:spcPct val="100000"/>
              </a:lnSpc>
              <a:spcBef>
                <a:spcPct val="0"/>
              </a:spcBef>
              <a:spcAft>
                <a:spcPct val="0"/>
              </a:spcAft>
              <a:buClrTx/>
              <a:buSzTx/>
              <a:buFont typeface="+mj-lt"/>
              <a:buAutoNum type="arabicParenR"/>
              <a:tabLst/>
            </a:pPr>
            <a:r>
              <a:rPr kumimoji="0" lang="en-US"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On the time interval </a:t>
            </a:r>
            <a:r>
              <a:rPr kumimoji="0" lang="en-US" b="0" i="1"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T</a:t>
            </a:r>
            <a:r>
              <a:rPr kumimoji="0" lang="en-US"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anomalous values </a:t>
            </a:r>
            <a:r>
              <a:rPr kumimoji="0" lang="en-US" b="0" i="1"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h'Es</a:t>
            </a:r>
            <a:r>
              <a:rPr kumimoji="0" lang="en-US"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with a duration of ∆</a:t>
            </a:r>
            <a:r>
              <a:rPr kumimoji="0" lang="en-US" b="0" i="1"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t</a:t>
            </a:r>
            <a:r>
              <a:rPr kumimoji="0" lang="en-US"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≥1.5 hours are identified, which go beyond the background values of </a:t>
            </a:r>
            <a:r>
              <a:rPr kumimoji="0" lang="en-US" b="0" i="1"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K</a:t>
            </a:r>
            <a:r>
              <a:rPr kumimoji="0" lang="en-US" b="0" i="0" u="none" strike="noStrike" cap="none" normalizeH="0" baseline="-30000" dirty="0" smtClean="0">
                <a:ln>
                  <a:noFill/>
                </a:ln>
                <a:solidFill>
                  <a:schemeClr val="tx1"/>
                </a:solidFill>
                <a:effectLst/>
                <a:latin typeface="Times New Roman" pitchFamily="18" charset="0"/>
                <a:ea typeface="Times New Roman" pitchFamily="18" charset="0"/>
                <a:cs typeface="Times New Roman" pitchFamily="18" charset="0"/>
              </a:rPr>
              <a:t>±</a:t>
            </a:r>
            <a:r>
              <a:rPr kumimoji="0" lang="en-US"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a:t>
            </a:r>
          </a:p>
          <a:p>
            <a:pPr marL="342900" marR="0" lvl="0" indent="-342900" algn="just" defTabSz="914400" rtl="0" eaLnBrk="0" fontAlgn="base" latinLnBrk="0" hangingPunct="0">
              <a:lnSpc>
                <a:spcPct val="100000"/>
              </a:lnSpc>
              <a:spcBef>
                <a:spcPct val="0"/>
              </a:spcBef>
              <a:spcAft>
                <a:spcPct val="0"/>
              </a:spcAft>
              <a:buClrTx/>
              <a:buSzTx/>
              <a:buFont typeface="+mj-lt"/>
              <a:buAutoNum type="arabicParenR"/>
              <a:tabLst/>
            </a:pPr>
            <a:endParaRPr kumimoji="0" lang="ru-RU" b="0" i="0" u="none" strike="noStrike" cap="none" normalizeH="0" baseline="0" dirty="0" smtClean="0">
              <a:ln>
                <a:noFill/>
              </a:ln>
              <a:solidFill>
                <a:schemeClr val="tx1"/>
              </a:solidFill>
              <a:effectLst/>
              <a:latin typeface="Times New Roman" pitchFamily="18" charset="0"/>
              <a:cs typeface="Times New Roman" pitchFamily="18" charset="0"/>
            </a:endParaRPr>
          </a:p>
          <a:p>
            <a:pPr marL="342900" marR="0" lvl="0" indent="-342900" algn="just" defTabSz="914400" rtl="0" eaLnBrk="0" fontAlgn="base" latinLnBrk="0" hangingPunct="0">
              <a:lnSpc>
                <a:spcPct val="100000"/>
              </a:lnSpc>
              <a:spcBef>
                <a:spcPct val="0"/>
              </a:spcBef>
              <a:spcAft>
                <a:spcPct val="0"/>
              </a:spcAft>
              <a:buClrTx/>
              <a:buSzTx/>
              <a:buFont typeface="+mj-lt"/>
              <a:buAutoNum type="arabicParenR"/>
              <a:tabLst/>
            </a:pPr>
            <a:r>
              <a:rPr kumimoji="0" lang="en-US"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Deviations with a duration ∆</a:t>
            </a:r>
            <a:r>
              <a:rPr kumimoji="0" lang="en-US" b="0" i="1"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t</a:t>
            </a:r>
            <a:r>
              <a:rPr kumimoji="0" lang="en-US"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≥1.5 hours of additional </a:t>
            </a:r>
            <a:r>
              <a:rPr kumimoji="0" lang="en-US"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ionospheric</a:t>
            </a:r>
            <a:r>
              <a:rPr kumimoji="0" lang="en-US"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parameters </a:t>
            </a:r>
            <a:r>
              <a:rPr kumimoji="0" lang="en-US" b="0" i="1"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foEs</a:t>
            </a:r>
            <a:r>
              <a:rPr kumimoji="0" lang="en-US"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b="0" i="1"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fbEs</a:t>
            </a:r>
            <a:r>
              <a:rPr kumimoji="0" lang="en-US"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b="0" i="1"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foF2</a:t>
            </a:r>
            <a:r>
              <a:rPr kumimoji="0" lang="en-US"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and </a:t>
            </a:r>
            <a:r>
              <a:rPr kumimoji="0" lang="en-US" b="0" i="1"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h'F</a:t>
            </a:r>
            <a:r>
              <a:rPr kumimoji="0" lang="en-US"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from the boundaries of their background </a:t>
            </a:r>
            <a:r>
              <a:rPr kumimoji="0" lang="en-US" b="0" i="1"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K</a:t>
            </a:r>
            <a:r>
              <a:rPr kumimoji="0" lang="en-US" b="0" i="0" u="none" strike="noStrike" cap="none" normalizeH="0" baseline="-30000" dirty="0" smtClean="0">
                <a:ln>
                  <a:noFill/>
                </a:ln>
                <a:solidFill>
                  <a:schemeClr val="tx1"/>
                </a:solidFill>
                <a:effectLst/>
                <a:latin typeface="Times New Roman" pitchFamily="18" charset="0"/>
                <a:ea typeface="Times New Roman" pitchFamily="18" charset="0"/>
                <a:cs typeface="Times New Roman" pitchFamily="18" charset="0"/>
              </a:rPr>
              <a:t>±</a:t>
            </a:r>
            <a:r>
              <a:rPr kumimoji="0" lang="en-US"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ranges are determined within the daily time interval ∆</a:t>
            </a:r>
            <a:r>
              <a:rPr kumimoji="0" lang="en-US" b="0" i="1"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T</a:t>
            </a:r>
            <a:r>
              <a:rPr kumimoji="0" lang="en-US"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(±12 hours relative to the moment of occurrence of anomalous </a:t>
            </a:r>
            <a:r>
              <a:rPr kumimoji="0" lang="en-US" b="0" i="1"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h'Es</a:t>
            </a:r>
            <a:r>
              <a:rPr kumimoji="0" lang="en-US"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values).</a:t>
            </a:r>
          </a:p>
          <a:p>
            <a:pPr marL="342900" marR="0" lvl="0" indent="-342900" algn="just" defTabSz="914400" rtl="0" eaLnBrk="0" fontAlgn="base" latinLnBrk="0" hangingPunct="0">
              <a:lnSpc>
                <a:spcPct val="100000"/>
              </a:lnSpc>
              <a:spcBef>
                <a:spcPct val="0"/>
              </a:spcBef>
              <a:spcAft>
                <a:spcPct val="0"/>
              </a:spcAft>
              <a:buClrTx/>
              <a:buSzTx/>
              <a:buFont typeface="+mj-lt"/>
              <a:buAutoNum type="arabicParenR"/>
              <a:tabLst/>
            </a:pPr>
            <a:endParaRPr kumimoji="0" lang="ru-RU" b="0" i="0" u="none" strike="noStrike" cap="none" normalizeH="0" baseline="0" dirty="0" smtClean="0">
              <a:ln>
                <a:noFill/>
              </a:ln>
              <a:solidFill>
                <a:schemeClr val="tx1"/>
              </a:solidFill>
              <a:effectLst/>
              <a:latin typeface="Times New Roman" pitchFamily="18" charset="0"/>
              <a:cs typeface="Times New Roman" pitchFamily="18" charset="0"/>
            </a:endParaRPr>
          </a:p>
          <a:p>
            <a:pPr marL="342900" marR="0" lvl="0" indent="-342900" algn="just" defTabSz="914400" rtl="0" eaLnBrk="0" fontAlgn="base" latinLnBrk="0" hangingPunct="0">
              <a:lnSpc>
                <a:spcPct val="100000"/>
              </a:lnSpc>
              <a:spcBef>
                <a:spcPct val="0"/>
              </a:spcBef>
              <a:spcAft>
                <a:spcPct val="0"/>
              </a:spcAft>
              <a:buClrTx/>
              <a:buSzTx/>
              <a:buFont typeface="+mj-lt"/>
              <a:buAutoNum type="arabicParenR"/>
              <a:tabLst/>
            </a:pPr>
            <a:r>
              <a:rPr kumimoji="0" lang="en-US"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The group of </a:t>
            </a:r>
            <a:r>
              <a:rPr kumimoji="0" lang="en-US"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ionospheric</a:t>
            </a:r>
            <a:r>
              <a:rPr kumimoji="0" lang="en-US"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parameters was considered as a possible short-term </a:t>
            </a:r>
            <a:r>
              <a:rPr kumimoji="0" lang="en-US"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ionospheric</a:t>
            </a:r>
            <a:r>
              <a:rPr kumimoji="0" lang="en-US"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precursor of earthquakes with magnitude </a:t>
            </a:r>
            <a:r>
              <a:rPr kumimoji="0" lang="en-US" b="0" i="1"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M</a:t>
            </a:r>
            <a:r>
              <a:rPr kumimoji="0" lang="en-US"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≥5.0 if low geomagnetic activity was observed in the daily time interval ∆</a:t>
            </a:r>
            <a:r>
              <a:rPr kumimoji="0" lang="ru-RU" b="0" i="1"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Т</a:t>
            </a:r>
            <a:r>
              <a:rPr kumimoji="0" lang="en-US"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(all three-hour values of the geomagnetic index were </a:t>
            </a:r>
            <a:r>
              <a:rPr kumimoji="0" lang="en-US" b="0" i="1"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K</a:t>
            </a:r>
            <a:r>
              <a:rPr kumimoji="0" lang="en-US"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≤2) and at least three of the four additional parameters were anomalous deviations of their values from the boundaries of the background range </a:t>
            </a:r>
            <a:r>
              <a:rPr kumimoji="0" lang="en-US" b="0" i="1"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K</a:t>
            </a:r>
            <a:r>
              <a:rPr kumimoji="0" lang="en-US" b="0" i="0" u="none" strike="noStrike" cap="none" normalizeH="0" baseline="-30000" dirty="0" smtClean="0">
                <a:ln>
                  <a:noFill/>
                </a:ln>
                <a:solidFill>
                  <a:schemeClr val="tx1"/>
                </a:solidFill>
                <a:effectLst/>
                <a:latin typeface="Times New Roman" pitchFamily="18" charset="0"/>
                <a:ea typeface="Times New Roman" pitchFamily="18" charset="0"/>
                <a:cs typeface="Times New Roman" pitchFamily="18" charset="0"/>
              </a:rPr>
              <a:t>±</a:t>
            </a:r>
            <a:r>
              <a:rPr kumimoji="0" lang="en-US"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were found.</a:t>
            </a:r>
            <a:endParaRPr kumimoji="0" lang="en-US" b="0"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3" name="Номер слайда 2"/>
          <p:cNvSpPr>
            <a:spLocks noGrp="1"/>
          </p:cNvSpPr>
          <p:nvPr>
            <p:ph type="sldNum" sz="quarter" idx="12"/>
          </p:nvPr>
        </p:nvSpPr>
        <p:spPr/>
        <p:txBody>
          <a:bodyPr/>
          <a:lstStyle/>
          <a:p>
            <a:fld id="{725C68B6-61C2-468F-89AB-4B9F7531AA68}" type="slidenum">
              <a:rPr lang="ru-RU" sz="1400" smtClean="0"/>
              <a:pPr/>
              <a:t>7</a:t>
            </a:fld>
            <a:endParaRPr lang="ru-RU" sz="14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Рисунок 1" descr="D:\docs\Конференции\XIII Международная конференция (ИКИР), 2023, 25-29 сентября\Павлов (уст. доклад)\Figure1.png"/>
          <p:cNvPicPr>
            <a:picLocks noChangeAspect="1"/>
          </p:cNvPicPr>
          <p:nvPr/>
        </p:nvPicPr>
        <p:blipFill>
          <a:blip r:embed="rId2"/>
          <a:srcRect/>
          <a:stretch>
            <a:fillRect/>
          </a:stretch>
        </p:blipFill>
        <p:spPr bwMode="auto">
          <a:xfrm>
            <a:off x="-515" y="214290"/>
            <a:ext cx="9144515" cy="4687240"/>
          </a:xfrm>
          <a:prstGeom prst="rect">
            <a:avLst/>
          </a:prstGeom>
          <a:noFill/>
          <a:ln w="9525">
            <a:noFill/>
            <a:miter lim="800000"/>
            <a:headEnd/>
            <a:tailEnd/>
          </a:ln>
        </p:spPr>
      </p:pic>
      <p:sp>
        <p:nvSpPr>
          <p:cNvPr id="3" name="Прямоугольник 2"/>
          <p:cNvSpPr/>
          <p:nvPr/>
        </p:nvSpPr>
        <p:spPr>
          <a:xfrm>
            <a:off x="0" y="4929198"/>
            <a:ext cx="9144000" cy="1569660"/>
          </a:xfrm>
          <a:prstGeom prst="rect">
            <a:avLst/>
          </a:prstGeom>
        </p:spPr>
        <p:txBody>
          <a:bodyPr wrap="square">
            <a:spAutoFit/>
          </a:bodyPr>
          <a:lstStyle/>
          <a:p>
            <a:pPr algn="just"/>
            <a:r>
              <a:rPr lang="en-US" sz="1600" dirty="0" smtClean="0">
                <a:latin typeface="Times New Roman" pitchFamily="18" charset="0"/>
                <a:cs typeface="Times New Roman" pitchFamily="18" charset="0"/>
              </a:rPr>
              <a:t>Figure 1. Time series of values of </a:t>
            </a:r>
            <a:r>
              <a:rPr lang="en-US" sz="1600" dirty="0" err="1" smtClean="0">
                <a:latin typeface="Times New Roman" pitchFamily="18" charset="0"/>
                <a:cs typeface="Times New Roman" pitchFamily="18" charset="0"/>
              </a:rPr>
              <a:t>ionospheric</a:t>
            </a:r>
            <a:r>
              <a:rPr lang="en-US" sz="1600" dirty="0" smtClean="0">
                <a:latin typeface="Times New Roman" pitchFamily="18" charset="0"/>
                <a:cs typeface="Times New Roman" pitchFamily="18" charset="0"/>
              </a:rPr>
              <a:t> parameters </a:t>
            </a:r>
            <a:r>
              <a:rPr lang="en-US" sz="1600" i="1" dirty="0" err="1" smtClean="0">
                <a:latin typeface="Times New Roman" pitchFamily="18" charset="0"/>
                <a:cs typeface="Times New Roman" pitchFamily="18" charset="0"/>
              </a:rPr>
              <a:t>foEs</a:t>
            </a:r>
            <a:r>
              <a:rPr lang="en-US" sz="1600" dirty="0" smtClean="0">
                <a:latin typeface="Times New Roman" pitchFamily="18" charset="0"/>
                <a:cs typeface="Times New Roman" pitchFamily="18" charset="0"/>
              </a:rPr>
              <a:t>, </a:t>
            </a:r>
            <a:r>
              <a:rPr lang="en-US" sz="1600" i="1" dirty="0" err="1" smtClean="0">
                <a:latin typeface="Times New Roman" pitchFamily="18" charset="0"/>
                <a:cs typeface="Times New Roman" pitchFamily="18" charset="0"/>
              </a:rPr>
              <a:t>fbEs</a:t>
            </a:r>
            <a:r>
              <a:rPr lang="en-US" sz="1600" dirty="0" smtClean="0">
                <a:latin typeface="Times New Roman" pitchFamily="18" charset="0"/>
                <a:cs typeface="Times New Roman" pitchFamily="18" charset="0"/>
              </a:rPr>
              <a:t>, </a:t>
            </a:r>
            <a:r>
              <a:rPr lang="en-US" sz="1600" i="1" dirty="0" err="1" smtClean="0">
                <a:latin typeface="Times New Roman" pitchFamily="18" charset="0"/>
                <a:cs typeface="Times New Roman" pitchFamily="18" charset="0"/>
              </a:rPr>
              <a:t>h'Es</a:t>
            </a:r>
            <a:r>
              <a:rPr lang="en-US" sz="1600" dirty="0" smtClean="0">
                <a:latin typeface="Times New Roman" pitchFamily="18" charset="0"/>
                <a:cs typeface="Times New Roman" pitchFamily="18" charset="0"/>
              </a:rPr>
              <a:t>, </a:t>
            </a:r>
            <a:r>
              <a:rPr lang="en-US" sz="1600" i="1" dirty="0" smtClean="0">
                <a:latin typeface="Times New Roman" pitchFamily="18" charset="0"/>
                <a:cs typeface="Times New Roman" pitchFamily="18" charset="0"/>
              </a:rPr>
              <a:t>foF2</a:t>
            </a:r>
            <a:r>
              <a:rPr lang="en-US" sz="1600" dirty="0" smtClean="0">
                <a:latin typeface="Times New Roman" pitchFamily="18" charset="0"/>
                <a:cs typeface="Times New Roman" pitchFamily="18" charset="0"/>
              </a:rPr>
              <a:t>, </a:t>
            </a:r>
            <a:r>
              <a:rPr lang="en-US" sz="1600" i="1" dirty="0" err="1" smtClean="0">
                <a:latin typeface="Times New Roman" pitchFamily="18" charset="0"/>
                <a:cs typeface="Times New Roman" pitchFamily="18" charset="0"/>
              </a:rPr>
              <a:t>h'F</a:t>
            </a:r>
            <a:r>
              <a:rPr lang="en-US" sz="1600" dirty="0" smtClean="0">
                <a:latin typeface="Times New Roman" pitchFamily="18" charset="0"/>
                <a:cs typeface="Times New Roman" pitchFamily="18" charset="0"/>
              </a:rPr>
              <a:t>, their median values (dashed lines) and boundaries of the background range of values (dotted lines) for the time interval 01.08.2018-11.08.2018. Identified anomalies are marked with a red 'x' marker. The earthquake with magnitude </a:t>
            </a:r>
            <a:r>
              <a:rPr lang="en-US" sz="1600" i="1" dirty="0" smtClean="0">
                <a:latin typeface="Times New Roman" pitchFamily="18" charset="0"/>
                <a:cs typeface="Times New Roman" pitchFamily="18" charset="0"/>
              </a:rPr>
              <a:t>M</a:t>
            </a:r>
            <a:r>
              <a:rPr lang="en-US" sz="1600" dirty="0" smtClean="0">
                <a:latin typeface="Times New Roman" pitchFamily="18" charset="0"/>
                <a:cs typeface="Times New Roman" pitchFamily="18" charset="0"/>
              </a:rPr>
              <a:t>=6.5 that occurred on 10.08.2018 18:12:03 (UT) with epicenter coordinates </a:t>
            </a:r>
            <a:r>
              <a:rPr lang="ru-RU" sz="1600" dirty="0" err="1" smtClean="0">
                <a:latin typeface="Times New Roman" pitchFamily="18" charset="0"/>
                <a:cs typeface="Times New Roman" pitchFamily="18" charset="0"/>
              </a:rPr>
              <a:t>φ</a:t>
            </a:r>
            <a:r>
              <a:rPr lang="en-US" sz="1600" dirty="0" smtClean="0">
                <a:latin typeface="Times New Roman" pitchFamily="18" charset="0"/>
                <a:cs typeface="Times New Roman" pitchFamily="18" charset="0"/>
              </a:rPr>
              <a:t>=48.15° N, </a:t>
            </a:r>
            <a:r>
              <a:rPr lang="ru-RU" sz="1600" dirty="0" err="1" smtClean="0">
                <a:latin typeface="Times New Roman" pitchFamily="18" charset="0"/>
                <a:cs typeface="Times New Roman" pitchFamily="18" charset="0"/>
              </a:rPr>
              <a:t>λ</a:t>
            </a:r>
            <a:r>
              <a:rPr lang="en-US" sz="1600" dirty="0" smtClean="0">
                <a:latin typeface="Times New Roman" pitchFamily="18" charset="0"/>
                <a:cs typeface="Times New Roman" pitchFamily="18" charset="0"/>
              </a:rPr>
              <a:t>=155.27° E, magnitude </a:t>
            </a:r>
            <a:r>
              <a:rPr lang="en-US" sz="1600" i="1" dirty="0" smtClean="0">
                <a:latin typeface="Times New Roman" pitchFamily="18" charset="0"/>
                <a:cs typeface="Times New Roman" pitchFamily="18" charset="0"/>
              </a:rPr>
              <a:t>M</a:t>
            </a:r>
            <a:r>
              <a:rPr lang="en-US" sz="1600" dirty="0" smtClean="0">
                <a:latin typeface="Times New Roman" pitchFamily="18" charset="0"/>
                <a:cs typeface="Times New Roman" pitchFamily="18" charset="0"/>
              </a:rPr>
              <a:t>=6.5, hypocenter depth </a:t>
            </a:r>
            <a:r>
              <a:rPr lang="en-US" sz="1600" i="1" dirty="0" smtClean="0">
                <a:latin typeface="Times New Roman" pitchFamily="18" charset="0"/>
                <a:cs typeface="Times New Roman" pitchFamily="18" charset="0"/>
              </a:rPr>
              <a:t>h</a:t>
            </a:r>
            <a:r>
              <a:rPr lang="en-US" sz="1600" dirty="0" smtClean="0">
                <a:latin typeface="Times New Roman" pitchFamily="18" charset="0"/>
                <a:cs typeface="Times New Roman" pitchFamily="18" charset="0"/>
              </a:rPr>
              <a:t>=60 km, and </a:t>
            </a:r>
            <a:r>
              <a:rPr lang="en-US" sz="1600" dirty="0" err="1" smtClean="0">
                <a:latin typeface="Times New Roman" pitchFamily="18" charset="0"/>
                <a:cs typeface="Times New Roman" pitchFamily="18" charset="0"/>
              </a:rPr>
              <a:t>epicentral</a:t>
            </a:r>
            <a:r>
              <a:rPr lang="en-US" sz="1600" dirty="0" smtClean="0">
                <a:latin typeface="Times New Roman" pitchFamily="18" charset="0"/>
                <a:cs typeface="Times New Roman" pitchFamily="18" charset="0"/>
              </a:rPr>
              <a:t> distance </a:t>
            </a:r>
            <a:r>
              <a:rPr lang="en-US" sz="1600" i="1" dirty="0" smtClean="0">
                <a:latin typeface="Times New Roman" pitchFamily="18" charset="0"/>
                <a:cs typeface="Times New Roman" pitchFamily="18" charset="0"/>
              </a:rPr>
              <a:t>r</a:t>
            </a:r>
            <a:r>
              <a:rPr lang="en-US" sz="1600" dirty="0" smtClean="0">
                <a:latin typeface="Times New Roman" pitchFamily="18" charset="0"/>
                <a:cs typeface="Times New Roman" pitchFamily="18" charset="0"/>
              </a:rPr>
              <a:t>=575 km to the location of the station for vertical radio sounding of the ionosphere is marked on the time axis with a red triangle.</a:t>
            </a:r>
            <a:endParaRPr lang="ru-RU" sz="1600" dirty="0">
              <a:latin typeface="Times New Roman" pitchFamily="18" charset="0"/>
              <a:cs typeface="Times New Roman" pitchFamily="18" charset="0"/>
            </a:endParaRPr>
          </a:p>
        </p:txBody>
      </p:sp>
      <p:sp>
        <p:nvSpPr>
          <p:cNvPr id="4" name="Номер слайда 3"/>
          <p:cNvSpPr>
            <a:spLocks noGrp="1"/>
          </p:cNvSpPr>
          <p:nvPr>
            <p:ph type="sldNum" sz="quarter" idx="12"/>
          </p:nvPr>
        </p:nvSpPr>
        <p:spPr>
          <a:xfrm>
            <a:off x="6786578" y="6492875"/>
            <a:ext cx="2133600" cy="365125"/>
          </a:xfrm>
        </p:spPr>
        <p:txBody>
          <a:bodyPr/>
          <a:lstStyle/>
          <a:p>
            <a:fld id="{725C68B6-61C2-468F-89AB-4B9F7531AA68}" type="slidenum">
              <a:rPr lang="ru-RU" sz="1400" smtClean="0"/>
              <a:pPr/>
              <a:t>8</a:t>
            </a:fld>
            <a:endParaRPr lang="ru-RU" sz="14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Рисунок 1" descr="D:\docs\Конференции\XIII Международная конференция (ИКИР), 2023, 25-29 сентября\Павлов (уст. доклад)\Figure2.png"/>
          <p:cNvPicPr>
            <a:picLocks noChangeAspect="1"/>
          </p:cNvPicPr>
          <p:nvPr/>
        </p:nvPicPr>
        <p:blipFill>
          <a:blip r:embed="rId2"/>
          <a:srcRect/>
          <a:stretch>
            <a:fillRect/>
          </a:stretch>
        </p:blipFill>
        <p:spPr bwMode="auto">
          <a:xfrm>
            <a:off x="0" y="357166"/>
            <a:ext cx="9080000" cy="4626667"/>
          </a:xfrm>
          <a:prstGeom prst="rect">
            <a:avLst/>
          </a:prstGeom>
          <a:noFill/>
          <a:ln w="9525">
            <a:noFill/>
            <a:miter lim="800000"/>
            <a:headEnd/>
            <a:tailEnd/>
          </a:ln>
        </p:spPr>
      </p:pic>
      <p:sp>
        <p:nvSpPr>
          <p:cNvPr id="3" name="Прямоугольник 2"/>
          <p:cNvSpPr/>
          <p:nvPr/>
        </p:nvSpPr>
        <p:spPr>
          <a:xfrm>
            <a:off x="0" y="5072074"/>
            <a:ext cx="9144000" cy="1569660"/>
          </a:xfrm>
          <a:prstGeom prst="rect">
            <a:avLst/>
          </a:prstGeom>
        </p:spPr>
        <p:txBody>
          <a:bodyPr wrap="square">
            <a:spAutoFit/>
          </a:bodyPr>
          <a:lstStyle/>
          <a:p>
            <a:pPr algn="just"/>
            <a:r>
              <a:rPr lang="en-US" sz="1600" dirty="0" smtClean="0">
                <a:latin typeface="Times New Roman" pitchFamily="18" charset="0"/>
                <a:cs typeface="Times New Roman" pitchFamily="18" charset="0"/>
              </a:rPr>
              <a:t>Figure 2. Time series of values of </a:t>
            </a:r>
            <a:r>
              <a:rPr lang="en-US" sz="1600" dirty="0" err="1" smtClean="0">
                <a:latin typeface="Times New Roman" pitchFamily="18" charset="0"/>
                <a:cs typeface="Times New Roman" pitchFamily="18" charset="0"/>
              </a:rPr>
              <a:t>ionospheric</a:t>
            </a:r>
            <a:r>
              <a:rPr lang="en-US" sz="1600" dirty="0" smtClean="0">
                <a:latin typeface="Times New Roman" pitchFamily="18" charset="0"/>
                <a:cs typeface="Times New Roman" pitchFamily="18" charset="0"/>
              </a:rPr>
              <a:t> parameters </a:t>
            </a:r>
            <a:r>
              <a:rPr lang="en-US" sz="1600" i="1" dirty="0" err="1" smtClean="0">
                <a:latin typeface="Times New Roman" pitchFamily="18" charset="0"/>
                <a:cs typeface="Times New Roman" pitchFamily="18" charset="0"/>
              </a:rPr>
              <a:t>foEs</a:t>
            </a:r>
            <a:r>
              <a:rPr lang="en-US" sz="1600" dirty="0" smtClean="0">
                <a:latin typeface="Times New Roman" pitchFamily="18" charset="0"/>
                <a:cs typeface="Times New Roman" pitchFamily="18" charset="0"/>
              </a:rPr>
              <a:t>, </a:t>
            </a:r>
            <a:r>
              <a:rPr lang="en-US" sz="1600" i="1" dirty="0" err="1" smtClean="0">
                <a:latin typeface="Times New Roman" pitchFamily="18" charset="0"/>
                <a:cs typeface="Times New Roman" pitchFamily="18" charset="0"/>
              </a:rPr>
              <a:t>fbEs</a:t>
            </a:r>
            <a:r>
              <a:rPr lang="en-US" sz="1600" dirty="0" smtClean="0">
                <a:latin typeface="Times New Roman" pitchFamily="18" charset="0"/>
                <a:cs typeface="Times New Roman" pitchFamily="18" charset="0"/>
              </a:rPr>
              <a:t>, </a:t>
            </a:r>
            <a:r>
              <a:rPr lang="en-US" sz="1600" i="1" dirty="0" err="1" smtClean="0">
                <a:latin typeface="Times New Roman" pitchFamily="18" charset="0"/>
                <a:cs typeface="Times New Roman" pitchFamily="18" charset="0"/>
              </a:rPr>
              <a:t>h'Es</a:t>
            </a:r>
            <a:r>
              <a:rPr lang="en-US" sz="1600" dirty="0" smtClean="0">
                <a:latin typeface="Times New Roman" pitchFamily="18" charset="0"/>
                <a:cs typeface="Times New Roman" pitchFamily="18" charset="0"/>
              </a:rPr>
              <a:t>, </a:t>
            </a:r>
            <a:r>
              <a:rPr lang="en-US" sz="1600" i="1" dirty="0" smtClean="0">
                <a:latin typeface="Times New Roman" pitchFamily="18" charset="0"/>
                <a:cs typeface="Times New Roman" pitchFamily="18" charset="0"/>
              </a:rPr>
              <a:t>foF2</a:t>
            </a:r>
            <a:r>
              <a:rPr lang="en-US" sz="1600" dirty="0" smtClean="0">
                <a:latin typeface="Times New Roman" pitchFamily="18" charset="0"/>
                <a:cs typeface="Times New Roman" pitchFamily="18" charset="0"/>
              </a:rPr>
              <a:t>, </a:t>
            </a:r>
            <a:r>
              <a:rPr lang="en-US" sz="1600" i="1" dirty="0" err="1" smtClean="0">
                <a:latin typeface="Times New Roman" pitchFamily="18" charset="0"/>
                <a:cs typeface="Times New Roman" pitchFamily="18" charset="0"/>
              </a:rPr>
              <a:t>h'F</a:t>
            </a:r>
            <a:r>
              <a:rPr lang="en-US" sz="1600" dirty="0" smtClean="0">
                <a:latin typeface="Times New Roman" pitchFamily="18" charset="0"/>
                <a:cs typeface="Times New Roman" pitchFamily="18" charset="0"/>
              </a:rPr>
              <a:t>, their median values (dashed lines) and boundaries of the background range of values (dotted lines) for the time interval 22.07.20202-29.07.2022. Identified anomalies are marked with a red 'x' marker. The earthquake with magnitude </a:t>
            </a:r>
            <a:r>
              <a:rPr lang="en-US" sz="1600" i="1" dirty="0" smtClean="0">
                <a:latin typeface="Times New Roman" pitchFamily="18" charset="0"/>
                <a:cs typeface="Times New Roman" pitchFamily="18" charset="0"/>
              </a:rPr>
              <a:t>M</a:t>
            </a:r>
            <a:r>
              <a:rPr lang="en-US" sz="1600" dirty="0" smtClean="0">
                <a:latin typeface="Times New Roman" pitchFamily="18" charset="0"/>
                <a:cs typeface="Times New Roman" pitchFamily="18" charset="0"/>
              </a:rPr>
              <a:t>=5.9 that occurred on 29.07.2022 23:05:43 (UT) with epicenter coordinates φ=51.2°N, λ=161.03° E, magnitude M=5.9, hypocenter depth h=68.9 km and </a:t>
            </a:r>
            <a:r>
              <a:rPr lang="en-US" sz="1600" dirty="0" err="1" smtClean="0">
                <a:latin typeface="Times New Roman" pitchFamily="18" charset="0"/>
                <a:cs typeface="Times New Roman" pitchFamily="18" charset="0"/>
              </a:rPr>
              <a:t>epicentral</a:t>
            </a:r>
            <a:r>
              <a:rPr lang="en-US" sz="1600" dirty="0" smtClean="0">
                <a:latin typeface="Times New Roman" pitchFamily="18" charset="0"/>
                <a:cs typeface="Times New Roman" pitchFamily="18" charset="0"/>
              </a:rPr>
              <a:t> distance r=273 km to the location of the </a:t>
            </a:r>
            <a:r>
              <a:rPr lang="en-US" sz="1600" dirty="0" err="1" smtClean="0">
                <a:latin typeface="Times New Roman" pitchFamily="18" charset="0"/>
                <a:cs typeface="Times New Roman" pitchFamily="18" charset="0"/>
              </a:rPr>
              <a:t>ionospheric</a:t>
            </a:r>
            <a:r>
              <a:rPr lang="en-US" sz="1600" dirty="0" smtClean="0">
                <a:latin typeface="Times New Roman" pitchFamily="18" charset="0"/>
                <a:cs typeface="Times New Roman" pitchFamily="18" charset="0"/>
              </a:rPr>
              <a:t> station is marked on the time axis with a red triangle.</a:t>
            </a:r>
            <a:endParaRPr lang="ru-RU" sz="1600" dirty="0">
              <a:latin typeface="Times New Roman" pitchFamily="18" charset="0"/>
              <a:cs typeface="Times New Roman" pitchFamily="18" charset="0"/>
            </a:endParaRPr>
          </a:p>
        </p:txBody>
      </p:sp>
      <p:sp>
        <p:nvSpPr>
          <p:cNvPr id="4" name="Номер слайда 3"/>
          <p:cNvSpPr>
            <a:spLocks noGrp="1"/>
          </p:cNvSpPr>
          <p:nvPr>
            <p:ph type="sldNum" sz="quarter" idx="12"/>
          </p:nvPr>
        </p:nvSpPr>
        <p:spPr>
          <a:xfrm>
            <a:off x="6858016" y="6492875"/>
            <a:ext cx="2133600" cy="365125"/>
          </a:xfrm>
        </p:spPr>
        <p:txBody>
          <a:bodyPr/>
          <a:lstStyle/>
          <a:p>
            <a:fld id="{725C68B6-61C2-468F-89AB-4B9F7531AA68}" type="slidenum">
              <a:rPr lang="ru-RU" sz="1400" smtClean="0"/>
              <a:pPr/>
              <a:t>9</a:t>
            </a:fld>
            <a:endParaRPr lang="ru-RU" sz="1400" dirty="0"/>
          </a:p>
        </p:txBody>
      </p:sp>
    </p:spTree>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2160</TotalTime>
  <Words>1915</Words>
  <PresentationFormat>Экран (4:3)</PresentationFormat>
  <Paragraphs>176</Paragraphs>
  <Slides>12</Slides>
  <Notes>1</Notes>
  <HiddenSlides>0</HiddenSlides>
  <MMClips>0</MMClips>
  <ScaleCrop>false</ScaleCrop>
  <HeadingPairs>
    <vt:vector size="6" baseType="variant">
      <vt:variant>
        <vt:lpstr>Тема</vt:lpstr>
      </vt:variant>
      <vt:variant>
        <vt:i4>1</vt:i4>
      </vt:variant>
      <vt:variant>
        <vt:lpstr>Внедренные серверы OLE</vt:lpstr>
      </vt:variant>
      <vt:variant>
        <vt:i4>1</vt:i4>
      </vt:variant>
      <vt:variant>
        <vt:lpstr>Заголовки слайдов</vt:lpstr>
      </vt:variant>
      <vt:variant>
        <vt:i4>12</vt:i4>
      </vt:variant>
    </vt:vector>
  </HeadingPairs>
  <TitlesOfParts>
    <vt:vector size="14" baseType="lpstr">
      <vt:lpstr>Тема Office</vt:lpstr>
      <vt:lpstr>Формула</vt:lpstr>
      <vt:lpstr>Слайд 1</vt:lpstr>
      <vt:lpstr>Слайд 2</vt:lpstr>
      <vt:lpstr>Слайд 3</vt:lpstr>
      <vt:lpstr>Слайд 4</vt:lpstr>
      <vt:lpstr>Слайд 5</vt:lpstr>
      <vt:lpstr>Слайд 6</vt:lpstr>
      <vt:lpstr>Слайд 7</vt:lpstr>
      <vt:lpstr>Слайд 8</vt:lpstr>
      <vt:lpstr>Слайд 9</vt:lpstr>
      <vt:lpstr>Слайд 10</vt:lpstr>
      <vt:lpstr>Слайд 11</vt:lpstr>
      <vt:lpstr>Слайд 12</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Слайд 1</dc:title>
  <cp:lastModifiedBy>Aleksey</cp:lastModifiedBy>
  <cp:revision>138</cp:revision>
  <dcterms:modified xsi:type="dcterms:W3CDTF">2023-09-27T23:28:37Z</dcterms:modified>
</cp:coreProperties>
</file>