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0" r:id="rId3"/>
    <p:sldId id="311" r:id="rId4"/>
    <p:sldId id="257" r:id="rId5"/>
    <p:sldId id="305" r:id="rId6"/>
    <p:sldId id="309" r:id="rId7"/>
    <p:sldId id="306" r:id="rId8"/>
    <p:sldId id="308" r:id="rId9"/>
    <p:sldId id="319" r:id="rId10"/>
    <p:sldId id="320" r:id="rId11"/>
    <p:sldId id="318" r:id="rId12"/>
    <p:sldId id="312" r:id="rId13"/>
    <p:sldId id="313" r:id="rId14"/>
    <p:sldId id="315" r:id="rId15"/>
    <p:sldId id="314"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6"/>
    <p:restoredTop sz="96405"/>
  </p:normalViewPr>
  <p:slideViewPr>
    <p:cSldViewPr snapToGrid="0" snapToObjects="1">
      <p:cViewPr>
        <p:scale>
          <a:sx n="96" d="100"/>
          <a:sy n="96" d="100"/>
        </p:scale>
        <p:origin x="2024" y="1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043;&#1077;&#1086;&#1088;&#1075;&#1080;&#1081;%20&#1040;\Documents\&#1059;&#1095;&#1077;&#1073;&#1072;\&#1044;&#1080;&#1087;&#1083;&#1086;&#1084;&#1085;&#1072;&#1103;%20&#1088;&#1072;&#1073;&#1086;&#1090;&#1072;%20(6%20&#1082;&#1091;&#1088;&#1089;)\&#1051;&#1080;&#1090;&#1086;&#1073;&#1079;&#1086;&#1088;\RDir%20-%20GCR_models%20-%20Range\proton_WATER_corr(&#1040;&#1074;&#1090;&#1086;&#1084;&#1072;&#1090;&#1080;&#1095;&#1077;&#1089;&#1082;&#1080;&#1042;&#1086;&#1089;&#1089;&#1090;&#1072;&#1085;&#1086;&#1074;&#1083;&#1077;&#1085;&#1086;)(&#1040;&#1074;&#1090;&#1086;&#1084;&#1072;&#1090;&#1080;&#1095;&#1077;&#1089;&#1082;&#1080;&#1042;&#1086;&#1089;&#1089;&#1090;&#1072;&#1085;&#1086;&#1074;&#1083;&#1077;&#1085;&#1086;).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ru-RU" sz="1400" b="0" i="0" baseline="0" dirty="0">
                <a:solidFill>
                  <a:schemeClr val="tx1"/>
                </a:solidFill>
                <a:effectLst/>
              </a:rPr>
              <a:t>Остаточная толщина вещества атмосферы, г/см</a:t>
            </a:r>
            <a:r>
              <a:rPr lang="ru-RU" sz="1400" b="0" i="0" baseline="30000" dirty="0">
                <a:solidFill>
                  <a:schemeClr val="tx1"/>
                </a:solidFill>
                <a:effectLst/>
              </a:rPr>
              <a:t>2</a:t>
            </a:r>
            <a:endParaRPr lang="ru-RU" sz="1400" baseline="30000" dirty="0">
              <a:solidFill>
                <a:schemeClr val="tx1"/>
              </a:solidFill>
              <a:effectLst/>
            </a:endParaRPr>
          </a:p>
        </c:rich>
      </c:tx>
      <c:layout>
        <c:manualLayout>
          <c:xMode val="edge"/>
          <c:yMode val="edge"/>
          <c:x val="0.30112620286752989"/>
          <c:y val="1.30395686223213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172227092756799"/>
          <c:y val="0.12030560792031747"/>
          <c:w val="0.8585674592300474"/>
          <c:h val="0.75326806046555217"/>
        </c:manualLayout>
      </c:layout>
      <c:scatterChart>
        <c:scatterStyle val="smoothMarker"/>
        <c:varyColors val="0"/>
        <c:ser>
          <c:idx val="0"/>
          <c:order val="0"/>
          <c:tx>
            <c:v>Энергия протона</c:v>
          </c:tx>
          <c:spPr>
            <a:ln w="19050" cap="rnd">
              <a:solidFill>
                <a:schemeClr val="accent1">
                  <a:lumMod val="60000"/>
                  <a:lumOff val="40000"/>
                </a:schemeClr>
              </a:solidFill>
              <a:round/>
            </a:ln>
            <a:effectLst/>
          </c:spPr>
          <c:marker>
            <c:symbol val="circle"/>
            <c:size val="10"/>
            <c:spPr>
              <a:solidFill>
                <a:schemeClr val="accent1">
                  <a:lumMod val="60000"/>
                  <a:lumOff val="40000"/>
                </a:schemeClr>
              </a:solidFill>
              <a:ln w="0">
                <a:solidFill>
                  <a:schemeClr val="accent1">
                    <a:lumMod val="60000"/>
                    <a:lumOff val="40000"/>
                  </a:schemeClr>
                </a:solidFill>
              </a:ln>
              <a:effectLst/>
            </c:spPr>
          </c:marker>
          <c:dLbls>
            <c:dLbl>
              <c:idx val="10"/>
              <c:layout>
                <c:manualLayout>
                  <c:x val="-8.9835098374316247E-2"/>
                  <c:y val="3.8549747035949627E-2"/>
                </c:manualLayout>
              </c:layout>
              <c:tx>
                <c:rich>
                  <a:bodyPr/>
                  <a:lstStyle/>
                  <a:p>
                    <a:fld id="{E7F359D5-3BC3-4286-B609-2D0A6A04AE11}" type="XVALUE">
                      <a:rPr lang="ru-RU" smtClean="0"/>
                      <a:pPr/>
                      <a:t>[ЗНАЧЕНИЕ X]</a:t>
                    </a:fld>
                    <a:r>
                      <a:rPr lang="ru-RU" dirty="0"/>
                      <a:t> МэВ</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438-D14F-97E5-F9F42D6D89A7}"/>
                </c:ext>
              </c:extLst>
            </c:dLbl>
            <c:dLbl>
              <c:idx val="15"/>
              <c:layout>
                <c:manualLayout>
                  <c:x val="1.2374907797192847E-2"/>
                  <c:y val="-3.8549747035949718E-2"/>
                </c:manualLayout>
              </c:layout>
              <c:tx>
                <c:rich>
                  <a:bodyPr/>
                  <a:lstStyle/>
                  <a:p>
                    <a:fld id="{874734BF-ED1D-4715-B95B-EBD86E152568}" type="XVALUE">
                      <a:rPr lang="ru-RU" smtClean="0"/>
                      <a:pPr/>
                      <a:t>[ЗНАЧЕНИЕ X]</a:t>
                    </a:fld>
                    <a:r>
                      <a:rPr lang="ru-RU" dirty="0"/>
                      <a:t> МэВ</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438-D14F-97E5-F9F42D6D89A7}"/>
                </c:ext>
              </c:extLst>
            </c:dLbl>
            <c:numFmt formatCode="#,##0.0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GOST!$G$2:$G$32</c:f>
              <c:numCache>
                <c:formatCode>0.0</c:formatCode>
                <c:ptCount val="31"/>
                <c:pt idx="0">
                  <c:v>2031.0205174526964</c:v>
                </c:pt>
                <c:pt idx="1">
                  <c:v>1841.2520232328657</c:v>
                </c:pt>
                <c:pt idx="2">
                  <c:v>1668.9477438595704</c:v>
                </c:pt>
                <c:pt idx="3">
                  <c:v>1513.0792227279499</c:v>
                </c:pt>
                <c:pt idx="4">
                  <c:v>1367.9964936169438</c:v>
                </c:pt>
                <c:pt idx="5">
                  <c:v>1237.0083560969256</c:v>
                </c:pt>
                <c:pt idx="6">
                  <c:v>1119.4139958648498</c:v>
                </c:pt>
                <c:pt idx="7">
                  <c:v>1014.1563016936673</c:v>
                </c:pt>
                <c:pt idx="8">
                  <c:v>916.35938458392968</c:v>
                </c:pt>
                <c:pt idx="9">
                  <c:v>826.86997987031737</c:v>
                </c:pt>
                <c:pt idx="10">
                  <c:v>745.38738218534399</c:v>
                </c:pt>
                <c:pt idx="11">
                  <c:v>671.07813554976838</c:v>
                </c:pt>
                <c:pt idx="12">
                  <c:v>604.33399592617991</c:v>
                </c:pt>
                <c:pt idx="13">
                  <c:v>545.22641960338956</c:v>
                </c:pt>
                <c:pt idx="14">
                  <c:v>492.51992662087298</c:v>
                </c:pt>
                <c:pt idx="15">
                  <c:v>445.53727665437697</c:v>
                </c:pt>
                <c:pt idx="16">
                  <c:v>403.5068878241276</c:v>
                </c:pt>
                <c:pt idx="17">
                  <c:v>365.75817173432011</c:v>
                </c:pt>
                <c:pt idx="18">
                  <c:v>332.00626525239682</c:v>
                </c:pt>
                <c:pt idx="19">
                  <c:v>302.08890685912661</c:v>
                </c:pt>
                <c:pt idx="20">
                  <c:v>274.87604645406878</c:v>
                </c:pt>
                <c:pt idx="21">
                  <c:v>250.33106601971272</c:v>
                </c:pt>
                <c:pt idx="22">
                  <c:v>228.14591698691115</c:v>
                </c:pt>
                <c:pt idx="23">
                  <c:v>208.12313064213575</c:v>
                </c:pt>
                <c:pt idx="24">
                  <c:v>190.09078532511262</c:v>
                </c:pt>
                <c:pt idx="25">
                  <c:v>174.02704743278883</c:v>
                </c:pt>
                <c:pt idx="26">
                  <c:v>159.05389870502583</c:v>
                </c:pt>
                <c:pt idx="27">
                  <c:v>145.78862671075672</c:v>
                </c:pt>
                <c:pt idx="28">
                  <c:v>133.42634195574163</c:v>
                </c:pt>
                <c:pt idx="29">
                  <c:v>122.63780800545922</c:v>
                </c:pt>
                <c:pt idx="30">
                  <c:v>112.25879053475936</c:v>
                </c:pt>
              </c:numCache>
            </c:numRef>
          </c:xVal>
          <c:yVal>
            <c:numRef>
              <c:f>GOST!$A$2:$A$32</c:f>
              <c:numCache>
                <c:formatCode>General</c:formatCode>
                <c:ptCount val="3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numCache>
            </c:numRef>
          </c:yVal>
          <c:smooth val="1"/>
          <c:extLst>
            <c:ext xmlns:c16="http://schemas.microsoft.com/office/drawing/2014/chart" uri="{C3380CC4-5D6E-409C-BE32-E72D297353CC}">
              <c16:uniqueId val="{00000002-0438-D14F-97E5-F9F42D6D89A7}"/>
            </c:ext>
          </c:extLst>
        </c:ser>
        <c:ser>
          <c:idx val="1"/>
          <c:order val="1"/>
          <c:tx>
            <c:v>Остаточная толщина</c:v>
          </c:tx>
          <c:spPr>
            <a:ln w="19050" cap="rnd">
              <a:solidFill>
                <a:schemeClr val="accent2"/>
              </a:solidFill>
              <a:round/>
            </a:ln>
            <a:effectLst/>
          </c:spPr>
          <c:marker>
            <c:symbol val="triangle"/>
            <c:size val="10"/>
            <c:spPr>
              <a:solidFill>
                <a:schemeClr val="accent2">
                  <a:lumMod val="75000"/>
                </a:schemeClr>
              </a:solidFill>
              <a:ln w="0">
                <a:solidFill>
                  <a:schemeClr val="accent2">
                    <a:lumMod val="75000"/>
                  </a:schemeClr>
                </a:solidFill>
              </a:ln>
              <a:effectLst/>
            </c:spPr>
          </c:marker>
          <c:dLbls>
            <c:dLbl>
              <c:idx val="10"/>
              <c:layout>
                <c:manualLayout>
                  <c:x val="-5.591987862846335E-2"/>
                  <c:y val="3.8549747035949627E-2"/>
                </c:manualLayout>
              </c:layout>
              <c:tx>
                <c:rich>
                  <a:bodyPr/>
                  <a:lstStyle/>
                  <a:p>
                    <a:fld id="{61D53F4F-2F4B-47B8-8058-33419EB499E0}" type="XVALUE">
                      <a:rPr lang="ru-RU" smtClean="0"/>
                      <a:pPr/>
                      <a:t>[ЗНАЧЕНИЕ X]</a:t>
                    </a:fld>
                    <a:r>
                      <a:rPr lang="ru-RU" dirty="0"/>
                      <a:t> г/см</a:t>
                    </a:r>
                    <a:r>
                      <a:rPr lang="ru-RU" baseline="30000" dirty="0"/>
                      <a:t>2</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38-D14F-97E5-F9F42D6D89A7}"/>
                </c:ext>
              </c:extLst>
            </c:dLbl>
            <c:dLbl>
              <c:idx val="15"/>
              <c:layout>
                <c:manualLayout>
                  <c:x val="-5.5422224856060869E-3"/>
                  <c:y val="-3.8549747035949718E-2"/>
                </c:manualLayout>
              </c:layout>
              <c:tx>
                <c:rich>
                  <a:bodyPr/>
                  <a:lstStyle/>
                  <a:p>
                    <a:fld id="{D0F84DD9-CA50-4D94-AACB-C8DADA67AD49}" type="XVALUE">
                      <a:rPr lang="ru-RU" smtClean="0"/>
                      <a:pPr/>
                      <a:t>[ЗНАЧЕНИЕ X]</a:t>
                    </a:fld>
                    <a:r>
                      <a:rPr lang="ru-RU" dirty="0"/>
                      <a:t> г/см</a:t>
                    </a:r>
                    <a:r>
                      <a:rPr lang="ru-RU" baseline="30000" dirty="0"/>
                      <a:t>2</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438-D14F-97E5-F9F42D6D89A7}"/>
                </c:ext>
              </c:extLst>
            </c:dLbl>
            <c:numFmt formatCode="#,##0.00"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GOST!$F$2:$F$32</c:f>
              <c:numCache>
                <c:formatCode>0.00E+00</c:formatCode>
                <c:ptCount val="31"/>
                <c:pt idx="0">
                  <c:v>1033.2327208206718</c:v>
                </c:pt>
                <c:pt idx="1">
                  <c:v>916.75098943245359</c:v>
                </c:pt>
                <c:pt idx="2">
                  <c:v>811.19738788837299</c:v>
                </c:pt>
                <c:pt idx="3">
                  <c:v>715.71233184314201</c:v>
                </c:pt>
                <c:pt idx="4">
                  <c:v>629.55392422123077</c:v>
                </c:pt>
                <c:pt idx="5">
                  <c:v>552.00894680937995</c:v>
                </c:pt>
                <c:pt idx="6">
                  <c:v>482.39308555199113</c:v>
                </c:pt>
                <c:pt idx="7">
                  <c:v>420.08053060265104</c:v>
                </c:pt>
                <c:pt idx="8">
                  <c:v>364.4612553670006</c:v>
                </c:pt>
                <c:pt idx="9">
                  <c:v>314.97100900919327</c:v>
                </c:pt>
                <c:pt idx="10">
                  <c:v>271.07376302949092</c:v>
                </c:pt>
                <c:pt idx="11">
                  <c:v>232.27631794368045</c:v>
                </c:pt>
                <c:pt idx="12">
                  <c:v>198.56699796308996</c:v>
                </c:pt>
                <c:pt idx="13">
                  <c:v>169.75641721359312</c:v>
                </c:pt>
                <c:pt idx="14">
                  <c:v>145.13396697939282</c:v>
                </c:pt>
                <c:pt idx="15">
                  <c:v>124.08995440807334</c:v>
                </c:pt>
                <c:pt idx="16">
                  <c:v>106.1009479887266</c:v>
                </c:pt>
                <c:pt idx="17">
                  <c:v>90.725211186746506</c:v>
                </c:pt>
                <c:pt idx="18">
                  <c:v>77.58155322880026</c:v>
                </c:pt>
                <c:pt idx="19">
                  <c:v>66.344593416287964</c:v>
                </c:pt>
                <c:pt idx="20">
                  <c:v>56.738599515658983</c:v>
                </c:pt>
                <c:pt idx="21">
                  <c:v>48.54057605058405</c:v>
                </c:pt>
                <c:pt idx="22">
                  <c:v>41.559076300684865</c:v>
                </c:pt>
                <c:pt idx="23">
                  <c:v>35.608200408787908</c:v>
                </c:pt>
                <c:pt idx="24">
                  <c:v>30.532620980170549</c:v>
                </c:pt>
                <c:pt idx="25">
                  <c:v>26.199486125385402</c:v>
                </c:pt>
                <c:pt idx="26">
                  <c:v>22.498123759882386</c:v>
                </c:pt>
                <c:pt idx="27">
                  <c:v>19.333497876366476</c:v>
                </c:pt>
                <c:pt idx="28">
                  <c:v>16.613795230263158</c:v>
                </c:pt>
                <c:pt idx="29">
                  <c:v>14.307970939924676</c:v>
                </c:pt>
                <c:pt idx="30">
                  <c:v>12.321842156731551</c:v>
                </c:pt>
              </c:numCache>
            </c:numRef>
          </c:xVal>
          <c:yVal>
            <c:numRef>
              <c:f>GOST!$A$2:$A$32</c:f>
              <c:numCache>
                <c:formatCode>General</c:formatCode>
                <c:ptCount val="3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numCache>
            </c:numRef>
          </c:yVal>
          <c:smooth val="1"/>
          <c:extLst>
            <c:ext xmlns:c16="http://schemas.microsoft.com/office/drawing/2014/chart" uri="{C3380CC4-5D6E-409C-BE32-E72D297353CC}">
              <c16:uniqueId val="{00000005-0438-D14F-97E5-F9F42D6D89A7}"/>
            </c:ext>
          </c:extLst>
        </c:ser>
        <c:dLbls>
          <c:showLegendKey val="0"/>
          <c:showVal val="0"/>
          <c:showCatName val="0"/>
          <c:showSerName val="0"/>
          <c:showPercent val="0"/>
          <c:showBubbleSize val="0"/>
        </c:dLbls>
        <c:axId val="363825663"/>
        <c:axId val="1013472143"/>
      </c:scatterChart>
      <c:valAx>
        <c:axId val="3638256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ru-RU" sz="1400">
                    <a:solidFill>
                      <a:schemeClr val="tx1"/>
                    </a:solidFill>
                  </a:rPr>
                  <a:t>Энергия протона, МэВ</a:t>
                </a:r>
              </a:p>
            </c:rich>
          </c:tx>
          <c:layout>
            <c:manualLayout>
              <c:xMode val="edge"/>
              <c:yMode val="edge"/>
              <c:x val="0.43511340911470492"/>
              <c:y val="0.938530382474031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1013472143"/>
        <c:crosses val="autoZero"/>
        <c:crossBetween val="midCat"/>
      </c:valAx>
      <c:valAx>
        <c:axId val="1013472143"/>
        <c:scaling>
          <c:orientation val="minMax"/>
          <c:max val="3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ru-RU" sz="1400" dirty="0">
                    <a:solidFill>
                      <a:schemeClr val="tx1"/>
                    </a:solidFill>
                  </a:rPr>
                  <a:t>Высота, м</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363825663"/>
        <c:crosses val="autoZero"/>
        <c:crossBetween val="midCat"/>
      </c:valAx>
      <c:spPr>
        <a:noFill/>
        <a:ln>
          <a:noFill/>
        </a:ln>
        <a:effectLst/>
      </c:spPr>
    </c:plotArea>
    <c:legend>
      <c:legendPos val="r"/>
      <c:layout>
        <c:manualLayout>
          <c:xMode val="edge"/>
          <c:yMode val="edge"/>
          <c:x val="0.76959826194995773"/>
          <c:y val="0.13503732621684697"/>
          <c:w val="0.19689440529248384"/>
          <c:h val="9.204198094215543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0.01755</cdr:x>
      <cdr:y>0.062</cdr:y>
    </cdr:from>
    <cdr:to>
      <cdr:x>0.99393</cdr:x>
      <cdr:y>0.09622</cdr:y>
    </cdr:to>
    <cdr:pic>
      <cdr:nvPicPr>
        <cdr:cNvPr id="4" name="chart">
          <a:extLst xmlns:a="http://schemas.openxmlformats.org/drawingml/2006/main">
            <a:ext uri="{FF2B5EF4-FFF2-40B4-BE49-F238E27FC236}">
              <a16:creationId xmlns:a16="http://schemas.microsoft.com/office/drawing/2014/main" id="{483D83A5-A26E-439E-9162-B29C9E177EAE}"/>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sharpenSoften amount="25000"/>
                  </a14:imgEffect>
                  <a14:imgEffect>
                    <a14:saturation sat="153000"/>
                  </a14:imgEffect>
                </a14:imgLayer>
              </a14:imgProps>
            </a:ext>
          </a:extLst>
        </a:blip>
        <a:srcRect xmlns:a="http://schemas.openxmlformats.org/drawingml/2006/main" t="16306" r="1532" b="26413"/>
        <a:stretch xmlns:a="http://schemas.openxmlformats.org/drawingml/2006/main"/>
      </cdr:blipFill>
      <cdr:spPr>
        <a:xfrm xmlns:a="http://schemas.openxmlformats.org/drawingml/2006/main">
          <a:off x="198092" y="322838"/>
          <a:ext cx="11022330" cy="178177"/>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DC0BAE-1C65-BE46-AEC6-7AE87D8AB98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B82A7FC-5307-C145-8875-F9CDEE22CC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85AB530-A5A3-9342-BB54-2359E37B25E6}"/>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5" name="Нижний колонтитул 4">
            <a:extLst>
              <a:ext uri="{FF2B5EF4-FFF2-40B4-BE49-F238E27FC236}">
                <a16:creationId xmlns:a16="http://schemas.microsoft.com/office/drawing/2014/main" id="{72262E9C-9920-B14B-B7BB-85834B02FE6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212ADE-74E7-A147-83AD-E8211CB5351F}"/>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40272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6064D2-BBAA-8A4E-8728-971CB5986EC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01D524D-C64E-FE4D-BBC0-93C5A648F33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CA54D32-6D98-894C-8B26-B6409FF14FE7}"/>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5" name="Нижний колонтитул 4">
            <a:extLst>
              <a:ext uri="{FF2B5EF4-FFF2-40B4-BE49-F238E27FC236}">
                <a16:creationId xmlns:a16="http://schemas.microsoft.com/office/drawing/2014/main" id="{B8ECF6A5-A623-A448-B39D-E2101F8491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735B13-7424-A242-82BA-2F5292664CB5}"/>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209024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4416D1F-3318-B847-AAB8-0C54CD8C6D7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5C801A7-65E5-D94D-BF68-84D3FDADA87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4AED3B-AC1C-384C-AC70-DE56CE1CD4DE}"/>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5" name="Нижний колонтитул 4">
            <a:extLst>
              <a:ext uri="{FF2B5EF4-FFF2-40B4-BE49-F238E27FC236}">
                <a16:creationId xmlns:a16="http://schemas.microsoft.com/office/drawing/2014/main" id="{E0B48B48-7EE3-2042-98C2-338BFE9B27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02B32F-0B25-AD47-B306-37AB7D0E9E51}"/>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238368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7BFA0E-5781-9246-901E-F9B00752887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A823791-7910-5842-95A4-C72E2F22B61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EFC544-3D61-E340-9821-648F208EB608}"/>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5" name="Нижний колонтитул 4">
            <a:extLst>
              <a:ext uri="{FF2B5EF4-FFF2-40B4-BE49-F238E27FC236}">
                <a16:creationId xmlns:a16="http://schemas.microsoft.com/office/drawing/2014/main" id="{A76A508C-3F80-0743-9F3B-C011F0E2EE9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68CB749-0165-5445-A274-0070F18EC872}"/>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335520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0C310F-3088-D04C-8646-25DEB9C2A3B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EE67769-BA86-E14D-A0EA-6F86A2080B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DAF8FE6-A6D9-2F45-8152-B5B639D3D0FA}"/>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5" name="Нижний колонтитул 4">
            <a:extLst>
              <a:ext uri="{FF2B5EF4-FFF2-40B4-BE49-F238E27FC236}">
                <a16:creationId xmlns:a16="http://schemas.microsoft.com/office/drawing/2014/main" id="{003AEA5D-A25E-AF4A-A6AB-6788BED28F7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D1C81BC-2239-A546-BD2C-D5C3D28D1F98}"/>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194623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58D49E-C5FD-B44B-B9B5-8729C6BD26E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2EEB476-C5BA-8849-BDDB-06836E65122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DE64FBC-4873-EF4E-87EC-2971213838E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ABDC9A8-D0C0-0848-84D5-195DC8D4EBF7}"/>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6" name="Нижний колонтитул 5">
            <a:extLst>
              <a:ext uri="{FF2B5EF4-FFF2-40B4-BE49-F238E27FC236}">
                <a16:creationId xmlns:a16="http://schemas.microsoft.com/office/drawing/2014/main" id="{E676399D-C73C-6145-B18A-19B1E89E500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363C661-DC99-0248-8FF4-D03660821339}"/>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45678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957486-0542-4C4F-95A2-9D7029A0405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B86110F-EB24-2B4E-A73C-9C5D1563CF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0A21DA4-B68C-D74A-8920-09B10274E0E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78C9E48-5B72-DC45-864C-3C0D2DDA4E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1C7C00D-C1BA-D64B-9DEC-FC2F29EA11B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89BC244-13E1-D549-B7F5-A7D0F76961EF}"/>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8" name="Нижний колонтитул 7">
            <a:extLst>
              <a:ext uri="{FF2B5EF4-FFF2-40B4-BE49-F238E27FC236}">
                <a16:creationId xmlns:a16="http://schemas.microsoft.com/office/drawing/2014/main" id="{A30C61AF-2B66-A541-B723-C6111F513F0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86DB84A-978F-5A41-A72B-DA531206074B}"/>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289521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16AD24-D8DD-9247-94BE-11E252B0564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9006B8C-C21F-F54E-8CB5-B719296B5B7A}"/>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4" name="Нижний колонтитул 3">
            <a:extLst>
              <a:ext uri="{FF2B5EF4-FFF2-40B4-BE49-F238E27FC236}">
                <a16:creationId xmlns:a16="http://schemas.microsoft.com/office/drawing/2014/main" id="{3A9CF03E-F85B-5C4F-89C9-6690E8749E3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C23CD41-FA74-A54C-9039-91AF080F7237}"/>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1587342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19027B7-CD71-D548-A7B3-909151421652}"/>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3" name="Нижний колонтитул 2">
            <a:extLst>
              <a:ext uri="{FF2B5EF4-FFF2-40B4-BE49-F238E27FC236}">
                <a16:creationId xmlns:a16="http://schemas.microsoft.com/office/drawing/2014/main" id="{7A389526-0C29-A843-80A0-74146C68455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337C8D3-928A-AD45-B8D7-875F3B51EA4E}"/>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1950496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27DAC8-9C13-FB43-935D-CD4892A6BB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6A51C0A-2C62-C047-902A-B5EFF1D5DB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AB25CCC-9A86-9148-84E9-DA7BA6D5C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9A65744-0173-594F-99DA-24473F4AAB6F}"/>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6" name="Нижний колонтитул 5">
            <a:extLst>
              <a:ext uri="{FF2B5EF4-FFF2-40B4-BE49-F238E27FC236}">
                <a16:creationId xmlns:a16="http://schemas.microsoft.com/office/drawing/2014/main" id="{24F2CC9B-1519-644C-9F21-B6669B46BA3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BE23393-9984-3D4D-BE03-7D6ABC7DA7C9}"/>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257803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0D43AE-548E-824E-ABDD-BD6B9EC13B8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BEE61A9-BE99-634A-AAC1-CD6EEB2E8D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BD050DE-2A20-B14F-94AE-9524EDC9B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99037FB-60A7-EF4D-B59C-D6610FE1759B}"/>
              </a:ext>
            </a:extLst>
          </p:cNvPr>
          <p:cNvSpPr>
            <a:spLocks noGrp="1"/>
          </p:cNvSpPr>
          <p:nvPr>
            <p:ph type="dt" sz="half" idx="10"/>
          </p:nvPr>
        </p:nvSpPr>
        <p:spPr/>
        <p:txBody>
          <a:bodyPr/>
          <a:lstStyle/>
          <a:p>
            <a:fld id="{07CAB504-689A-6B44-A06E-8C270E42783B}" type="datetimeFigureOut">
              <a:rPr lang="ru-RU" smtClean="0"/>
              <a:t>28.09.2023</a:t>
            </a:fld>
            <a:endParaRPr lang="ru-RU"/>
          </a:p>
        </p:txBody>
      </p:sp>
      <p:sp>
        <p:nvSpPr>
          <p:cNvPr id="6" name="Нижний колонтитул 5">
            <a:extLst>
              <a:ext uri="{FF2B5EF4-FFF2-40B4-BE49-F238E27FC236}">
                <a16:creationId xmlns:a16="http://schemas.microsoft.com/office/drawing/2014/main" id="{F77B25D3-B61E-D141-9D5E-B848F454D1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EE8F107-14C8-D249-B95A-A5CEA39B4BD9}"/>
              </a:ext>
            </a:extLst>
          </p:cNvPr>
          <p:cNvSpPr>
            <a:spLocks noGrp="1"/>
          </p:cNvSpPr>
          <p:nvPr>
            <p:ph type="sldNum" sz="quarter" idx="12"/>
          </p:nvPr>
        </p:nvSpPr>
        <p:spPr/>
        <p:txBody>
          <a:bodyPr/>
          <a:lstStyle/>
          <a:p>
            <a:fld id="{9A1CFD19-22B6-F146-AD6E-588B2B4CF83A}" type="slidenum">
              <a:rPr lang="ru-RU" smtClean="0"/>
              <a:t>‹#›</a:t>
            </a:fld>
            <a:endParaRPr lang="ru-RU"/>
          </a:p>
        </p:txBody>
      </p:sp>
    </p:spTree>
    <p:extLst>
      <p:ext uri="{BB962C8B-B14F-4D97-AF65-F5344CB8AC3E}">
        <p14:creationId xmlns:p14="http://schemas.microsoft.com/office/powerpoint/2010/main" val="320737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FA2CF4-FE5A-AA43-BC77-F046DEFEB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DE10E66-7E27-2745-B3DC-74F6B5050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7BA4FA2-289C-D246-9516-DAFA2FEB8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AB504-689A-6B44-A06E-8C270E42783B}" type="datetimeFigureOut">
              <a:rPr lang="ru-RU" smtClean="0"/>
              <a:t>28.09.2023</a:t>
            </a:fld>
            <a:endParaRPr lang="ru-RU"/>
          </a:p>
        </p:txBody>
      </p:sp>
      <p:sp>
        <p:nvSpPr>
          <p:cNvPr id="5" name="Нижний колонтитул 4">
            <a:extLst>
              <a:ext uri="{FF2B5EF4-FFF2-40B4-BE49-F238E27FC236}">
                <a16:creationId xmlns:a16="http://schemas.microsoft.com/office/drawing/2014/main" id="{B3A855D1-15D6-BB49-ACFD-CB1F93845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7D7B417-DC91-8740-B316-A574960CDC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CFD19-22B6-F146-AD6E-588B2B4CF83A}" type="slidenum">
              <a:rPr lang="ru-RU" smtClean="0"/>
              <a:t>‹#›</a:t>
            </a:fld>
            <a:endParaRPr lang="ru-RU"/>
          </a:p>
        </p:txBody>
      </p:sp>
    </p:spTree>
    <p:extLst>
      <p:ext uri="{BB962C8B-B14F-4D97-AF65-F5344CB8AC3E}">
        <p14:creationId xmlns:p14="http://schemas.microsoft.com/office/powerpoint/2010/main" val="399300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1C8A2F-C85B-D24D-90C7-013EBE99817A}"/>
              </a:ext>
            </a:extLst>
          </p:cNvPr>
          <p:cNvSpPr>
            <a:spLocks noGrp="1"/>
          </p:cNvSpPr>
          <p:nvPr>
            <p:ph type="ctrTitle"/>
          </p:nvPr>
        </p:nvSpPr>
        <p:spPr>
          <a:xfrm>
            <a:off x="1409700" y="2235200"/>
            <a:ext cx="9144000" cy="2387600"/>
          </a:xfrm>
        </p:spPr>
        <p:txBody>
          <a:bodyPr>
            <a:noAutofit/>
          </a:bodyPr>
          <a:lstStyle/>
          <a:p>
            <a:r>
              <a:rPr lang="ru-RU" sz="4000" b="1" dirty="0"/>
              <a:t>М</a:t>
            </a:r>
            <a:r>
              <a:rPr lang="en-US" sz="4000" b="1" dirty="0"/>
              <a:t>ONITORING OF RADIATION FIELDS IN NEAR-EARTH SPACE WITH THE USE OF KODIZ INSTRUMENT ON-BOARD CUBESAT MONITOR-1</a:t>
            </a:r>
            <a:endParaRPr lang="ru-RU" sz="4000" b="1" dirty="0"/>
          </a:p>
        </p:txBody>
      </p:sp>
      <p:pic>
        <p:nvPicPr>
          <p:cNvPr id="4" name="Picture 6" descr="Lomonosov Moscow State University Logo (MSU) | University, University logo,  State university">
            <a:extLst>
              <a:ext uri="{FF2B5EF4-FFF2-40B4-BE49-F238E27FC236}">
                <a16:creationId xmlns:a16="http://schemas.microsoft.com/office/drawing/2014/main" id="{C3F73F9A-9225-3844-8FC3-9E535E21D9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138919" y="126255"/>
            <a:ext cx="1805925" cy="13411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A0A610-152B-F847-B038-48875E221A90}"/>
              </a:ext>
            </a:extLst>
          </p:cNvPr>
          <p:cNvSpPr txBox="1"/>
          <p:nvPr/>
        </p:nvSpPr>
        <p:spPr>
          <a:xfrm>
            <a:off x="4957481" y="6131858"/>
            <a:ext cx="2859741" cy="461665"/>
          </a:xfrm>
          <a:prstGeom prst="rect">
            <a:avLst/>
          </a:prstGeom>
          <a:noFill/>
        </p:spPr>
        <p:txBody>
          <a:bodyPr wrap="square" rtlCol="0">
            <a:spAutoFit/>
          </a:bodyPr>
          <a:lstStyle/>
          <a:p>
            <a:r>
              <a:rPr lang="en-US" sz="2400" b="1" dirty="0" err="1"/>
              <a:t>Paratunka</a:t>
            </a:r>
            <a:r>
              <a:rPr lang="en-US" sz="2400" b="1" dirty="0"/>
              <a:t> 2023</a:t>
            </a:r>
            <a:endParaRPr lang="ru-RU" sz="2400" b="1" dirty="0"/>
          </a:p>
        </p:txBody>
      </p:sp>
    </p:spTree>
    <p:extLst>
      <p:ext uri="{BB962C8B-B14F-4D97-AF65-F5344CB8AC3E}">
        <p14:creationId xmlns:p14="http://schemas.microsoft.com/office/powerpoint/2010/main" val="2163225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Объект 2">
                <a:extLst>
                  <a:ext uri="{FF2B5EF4-FFF2-40B4-BE49-F238E27FC236}">
                    <a16:creationId xmlns:a16="http://schemas.microsoft.com/office/drawing/2014/main" id="{85D09531-D883-458B-B1CB-381F5F5FF07C}"/>
                  </a:ext>
                </a:extLst>
              </p:cNvPr>
              <p:cNvSpPr>
                <a:spLocks noGrp="1"/>
              </p:cNvSpPr>
              <p:nvPr>
                <p:ph idx="1"/>
              </p:nvPr>
            </p:nvSpPr>
            <p:spPr>
              <a:xfrm>
                <a:off x="1667434" y="1431507"/>
                <a:ext cx="10073051" cy="4671268"/>
              </a:xfrm>
            </p:spPr>
            <p:txBody>
              <a:bodyPr anchor="t">
                <a:normAutofit/>
              </a:bodyPr>
              <a:lstStyle/>
              <a:p>
                <a:r>
                  <a:rPr lang="ru-RU" sz="2000" dirty="0">
                    <a:latin typeface="+mj-lt"/>
                  </a:rPr>
                  <a:t>Чувствительный объем</a:t>
                </a:r>
                <a:r>
                  <a:rPr lang="en-US" sz="2000" dirty="0">
                    <a:latin typeface="+mj-lt"/>
                  </a:rPr>
                  <a:t>:</a:t>
                </a:r>
              </a:p>
              <a:p>
                <a:pPr lvl="1">
                  <a:lnSpc>
                    <a:spcPct val="80000"/>
                  </a:lnSpc>
                </a:pPr>
                <a:r>
                  <a:rPr lang="ru-RU" sz="2000" dirty="0">
                    <a:latin typeface="+mj-lt"/>
                  </a:rPr>
                  <a:t>Два кремниевых полупроводниковых детектора с ионной имплантацией</a:t>
                </a:r>
                <a:r>
                  <a:rPr lang="en-US" sz="2000" dirty="0">
                    <a:latin typeface="+mj-lt"/>
                  </a:rPr>
                  <a:t>, </a:t>
                </a:r>
                <a:r>
                  <a:rPr lang="ru-RU" sz="2000" dirty="0">
                    <a:latin typeface="+mj-lt"/>
                  </a:rPr>
                  <a:t>толщина </a:t>
                </a:r>
                <a:r>
                  <a:rPr lang="en-US" sz="2000" dirty="0">
                    <a:latin typeface="+mj-lt"/>
                  </a:rPr>
                  <a:t>0</a:t>
                </a:r>
                <a:r>
                  <a:rPr lang="ru-RU" sz="2000" dirty="0">
                    <a:latin typeface="+mj-lt"/>
                  </a:rPr>
                  <a:t>,</a:t>
                </a:r>
                <a:r>
                  <a:rPr lang="en-US" sz="2000" dirty="0">
                    <a:latin typeface="+mj-lt"/>
                  </a:rPr>
                  <a:t>3 </a:t>
                </a:r>
                <a:r>
                  <a:rPr lang="ru-RU" sz="2000" dirty="0">
                    <a:latin typeface="+mj-lt"/>
                  </a:rPr>
                  <a:t>мм площадь</a:t>
                </a:r>
                <a:r>
                  <a:rPr lang="en-US" sz="2000" dirty="0">
                    <a:latin typeface="+mj-lt"/>
                  </a:rPr>
                  <a:t> 1 </a:t>
                </a:r>
                <a:r>
                  <a:rPr lang="ru-RU" sz="2000" dirty="0">
                    <a:latin typeface="+mj-lt"/>
                  </a:rPr>
                  <a:t>см</a:t>
                </a:r>
                <a:r>
                  <a:rPr lang="en-US" sz="2000" baseline="30000" dirty="0">
                    <a:latin typeface="+mj-lt"/>
                  </a:rPr>
                  <a:t>2</a:t>
                </a:r>
                <a:endParaRPr lang="ru-RU" sz="2000" dirty="0">
                  <a:latin typeface="+mj-lt"/>
                </a:endParaRPr>
              </a:p>
              <a:p>
                <a:r>
                  <a:rPr lang="ru-RU" sz="2000" dirty="0">
                    <a:latin typeface="+mj-lt"/>
                  </a:rPr>
                  <a:t>Разрешение</a:t>
                </a:r>
                <a:r>
                  <a:rPr lang="en-US" sz="2000" dirty="0">
                    <a:latin typeface="+mj-lt"/>
                  </a:rPr>
                  <a:t>:</a:t>
                </a:r>
              </a:p>
              <a:p>
                <a:pPr lvl="1">
                  <a:lnSpc>
                    <a:spcPct val="80000"/>
                  </a:lnSpc>
                </a:pPr>
                <a:r>
                  <a:rPr lang="ru-RU" sz="2000" b="0" dirty="0">
                    <a:latin typeface="+mj-lt"/>
                  </a:rPr>
                  <a:t>Энергетическое</a:t>
                </a:r>
                <a:r>
                  <a:rPr lang="en-US" sz="2000" b="0" dirty="0">
                    <a:latin typeface="+mj-lt"/>
                  </a:rPr>
                  <a:t> </a:t>
                </a:r>
                <a14:m>
                  <m:oMath xmlns:m="http://schemas.openxmlformats.org/officeDocument/2006/math">
                    <m:r>
                      <a:rPr lang="en-US" sz="2000">
                        <a:latin typeface="+mj-lt"/>
                      </a:rPr>
                      <m:t>~</m:t>
                    </m:r>
                    <m:r>
                      <a:rPr lang="en-US" sz="2000" b="0" i="1" smtClean="0">
                        <a:latin typeface="+mj-lt"/>
                      </a:rPr>
                      <m:t>0,03</m:t>
                    </m:r>
                    <m:f>
                      <m:fPr>
                        <m:ctrlPr>
                          <a:rPr lang="ru-RU" sz="2000" b="0" i="1" smtClean="0">
                            <a:latin typeface="+mj-lt"/>
                          </a:rPr>
                        </m:ctrlPr>
                      </m:fPr>
                      <m:num>
                        <m:r>
                          <a:rPr lang="ru-RU" sz="2000" b="0" i="1" smtClean="0">
                            <a:latin typeface="+mj-lt"/>
                          </a:rPr>
                          <m:t>МэВ</m:t>
                        </m:r>
                      </m:num>
                      <m:den>
                        <m:r>
                          <a:rPr lang="ru-RU" sz="2000" b="0" i="1" smtClean="0">
                            <a:latin typeface="+mj-lt"/>
                          </a:rPr>
                          <m:t>канал</m:t>
                        </m:r>
                      </m:den>
                    </m:f>
                  </m:oMath>
                </a14:m>
                <a:r>
                  <a:rPr lang="en-US" sz="2000" dirty="0">
                    <a:latin typeface="+mj-lt"/>
                  </a:rPr>
                  <a:t>, </a:t>
                </a:r>
                <a:r>
                  <a:rPr lang="ru-RU" sz="2000" dirty="0">
                    <a:latin typeface="+mj-lt"/>
                  </a:rPr>
                  <a:t>поглощенная доза</a:t>
                </a:r>
                <a:r>
                  <a:rPr lang="en-US" sz="2000" dirty="0">
                    <a:latin typeface="+mj-lt"/>
                  </a:rPr>
                  <a:t> </a:t>
                </a:r>
                <a14:m>
                  <m:oMath xmlns:m="http://schemas.openxmlformats.org/officeDocument/2006/math">
                    <m:r>
                      <a:rPr lang="en-US" sz="2000" i="1">
                        <a:latin typeface="+mj-lt"/>
                      </a:rPr>
                      <m:t>~7</m:t>
                    </m:r>
                    <m:r>
                      <a:rPr lang="ru-RU" sz="2000" i="1">
                        <a:latin typeface="+mj-lt"/>
                      </a:rPr>
                      <m:t>0</m:t>
                    </m:r>
                    <m:f>
                      <m:fPr>
                        <m:ctrlPr>
                          <a:rPr lang="ru-RU" sz="2000" i="1">
                            <a:latin typeface="+mj-lt"/>
                          </a:rPr>
                        </m:ctrlPr>
                      </m:fPr>
                      <m:num>
                        <m:r>
                          <a:rPr lang="ru-RU" sz="2000" b="0" i="1" smtClean="0">
                            <a:latin typeface="+mj-lt"/>
                          </a:rPr>
                          <m:t>нГр</m:t>
                        </m:r>
                      </m:num>
                      <m:den>
                        <m:r>
                          <a:rPr lang="ru-RU" sz="2000" b="0" i="1" smtClean="0">
                            <a:latin typeface="+mj-lt"/>
                          </a:rPr>
                          <m:t>импульс</m:t>
                        </m:r>
                      </m:den>
                    </m:f>
                  </m:oMath>
                </a14:m>
                <a:endParaRPr lang="ru-RU" sz="2000" dirty="0">
                  <a:latin typeface="+mj-lt"/>
                </a:endParaRPr>
              </a:p>
            </p:txBody>
          </p:sp>
        </mc:Choice>
        <mc:Fallback>
          <p:sp>
            <p:nvSpPr>
              <p:cNvPr id="3" name="Объект 2">
                <a:extLst>
                  <a:ext uri="{FF2B5EF4-FFF2-40B4-BE49-F238E27FC236}">
                    <a16:creationId xmlns:a16="http://schemas.microsoft.com/office/drawing/2014/main" id="{85D09531-D883-458B-B1CB-381F5F5FF07C}"/>
                  </a:ext>
                </a:extLst>
              </p:cNvPr>
              <p:cNvSpPr>
                <a:spLocks noGrp="1" noRot="1" noChangeAspect="1" noMove="1" noResize="1" noEditPoints="1" noAdjustHandles="1" noChangeArrowheads="1" noChangeShapeType="1" noTextEdit="1"/>
              </p:cNvSpPr>
              <p:nvPr>
                <p:ph idx="1"/>
              </p:nvPr>
            </p:nvSpPr>
            <p:spPr>
              <a:xfrm>
                <a:off x="1667434" y="1431507"/>
                <a:ext cx="10073051" cy="4671268"/>
              </a:xfrm>
              <a:blipFill>
                <a:blip r:embed="rId2"/>
                <a:stretch>
                  <a:fillRect l="-378" t="-1355"/>
                </a:stretch>
              </a:blipFill>
            </p:spPr>
            <p:txBody>
              <a:bodyPr/>
              <a:lstStyle/>
              <a:p>
                <a:r>
                  <a:rPr lang="ru-RU">
                    <a:noFill/>
                  </a:rPr>
                  <a:t> </a:t>
                </a:r>
              </a:p>
            </p:txBody>
          </p:sp>
        </mc:Fallback>
      </mc:AlternateContent>
      <p:sp>
        <p:nvSpPr>
          <p:cNvPr id="2" name="Заголовок 1">
            <a:extLst>
              <a:ext uri="{FF2B5EF4-FFF2-40B4-BE49-F238E27FC236}">
                <a16:creationId xmlns:a16="http://schemas.microsoft.com/office/drawing/2014/main" id="{3836F46F-64D7-4E44-9E33-5BAD52E182F9}"/>
              </a:ext>
            </a:extLst>
          </p:cNvPr>
          <p:cNvSpPr>
            <a:spLocks noGrp="1"/>
          </p:cNvSpPr>
          <p:nvPr>
            <p:ph type="title"/>
          </p:nvPr>
        </p:nvSpPr>
        <p:spPr>
          <a:xfrm>
            <a:off x="2803357" y="185872"/>
            <a:ext cx="8252012" cy="1325563"/>
          </a:xfrm>
        </p:spPr>
        <p:txBody>
          <a:bodyPr>
            <a:normAutofit/>
          </a:bodyPr>
          <a:lstStyle/>
          <a:p>
            <a:pPr algn="ctr"/>
            <a:r>
              <a:rPr lang="en" sz="4000" b="1" dirty="0"/>
              <a:t>Semiconductor detector</a:t>
            </a:r>
            <a:endParaRPr lang="en-US" sz="4000" b="1" dirty="0"/>
          </a:p>
        </p:txBody>
      </p:sp>
      <p:sp>
        <p:nvSpPr>
          <p:cNvPr id="15" name="Овал 14">
            <a:extLst>
              <a:ext uri="{FF2B5EF4-FFF2-40B4-BE49-F238E27FC236}">
                <a16:creationId xmlns:a16="http://schemas.microsoft.com/office/drawing/2014/main" id="{FC548EDB-7934-49DB-AB7B-D85D454F8DD5}"/>
              </a:ext>
            </a:extLst>
          </p:cNvPr>
          <p:cNvSpPr/>
          <p:nvPr/>
        </p:nvSpPr>
        <p:spPr>
          <a:xfrm>
            <a:off x="6532732" y="4800955"/>
            <a:ext cx="178676" cy="1786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4B824508-B21D-4CF0-9A8F-48D157AFDBF8}"/>
              </a:ext>
            </a:extLst>
          </p:cNvPr>
          <p:cNvCxnSpPr>
            <a:stCxn id="15" idx="6"/>
          </p:cNvCxnSpPr>
          <p:nvPr/>
        </p:nvCxnSpPr>
        <p:spPr>
          <a:xfrm>
            <a:off x="6711408" y="4890293"/>
            <a:ext cx="405696" cy="26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70EA60-895C-427F-8039-6D778A283D5A}"/>
              </a:ext>
            </a:extLst>
          </p:cNvPr>
          <p:cNvSpPr txBox="1"/>
          <p:nvPr/>
        </p:nvSpPr>
        <p:spPr>
          <a:xfrm>
            <a:off x="6429309" y="4467108"/>
            <a:ext cx="1848213" cy="369332"/>
          </a:xfrm>
          <a:prstGeom prst="rect">
            <a:avLst/>
          </a:prstGeom>
          <a:noFill/>
        </p:spPr>
        <p:txBody>
          <a:bodyPr wrap="square" rtlCol="0">
            <a:spAutoFit/>
          </a:bodyPr>
          <a:lstStyle/>
          <a:p>
            <a:r>
              <a:rPr lang="en-US" dirty="0"/>
              <a:t>p</a:t>
            </a:r>
            <a:r>
              <a:rPr lang="en-US" baseline="30000" dirty="0"/>
              <a:t>+</a:t>
            </a:r>
            <a:endParaRPr lang="ru-RU" baseline="30000" dirty="0"/>
          </a:p>
        </p:txBody>
      </p:sp>
      <p:cxnSp>
        <p:nvCxnSpPr>
          <p:cNvPr id="29" name="Прямая соединительная линия 28">
            <a:extLst>
              <a:ext uri="{FF2B5EF4-FFF2-40B4-BE49-F238E27FC236}">
                <a16:creationId xmlns:a16="http://schemas.microsoft.com/office/drawing/2014/main" id="{E782AF7E-6B8D-4966-9663-0D5DF16A237E}"/>
              </a:ext>
            </a:extLst>
          </p:cNvPr>
          <p:cNvCxnSpPr>
            <a:cxnSpLocks/>
          </p:cNvCxnSpPr>
          <p:nvPr/>
        </p:nvCxnSpPr>
        <p:spPr>
          <a:xfrm flipV="1">
            <a:off x="7050093" y="3204839"/>
            <a:ext cx="4579655" cy="3506679"/>
          </a:xfrm>
          <a:prstGeom prst="line">
            <a:avLst/>
          </a:prstGeom>
          <a:ln w="28575">
            <a:prstDash val="lgDash"/>
          </a:ln>
        </p:spPr>
        <p:style>
          <a:lnRef idx="1">
            <a:schemeClr val="accent2"/>
          </a:lnRef>
          <a:fillRef idx="0">
            <a:schemeClr val="accent2"/>
          </a:fillRef>
          <a:effectRef idx="0">
            <a:schemeClr val="accent2"/>
          </a:effectRef>
          <a:fontRef idx="minor">
            <a:schemeClr val="tx1"/>
          </a:fontRef>
        </p:style>
      </p:cxnSp>
      <p:cxnSp>
        <p:nvCxnSpPr>
          <p:cNvPr id="30" name="Прямая соединительная линия 29">
            <a:extLst>
              <a:ext uri="{FF2B5EF4-FFF2-40B4-BE49-F238E27FC236}">
                <a16:creationId xmlns:a16="http://schemas.microsoft.com/office/drawing/2014/main" id="{CB1040FC-1091-4046-BB15-3234C7B15A1E}"/>
              </a:ext>
            </a:extLst>
          </p:cNvPr>
          <p:cNvCxnSpPr>
            <a:cxnSpLocks/>
          </p:cNvCxnSpPr>
          <p:nvPr/>
        </p:nvCxnSpPr>
        <p:spPr>
          <a:xfrm>
            <a:off x="6992627" y="3124940"/>
            <a:ext cx="4637121" cy="3586578"/>
          </a:xfrm>
          <a:prstGeom prst="line">
            <a:avLst/>
          </a:prstGeom>
          <a:ln w="28575">
            <a:prstDash val="lgDash"/>
          </a:ln>
        </p:spPr>
        <p:style>
          <a:lnRef idx="1">
            <a:schemeClr val="accent2"/>
          </a:lnRef>
          <a:fillRef idx="0">
            <a:schemeClr val="accent2"/>
          </a:fillRef>
          <a:effectRef idx="0">
            <a:schemeClr val="accent2"/>
          </a:effectRef>
          <a:fontRef idx="minor">
            <a:schemeClr val="tx1"/>
          </a:fontRef>
        </p:style>
      </p:cxnSp>
      <p:sp>
        <p:nvSpPr>
          <p:cNvPr id="31" name="Прямоугольник 30">
            <a:extLst>
              <a:ext uri="{FF2B5EF4-FFF2-40B4-BE49-F238E27FC236}">
                <a16:creationId xmlns:a16="http://schemas.microsoft.com/office/drawing/2014/main" id="{B800346C-9F53-4B7B-92F9-94DE5FFF0BEF}"/>
              </a:ext>
            </a:extLst>
          </p:cNvPr>
          <p:cNvSpPr/>
          <p:nvPr/>
        </p:nvSpPr>
        <p:spPr>
          <a:xfrm>
            <a:off x="7301119" y="3364637"/>
            <a:ext cx="1340222" cy="317279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3" name="Прямоугольник 32">
            <a:extLst>
              <a:ext uri="{FF2B5EF4-FFF2-40B4-BE49-F238E27FC236}">
                <a16:creationId xmlns:a16="http://schemas.microsoft.com/office/drawing/2014/main" id="{B90CFE97-ED03-4B00-8145-77EAC3E6B1CF}"/>
              </a:ext>
            </a:extLst>
          </p:cNvPr>
          <p:cNvSpPr/>
          <p:nvPr/>
        </p:nvSpPr>
        <p:spPr>
          <a:xfrm>
            <a:off x="7431686" y="3454226"/>
            <a:ext cx="1079088" cy="295708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78EB93EB-349D-43B2-9711-5A37FB0F2ED5}"/>
              </a:ext>
            </a:extLst>
          </p:cNvPr>
          <p:cNvSpPr txBox="1"/>
          <p:nvPr/>
        </p:nvSpPr>
        <p:spPr>
          <a:xfrm>
            <a:off x="7373169" y="3436298"/>
            <a:ext cx="1848213" cy="646331"/>
          </a:xfrm>
          <a:prstGeom prst="rect">
            <a:avLst/>
          </a:prstGeom>
          <a:noFill/>
        </p:spPr>
        <p:txBody>
          <a:bodyPr wrap="square" rtlCol="0">
            <a:spAutoFit/>
          </a:bodyPr>
          <a:lstStyle/>
          <a:p>
            <a:r>
              <a:rPr lang="ru-RU" dirty="0" err="1"/>
              <a:t>Чувствит</a:t>
            </a:r>
            <a:r>
              <a:rPr lang="ru-RU" dirty="0"/>
              <a:t>.</a:t>
            </a:r>
          </a:p>
          <a:p>
            <a:r>
              <a:rPr lang="ru-RU" dirty="0"/>
              <a:t>объем</a:t>
            </a:r>
          </a:p>
        </p:txBody>
      </p:sp>
      <p:sp>
        <p:nvSpPr>
          <p:cNvPr id="41" name="Прямоугольник 40">
            <a:extLst>
              <a:ext uri="{FF2B5EF4-FFF2-40B4-BE49-F238E27FC236}">
                <a16:creationId xmlns:a16="http://schemas.microsoft.com/office/drawing/2014/main" id="{4345E7A9-1C1C-420C-AE5B-9DFDFE1F728B}"/>
              </a:ext>
            </a:extLst>
          </p:cNvPr>
          <p:cNvSpPr/>
          <p:nvPr/>
        </p:nvSpPr>
        <p:spPr>
          <a:xfrm>
            <a:off x="10059213" y="3370533"/>
            <a:ext cx="1340222" cy="317279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7686F1A4-805A-4323-9877-51B4BB2346A4}"/>
              </a:ext>
            </a:extLst>
          </p:cNvPr>
          <p:cNvSpPr/>
          <p:nvPr/>
        </p:nvSpPr>
        <p:spPr>
          <a:xfrm>
            <a:off x="10189780" y="3460122"/>
            <a:ext cx="1079088" cy="295708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7F74F1B4-11CE-48C9-A2EE-E0743E312415}"/>
              </a:ext>
            </a:extLst>
          </p:cNvPr>
          <p:cNvSpPr txBox="1"/>
          <p:nvPr/>
        </p:nvSpPr>
        <p:spPr>
          <a:xfrm>
            <a:off x="10131263" y="3442194"/>
            <a:ext cx="1848213" cy="646331"/>
          </a:xfrm>
          <a:prstGeom prst="rect">
            <a:avLst/>
          </a:prstGeom>
          <a:noFill/>
        </p:spPr>
        <p:txBody>
          <a:bodyPr wrap="square" rtlCol="0">
            <a:spAutoFit/>
          </a:bodyPr>
          <a:lstStyle/>
          <a:p>
            <a:r>
              <a:rPr lang="ru-RU" dirty="0" err="1"/>
              <a:t>Чувствит</a:t>
            </a:r>
            <a:r>
              <a:rPr lang="ru-RU" dirty="0"/>
              <a:t>.</a:t>
            </a:r>
          </a:p>
          <a:p>
            <a:r>
              <a:rPr lang="ru-RU" dirty="0"/>
              <a:t>объем</a:t>
            </a:r>
          </a:p>
        </p:txBody>
      </p:sp>
      <p:sp>
        <p:nvSpPr>
          <p:cNvPr id="46" name="Дуга 45">
            <a:extLst>
              <a:ext uri="{FF2B5EF4-FFF2-40B4-BE49-F238E27FC236}">
                <a16:creationId xmlns:a16="http://schemas.microsoft.com/office/drawing/2014/main" id="{23A4CA58-E8BB-4041-9CE8-6E6F94BB63DC}"/>
              </a:ext>
            </a:extLst>
          </p:cNvPr>
          <p:cNvSpPr/>
          <p:nvPr/>
        </p:nvSpPr>
        <p:spPr>
          <a:xfrm rot="2700000">
            <a:off x="9072118" y="4550468"/>
            <a:ext cx="846310" cy="735520"/>
          </a:xfrm>
          <a:prstGeom prst="arc">
            <a:avLst>
              <a:gd name="adj1" fmla="val 16200000"/>
              <a:gd name="adj2" fmla="val 421486"/>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53" name="Дуга 52">
            <a:extLst>
              <a:ext uri="{FF2B5EF4-FFF2-40B4-BE49-F238E27FC236}">
                <a16:creationId xmlns:a16="http://schemas.microsoft.com/office/drawing/2014/main" id="{702EE44C-24E5-4DF0-BE9E-EA209AF33778}"/>
              </a:ext>
            </a:extLst>
          </p:cNvPr>
          <p:cNvSpPr/>
          <p:nvPr/>
        </p:nvSpPr>
        <p:spPr>
          <a:xfrm rot="13500000">
            <a:off x="8792726" y="4615238"/>
            <a:ext cx="846310" cy="735520"/>
          </a:xfrm>
          <a:prstGeom prst="arc">
            <a:avLst>
              <a:gd name="adj1" fmla="val 16200000"/>
              <a:gd name="adj2" fmla="val 421486"/>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pic>
        <p:nvPicPr>
          <p:cNvPr id="55" name="Рисунок 54">
            <a:extLst>
              <a:ext uri="{FF2B5EF4-FFF2-40B4-BE49-F238E27FC236}">
                <a16:creationId xmlns:a16="http://schemas.microsoft.com/office/drawing/2014/main" id="{FD391E1D-F0B7-4FC4-A692-6EAFFD5D4F5C}"/>
              </a:ext>
            </a:extLst>
          </p:cNvPr>
          <p:cNvPicPr>
            <a:picLocks noChangeAspect="1"/>
          </p:cNvPicPr>
          <p:nvPr/>
        </p:nvPicPr>
        <p:blipFill rotWithShape="1">
          <a:blip r:embed="rId3">
            <a:extLst>
              <a:ext uri="{28A0092B-C50C-407E-A947-70E740481C1C}">
                <a14:useLocalDpi xmlns:a14="http://schemas.microsoft.com/office/drawing/2010/main" val="0"/>
              </a:ext>
            </a:extLst>
          </a:blip>
          <a:srcRect l="16222" r="24526"/>
          <a:stretch/>
        </p:blipFill>
        <p:spPr>
          <a:xfrm rot="5400000">
            <a:off x="357715" y="3533852"/>
            <a:ext cx="3052959" cy="2898291"/>
          </a:xfrm>
          <a:prstGeom prst="rect">
            <a:avLst/>
          </a:prstGeom>
        </p:spPr>
      </p:pic>
      <p:pic>
        <p:nvPicPr>
          <p:cNvPr id="57" name="Рисунок 56">
            <a:extLst>
              <a:ext uri="{FF2B5EF4-FFF2-40B4-BE49-F238E27FC236}">
                <a16:creationId xmlns:a16="http://schemas.microsoft.com/office/drawing/2014/main" id="{2662D072-3E95-41AC-B257-3DD59951E70D}"/>
              </a:ext>
            </a:extLst>
          </p:cNvPr>
          <p:cNvPicPr>
            <a:picLocks noChangeAspect="1"/>
          </p:cNvPicPr>
          <p:nvPr/>
        </p:nvPicPr>
        <p:blipFill rotWithShape="1">
          <a:blip r:embed="rId4">
            <a:extLst>
              <a:ext uri="{28A0092B-C50C-407E-A947-70E740481C1C}">
                <a14:useLocalDpi xmlns:a14="http://schemas.microsoft.com/office/drawing/2010/main" val="0"/>
              </a:ext>
            </a:extLst>
          </a:blip>
          <a:srcRect l="9563" r="37756" b="19213"/>
          <a:stretch/>
        </p:blipFill>
        <p:spPr>
          <a:xfrm rot="16200000">
            <a:off x="3353549" y="3664138"/>
            <a:ext cx="3055551" cy="2635725"/>
          </a:xfrm>
          <a:prstGeom prst="rect">
            <a:avLst/>
          </a:prstGeom>
        </p:spPr>
      </p:pic>
      <p:pic>
        <p:nvPicPr>
          <p:cNvPr id="20" name="Picture 6" descr="Lomonosov Moscow State University Logo (MSU) | University, University logo,  State university">
            <a:extLst>
              <a:ext uri="{FF2B5EF4-FFF2-40B4-BE49-F238E27FC236}">
                <a16:creationId xmlns:a16="http://schemas.microsoft.com/office/drawing/2014/main" id="{B3E8205D-FB28-4041-9AD8-86582ADA4A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737"/>
          <a:stretch/>
        </p:blipFill>
        <p:spPr bwMode="auto">
          <a:xfrm>
            <a:off x="0" y="10467"/>
            <a:ext cx="1805925" cy="134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272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5D09531-D883-458B-B1CB-381F5F5FF07C}"/>
              </a:ext>
            </a:extLst>
          </p:cNvPr>
          <p:cNvSpPr>
            <a:spLocks noGrp="1"/>
          </p:cNvSpPr>
          <p:nvPr>
            <p:ph idx="1"/>
          </p:nvPr>
        </p:nvSpPr>
        <p:spPr>
          <a:xfrm>
            <a:off x="884923" y="1330215"/>
            <a:ext cx="11288972" cy="4420786"/>
          </a:xfrm>
        </p:spPr>
        <p:txBody>
          <a:bodyPr anchor="t">
            <a:normAutofit/>
          </a:bodyPr>
          <a:lstStyle/>
          <a:p>
            <a:r>
              <a:rPr lang="ru-RU" sz="2000" dirty="0">
                <a:latin typeface="+mj-lt"/>
              </a:rPr>
              <a:t>Чувствительный объем</a:t>
            </a:r>
            <a:r>
              <a:rPr lang="en-US" sz="2000" dirty="0">
                <a:latin typeface="+mj-lt"/>
              </a:rPr>
              <a:t>:</a:t>
            </a:r>
          </a:p>
          <a:p>
            <a:pPr lvl="1">
              <a:lnSpc>
                <a:spcPct val="80000"/>
              </a:lnSpc>
            </a:pPr>
            <a:r>
              <a:rPr lang="ru-RU" sz="2000" dirty="0">
                <a:latin typeface="+mj-lt"/>
              </a:rPr>
              <a:t>Сцинтиллятор тепловых нейтронов </a:t>
            </a:r>
            <a:r>
              <a:rPr lang="en-US" sz="2000" dirty="0">
                <a:latin typeface="+mj-lt"/>
              </a:rPr>
              <a:t>BC-702</a:t>
            </a:r>
            <a:r>
              <a:rPr lang="ru-RU" sz="2000" dirty="0">
                <a:latin typeface="+mj-lt"/>
              </a:rPr>
              <a:t> –</a:t>
            </a:r>
            <a:r>
              <a:rPr lang="en-US" sz="2000" dirty="0">
                <a:latin typeface="+mj-lt"/>
              </a:rPr>
              <a:t> </a:t>
            </a:r>
            <a:r>
              <a:rPr lang="ru-RU" sz="2000" dirty="0">
                <a:latin typeface="+mj-lt"/>
              </a:rPr>
              <a:t>матрица из литиевого компаунда, обогащенного до </a:t>
            </a:r>
            <a:r>
              <a:rPr lang="en-US" sz="2000" dirty="0">
                <a:latin typeface="+mj-lt"/>
              </a:rPr>
              <a:t>95% </a:t>
            </a:r>
            <a:r>
              <a:rPr lang="en-US" sz="2000" baseline="-25000" dirty="0">
                <a:latin typeface="+mj-lt"/>
              </a:rPr>
              <a:t>6</a:t>
            </a:r>
            <a:r>
              <a:rPr lang="en-US" sz="2000" dirty="0">
                <a:latin typeface="+mj-lt"/>
              </a:rPr>
              <a:t>Li</a:t>
            </a:r>
            <a:r>
              <a:rPr lang="ru-RU" sz="2000" dirty="0">
                <a:latin typeface="+mj-lt"/>
              </a:rPr>
              <a:t>,</a:t>
            </a:r>
            <a:r>
              <a:rPr lang="en-US" sz="2000" dirty="0">
                <a:latin typeface="+mj-lt"/>
              </a:rPr>
              <a:t> </a:t>
            </a:r>
            <a:r>
              <a:rPr lang="ru-RU" sz="2000" dirty="0">
                <a:latin typeface="+mj-lt"/>
              </a:rPr>
              <a:t>растворенного в чистом фосфорном порошке на основе </a:t>
            </a:r>
            <a:r>
              <a:rPr lang="en-US" sz="2000" dirty="0">
                <a:latin typeface="+mj-lt"/>
              </a:rPr>
              <a:t>ZnS(Ag)</a:t>
            </a:r>
            <a:r>
              <a:rPr lang="ru-RU" sz="2000" dirty="0">
                <a:latin typeface="+mj-lt"/>
              </a:rPr>
              <a:t>;</a:t>
            </a:r>
            <a:r>
              <a:rPr lang="en-US" sz="2000" dirty="0">
                <a:latin typeface="+mj-lt"/>
              </a:rPr>
              <a:t> </a:t>
            </a:r>
            <a:r>
              <a:rPr lang="ru-RU" sz="2000" dirty="0">
                <a:latin typeface="+mj-lt"/>
              </a:rPr>
              <a:t>диаметр </a:t>
            </a:r>
            <a:r>
              <a:rPr lang="en-US" sz="2000" dirty="0">
                <a:latin typeface="+mj-lt"/>
              </a:rPr>
              <a:t>38 </a:t>
            </a:r>
            <a:r>
              <a:rPr lang="ru-RU" sz="2000" dirty="0">
                <a:latin typeface="+mj-lt"/>
              </a:rPr>
              <a:t>мм, толщина</a:t>
            </a:r>
            <a:r>
              <a:rPr lang="en-US" sz="2000" dirty="0">
                <a:latin typeface="+mj-lt"/>
              </a:rPr>
              <a:t> 6</a:t>
            </a:r>
            <a:r>
              <a:rPr lang="ru-RU" sz="2000" dirty="0">
                <a:latin typeface="+mj-lt"/>
              </a:rPr>
              <a:t>,</a:t>
            </a:r>
            <a:r>
              <a:rPr lang="en-US" sz="2000" dirty="0">
                <a:latin typeface="+mj-lt"/>
              </a:rPr>
              <a:t>35 </a:t>
            </a:r>
            <a:r>
              <a:rPr lang="ru-RU" sz="2000" dirty="0">
                <a:latin typeface="+mj-lt"/>
              </a:rPr>
              <a:t>мм</a:t>
            </a:r>
            <a:endParaRPr lang="en-US" sz="2000" dirty="0">
              <a:latin typeface="+mj-lt"/>
            </a:endParaRPr>
          </a:p>
          <a:p>
            <a:pPr lvl="1">
              <a:lnSpc>
                <a:spcPct val="80000"/>
              </a:lnSpc>
            </a:pPr>
            <a:r>
              <a:rPr lang="ru-RU" sz="2000" dirty="0">
                <a:latin typeface="+mj-lt"/>
              </a:rPr>
              <a:t>Сцинтиллятор быстрых нейтронов </a:t>
            </a:r>
            <a:r>
              <a:rPr lang="en-US" sz="2000" dirty="0">
                <a:latin typeface="+mj-lt"/>
              </a:rPr>
              <a:t>BC-720</a:t>
            </a:r>
            <a:r>
              <a:rPr lang="ru-RU" sz="2000" dirty="0">
                <a:latin typeface="+mj-lt"/>
              </a:rPr>
              <a:t> – люминофор </a:t>
            </a:r>
            <a:r>
              <a:rPr lang="en-US" sz="2000" dirty="0">
                <a:latin typeface="+mj-lt"/>
              </a:rPr>
              <a:t>ZnS(Ag)</a:t>
            </a:r>
            <a:r>
              <a:rPr lang="ru-RU" sz="2000" dirty="0">
                <a:latin typeface="+mj-lt"/>
              </a:rPr>
              <a:t>, заключенный в водородсодержащий пластик;</a:t>
            </a:r>
            <a:r>
              <a:rPr lang="en-US" sz="2000" dirty="0">
                <a:latin typeface="+mj-lt"/>
              </a:rPr>
              <a:t> </a:t>
            </a:r>
            <a:r>
              <a:rPr lang="ru-RU" sz="2000" dirty="0">
                <a:latin typeface="+mj-lt"/>
              </a:rPr>
              <a:t>диаметр </a:t>
            </a:r>
            <a:r>
              <a:rPr lang="en-US" sz="2000" dirty="0">
                <a:latin typeface="+mj-lt"/>
              </a:rPr>
              <a:t>38 </a:t>
            </a:r>
            <a:r>
              <a:rPr lang="ru-RU" sz="2000" dirty="0">
                <a:latin typeface="+mj-lt"/>
              </a:rPr>
              <a:t>мм толщина</a:t>
            </a:r>
            <a:r>
              <a:rPr lang="en-US" sz="2000" dirty="0">
                <a:latin typeface="+mj-lt"/>
              </a:rPr>
              <a:t> 15</a:t>
            </a:r>
            <a:r>
              <a:rPr lang="ru-RU" sz="2000" dirty="0">
                <a:latin typeface="+mj-lt"/>
              </a:rPr>
              <a:t>,</a:t>
            </a:r>
            <a:r>
              <a:rPr lang="en-US" sz="2000" dirty="0">
                <a:latin typeface="+mj-lt"/>
              </a:rPr>
              <a:t>9 </a:t>
            </a:r>
            <a:r>
              <a:rPr lang="ru-RU" sz="2000" dirty="0">
                <a:latin typeface="+mj-lt"/>
              </a:rPr>
              <a:t>мм</a:t>
            </a:r>
            <a:endParaRPr lang="en-US" sz="2000" dirty="0">
              <a:latin typeface="+mj-lt"/>
            </a:endParaRPr>
          </a:p>
          <a:p>
            <a:r>
              <a:rPr lang="ru-RU" sz="2000" dirty="0" err="1">
                <a:latin typeface="+mj-lt"/>
              </a:rPr>
              <a:t>Светосбор</a:t>
            </a:r>
            <a:r>
              <a:rPr lang="ru-RU" sz="2000" dirty="0">
                <a:latin typeface="+mj-lt"/>
              </a:rPr>
              <a:t> излучения</a:t>
            </a:r>
            <a:r>
              <a:rPr lang="en-US" sz="2000" dirty="0">
                <a:latin typeface="+mj-lt"/>
              </a:rPr>
              <a:t>:</a:t>
            </a:r>
          </a:p>
          <a:p>
            <a:pPr lvl="1">
              <a:lnSpc>
                <a:spcPct val="80000"/>
              </a:lnSpc>
            </a:pPr>
            <a:r>
              <a:rPr lang="ru-RU" sz="2000" dirty="0">
                <a:latin typeface="+mj-lt"/>
              </a:rPr>
              <a:t>ФЭУ </a:t>
            </a:r>
            <a:r>
              <a:rPr lang="en-US" sz="2000" dirty="0">
                <a:latin typeface="+mj-lt"/>
              </a:rPr>
              <a:t>Hamamatsu R5611A</a:t>
            </a:r>
          </a:p>
        </p:txBody>
      </p:sp>
      <p:sp>
        <p:nvSpPr>
          <p:cNvPr id="20" name="Равнобедренный треугольник 19">
            <a:extLst>
              <a:ext uri="{FF2B5EF4-FFF2-40B4-BE49-F238E27FC236}">
                <a16:creationId xmlns:a16="http://schemas.microsoft.com/office/drawing/2014/main" id="{6A38C67E-6C13-4DFA-BB41-25B31438675D}"/>
              </a:ext>
            </a:extLst>
          </p:cNvPr>
          <p:cNvSpPr/>
          <p:nvPr/>
        </p:nvSpPr>
        <p:spPr>
          <a:xfrm rot="5400000">
            <a:off x="2768410" y="4165193"/>
            <a:ext cx="2492129" cy="2323742"/>
          </a:xfrm>
          <a:prstGeom prst="triangl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AE927E7-5FAE-4541-9921-CDE3BEAEC43C}"/>
              </a:ext>
            </a:extLst>
          </p:cNvPr>
          <p:cNvSpPr/>
          <p:nvPr/>
        </p:nvSpPr>
        <p:spPr>
          <a:xfrm>
            <a:off x="3865121" y="4706115"/>
            <a:ext cx="2363857" cy="1262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3836F46F-64D7-4E44-9E33-5BAD52E182F9}"/>
              </a:ext>
            </a:extLst>
          </p:cNvPr>
          <p:cNvSpPr>
            <a:spLocks noGrp="1"/>
          </p:cNvSpPr>
          <p:nvPr>
            <p:ph type="title"/>
          </p:nvPr>
        </p:nvSpPr>
        <p:spPr>
          <a:xfrm>
            <a:off x="2613100" y="106016"/>
            <a:ext cx="8700247" cy="1097891"/>
          </a:xfrm>
        </p:spPr>
        <p:txBody>
          <a:bodyPr>
            <a:normAutofit/>
          </a:bodyPr>
          <a:lstStyle/>
          <a:p>
            <a:pPr algn="ctr"/>
            <a:r>
              <a:rPr lang="en" sz="4000" b="1" dirty="0"/>
              <a:t>Neutron detectors</a:t>
            </a:r>
            <a:endParaRPr lang="en-US" sz="4000" b="1" dirty="0"/>
          </a:p>
        </p:txBody>
      </p:sp>
      <p:sp>
        <p:nvSpPr>
          <p:cNvPr id="6" name="Прямоугольник 5">
            <a:extLst>
              <a:ext uri="{FF2B5EF4-FFF2-40B4-BE49-F238E27FC236}">
                <a16:creationId xmlns:a16="http://schemas.microsoft.com/office/drawing/2014/main" id="{82DECC25-A709-442B-B553-FF690D18AD6F}"/>
              </a:ext>
            </a:extLst>
          </p:cNvPr>
          <p:cNvSpPr/>
          <p:nvPr/>
        </p:nvSpPr>
        <p:spPr>
          <a:xfrm>
            <a:off x="1037714" y="3857644"/>
            <a:ext cx="424831" cy="294791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усеченные верхние углы 7">
            <a:extLst>
              <a:ext uri="{FF2B5EF4-FFF2-40B4-BE49-F238E27FC236}">
                <a16:creationId xmlns:a16="http://schemas.microsoft.com/office/drawing/2014/main" id="{F86C3162-6F18-4405-8FDC-D365AB45E74E}"/>
              </a:ext>
            </a:extLst>
          </p:cNvPr>
          <p:cNvSpPr/>
          <p:nvPr/>
        </p:nvSpPr>
        <p:spPr>
          <a:xfrm rot="5400000">
            <a:off x="1368989" y="4316392"/>
            <a:ext cx="2488222" cy="2017437"/>
          </a:xfrm>
          <a:prstGeom prst="snip2SameRect">
            <a:avLst>
              <a:gd name="adj1" fmla="val 37767"/>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12D21BD6-02A4-4420-BF5E-2AE21FA2BFF4}"/>
              </a:ext>
            </a:extLst>
          </p:cNvPr>
          <p:cNvSpPr/>
          <p:nvPr/>
        </p:nvSpPr>
        <p:spPr>
          <a:xfrm>
            <a:off x="3744253" y="4839465"/>
            <a:ext cx="2351747" cy="9767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F1AA542A-5DC5-411C-ADCD-0E59F873C3D7}"/>
              </a:ext>
            </a:extLst>
          </p:cNvPr>
          <p:cNvSpPr/>
          <p:nvPr/>
        </p:nvSpPr>
        <p:spPr>
          <a:xfrm>
            <a:off x="1785431" y="4248857"/>
            <a:ext cx="1067172" cy="217170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Равнобедренный треугольник 10">
            <a:extLst>
              <a:ext uri="{FF2B5EF4-FFF2-40B4-BE49-F238E27FC236}">
                <a16:creationId xmlns:a16="http://schemas.microsoft.com/office/drawing/2014/main" id="{279CE11A-BB9E-42A7-8905-1D4F7B95933D}"/>
              </a:ext>
            </a:extLst>
          </p:cNvPr>
          <p:cNvSpPr/>
          <p:nvPr/>
        </p:nvSpPr>
        <p:spPr>
          <a:xfrm rot="5400000">
            <a:off x="2784005" y="4433764"/>
            <a:ext cx="1939427" cy="179243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FC548EDB-7934-49DB-AB7B-D85D454F8DD5}"/>
              </a:ext>
            </a:extLst>
          </p:cNvPr>
          <p:cNvSpPr/>
          <p:nvPr/>
        </p:nvSpPr>
        <p:spPr>
          <a:xfrm>
            <a:off x="300551" y="5154059"/>
            <a:ext cx="178676" cy="1786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4B824508-B21D-4CF0-9A8F-48D157AFDBF8}"/>
              </a:ext>
            </a:extLst>
          </p:cNvPr>
          <p:cNvCxnSpPr>
            <a:stCxn id="15" idx="6"/>
          </p:cNvCxnSpPr>
          <p:nvPr/>
        </p:nvCxnSpPr>
        <p:spPr>
          <a:xfrm>
            <a:off x="479227" y="5243397"/>
            <a:ext cx="405696" cy="26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Solar Panel Texture Set , Vector Drawing Stock Vector - Illustration of  seamless, manufacture: 187570668">
            <a:extLst>
              <a:ext uri="{FF2B5EF4-FFF2-40B4-BE49-F238E27FC236}">
                <a16:creationId xmlns:a16="http://schemas.microsoft.com/office/drawing/2014/main" id="{5FA29C58-CE9F-4928-941E-502C1D1B0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867" t="5422" r="5649" b="4672"/>
          <a:stretch/>
        </p:blipFill>
        <p:spPr bwMode="auto">
          <a:xfrm>
            <a:off x="1052187" y="3875435"/>
            <a:ext cx="395884" cy="2914600"/>
          </a:xfrm>
          <a:prstGeom prst="rect">
            <a:avLst/>
          </a:prstGeom>
          <a:noFill/>
          <a:extLst>
            <a:ext uri="{909E8E84-426E-40DD-AFC4-6F175D3DCCD1}">
              <a14:hiddenFill xmlns:a14="http://schemas.microsoft.com/office/drawing/2010/main">
                <a:solidFill>
                  <a:srgbClr val="FFFFFF"/>
                </a:solidFill>
              </a14:hiddenFill>
            </a:ext>
          </a:extLst>
        </p:spPr>
      </p:pic>
      <p:pic>
        <p:nvPicPr>
          <p:cNvPr id="23" name="Объект 4">
            <a:extLst>
              <a:ext uri="{FF2B5EF4-FFF2-40B4-BE49-F238E27FC236}">
                <a16:creationId xmlns:a16="http://schemas.microsoft.com/office/drawing/2014/main" id="{95F93DD9-E501-469E-A3DA-3E565AFD8019}"/>
              </a:ext>
            </a:extLst>
          </p:cNvPr>
          <p:cNvPicPr>
            <a:picLocks noChangeAspect="1"/>
          </p:cNvPicPr>
          <p:nvPr/>
        </p:nvPicPr>
        <p:blipFill rotWithShape="1">
          <a:blip r:embed="rId3">
            <a:extLst>
              <a:ext uri="{28A0092B-C50C-407E-A947-70E740481C1C}">
                <a14:useLocalDpi xmlns:a14="http://schemas.microsoft.com/office/drawing/2010/main" val="0"/>
              </a:ext>
            </a:extLst>
          </a:blip>
          <a:srcRect l="22541" t="15483" r="33137" b="16213"/>
          <a:stretch/>
        </p:blipFill>
        <p:spPr>
          <a:xfrm rot="5400000">
            <a:off x="6269778" y="3768908"/>
            <a:ext cx="3195848" cy="2770303"/>
          </a:xfrm>
          <a:prstGeom prst="rect">
            <a:avLst/>
          </a:prstGeom>
        </p:spPr>
      </p:pic>
      <p:pic>
        <p:nvPicPr>
          <p:cNvPr id="17" name="Picture 2" descr="BC-720 detects fast neutrons while being insensitive to gamma radiation">
            <a:extLst>
              <a:ext uri="{FF2B5EF4-FFF2-40B4-BE49-F238E27FC236}">
                <a16:creationId xmlns:a16="http://schemas.microsoft.com/office/drawing/2014/main" id="{DD2995D6-85FE-4933-8559-4E55D51AD6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43" r="25684"/>
          <a:stretch/>
        </p:blipFill>
        <p:spPr bwMode="auto">
          <a:xfrm>
            <a:off x="9304923" y="3556135"/>
            <a:ext cx="2770304" cy="3195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8CAA5D-EA06-4179-B64D-4900A3FDA41C}"/>
              </a:ext>
            </a:extLst>
          </p:cNvPr>
          <p:cNvSpPr txBox="1"/>
          <p:nvPr/>
        </p:nvSpPr>
        <p:spPr>
          <a:xfrm>
            <a:off x="4237878" y="5001944"/>
            <a:ext cx="1848213" cy="646331"/>
          </a:xfrm>
          <a:prstGeom prst="rect">
            <a:avLst/>
          </a:prstGeom>
          <a:noFill/>
        </p:spPr>
        <p:txBody>
          <a:bodyPr wrap="square" rtlCol="0">
            <a:spAutoFit/>
          </a:bodyPr>
          <a:lstStyle/>
          <a:p>
            <a:r>
              <a:rPr lang="ru-RU" dirty="0"/>
              <a:t>ФЭУ</a:t>
            </a:r>
          </a:p>
          <a:p>
            <a:r>
              <a:rPr lang="en-US" dirty="0"/>
              <a:t>Hamamatsu</a:t>
            </a:r>
            <a:endParaRPr lang="ru-RU" dirty="0"/>
          </a:p>
        </p:txBody>
      </p:sp>
      <p:sp>
        <p:nvSpPr>
          <p:cNvPr id="21" name="TextBox 20">
            <a:extLst>
              <a:ext uri="{FF2B5EF4-FFF2-40B4-BE49-F238E27FC236}">
                <a16:creationId xmlns:a16="http://schemas.microsoft.com/office/drawing/2014/main" id="{EC70EA60-895C-427F-8039-6D778A283D5A}"/>
              </a:ext>
            </a:extLst>
          </p:cNvPr>
          <p:cNvSpPr txBox="1"/>
          <p:nvPr/>
        </p:nvSpPr>
        <p:spPr>
          <a:xfrm>
            <a:off x="197128" y="4820212"/>
            <a:ext cx="1848213" cy="369332"/>
          </a:xfrm>
          <a:prstGeom prst="rect">
            <a:avLst/>
          </a:prstGeom>
          <a:noFill/>
        </p:spPr>
        <p:txBody>
          <a:bodyPr wrap="square" rtlCol="0">
            <a:spAutoFit/>
          </a:bodyPr>
          <a:lstStyle/>
          <a:p>
            <a:r>
              <a:rPr lang="en-US" dirty="0"/>
              <a:t>n</a:t>
            </a:r>
            <a:r>
              <a:rPr lang="en-US" baseline="30000" dirty="0"/>
              <a:t>0</a:t>
            </a:r>
            <a:endParaRPr lang="ru-RU" baseline="30000" dirty="0"/>
          </a:p>
        </p:txBody>
      </p:sp>
      <p:sp>
        <p:nvSpPr>
          <p:cNvPr id="24" name="TextBox 23">
            <a:extLst>
              <a:ext uri="{FF2B5EF4-FFF2-40B4-BE49-F238E27FC236}">
                <a16:creationId xmlns:a16="http://schemas.microsoft.com/office/drawing/2014/main" id="{FE69DE8C-7AC9-4D20-9E28-21A91B21FF04}"/>
              </a:ext>
            </a:extLst>
          </p:cNvPr>
          <p:cNvSpPr txBox="1"/>
          <p:nvPr/>
        </p:nvSpPr>
        <p:spPr>
          <a:xfrm>
            <a:off x="147433" y="3826931"/>
            <a:ext cx="1848213" cy="646331"/>
          </a:xfrm>
          <a:prstGeom prst="rect">
            <a:avLst/>
          </a:prstGeom>
          <a:noFill/>
        </p:spPr>
        <p:txBody>
          <a:bodyPr wrap="square" rtlCol="0">
            <a:spAutoFit/>
          </a:bodyPr>
          <a:lstStyle/>
          <a:p>
            <a:r>
              <a:rPr lang="ru-RU" dirty="0" err="1"/>
              <a:t>Солн</a:t>
            </a:r>
            <a:r>
              <a:rPr lang="ru-RU" dirty="0"/>
              <a:t>.</a:t>
            </a:r>
          </a:p>
          <a:p>
            <a:r>
              <a:rPr lang="ru-RU" dirty="0"/>
              <a:t>панель</a:t>
            </a:r>
          </a:p>
        </p:txBody>
      </p:sp>
      <p:sp>
        <p:nvSpPr>
          <p:cNvPr id="25" name="TextBox 24">
            <a:extLst>
              <a:ext uri="{FF2B5EF4-FFF2-40B4-BE49-F238E27FC236}">
                <a16:creationId xmlns:a16="http://schemas.microsoft.com/office/drawing/2014/main" id="{5F88B180-884C-44FC-9EA8-64E4CE637033}"/>
              </a:ext>
            </a:extLst>
          </p:cNvPr>
          <p:cNvSpPr txBox="1"/>
          <p:nvPr/>
        </p:nvSpPr>
        <p:spPr>
          <a:xfrm>
            <a:off x="1723673" y="4230866"/>
            <a:ext cx="1848213" cy="646331"/>
          </a:xfrm>
          <a:prstGeom prst="rect">
            <a:avLst/>
          </a:prstGeom>
          <a:noFill/>
        </p:spPr>
        <p:txBody>
          <a:bodyPr wrap="square" rtlCol="0">
            <a:spAutoFit/>
          </a:bodyPr>
          <a:lstStyle/>
          <a:p>
            <a:r>
              <a:rPr lang="ru-RU" dirty="0" err="1"/>
              <a:t>Чувствит</a:t>
            </a:r>
            <a:r>
              <a:rPr lang="ru-RU" dirty="0"/>
              <a:t>.</a:t>
            </a:r>
          </a:p>
          <a:p>
            <a:r>
              <a:rPr lang="ru-RU" dirty="0"/>
              <a:t>объем</a:t>
            </a:r>
          </a:p>
        </p:txBody>
      </p:sp>
      <p:pic>
        <p:nvPicPr>
          <p:cNvPr id="26" name="Picture 6" descr="Lomonosov Moscow State University Logo (MSU) | University, University logo,  State university">
            <a:extLst>
              <a:ext uri="{FF2B5EF4-FFF2-40B4-BE49-F238E27FC236}">
                <a16:creationId xmlns:a16="http://schemas.microsoft.com/office/drawing/2014/main" id="{63BF9D51-963A-E348-8DC4-BD1EDE0C35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737"/>
          <a:stretch/>
        </p:blipFill>
        <p:spPr bwMode="auto">
          <a:xfrm>
            <a:off x="0" y="10467"/>
            <a:ext cx="1805925" cy="134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0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A3945B-114A-3C40-9B40-F003F0579B24}"/>
              </a:ext>
            </a:extLst>
          </p:cNvPr>
          <p:cNvSpPr>
            <a:spLocks noGrp="1"/>
          </p:cNvSpPr>
          <p:nvPr>
            <p:ph type="title"/>
          </p:nvPr>
        </p:nvSpPr>
        <p:spPr>
          <a:xfrm>
            <a:off x="2689416" y="263053"/>
            <a:ext cx="8431306" cy="1325563"/>
          </a:xfrm>
        </p:spPr>
        <p:txBody>
          <a:bodyPr>
            <a:normAutofit/>
          </a:bodyPr>
          <a:lstStyle/>
          <a:p>
            <a:pPr algn="ctr"/>
            <a:r>
              <a:rPr lang="en" sz="4000" b="1" dirty="0"/>
              <a:t>Evaluation of the performance of the KODIZ device in flight conditions</a:t>
            </a:r>
            <a:endParaRPr lang="ru-RU" sz="4000" b="1" dirty="0"/>
          </a:p>
        </p:txBody>
      </p:sp>
      <p:sp>
        <p:nvSpPr>
          <p:cNvPr id="4" name="Объект 3">
            <a:extLst>
              <a:ext uri="{FF2B5EF4-FFF2-40B4-BE49-F238E27FC236}">
                <a16:creationId xmlns:a16="http://schemas.microsoft.com/office/drawing/2014/main" id="{3CA9E300-DFDD-224F-89FE-D349FCA1A972}"/>
              </a:ext>
            </a:extLst>
          </p:cNvPr>
          <p:cNvSpPr>
            <a:spLocks noGrp="1"/>
          </p:cNvSpPr>
          <p:nvPr>
            <p:ph sz="half" idx="2"/>
          </p:nvPr>
        </p:nvSpPr>
        <p:spPr>
          <a:xfrm>
            <a:off x="8032376" y="1828799"/>
            <a:ext cx="4159624" cy="4766147"/>
          </a:xfrm>
        </p:spPr>
        <p:txBody>
          <a:bodyPr>
            <a:normAutofit/>
          </a:bodyPr>
          <a:lstStyle/>
          <a:p>
            <a:pPr marL="0" indent="0" algn="ctr">
              <a:buNone/>
            </a:pPr>
            <a:r>
              <a:rPr lang="en-US" sz="2000" b="1" u="sng" dirty="0">
                <a:latin typeface="+mj-lt"/>
              </a:rPr>
              <a:t>E</a:t>
            </a:r>
            <a:r>
              <a:rPr lang="en" sz="2200" b="1" u="sng" dirty="0" err="1">
                <a:latin typeface="+mj-lt"/>
              </a:rPr>
              <a:t>xample</a:t>
            </a:r>
            <a:r>
              <a:rPr lang="en" sz="2200" b="1" u="sng" dirty="0">
                <a:latin typeface="+mj-lt"/>
              </a:rPr>
              <a:t> of a change in the count rate of detectors over time</a:t>
            </a:r>
          </a:p>
          <a:p>
            <a:pPr>
              <a:buFont typeface="Wingdings" pitchFamily="2" charset="2"/>
              <a:buChar char="Ø"/>
            </a:pPr>
            <a:r>
              <a:rPr lang="en" sz="2200" dirty="0">
                <a:latin typeface="+mj-lt"/>
              </a:rPr>
              <a:t>the top panel presents data from semiconductor detectors</a:t>
            </a:r>
          </a:p>
          <a:p>
            <a:pPr>
              <a:buFont typeface="Wingdings" pitchFamily="2" charset="2"/>
              <a:buChar char="Ø"/>
            </a:pPr>
            <a:r>
              <a:rPr lang="en" sz="2200" dirty="0">
                <a:latin typeface="+mj-lt"/>
              </a:rPr>
              <a:t> the second panel shows data from photoconverters of a scintillation detector</a:t>
            </a:r>
          </a:p>
          <a:p>
            <a:pPr>
              <a:buFont typeface="Wingdings" pitchFamily="2" charset="2"/>
              <a:buChar char="Ø"/>
            </a:pPr>
            <a:r>
              <a:rPr lang="en" sz="2200" dirty="0">
                <a:latin typeface="+mj-lt"/>
              </a:rPr>
              <a:t> the third panel shows data from a Cherenkov detector obtained using a PMT </a:t>
            </a:r>
          </a:p>
          <a:p>
            <a:pPr>
              <a:buFont typeface="Wingdings" pitchFamily="2" charset="2"/>
              <a:buChar char="Ø"/>
            </a:pPr>
            <a:r>
              <a:rPr lang="en" sz="2200" dirty="0">
                <a:latin typeface="+mj-lt"/>
              </a:rPr>
              <a:t>the bottom panel shows data from neutron detectors.</a:t>
            </a:r>
            <a:endParaRPr lang="ru-RU" sz="2200" dirty="0">
              <a:latin typeface="+mj-lt"/>
            </a:endParaRPr>
          </a:p>
        </p:txBody>
      </p:sp>
      <p:pic>
        <p:nvPicPr>
          <p:cNvPr id="5" name="Picture 6" descr="Lomonosov Moscow State University Logo (MSU) | University, University logo,  State university">
            <a:extLst>
              <a:ext uri="{FF2B5EF4-FFF2-40B4-BE49-F238E27FC236}">
                <a16:creationId xmlns:a16="http://schemas.microsoft.com/office/drawing/2014/main" id="{7B4DCDFD-A27E-AC47-AD63-33D81D58E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0" y="10467"/>
            <a:ext cx="1805925" cy="1341141"/>
          </a:xfrm>
          <a:prstGeom prst="rect">
            <a:avLst/>
          </a:prstGeom>
          <a:noFill/>
          <a:extLst>
            <a:ext uri="{909E8E84-426E-40DD-AFC4-6F175D3DCCD1}">
              <a14:hiddenFill xmlns:a14="http://schemas.microsoft.com/office/drawing/2010/main">
                <a:solidFill>
                  <a:srgbClr val="FFFFFF"/>
                </a:solidFill>
              </a14:hiddenFill>
            </a:ext>
          </a:extLst>
        </p:spPr>
      </p:pic>
      <p:pic>
        <p:nvPicPr>
          <p:cNvPr id="8" name="Объект 7">
            <a:extLst>
              <a:ext uri="{FF2B5EF4-FFF2-40B4-BE49-F238E27FC236}">
                <a16:creationId xmlns:a16="http://schemas.microsoft.com/office/drawing/2014/main" id="{F48F1183-6727-DF4E-BB6A-76BFDBCE8F33}"/>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7225" y="1925069"/>
            <a:ext cx="7781364" cy="4634020"/>
          </a:xfrm>
          <a:prstGeom prst="rect">
            <a:avLst/>
          </a:prstGeom>
          <a:noFill/>
          <a:ln>
            <a:noFill/>
          </a:ln>
        </p:spPr>
      </p:pic>
    </p:spTree>
    <p:extLst>
      <p:ext uri="{BB962C8B-B14F-4D97-AF65-F5344CB8AC3E}">
        <p14:creationId xmlns:p14="http://schemas.microsoft.com/office/powerpoint/2010/main" val="105224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omonosov Moscow State University Logo (MSU) | University, University logo,  State university">
            <a:extLst>
              <a:ext uri="{FF2B5EF4-FFF2-40B4-BE49-F238E27FC236}">
                <a16:creationId xmlns:a16="http://schemas.microsoft.com/office/drawing/2014/main" id="{919D8FCF-82B1-9649-9902-5901A3144F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a16="http://schemas.microsoft.com/office/drawing/2014/main" id="{E0B393CE-2A1D-D343-A412-8E6846CD3C60}"/>
              </a:ext>
            </a:extLst>
          </p:cNvPr>
          <p:cNvSpPr>
            <a:spLocks noGrp="1"/>
          </p:cNvSpPr>
          <p:nvPr>
            <p:ph type="title"/>
          </p:nvPr>
        </p:nvSpPr>
        <p:spPr>
          <a:xfrm>
            <a:off x="2567354" y="365125"/>
            <a:ext cx="8786446" cy="1325563"/>
          </a:xfrm>
        </p:spPr>
        <p:txBody>
          <a:bodyPr>
            <a:normAutofit/>
          </a:bodyPr>
          <a:lstStyle/>
          <a:p>
            <a:pPr algn="ctr"/>
            <a:r>
              <a:rPr lang="en" sz="4000" b="1" dirty="0"/>
              <a:t>Evaluation of the performance of the KODIZ device in flight conditions</a:t>
            </a:r>
            <a:endParaRPr lang="ru-RU" sz="4000" b="1" dirty="0"/>
          </a:p>
        </p:txBody>
      </p:sp>
      <p:pic>
        <p:nvPicPr>
          <p:cNvPr id="7" name="Объект 6">
            <a:extLst>
              <a:ext uri="{FF2B5EF4-FFF2-40B4-BE49-F238E27FC236}">
                <a16:creationId xmlns:a16="http://schemas.microsoft.com/office/drawing/2014/main" id="{2A06C506-6333-5D4E-AD70-E3FF36CE095E}"/>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7231" y="1968134"/>
            <a:ext cx="7971692" cy="4640385"/>
          </a:xfrm>
          <a:prstGeom prst="rect">
            <a:avLst/>
          </a:prstGeom>
          <a:noFill/>
          <a:ln>
            <a:noFill/>
          </a:ln>
        </p:spPr>
      </p:pic>
      <p:sp>
        <p:nvSpPr>
          <p:cNvPr id="8" name="Прямоугольник 7">
            <a:extLst>
              <a:ext uri="{FF2B5EF4-FFF2-40B4-BE49-F238E27FC236}">
                <a16:creationId xmlns:a16="http://schemas.microsoft.com/office/drawing/2014/main" id="{32B55357-03FD-CA48-A4A9-A001B565D798}"/>
              </a:ext>
            </a:extLst>
          </p:cNvPr>
          <p:cNvSpPr/>
          <p:nvPr/>
        </p:nvSpPr>
        <p:spPr>
          <a:xfrm>
            <a:off x="8217877" y="1714872"/>
            <a:ext cx="3810000" cy="4893647"/>
          </a:xfrm>
          <a:prstGeom prst="rect">
            <a:avLst/>
          </a:prstGeom>
        </p:spPr>
        <p:txBody>
          <a:bodyPr wrap="square" anchor="ctr">
            <a:spAutoFit/>
          </a:bodyPr>
          <a:lstStyle/>
          <a:p>
            <a:r>
              <a:rPr lang="ru-RU" sz="2400" b="1" u="sng" dirty="0" err="1">
                <a:latin typeface="+mj-lt"/>
              </a:rPr>
              <a:t>Amplitude</a:t>
            </a:r>
            <a:r>
              <a:rPr lang="ru-RU" sz="2400" b="1" u="sng" dirty="0">
                <a:latin typeface="+mj-lt"/>
              </a:rPr>
              <a:t> </a:t>
            </a:r>
            <a:r>
              <a:rPr lang="ru-RU" sz="2400" b="1" u="sng" dirty="0" err="1">
                <a:latin typeface="+mj-lt"/>
              </a:rPr>
              <a:t>spectrum</a:t>
            </a:r>
            <a:r>
              <a:rPr lang="ru-RU" sz="2400" b="1" u="sng" dirty="0">
                <a:latin typeface="+mj-lt"/>
              </a:rPr>
              <a:t> </a:t>
            </a:r>
            <a:r>
              <a:rPr lang="ru-RU" sz="2400" b="1" u="sng" dirty="0" err="1">
                <a:latin typeface="+mj-lt"/>
              </a:rPr>
              <a:t>of</a:t>
            </a:r>
            <a:r>
              <a:rPr lang="ru-RU" sz="2400" b="1" u="sng" dirty="0">
                <a:latin typeface="+mj-lt"/>
              </a:rPr>
              <a:t> </a:t>
            </a:r>
            <a:r>
              <a:rPr lang="ru-RU" sz="2400" b="1" u="sng" dirty="0" err="1">
                <a:latin typeface="+mj-lt"/>
              </a:rPr>
              <a:t>signals</a:t>
            </a:r>
            <a:r>
              <a:rPr lang="ru-RU" sz="2400" b="1" u="sng" dirty="0">
                <a:latin typeface="+mj-lt"/>
              </a:rPr>
              <a:t> </a:t>
            </a:r>
            <a:r>
              <a:rPr lang="ru-RU" sz="2400" b="1" u="sng" dirty="0" err="1">
                <a:latin typeface="+mj-lt"/>
              </a:rPr>
              <a:t>from</a:t>
            </a:r>
            <a:r>
              <a:rPr lang="ru-RU" sz="2400" b="1" u="sng" dirty="0">
                <a:latin typeface="+mj-lt"/>
              </a:rPr>
              <a:t> </a:t>
            </a:r>
            <a:r>
              <a:rPr lang="ru-RU" sz="2400" b="1" u="sng" dirty="0" err="1">
                <a:latin typeface="+mj-lt"/>
              </a:rPr>
              <a:t>the</a:t>
            </a:r>
            <a:r>
              <a:rPr lang="ru-RU" sz="2400" b="1" u="sng" dirty="0">
                <a:latin typeface="+mj-lt"/>
              </a:rPr>
              <a:t> </a:t>
            </a:r>
            <a:r>
              <a:rPr lang="ru-RU" sz="2400" b="1" u="sng" dirty="0" err="1">
                <a:latin typeface="+mj-lt"/>
              </a:rPr>
              <a:t>Cherenkov</a:t>
            </a:r>
            <a:r>
              <a:rPr lang="ru-RU" sz="2400" b="1" u="sng" dirty="0">
                <a:latin typeface="+mj-lt"/>
              </a:rPr>
              <a:t> </a:t>
            </a:r>
            <a:r>
              <a:rPr lang="ru-RU" sz="2400" b="1" u="sng" dirty="0" err="1">
                <a:latin typeface="+mj-lt"/>
              </a:rPr>
              <a:t>detector</a:t>
            </a:r>
            <a:r>
              <a:rPr lang="en-US" sz="2400" b="1" u="sng" dirty="0">
                <a:latin typeface="+mj-lt"/>
              </a:rPr>
              <a:t>:</a:t>
            </a:r>
          </a:p>
          <a:p>
            <a:r>
              <a:rPr lang="ru-RU" sz="2400" dirty="0">
                <a:latin typeface="+mj-lt"/>
              </a:rPr>
              <a:t> </a:t>
            </a:r>
            <a:endParaRPr lang="en-US" sz="2400" dirty="0">
              <a:latin typeface="+mj-lt"/>
            </a:endParaRPr>
          </a:p>
          <a:p>
            <a:pPr marL="342900" indent="-342900">
              <a:buFont typeface="Wingdings" pitchFamily="2" charset="2"/>
              <a:buChar char="Ø"/>
            </a:pPr>
            <a:r>
              <a:rPr lang="en-US" sz="2400" dirty="0">
                <a:latin typeface="+mj-lt"/>
              </a:rPr>
              <a:t>t</a:t>
            </a:r>
            <a:r>
              <a:rPr lang="ru-RU" sz="2400" dirty="0" err="1">
                <a:latin typeface="+mj-lt"/>
              </a:rPr>
              <a:t>he</a:t>
            </a:r>
            <a:r>
              <a:rPr lang="ru-RU" sz="2400" dirty="0">
                <a:latin typeface="+mj-lt"/>
              </a:rPr>
              <a:t> </a:t>
            </a:r>
            <a:r>
              <a:rPr lang="ru-RU" sz="2400" dirty="0" err="1">
                <a:latin typeface="+mj-lt"/>
              </a:rPr>
              <a:t>top</a:t>
            </a:r>
            <a:r>
              <a:rPr lang="ru-RU" sz="2400" dirty="0">
                <a:latin typeface="+mj-lt"/>
              </a:rPr>
              <a:t> </a:t>
            </a:r>
            <a:r>
              <a:rPr lang="ru-RU" sz="2400" dirty="0" err="1">
                <a:latin typeface="+mj-lt"/>
              </a:rPr>
              <a:t>panel</a:t>
            </a:r>
            <a:r>
              <a:rPr lang="ru-RU" sz="2400" dirty="0">
                <a:latin typeface="+mj-lt"/>
              </a:rPr>
              <a:t> </a:t>
            </a:r>
            <a:r>
              <a:rPr lang="ru-RU" sz="2400" dirty="0" err="1">
                <a:latin typeface="+mj-lt"/>
              </a:rPr>
              <a:t>is</a:t>
            </a:r>
            <a:r>
              <a:rPr lang="ru-RU" sz="2400" dirty="0">
                <a:latin typeface="+mj-lt"/>
              </a:rPr>
              <a:t> </a:t>
            </a:r>
            <a:r>
              <a:rPr lang="ru-RU" sz="2400" dirty="0" err="1">
                <a:latin typeface="+mj-lt"/>
              </a:rPr>
              <a:t>the</a:t>
            </a:r>
            <a:r>
              <a:rPr lang="ru-RU" sz="2400" dirty="0">
                <a:latin typeface="+mj-lt"/>
              </a:rPr>
              <a:t> </a:t>
            </a:r>
            <a:r>
              <a:rPr lang="ru-RU" sz="2400" dirty="0" err="1">
                <a:latin typeface="+mj-lt"/>
              </a:rPr>
              <a:t>spectrum</a:t>
            </a:r>
            <a:r>
              <a:rPr lang="ru-RU" sz="2400" dirty="0">
                <a:latin typeface="+mj-lt"/>
              </a:rPr>
              <a:t> </a:t>
            </a:r>
            <a:r>
              <a:rPr lang="ru-RU" sz="2400" dirty="0" err="1">
                <a:latin typeface="+mj-lt"/>
              </a:rPr>
              <a:t>of</a:t>
            </a:r>
            <a:r>
              <a:rPr lang="ru-RU" sz="2400" dirty="0">
                <a:latin typeface="+mj-lt"/>
              </a:rPr>
              <a:t> </a:t>
            </a:r>
            <a:r>
              <a:rPr lang="ru-RU" sz="2400" dirty="0" err="1">
                <a:latin typeface="+mj-lt"/>
              </a:rPr>
              <a:t>signals</a:t>
            </a:r>
            <a:r>
              <a:rPr lang="ru-RU" sz="2400" dirty="0">
                <a:latin typeface="+mj-lt"/>
              </a:rPr>
              <a:t> </a:t>
            </a:r>
            <a:r>
              <a:rPr lang="ru-RU" sz="2400" dirty="0" err="1">
                <a:latin typeface="+mj-lt"/>
              </a:rPr>
              <a:t>from</a:t>
            </a:r>
            <a:r>
              <a:rPr lang="ru-RU" sz="2400" dirty="0">
                <a:latin typeface="+mj-lt"/>
              </a:rPr>
              <a:t> </a:t>
            </a:r>
            <a:r>
              <a:rPr lang="ru-RU" sz="2400" dirty="0" err="1">
                <a:latin typeface="+mj-lt"/>
              </a:rPr>
              <a:t>the</a:t>
            </a:r>
            <a:r>
              <a:rPr lang="ru-RU" sz="2400" dirty="0">
                <a:latin typeface="+mj-lt"/>
              </a:rPr>
              <a:t> PMT</a:t>
            </a:r>
            <a:endParaRPr lang="en-US" sz="2400" dirty="0">
              <a:latin typeface="+mj-lt"/>
            </a:endParaRPr>
          </a:p>
          <a:p>
            <a:endParaRPr lang="en-US" sz="2400" dirty="0">
              <a:latin typeface="+mj-lt"/>
            </a:endParaRPr>
          </a:p>
          <a:p>
            <a:endParaRPr lang="en-US" sz="2400" dirty="0">
              <a:latin typeface="+mj-lt"/>
            </a:endParaRPr>
          </a:p>
          <a:p>
            <a:r>
              <a:rPr lang="ru-RU" sz="2400" dirty="0">
                <a:latin typeface="+mj-lt"/>
              </a:rPr>
              <a:t> </a:t>
            </a:r>
            <a:endParaRPr lang="en-US" sz="2400" dirty="0">
              <a:latin typeface="+mj-lt"/>
            </a:endParaRPr>
          </a:p>
          <a:p>
            <a:pPr marL="342900" indent="-342900">
              <a:buFont typeface="Wingdings" pitchFamily="2" charset="2"/>
              <a:buChar char="Ø"/>
            </a:pPr>
            <a:r>
              <a:rPr lang="ru-RU" sz="2400" dirty="0" err="1">
                <a:latin typeface="+mj-lt"/>
              </a:rPr>
              <a:t>the</a:t>
            </a:r>
            <a:r>
              <a:rPr lang="ru-RU" sz="2400" dirty="0">
                <a:latin typeface="+mj-lt"/>
              </a:rPr>
              <a:t> </a:t>
            </a:r>
            <a:r>
              <a:rPr lang="ru-RU" sz="2400" dirty="0" err="1">
                <a:latin typeface="+mj-lt"/>
              </a:rPr>
              <a:t>bottom</a:t>
            </a:r>
            <a:r>
              <a:rPr lang="ru-RU" sz="2400" dirty="0">
                <a:latin typeface="+mj-lt"/>
              </a:rPr>
              <a:t> </a:t>
            </a:r>
            <a:r>
              <a:rPr lang="ru-RU" sz="2400" dirty="0" err="1">
                <a:latin typeface="+mj-lt"/>
              </a:rPr>
              <a:t>panel</a:t>
            </a:r>
            <a:r>
              <a:rPr lang="ru-RU" sz="2400" dirty="0">
                <a:latin typeface="+mj-lt"/>
              </a:rPr>
              <a:t> </a:t>
            </a:r>
            <a:r>
              <a:rPr lang="ru-RU" sz="2400" dirty="0" err="1">
                <a:latin typeface="+mj-lt"/>
              </a:rPr>
              <a:t>is</a:t>
            </a:r>
            <a:r>
              <a:rPr lang="ru-RU" sz="2400" dirty="0">
                <a:latin typeface="+mj-lt"/>
              </a:rPr>
              <a:t> </a:t>
            </a:r>
            <a:r>
              <a:rPr lang="ru-RU" sz="2400" dirty="0" err="1">
                <a:latin typeface="+mj-lt"/>
              </a:rPr>
              <a:t>the</a:t>
            </a:r>
            <a:r>
              <a:rPr lang="ru-RU" sz="2400" dirty="0">
                <a:latin typeface="+mj-lt"/>
              </a:rPr>
              <a:t> </a:t>
            </a:r>
            <a:r>
              <a:rPr lang="ru-RU" sz="2400" dirty="0" err="1">
                <a:latin typeface="+mj-lt"/>
              </a:rPr>
              <a:t>spectrum</a:t>
            </a:r>
            <a:r>
              <a:rPr lang="ru-RU" sz="2400" dirty="0">
                <a:latin typeface="+mj-lt"/>
              </a:rPr>
              <a:t> </a:t>
            </a:r>
            <a:r>
              <a:rPr lang="ru-RU" sz="2400" dirty="0" err="1">
                <a:latin typeface="+mj-lt"/>
              </a:rPr>
              <a:t>of</a:t>
            </a:r>
            <a:r>
              <a:rPr lang="ru-RU" sz="2400" dirty="0">
                <a:latin typeface="+mj-lt"/>
              </a:rPr>
              <a:t> </a:t>
            </a:r>
            <a:r>
              <a:rPr lang="ru-RU" sz="2400" dirty="0" err="1">
                <a:latin typeface="+mj-lt"/>
              </a:rPr>
              <a:t>signals</a:t>
            </a:r>
            <a:r>
              <a:rPr lang="ru-RU" sz="2400" dirty="0">
                <a:latin typeface="+mj-lt"/>
              </a:rPr>
              <a:t> </a:t>
            </a:r>
            <a:r>
              <a:rPr lang="ru-RU" sz="2400" dirty="0" err="1">
                <a:latin typeface="+mj-lt"/>
              </a:rPr>
              <a:t>from</a:t>
            </a:r>
            <a:r>
              <a:rPr lang="ru-RU" sz="2400" dirty="0">
                <a:latin typeface="+mj-lt"/>
              </a:rPr>
              <a:t> </a:t>
            </a:r>
            <a:r>
              <a:rPr lang="ru-RU" sz="2400" dirty="0" err="1">
                <a:latin typeface="+mj-lt"/>
              </a:rPr>
              <a:t>the</a:t>
            </a:r>
            <a:r>
              <a:rPr lang="ru-RU" sz="2400" dirty="0">
                <a:latin typeface="+mj-lt"/>
              </a:rPr>
              <a:t> </a:t>
            </a:r>
            <a:r>
              <a:rPr lang="ru-RU" sz="2400" dirty="0" err="1">
                <a:latin typeface="+mj-lt"/>
              </a:rPr>
              <a:t>SiPM</a:t>
            </a:r>
            <a:r>
              <a:rPr lang="ru-RU" dirty="0"/>
              <a:t>.</a:t>
            </a:r>
          </a:p>
        </p:txBody>
      </p:sp>
    </p:spTree>
    <p:extLst>
      <p:ext uri="{BB962C8B-B14F-4D97-AF65-F5344CB8AC3E}">
        <p14:creationId xmlns:p14="http://schemas.microsoft.com/office/powerpoint/2010/main" val="198329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0F8A68-9A9F-B844-A524-6DCB3C4DFEEF}"/>
              </a:ext>
            </a:extLst>
          </p:cNvPr>
          <p:cNvSpPr>
            <a:spLocks noGrp="1"/>
          </p:cNvSpPr>
          <p:nvPr>
            <p:ph type="title"/>
          </p:nvPr>
        </p:nvSpPr>
        <p:spPr>
          <a:xfrm>
            <a:off x="2391507" y="723716"/>
            <a:ext cx="7098323" cy="1325563"/>
          </a:xfrm>
        </p:spPr>
        <p:txBody>
          <a:bodyPr>
            <a:normAutofit/>
          </a:bodyPr>
          <a:lstStyle/>
          <a:p>
            <a:pPr algn="ctr"/>
            <a:r>
              <a:rPr lang="en" sz="4000" b="1" dirty="0"/>
              <a:t>Conclusions</a:t>
            </a:r>
            <a:endParaRPr lang="ru-RU" sz="4000" b="1" dirty="0"/>
          </a:p>
        </p:txBody>
      </p:sp>
      <p:sp>
        <p:nvSpPr>
          <p:cNvPr id="3" name="Объект 2">
            <a:extLst>
              <a:ext uri="{FF2B5EF4-FFF2-40B4-BE49-F238E27FC236}">
                <a16:creationId xmlns:a16="http://schemas.microsoft.com/office/drawing/2014/main" id="{F504F999-6D9F-9E43-BA87-871A0E276652}"/>
              </a:ext>
            </a:extLst>
          </p:cNvPr>
          <p:cNvSpPr>
            <a:spLocks noGrp="1"/>
          </p:cNvSpPr>
          <p:nvPr>
            <p:ph sz="half" idx="1"/>
          </p:nvPr>
        </p:nvSpPr>
        <p:spPr>
          <a:xfrm>
            <a:off x="975946" y="1772872"/>
            <a:ext cx="10240108" cy="3889375"/>
          </a:xfrm>
        </p:spPr>
        <p:txBody>
          <a:bodyPr anchor="ctr">
            <a:normAutofit/>
          </a:bodyPr>
          <a:lstStyle/>
          <a:p>
            <a:pPr marL="0" indent="0" algn="just">
              <a:lnSpc>
                <a:spcPct val="150000"/>
              </a:lnSpc>
              <a:buNone/>
            </a:pPr>
            <a:r>
              <a:rPr lang="en" dirty="0"/>
              <a:t>Developed, manufactured and integrated into the microsatellite of the </a:t>
            </a:r>
            <a:r>
              <a:rPr lang="en" dirty="0" err="1"/>
              <a:t>Cubesat</a:t>
            </a:r>
            <a:r>
              <a:rPr lang="en" dirty="0"/>
              <a:t> type, the KODIZ device, designed to develop methods for monitoring the radiation situation in low Earth orbit. After the launch on August 9, 2022, the device successfully operates as part of the Monitor-1 microsatellite.</a:t>
            </a:r>
            <a:endParaRPr lang="ru-RU" dirty="0"/>
          </a:p>
        </p:txBody>
      </p:sp>
      <p:pic>
        <p:nvPicPr>
          <p:cNvPr id="5" name="Picture 6" descr="Lomonosov Moscow State University Logo (MSU) | University, University logo,  State university">
            <a:extLst>
              <a:ext uri="{FF2B5EF4-FFF2-40B4-BE49-F238E27FC236}">
                <a16:creationId xmlns:a16="http://schemas.microsoft.com/office/drawing/2014/main" id="{9E67ADC2-0143-9142-B8E0-2A8644F3A7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413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06D564-ED38-2D47-A2CE-642F60E8A787}"/>
              </a:ext>
            </a:extLst>
          </p:cNvPr>
          <p:cNvSpPr>
            <a:spLocks noGrp="1"/>
          </p:cNvSpPr>
          <p:nvPr>
            <p:ph type="title"/>
          </p:nvPr>
        </p:nvSpPr>
        <p:spPr>
          <a:xfrm>
            <a:off x="422031" y="4866787"/>
            <a:ext cx="10966939" cy="1325563"/>
          </a:xfrm>
        </p:spPr>
        <p:txBody>
          <a:bodyPr>
            <a:noAutofit/>
          </a:bodyPr>
          <a:lstStyle/>
          <a:p>
            <a:pPr algn="ctr"/>
            <a:r>
              <a:rPr lang="en" sz="3200" dirty="0"/>
              <a:t>This work was done with the support of </a:t>
            </a:r>
            <a:br>
              <a:rPr lang="en" sz="3200" dirty="0"/>
            </a:br>
            <a:r>
              <a:rPr lang="en" sz="3200" dirty="0"/>
              <a:t>MSU Program of Development,</a:t>
            </a:r>
            <a:br>
              <a:rPr lang="en" sz="3200" dirty="0"/>
            </a:br>
            <a:r>
              <a:rPr lang="en" sz="3200" dirty="0"/>
              <a:t> Project No 23-SCH01-02</a:t>
            </a:r>
            <a:endParaRPr lang="ru-RU" sz="3200" dirty="0"/>
          </a:p>
        </p:txBody>
      </p:sp>
      <p:pic>
        <p:nvPicPr>
          <p:cNvPr id="5" name="Picture 6" descr="Lomonosov Moscow State University Logo (MSU) | University, University logo,  State university">
            <a:extLst>
              <a:ext uri="{FF2B5EF4-FFF2-40B4-BE49-F238E27FC236}">
                <a16:creationId xmlns:a16="http://schemas.microsoft.com/office/drawing/2014/main" id="{01C7826A-0E23-3A48-9F64-B337343445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F38BF652-CFBA-304F-B64D-2F9225092F7A}"/>
              </a:ext>
            </a:extLst>
          </p:cNvPr>
          <p:cNvSpPr/>
          <p:nvPr/>
        </p:nvSpPr>
        <p:spPr>
          <a:xfrm>
            <a:off x="4378651" y="2030534"/>
            <a:ext cx="3053698" cy="769441"/>
          </a:xfrm>
          <a:prstGeom prst="rect">
            <a:avLst/>
          </a:prstGeom>
        </p:spPr>
        <p:txBody>
          <a:bodyPr wrap="square">
            <a:spAutoFit/>
          </a:bodyPr>
          <a:lstStyle/>
          <a:p>
            <a:r>
              <a:rPr lang="en-US" sz="4400" b="1" dirty="0">
                <a:latin typeface="+mj-lt"/>
              </a:rPr>
              <a:t>THANK YOU</a:t>
            </a:r>
            <a:endParaRPr lang="ru-RU" sz="4400" b="1" dirty="0">
              <a:latin typeface="+mj-lt"/>
            </a:endParaRPr>
          </a:p>
        </p:txBody>
      </p:sp>
    </p:spTree>
    <p:extLst>
      <p:ext uri="{BB962C8B-B14F-4D97-AF65-F5344CB8AC3E}">
        <p14:creationId xmlns:p14="http://schemas.microsoft.com/office/powerpoint/2010/main" val="216938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35E189-1C75-CB45-9A8B-A00093CAAC1C}"/>
              </a:ext>
            </a:extLst>
          </p:cNvPr>
          <p:cNvSpPr>
            <a:spLocks noGrp="1"/>
          </p:cNvSpPr>
          <p:nvPr>
            <p:ph type="title"/>
          </p:nvPr>
        </p:nvSpPr>
        <p:spPr>
          <a:xfrm>
            <a:off x="2832847" y="76143"/>
            <a:ext cx="7368988" cy="1325563"/>
          </a:xfrm>
        </p:spPr>
        <p:txBody>
          <a:bodyPr anchor="t">
            <a:normAutofit/>
          </a:bodyPr>
          <a:lstStyle/>
          <a:p>
            <a:pPr algn="ctr"/>
            <a:r>
              <a:rPr lang="en" sz="4000" b="1" dirty="0"/>
              <a:t>The relevance of research</a:t>
            </a:r>
            <a:endParaRPr lang="ru-RU" sz="4000" b="1" dirty="0"/>
          </a:p>
        </p:txBody>
      </p:sp>
      <p:sp>
        <p:nvSpPr>
          <p:cNvPr id="3" name="Объект 2">
            <a:extLst>
              <a:ext uri="{FF2B5EF4-FFF2-40B4-BE49-F238E27FC236}">
                <a16:creationId xmlns:a16="http://schemas.microsoft.com/office/drawing/2014/main" id="{9CDE0045-ED5E-8F4E-ACCB-716D65F8252B}"/>
              </a:ext>
            </a:extLst>
          </p:cNvPr>
          <p:cNvSpPr>
            <a:spLocks noGrp="1"/>
          </p:cNvSpPr>
          <p:nvPr>
            <p:ph sz="half" idx="1"/>
          </p:nvPr>
        </p:nvSpPr>
        <p:spPr>
          <a:xfrm>
            <a:off x="197224" y="1882588"/>
            <a:ext cx="4858870" cy="4554071"/>
          </a:xfrm>
        </p:spPr>
        <p:txBody>
          <a:bodyPr>
            <a:normAutofit/>
          </a:bodyPr>
          <a:lstStyle/>
          <a:p>
            <a:pPr marL="0" indent="0">
              <a:buNone/>
            </a:pPr>
            <a:r>
              <a:rPr lang="en" sz="2400" dirty="0"/>
              <a:t>The presence of potential radiation effects from fluxes of high-energy SCR protons for the equipment and crews of airliners flying along circumpolar routes</a:t>
            </a:r>
          </a:p>
          <a:p>
            <a:pPr marL="0" indent="0">
              <a:buNone/>
            </a:pPr>
            <a:r>
              <a:rPr lang="en" sz="2400" dirty="0"/>
              <a:t>Dose rate at an altitude of 10.67 km:</a:t>
            </a:r>
          </a:p>
          <a:p>
            <a:r>
              <a:rPr lang="en" sz="2400" dirty="0"/>
              <a:t>Quiet period: 1.62 µ</a:t>
            </a:r>
            <a:r>
              <a:rPr lang="en" sz="2400" dirty="0" err="1"/>
              <a:t>Gy</a:t>
            </a:r>
            <a:r>
              <a:rPr lang="en" sz="2400" dirty="0"/>
              <a:t>/h</a:t>
            </a:r>
          </a:p>
          <a:p>
            <a:r>
              <a:rPr lang="en" sz="2400" dirty="0"/>
              <a:t>During SPS: 3.66 µ</a:t>
            </a:r>
            <a:r>
              <a:rPr lang="en" sz="2400" dirty="0" err="1"/>
              <a:t>Gy</a:t>
            </a:r>
            <a:r>
              <a:rPr lang="en" sz="2400" dirty="0"/>
              <a:t>/h</a:t>
            </a:r>
            <a:endParaRPr lang="ru-RU" sz="2400" dirty="0"/>
          </a:p>
        </p:txBody>
      </p:sp>
      <p:pic>
        <p:nvPicPr>
          <p:cNvPr id="5" name="Picture 6" descr="Lomonosov Moscow State University Logo (MSU) | University, University logo,  State university">
            <a:extLst>
              <a:ext uri="{FF2B5EF4-FFF2-40B4-BE49-F238E27FC236}">
                <a16:creationId xmlns:a16="http://schemas.microsoft.com/office/drawing/2014/main" id="{80EDF4DB-DF14-9D41-8623-8C8E2BF9B5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pic>
        <p:nvPicPr>
          <p:cNvPr id="6" name="Объект 7">
            <a:extLst>
              <a:ext uri="{FF2B5EF4-FFF2-40B4-BE49-F238E27FC236}">
                <a16:creationId xmlns:a16="http://schemas.microsoft.com/office/drawing/2014/main" id="{09050FF7-2B73-B549-9BD3-D5D0568E1D0C}"/>
              </a:ext>
            </a:extLst>
          </p:cNvPr>
          <p:cNvPicPr>
            <a:picLocks noGrp="1" noChangeAspect="1"/>
          </p:cNvPicPr>
          <p:nvPr>
            <p:ph sz="half" idx="2"/>
          </p:nvPr>
        </p:nvPicPr>
        <p:blipFill>
          <a:blip r:embed="rId3"/>
          <a:stretch>
            <a:fillRect/>
          </a:stretch>
        </p:blipFill>
        <p:spPr>
          <a:xfrm>
            <a:off x="5150759" y="1181087"/>
            <a:ext cx="7041241" cy="5600770"/>
          </a:xfrm>
          <a:prstGeom prst="rect">
            <a:avLst/>
          </a:prstGeom>
        </p:spPr>
      </p:pic>
      <p:sp>
        <p:nvSpPr>
          <p:cNvPr id="7" name="Прямоугольник 6">
            <a:extLst>
              <a:ext uri="{FF2B5EF4-FFF2-40B4-BE49-F238E27FC236}">
                <a16:creationId xmlns:a16="http://schemas.microsoft.com/office/drawing/2014/main" id="{F815FB1C-1AA6-6945-9167-2C2B83430493}"/>
              </a:ext>
            </a:extLst>
          </p:cNvPr>
          <p:cNvSpPr/>
          <p:nvPr/>
        </p:nvSpPr>
        <p:spPr>
          <a:xfrm>
            <a:off x="0" y="6113493"/>
            <a:ext cx="6096000" cy="646331"/>
          </a:xfrm>
          <a:prstGeom prst="rect">
            <a:avLst/>
          </a:prstGeom>
        </p:spPr>
        <p:txBody>
          <a:bodyPr>
            <a:spAutoFit/>
          </a:bodyPr>
          <a:lstStyle/>
          <a:p>
            <a:r>
              <a:rPr lang="en-US" i="1" dirty="0">
                <a:solidFill>
                  <a:schemeClr val="bg2">
                    <a:lumMod val="50000"/>
                  </a:schemeClr>
                </a:solidFill>
              </a:rPr>
              <a:t>T.P. </a:t>
            </a:r>
            <a:r>
              <a:rPr lang="en-US" i="1" dirty="0" err="1">
                <a:solidFill>
                  <a:schemeClr val="bg2">
                    <a:lumMod val="50000"/>
                  </a:schemeClr>
                </a:solidFill>
              </a:rPr>
              <a:t>Dachev</a:t>
            </a:r>
            <a:r>
              <a:rPr lang="en-US" i="1" dirty="0">
                <a:solidFill>
                  <a:schemeClr val="bg2">
                    <a:lumMod val="50000"/>
                  </a:schemeClr>
                </a:solidFill>
              </a:rPr>
              <a:t> / Journal of Atmospheric and </a:t>
            </a:r>
            <a:endParaRPr lang="ru-RU" i="1" dirty="0">
              <a:solidFill>
                <a:schemeClr val="bg2">
                  <a:lumMod val="50000"/>
                </a:schemeClr>
              </a:solidFill>
            </a:endParaRPr>
          </a:p>
          <a:p>
            <a:r>
              <a:rPr lang="en-US" i="1" dirty="0">
                <a:solidFill>
                  <a:schemeClr val="bg2">
                    <a:lumMod val="50000"/>
                  </a:schemeClr>
                </a:solidFill>
              </a:rPr>
              <a:t>Solar-Terrestrial Physics 102 (2013) 148–156</a:t>
            </a:r>
            <a:endParaRPr lang="ru-RU" i="1" dirty="0">
              <a:solidFill>
                <a:schemeClr val="bg2">
                  <a:lumMod val="50000"/>
                </a:schemeClr>
              </a:solidFill>
            </a:endParaRPr>
          </a:p>
        </p:txBody>
      </p:sp>
    </p:spTree>
    <p:extLst>
      <p:ext uri="{BB962C8B-B14F-4D97-AF65-F5344CB8AC3E}">
        <p14:creationId xmlns:p14="http://schemas.microsoft.com/office/powerpoint/2010/main" val="1112502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C389CC-E9F1-5746-BDFA-6B236365CC27}"/>
              </a:ext>
            </a:extLst>
          </p:cNvPr>
          <p:cNvSpPr>
            <a:spLocks noGrp="1"/>
          </p:cNvSpPr>
          <p:nvPr>
            <p:ph type="title"/>
          </p:nvPr>
        </p:nvSpPr>
        <p:spPr>
          <a:xfrm>
            <a:off x="2241176" y="365125"/>
            <a:ext cx="9112624" cy="1036581"/>
          </a:xfrm>
        </p:spPr>
        <p:txBody>
          <a:bodyPr anchor="t">
            <a:normAutofit/>
          </a:bodyPr>
          <a:lstStyle/>
          <a:p>
            <a:pPr algn="ctr"/>
            <a:r>
              <a:rPr lang="en" sz="4000" b="1" dirty="0"/>
              <a:t>Object of study</a:t>
            </a:r>
            <a:endParaRPr lang="ru-RU" sz="4000" b="1" dirty="0"/>
          </a:p>
        </p:txBody>
      </p:sp>
      <p:pic>
        <p:nvPicPr>
          <p:cNvPr id="5" name="Picture 6" descr="Lomonosov Moscow State University Logo (MSU) | University, University logo,  State university">
            <a:extLst>
              <a:ext uri="{FF2B5EF4-FFF2-40B4-BE49-F238E27FC236}">
                <a16:creationId xmlns:a16="http://schemas.microsoft.com/office/drawing/2014/main" id="{62C27D91-E9DF-884C-B3C0-C7C638CBD7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Объект 5">
            <a:extLst>
              <a:ext uri="{FF2B5EF4-FFF2-40B4-BE49-F238E27FC236}">
                <a16:creationId xmlns:a16="http://schemas.microsoft.com/office/drawing/2014/main" id="{CBD058B7-1811-0740-9257-822BAD9E8C5B}"/>
              </a:ext>
            </a:extLst>
          </p:cNvPr>
          <p:cNvGraphicFramePr>
            <a:graphicFrameLocks noGrp="1"/>
          </p:cNvGraphicFramePr>
          <p:nvPr>
            <p:ph sz="half" idx="1"/>
            <p:extLst>
              <p:ext uri="{D42A27DB-BD31-4B8C-83A1-F6EECF244321}">
                <p14:modId xmlns:p14="http://schemas.microsoft.com/office/powerpoint/2010/main" val="424068676"/>
              </p:ext>
            </p:extLst>
          </p:nvPr>
        </p:nvGraphicFramePr>
        <p:xfrm>
          <a:off x="838199" y="1588667"/>
          <a:ext cx="10625456" cy="4904208"/>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a:extLst>
              <a:ext uri="{FF2B5EF4-FFF2-40B4-BE49-F238E27FC236}">
                <a16:creationId xmlns:a16="http://schemas.microsoft.com/office/drawing/2014/main" id="{186CE1D3-1363-5842-A6B6-61F0813FE187}"/>
              </a:ext>
            </a:extLst>
          </p:cNvPr>
          <p:cNvSpPr/>
          <p:nvPr/>
        </p:nvSpPr>
        <p:spPr>
          <a:xfrm>
            <a:off x="2090569" y="4058438"/>
            <a:ext cx="9133243" cy="66014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71C5717D-4941-9142-A55B-3514A7613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313" y="3686981"/>
            <a:ext cx="1582352" cy="1582352"/>
          </a:xfrm>
          <a:prstGeom prst="rect">
            <a:avLst/>
          </a:prstGeom>
        </p:spPr>
      </p:pic>
    </p:spTree>
    <p:extLst>
      <p:ext uri="{BB962C8B-B14F-4D97-AF65-F5344CB8AC3E}">
        <p14:creationId xmlns:p14="http://schemas.microsoft.com/office/powerpoint/2010/main" val="15213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0DE028-CF68-A044-92EB-F5C9F487F22B}"/>
              </a:ext>
            </a:extLst>
          </p:cNvPr>
          <p:cNvSpPr>
            <a:spLocks noGrp="1"/>
          </p:cNvSpPr>
          <p:nvPr>
            <p:ph type="title"/>
          </p:nvPr>
        </p:nvSpPr>
        <p:spPr>
          <a:xfrm>
            <a:off x="3530812" y="108478"/>
            <a:ext cx="6904105" cy="734205"/>
          </a:xfrm>
        </p:spPr>
        <p:txBody>
          <a:bodyPr anchor="t">
            <a:normAutofit/>
          </a:bodyPr>
          <a:lstStyle/>
          <a:p>
            <a:pPr algn="ctr"/>
            <a:r>
              <a:rPr lang="en" sz="4000" b="1" dirty="0"/>
              <a:t>Nan</a:t>
            </a:r>
            <a:r>
              <a:rPr lang="ru-RU" sz="4000" b="1" dirty="0" err="1"/>
              <a:t>osatellite</a:t>
            </a:r>
            <a:r>
              <a:rPr lang="en-US" sz="4000" b="1" dirty="0"/>
              <a:t> </a:t>
            </a:r>
            <a:r>
              <a:rPr lang="ru-RU" sz="4000" b="1" dirty="0"/>
              <a:t> </a:t>
            </a:r>
            <a:r>
              <a:rPr lang="ru-RU" sz="4000" b="1" dirty="0" err="1"/>
              <a:t>M</a:t>
            </a:r>
            <a:r>
              <a:rPr lang="en-US" sz="4000" b="1" dirty="0"/>
              <a:t>ONITOR</a:t>
            </a:r>
            <a:r>
              <a:rPr lang="ru-RU" sz="4000" b="1" dirty="0"/>
              <a:t>-1</a:t>
            </a:r>
            <a:r>
              <a:rPr lang="ru-RU" sz="4000" b="1" dirty="0">
                <a:effectLst/>
              </a:rPr>
              <a:t> </a:t>
            </a:r>
            <a:endParaRPr lang="ru-RU" sz="4000" b="1" dirty="0"/>
          </a:p>
        </p:txBody>
      </p:sp>
      <p:pic>
        <p:nvPicPr>
          <p:cNvPr id="4" name="Picture 6" descr="Lomonosov Moscow State University Logo (MSU) | University, University logo,  State university">
            <a:extLst>
              <a:ext uri="{FF2B5EF4-FFF2-40B4-BE49-F238E27FC236}">
                <a16:creationId xmlns:a16="http://schemas.microsoft.com/office/drawing/2014/main" id="{B25E43DB-59F0-9840-B8E3-B42C636BB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5D43B1D-AFA5-2F4A-97E9-2E358E18E829}"/>
              </a:ext>
            </a:extLst>
          </p:cNvPr>
          <p:cNvSpPr/>
          <p:nvPr/>
        </p:nvSpPr>
        <p:spPr>
          <a:xfrm>
            <a:off x="2653553" y="842683"/>
            <a:ext cx="8641976" cy="1697068"/>
          </a:xfrm>
          <a:prstGeom prst="rect">
            <a:avLst/>
          </a:prstGeom>
        </p:spPr>
        <p:txBody>
          <a:bodyPr wrap="square">
            <a:spAutoFit/>
          </a:bodyPr>
          <a:lstStyle/>
          <a:p>
            <a:pPr marL="285750" indent="-285750">
              <a:lnSpc>
                <a:spcPct val="150000"/>
              </a:lnSpc>
              <a:buFont typeface="Arial" panose="020B0604020202020204" pitchFamily="34" charset="0"/>
              <a:buChar char="•"/>
            </a:pPr>
            <a:r>
              <a:rPr lang="en" sz="2400" dirty="0"/>
              <a:t>Launched  on August 9, 2022 on the Soyuz-2.1b</a:t>
            </a:r>
          </a:p>
          <a:p>
            <a:pPr marL="285750" indent="-285750">
              <a:lnSpc>
                <a:spcPct val="150000"/>
              </a:lnSpc>
              <a:buFont typeface="Arial" panose="020B0604020202020204" pitchFamily="34" charset="0"/>
              <a:buChar char="•"/>
            </a:pPr>
            <a:r>
              <a:rPr lang="en" sz="2400" dirty="0"/>
              <a:t>Altitude 500 km, inclination 97.4°, orbital period 94.4 minutes</a:t>
            </a:r>
          </a:p>
          <a:p>
            <a:pPr marL="285750" indent="-285750">
              <a:lnSpc>
                <a:spcPct val="150000"/>
              </a:lnSpc>
              <a:buFont typeface="Arial" panose="020B0604020202020204" pitchFamily="34" charset="0"/>
              <a:buChar char="•"/>
            </a:pPr>
            <a:r>
              <a:rPr lang="en" sz="2400" dirty="0"/>
              <a:t>CubeSat </a:t>
            </a:r>
            <a:r>
              <a:rPr lang="ru-RU" sz="2400" dirty="0"/>
              <a:t>3</a:t>
            </a:r>
            <a:r>
              <a:rPr lang="en-US" sz="2400" dirty="0"/>
              <a:t>U</a:t>
            </a:r>
            <a:r>
              <a:rPr lang="en" sz="2400" dirty="0"/>
              <a:t> mass 2.84 kg (platform 2.09 kg, device 0.75 kg)</a:t>
            </a:r>
            <a:endParaRPr lang="ru-RU" sz="2400" dirty="0"/>
          </a:p>
        </p:txBody>
      </p:sp>
      <p:pic>
        <p:nvPicPr>
          <p:cNvPr id="6" name="Рисунок 5">
            <a:extLst>
              <a:ext uri="{FF2B5EF4-FFF2-40B4-BE49-F238E27FC236}">
                <a16:creationId xmlns:a16="http://schemas.microsoft.com/office/drawing/2014/main" id="{370346BB-E61C-2042-B65B-8C2F9B9DEBB8}"/>
              </a:ext>
            </a:extLst>
          </p:cNvPr>
          <p:cNvPicPr>
            <a:picLocks noChangeAspect="1"/>
          </p:cNvPicPr>
          <p:nvPr/>
        </p:nvPicPr>
        <p:blipFill>
          <a:blip r:embed="rId3"/>
          <a:stretch>
            <a:fillRect/>
          </a:stretch>
        </p:blipFill>
        <p:spPr>
          <a:xfrm>
            <a:off x="0" y="2662600"/>
            <a:ext cx="12308229" cy="4195400"/>
          </a:xfrm>
          <a:prstGeom prst="rect">
            <a:avLst/>
          </a:prstGeom>
        </p:spPr>
      </p:pic>
    </p:spTree>
    <p:extLst>
      <p:ext uri="{BB962C8B-B14F-4D97-AF65-F5344CB8AC3E}">
        <p14:creationId xmlns:p14="http://schemas.microsoft.com/office/powerpoint/2010/main" val="2950930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763507-70B5-4317-8EB5-3885A540FE60}"/>
              </a:ext>
            </a:extLst>
          </p:cNvPr>
          <p:cNvSpPr>
            <a:spLocks noGrp="1"/>
          </p:cNvSpPr>
          <p:nvPr>
            <p:ph type="title"/>
          </p:nvPr>
        </p:nvSpPr>
        <p:spPr>
          <a:xfrm>
            <a:off x="1926771" y="315390"/>
            <a:ext cx="9813715" cy="970450"/>
          </a:xfrm>
        </p:spPr>
        <p:txBody>
          <a:bodyPr>
            <a:normAutofit/>
          </a:bodyPr>
          <a:lstStyle/>
          <a:p>
            <a:pPr algn="ctr"/>
            <a:r>
              <a:rPr lang="en" sz="4000" b="1" dirty="0"/>
              <a:t>Structure of the MONITOR-1 spacecraft</a:t>
            </a:r>
            <a:endParaRPr lang="ru-RU" sz="4000" b="1" dirty="0"/>
          </a:p>
        </p:txBody>
      </p:sp>
      <p:sp>
        <p:nvSpPr>
          <p:cNvPr id="3" name="Объект 2">
            <a:extLst>
              <a:ext uri="{FF2B5EF4-FFF2-40B4-BE49-F238E27FC236}">
                <a16:creationId xmlns:a16="http://schemas.microsoft.com/office/drawing/2014/main" id="{42A9EF37-FA89-4AFA-B11E-FBFF3A38E417}"/>
              </a:ext>
            </a:extLst>
          </p:cNvPr>
          <p:cNvSpPr>
            <a:spLocks noGrp="1"/>
          </p:cNvSpPr>
          <p:nvPr>
            <p:ph sz="half" idx="1"/>
          </p:nvPr>
        </p:nvSpPr>
        <p:spPr>
          <a:xfrm>
            <a:off x="182977" y="1948365"/>
            <a:ext cx="5830197" cy="4420786"/>
          </a:xfrm>
        </p:spPr>
        <p:txBody>
          <a:bodyPr>
            <a:noAutofit/>
          </a:bodyPr>
          <a:lstStyle/>
          <a:p>
            <a:r>
              <a:rPr lang="en" sz="2400" b="1" dirty="0"/>
              <a:t>Antennas for receiving and transmitting information</a:t>
            </a:r>
            <a:endParaRPr lang="ru-RU" sz="2400" b="1" dirty="0"/>
          </a:p>
          <a:p>
            <a:r>
              <a:rPr lang="en" sz="2400" b="1" dirty="0"/>
              <a:t>Spacecraft service control unit</a:t>
            </a:r>
          </a:p>
          <a:p>
            <a:pPr marL="0" indent="0">
              <a:buNone/>
            </a:pPr>
            <a:endParaRPr lang="ru-RU" sz="2400" b="1" dirty="0"/>
          </a:p>
          <a:p>
            <a:r>
              <a:rPr lang="en" sz="2400" b="1" dirty="0"/>
              <a:t>Digital processing unit</a:t>
            </a:r>
          </a:p>
          <a:p>
            <a:pPr marL="0" indent="0">
              <a:buNone/>
            </a:pPr>
            <a:endParaRPr lang="ru-RU" sz="2400" b="1" dirty="0"/>
          </a:p>
          <a:p>
            <a:r>
              <a:rPr lang="en" sz="2400" b="1" dirty="0"/>
              <a:t>Detector unit No. 1 (PMT and </a:t>
            </a:r>
            <a:r>
              <a:rPr lang="en" sz="2400" b="1" dirty="0" err="1"/>
              <a:t>SiPM</a:t>
            </a:r>
            <a:r>
              <a:rPr lang="en" sz="2400" b="1" dirty="0"/>
              <a:t>)</a:t>
            </a:r>
          </a:p>
          <a:p>
            <a:pPr marL="0" indent="0">
              <a:buNone/>
            </a:pPr>
            <a:endParaRPr lang="ru-RU" sz="2400" b="1" dirty="0"/>
          </a:p>
          <a:p>
            <a:r>
              <a:rPr lang="en" sz="2400" b="1" dirty="0"/>
              <a:t>Detector unit No. 2 (P/P detectors)</a:t>
            </a:r>
            <a:endParaRPr lang="ru-RU" sz="2400" b="1" dirty="0"/>
          </a:p>
        </p:txBody>
      </p:sp>
      <p:sp>
        <p:nvSpPr>
          <p:cNvPr id="6" name="Объект 5">
            <a:extLst>
              <a:ext uri="{FF2B5EF4-FFF2-40B4-BE49-F238E27FC236}">
                <a16:creationId xmlns:a16="http://schemas.microsoft.com/office/drawing/2014/main" id="{C084FFE4-7581-4A90-8582-BBEF14654960}"/>
              </a:ext>
            </a:extLst>
          </p:cNvPr>
          <p:cNvSpPr>
            <a:spLocks noGrp="1"/>
          </p:cNvSpPr>
          <p:nvPr>
            <p:ph sz="half" idx="2"/>
          </p:nvPr>
        </p:nvSpPr>
        <p:spPr/>
        <p:txBody>
          <a:bodyPr/>
          <a:lstStyle/>
          <a:p>
            <a:endParaRPr lang="ru-RU"/>
          </a:p>
        </p:txBody>
      </p:sp>
      <p:pic>
        <p:nvPicPr>
          <p:cNvPr id="7" name="Рисунок 6">
            <a:extLst>
              <a:ext uri="{FF2B5EF4-FFF2-40B4-BE49-F238E27FC236}">
                <a16:creationId xmlns:a16="http://schemas.microsoft.com/office/drawing/2014/main" id="{38878873-D4B4-4530-AEB3-48B8FF24375B}"/>
              </a:ext>
            </a:extLst>
          </p:cNvPr>
          <p:cNvPicPr>
            <a:picLocks noChangeAspect="1"/>
          </p:cNvPicPr>
          <p:nvPr/>
        </p:nvPicPr>
        <p:blipFill rotWithShape="1">
          <a:blip r:embed="rId2">
            <a:extLst>
              <a:ext uri="{28A0092B-C50C-407E-A947-70E740481C1C}">
                <a14:useLocalDpi xmlns:a14="http://schemas.microsoft.com/office/drawing/2010/main" val="0"/>
              </a:ext>
            </a:extLst>
          </a:blip>
          <a:srcRect l="6064" t="-237" r="16304" b="237"/>
          <a:stretch/>
        </p:blipFill>
        <p:spPr>
          <a:xfrm>
            <a:off x="9031562" y="1671483"/>
            <a:ext cx="2803220" cy="4794567"/>
          </a:xfrm>
          <a:prstGeom prst="rect">
            <a:avLst/>
          </a:prstGeom>
        </p:spPr>
      </p:pic>
      <p:pic>
        <p:nvPicPr>
          <p:cNvPr id="9" name="Рисунок 8">
            <a:extLst>
              <a:ext uri="{FF2B5EF4-FFF2-40B4-BE49-F238E27FC236}">
                <a16:creationId xmlns:a16="http://schemas.microsoft.com/office/drawing/2014/main" id="{CAA1AC2F-FD75-4D6B-B835-9AE679E4CEA8}"/>
              </a:ext>
            </a:extLst>
          </p:cNvPr>
          <p:cNvPicPr>
            <a:picLocks noChangeAspect="1"/>
          </p:cNvPicPr>
          <p:nvPr/>
        </p:nvPicPr>
        <p:blipFill rotWithShape="1">
          <a:blip r:embed="rId3">
            <a:extLst>
              <a:ext uri="{28A0092B-C50C-407E-A947-70E740481C1C}">
                <a14:useLocalDpi xmlns:a14="http://schemas.microsoft.com/office/drawing/2010/main" val="0"/>
              </a:ext>
            </a:extLst>
          </a:blip>
          <a:srcRect l="3755" t="9783" r="10083" b="7444"/>
          <a:stretch/>
        </p:blipFill>
        <p:spPr>
          <a:xfrm rot="5400000">
            <a:off x="5179840" y="2773354"/>
            <a:ext cx="4794567" cy="2590825"/>
          </a:xfrm>
          <a:prstGeom prst="rect">
            <a:avLst/>
          </a:prstGeom>
        </p:spPr>
      </p:pic>
      <p:cxnSp>
        <p:nvCxnSpPr>
          <p:cNvPr id="17" name="Соединитель: уступ 16">
            <a:extLst>
              <a:ext uri="{FF2B5EF4-FFF2-40B4-BE49-F238E27FC236}">
                <a16:creationId xmlns:a16="http://schemas.microsoft.com/office/drawing/2014/main" id="{E8998194-D546-4C2A-B7E7-15473815F1A8}"/>
              </a:ext>
            </a:extLst>
          </p:cNvPr>
          <p:cNvCxnSpPr>
            <a:cxnSpLocks/>
          </p:cNvCxnSpPr>
          <p:nvPr/>
        </p:nvCxnSpPr>
        <p:spPr>
          <a:xfrm>
            <a:off x="509954" y="3250337"/>
            <a:ext cx="7067169" cy="448875"/>
          </a:xfrm>
          <a:prstGeom prst="bentConnector3">
            <a:avLst>
              <a:gd name="adj1" fmla="val 74008"/>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Соединитель: уступ 19">
            <a:extLst>
              <a:ext uri="{FF2B5EF4-FFF2-40B4-BE49-F238E27FC236}">
                <a16:creationId xmlns:a16="http://schemas.microsoft.com/office/drawing/2014/main" id="{8B3E8865-B08D-44F5-8E31-6AFE17012BAE}"/>
              </a:ext>
            </a:extLst>
          </p:cNvPr>
          <p:cNvCxnSpPr>
            <a:cxnSpLocks/>
          </p:cNvCxnSpPr>
          <p:nvPr/>
        </p:nvCxnSpPr>
        <p:spPr>
          <a:xfrm>
            <a:off x="509953" y="4158758"/>
            <a:ext cx="7067170" cy="260842"/>
          </a:xfrm>
          <a:prstGeom prst="bentConnector3">
            <a:avLst>
              <a:gd name="adj1" fmla="val 7415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Соединитель: уступ 25">
            <a:extLst>
              <a:ext uri="{FF2B5EF4-FFF2-40B4-BE49-F238E27FC236}">
                <a16:creationId xmlns:a16="http://schemas.microsoft.com/office/drawing/2014/main" id="{99650CBB-C3CF-4F4A-97B6-D17577E7F1CE}"/>
              </a:ext>
            </a:extLst>
          </p:cNvPr>
          <p:cNvCxnSpPr>
            <a:cxnSpLocks/>
          </p:cNvCxnSpPr>
          <p:nvPr/>
        </p:nvCxnSpPr>
        <p:spPr>
          <a:xfrm flipV="1">
            <a:off x="509953" y="5638262"/>
            <a:ext cx="7067170" cy="325658"/>
          </a:xfrm>
          <a:prstGeom prst="bentConnector3">
            <a:avLst>
              <a:gd name="adj1" fmla="val 74044"/>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Соединитель: уступ 31">
            <a:extLst>
              <a:ext uri="{FF2B5EF4-FFF2-40B4-BE49-F238E27FC236}">
                <a16:creationId xmlns:a16="http://schemas.microsoft.com/office/drawing/2014/main" id="{3EF21E98-8329-46A4-B704-5E437B2B4CF6}"/>
              </a:ext>
            </a:extLst>
          </p:cNvPr>
          <p:cNvCxnSpPr>
            <a:cxnSpLocks/>
          </p:cNvCxnSpPr>
          <p:nvPr/>
        </p:nvCxnSpPr>
        <p:spPr>
          <a:xfrm>
            <a:off x="509954" y="2343914"/>
            <a:ext cx="7067169" cy="398520"/>
          </a:xfrm>
          <a:prstGeom prst="bentConnector3">
            <a:avLst>
              <a:gd name="adj1" fmla="val 73577"/>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id="{5911C9E9-48D2-46A4-BC8D-0AD0410A6FA4}"/>
              </a:ext>
            </a:extLst>
          </p:cNvPr>
          <p:cNvCxnSpPr/>
          <p:nvPr/>
        </p:nvCxnSpPr>
        <p:spPr>
          <a:xfrm>
            <a:off x="509953" y="5064366"/>
            <a:ext cx="706717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13" name="Picture 6" descr="Lomonosov Moscow State University Logo (MSU) | University, University logo,  State university">
            <a:extLst>
              <a:ext uri="{FF2B5EF4-FFF2-40B4-BE49-F238E27FC236}">
                <a16:creationId xmlns:a16="http://schemas.microsoft.com/office/drawing/2014/main" id="{5CB3D582-D053-EA46-A098-81C44237E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59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1F0521-C40B-0540-A2F4-9C25D8A56380}"/>
              </a:ext>
            </a:extLst>
          </p:cNvPr>
          <p:cNvSpPr>
            <a:spLocks noGrp="1"/>
          </p:cNvSpPr>
          <p:nvPr>
            <p:ph type="title"/>
          </p:nvPr>
        </p:nvSpPr>
        <p:spPr>
          <a:xfrm>
            <a:off x="1985682" y="204430"/>
            <a:ext cx="9368118" cy="978911"/>
          </a:xfrm>
        </p:spPr>
        <p:txBody>
          <a:bodyPr anchor="t">
            <a:normAutofit/>
          </a:bodyPr>
          <a:lstStyle/>
          <a:p>
            <a:pPr algn="ctr"/>
            <a:r>
              <a:rPr lang="en" sz="4000" b="1" dirty="0"/>
              <a:t>Tasks of the KODIZ device</a:t>
            </a:r>
            <a:endParaRPr lang="ru-RU" sz="4000" b="1" dirty="0"/>
          </a:p>
        </p:txBody>
      </p:sp>
      <p:sp>
        <p:nvSpPr>
          <p:cNvPr id="3" name="Объект 2">
            <a:extLst>
              <a:ext uri="{FF2B5EF4-FFF2-40B4-BE49-F238E27FC236}">
                <a16:creationId xmlns:a16="http://schemas.microsoft.com/office/drawing/2014/main" id="{85F69F80-1D45-884A-8470-8538CE54E1A7}"/>
              </a:ext>
            </a:extLst>
          </p:cNvPr>
          <p:cNvSpPr>
            <a:spLocks noGrp="1"/>
          </p:cNvSpPr>
          <p:nvPr>
            <p:ph sz="half" idx="1"/>
          </p:nvPr>
        </p:nvSpPr>
        <p:spPr>
          <a:xfrm>
            <a:off x="412376" y="1581000"/>
            <a:ext cx="10811436" cy="4837729"/>
          </a:xfrm>
        </p:spPr>
        <p:txBody>
          <a:bodyPr>
            <a:noAutofit/>
          </a:bodyPr>
          <a:lstStyle/>
          <a:p>
            <a:pPr marL="0" indent="0">
              <a:buNone/>
            </a:pPr>
            <a:r>
              <a:rPr lang="en" sz="2400" b="1" u="sng" dirty="0"/>
              <a:t>Target task of the device:</a:t>
            </a:r>
          </a:p>
          <a:p>
            <a:pPr marL="0" indent="0">
              <a:buNone/>
            </a:pPr>
            <a:r>
              <a:rPr lang="en" sz="2000" dirty="0"/>
              <a:t>Providing information sufficient to detect large increases in SCR proton fluxes, which can significantly increase the dose rate on board aircraft compared to the background created by GCR.</a:t>
            </a:r>
          </a:p>
          <a:p>
            <a:r>
              <a:rPr lang="en" sz="2000" dirty="0"/>
              <a:t>Fluxes of protons and nuclei with Z&gt;1 with energy greater than 320 MeV/nucleon</a:t>
            </a:r>
          </a:p>
          <a:p>
            <a:r>
              <a:rPr lang="en" sz="2000" dirty="0"/>
              <a:t>Fluxes of protons and nuclei with Z&gt;1 with energy greater than 30 – 50 MeV/nucleon</a:t>
            </a:r>
          </a:p>
          <a:p>
            <a:pPr marL="0" indent="0">
              <a:buNone/>
            </a:pPr>
            <a:endParaRPr lang="ru-RU" sz="2400" b="1" u="sng" dirty="0"/>
          </a:p>
          <a:p>
            <a:pPr marL="0" indent="0">
              <a:buNone/>
            </a:pPr>
            <a:r>
              <a:rPr lang="en" sz="2400" b="1" u="sng" dirty="0"/>
              <a:t>Additional task:</a:t>
            </a:r>
          </a:p>
          <a:p>
            <a:pPr marL="0" indent="0">
              <a:buNone/>
            </a:pPr>
            <a:r>
              <a:rPr lang="en" sz="2000" dirty="0"/>
              <a:t>Development of technical means for recording cosmic radiation, suitable for use on small spacecraft, under real space flight conditions.</a:t>
            </a:r>
          </a:p>
          <a:p>
            <a:r>
              <a:rPr lang="en" sz="2000" dirty="0"/>
              <a:t>Using a </a:t>
            </a:r>
            <a:r>
              <a:rPr lang="en" sz="2000" dirty="0" err="1"/>
              <a:t>SiPM</a:t>
            </a:r>
            <a:r>
              <a:rPr lang="en" sz="2000" dirty="0"/>
              <a:t> detector to record a Cherenkov flash</a:t>
            </a:r>
          </a:p>
          <a:p>
            <a:r>
              <a:rPr lang="en" sz="2000" dirty="0"/>
              <a:t>Registration of the absorbed dose rate of charged particles</a:t>
            </a:r>
          </a:p>
          <a:p>
            <a:r>
              <a:rPr lang="en" sz="2000" dirty="0"/>
              <a:t>Registration of neutron fluxes using lithium glasses</a:t>
            </a:r>
            <a:endParaRPr lang="ru-RU" sz="2000" dirty="0"/>
          </a:p>
        </p:txBody>
      </p:sp>
      <p:pic>
        <p:nvPicPr>
          <p:cNvPr id="5" name="Picture 6" descr="Lomonosov Moscow State University Logo (MSU) | University, University logo,  State university">
            <a:extLst>
              <a:ext uri="{FF2B5EF4-FFF2-40B4-BE49-F238E27FC236}">
                <a16:creationId xmlns:a16="http://schemas.microsoft.com/office/drawing/2014/main" id="{2FA7D658-6496-1A4E-AAE8-37E975DE8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7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Lomonosov Moscow State University Logo (MSU) | University, University logo,  State university">
            <a:extLst>
              <a:ext uri="{FF2B5EF4-FFF2-40B4-BE49-F238E27FC236}">
                <a16:creationId xmlns:a16="http://schemas.microsoft.com/office/drawing/2014/main" id="{2BCD5DC4-E051-C74F-BD11-AA09DBE374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B8094A86-370F-F343-B5BF-CD38DD4B6DFE}"/>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2108" y="1990820"/>
            <a:ext cx="3594583" cy="4351338"/>
          </a:xfrm>
          <a:prstGeom prst="rect">
            <a:avLst/>
          </a:prstGeom>
          <a:noFill/>
        </p:spPr>
      </p:pic>
      <p:sp>
        <p:nvSpPr>
          <p:cNvPr id="9" name="Объект 8">
            <a:extLst>
              <a:ext uri="{FF2B5EF4-FFF2-40B4-BE49-F238E27FC236}">
                <a16:creationId xmlns:a16="http://schemas.microsoft.com/office/drawing/2014/main" id="{357C61A5-F90D-8E48-90A2-FC77D0068939}"/>
              </a:ext>
            </a:extLst>
          </p:cNvPr>
          <p:cNvSpPr>
            <a:spLocks noGrp="1"/>
          </p:cNvSpPr>
          <p:nvPr>
            <p:ph sz="half" idx="2"/>
          </p:nvPr>
        </p:nvSpPr>
        <p:spPr>
          <a:xfrm>
            <a:off x="2083700" y="229616"/>
            <a:ext cx="9323293" cy="1341141"/>
          </a:xfrm>
        </p:spPr>
        <p:txBody>
          <a:bodyPr anchor="ctr">
            <a:noAutofit/>
          </a:bodyPr>
          <a:lstStyle/>
          <a:p>
            <a:pPr marL="0" indent="0" algn="ctr">
              <a:buNone/>
            </a:pPr>
            <a:r>
              <a:rPr lang="ru-RU" sz="4000" dirty="0" err="1"/>
              <a:t>Scheme</a:t>
            </a:r>
            <a:r>
              <a:rPr lang="ru-RU" sz="4000" dirty="0"/>
              <a:t> </a:t>
            </a:r>
            <a:r>
              <a:rPr lang="ru-RU" sz="4000" dirty="0" err="1"/>
              <a:t>of</a:t>
            </a:r>
            <a:r>
              <a:rPr lang="ru-RU" sz="4000" dirty="0"/>
              <a:t> </a:t>
            </a:r>
            <a:r>
              <a:rPr lang="ru-RU" sz="4000" dirty="0" err="1"/>
              <a:t>arrangement</a:t>
            </a:r>
            <a:r>
              <a:rPr lang="ru-RU" sz="4000" dirty="0"/>
              <a:t> </a:t>
            </a:r>
            <a:r>
              <a:rPr lang="ru-RU" sz="4000" dirty="0" err="1"/>
              <a:t>of</a:t>
            </a:r>
            <a:r>
              <a:rPr lang="ru-RU" sz="4000" dirty="0"/>
              <a:t> </a:t>
            </a:r>
            <a:r>
              <a:rPr lang="ru-RU" sz="4000" dirty="0" err="1"/>
              <a:t>units</a:t>
            </a:r>
            <a:r>
              <a:rPr lang="ru-RU" sz="4000" dirty="0"/>
              <a:t> </a:t>
            </a:r>
          </a:p>
          <a:p>
            <a:pPr marL="0" indent="0" algn="ctr">
              <a:buNone/>
            </a:pPr>
            <a:r>
              <a:rPr lang="ru-RU" sz="4000" dirty="0" err="1"/>
              <a:t>of</a:t>
            </a:r>
            <a:r>
              <a:rPr lang="ru-RU" sz="4000" dirty="0"/>
              <a:t> </a:t>
            </a:r>
            <a:r>
              <a:rPr lang="ru-RU" sz="4000" dirty="0" err="1"/>
              <a:t>the</a:t>
            </a:r>
            <a:r>
              <a:rPr lang="ru-RU" sz="4000" dirty="0"/>
              <a:t> KODIZ </a:t>
            </a:r>
            <a:r>
              <a:rPr lang="ru-RU" sz="4000" dirty="0" err="1"/>
              <a:t>device</a:t>
            </a:r>
            <a:r>
              <a:rPr lang="ru-RU" sz="4000" dirty="0">
                <a:effectLst/>
              </a:rPr>
              <a:t> </a:t>
            </a:r>
            <a:endParaRPr lang="ru-RU" sz="4000" dirty="0"/>
          </a:p>
        </p:txBody>
      </p:sp>
      <p:sp>
        <p:nvSpPr>
          <p:cNvPr id="10" name="Прямоугольник 9">
            <a:extLst>
              <a:ext uri="{FF2B5EF4-FFF2-40B4-BE49-F238E27FC236}">
                <a16:creationId xmlns:a16="http://schemas.microsoft.com/office/drawing/2014/main" id="{96B2E002-4C9C-864F-9903-4ACCC7B697C2}"/>
              </a:ext>
            </a:extLst>
          </p:cNvPr>
          <p:cNvSpPr/>
          <p:nvPr/>
        </p:nvSpPr>
        <p:spPr>
          <a:xfrm>
            <a:off x="4984245" y="2587393"/>
            <a:ext cx="6759520" cy="2805063"/>
          </a:xfrm>
          <a:prstGeom prst="rect">
            <a:avLst/>
          </a:prstGeom>
        </p:spPr>
        <p:txBody>
          <a:bodyPr wrap="square">
            <a:spAutoFit/>
          </a:bodyPr>
          <a:lstStyle/>
          <a:p>
            <a:pPr marL="342900" indent="-342900">
              <a:lnSpc>
                <a:spcPct val="150000"/>
              </a:lnSpc>
              <a:buFont typeface="Wingdings" pitchFamily="2" charset="2"/>
              <a:buChar char="Ø"/>
            </a:pPr>
            <a:r>
              <a:rPr lang="ru-RU" sz="2400" b="1" dirty="0" err="1">
                <a:latin typeface="+mj-lt"/>
                <a:ea typeface="Times New Roman" panose="02020603050405020304" pitchFamily="18" charset="0"/>
              </a:rPr>
              <a:t>The</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top</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board</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is</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for</a:t>
            </a:r>
            <a:r>
              <a:rPr lang="ru-RU" sz="2400" b="1" dirty="0">
                <a:latin typeface="+mj-lt"/>
                <a:ea typeface="Times New Roman" panose="02020603050405020304" pitchFamily="18" charset="0"/>
              </a:rPr>
              <a:t> PMT </a:t>
            </a:r>
            <a:r>
              <a:rPr lang="ru-RU" sz="2400" b="1" dirty="0" err="1">
                <a:latin typeface="+mj-lt"/>
                <a:ea typeface="Times New Roman" panose="02020603050405020304" pitchFamily="18" charset="0"/>
              </a:rPr>
              <a:t>detectors</a:t>
            </a:r>
            <a:endParaRPr lang="ru-RU" sz="2400" b="1" dirty="0">
              <a:latin typeface="+mj-lt"/>
              <a:ea typeface="Times New Roman" panose="02020603050405020304" pitchFamily="18" charset="0"/>
            </a:endParaRPr>
          </a:p>
          <a:p>
            <a:pPr marL="342900" indent="-342900">
              <a:lnSpc>
                <a:spcPct val="150000"/>
              </a:lnSpc>
              <a:buFont typeface="Wingdings" pitchFamily="2" charset="2"/>
              <a:buChar char="Ø"/>
            </a:pPr>
            <a:endParaRPr lang="ru-RU" sz="2400" b="1" dirty="0">
              <a:latin typeface="+mj-lt"/>
              <a:ea typeface="Times New Roman" panose="02020603050405020304" pitchFamily="18" charset="0"/>
            </a:endParaRPr>
          </a:p>
          <a:p>
            <a:pPr marL="342900" indent="-342900">
              <a:lnSpc>
                <a:spcPct val="150000"/>
              </a:lnSpc>
              <a:buFont typeface="Wingdings" pitchFamily="2" charset="2"/>
              <a:buChar char="Ø"/>
            </a:pP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the</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middle</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board</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is</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for</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semiconductor</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detectors</a:t>
            </a:r>
            <a:endParaRPr lang="ru-RU" sz="2400" b="1" dirty="0">
              <a:latin typeface="+mj-lt"/>
              <a:ea typeface="Times New Roman" panose="02020603050405020304" pitchFamily="18" charset="0"/>
            </a:endParaRPr>
          </a:p>
          <a:p>
            <a:pPr marL="342900" indent="-342900">
              <a:lnSpc>
                <a:spcPct val="150000"/>
              </a:lnSpc>
              <a:buFont typeface="Wingdings" pitchFamily="2" charset="2"/>
              <a:buChar char="Ø"/>
            </a:pPr>
            <a:endParaRPr lang="ru-RU" sz="2400" b="1" dirty="0">
              <a:latin typeface="+mj-lt"/>
              <a:ea typeface="Times New Roman" panose="02020603050405020304" pitchFamily="18" charset="0"/>
            </a:endParaRPr>
          </a:p>
          <a:p>
            <a:pPr marL="342900" indent="-342900">
              <a:lnSpc>
                <a:spcPct val="150000"/>
              </a:lnSpc>
              <a:buFont typeface="Wingdings" pitchFamily="2" charset="2"/>
              <a:buChar char="Ø"/>
            </a:pPr>
            <a:r>
              <a:rPr lang="ru-RU" sz="2400" b="1" dirty="0" err="1">
                <a:latin typeface="+mj-lt"/>
                <a:ea typeface="Times New Roman" panose="02020603050405020304" pitchFamily="18" charset="0"/>
              </a:rPr>
              <a:t>the</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bottom</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board</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is</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for</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digital</a:t>
            </a:r>
            <a:r>
              <a:rPr lang="ru-RU" sz="2400" b="1" dirty="0">
                <a:latin typeface="+mj-lt"/>
                <a:ea typeface="Times New Roman" panose="02020603050405020304" pitchFamily="18" charset="0"/>
              </a:rPr>
              <a:t> </a:t>
            </a:r>
            <a:r>
              <a:rPr lang="ru-RU" sz="2400" b="1" dirty="0" err="1">
                <a:latin typeface="+mj-lt"/>
                <a:ea typeface="Times New Roman" panose="02020603050405020304" pitchFamily="18" charset="0"/>
              </a:rPr>
              <a:t>processing</a:t>
            </a:r>
            <a:r>
              <a:rPr lang="ru-RU" sz="2400" b="1" dirty="0">
                <a:effectLst/>
                <a:latin typeface="+mj-lt"/>
              </a:rPr>
              <a:t> </a:t>
            </a:r>
            <a:endParaRPr lang="ru-RU" sz="2400" b="1" dirty="0">
              <a:latin typeface="+mj-lt"/>
            </a:endParaRPr>
          </a:p>
        </p:txBody>
      </p:sp>
    </p:spTree>
    <p:extLst>
      <p:ext uri="{BB962C8B-B14F-4D97-AF65-F5344CB8AC3E}">
        <p14:creationId xmlns:p14="http://schemas.microsoft.com/office/powerpoint/2010/main" val="304099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6F351A-E8CB-D345-88B7-543211DB78E1}"/>
              </a:ext>
            </a:extLst>
          </p:cNvPr>
          <p:cNvSpPr>
            <a:spLocks noGrp="1"/>
          </p:cNvSpPr>
          <p:nvPr>
            <p:ph type="title"/>
          </p:nvPr>
        </p:nvSpPr>
        <p:spPr>
          <a:xfrm>
            <a:off x="2654833" y="91123"/>
            <a:ext cx="8682318" cy="997510"/>
          </a:xfrm>
        </p:spPr>
        <p:txBody>
          <a:bodyPr/>
          <a:lstStyle/>
          <a:p>
            <a:r>
              <a:rPr lang="en" b="1" dirty="0"/>
              <a:t>Structure of the KODIZ device (photo)</a:t>
            </a:r>
            <a:endParaRPr lang="ru-RU" b="1" dirty="0"/>
          </a:p>
        </p:txBody>
      </p:sp>
      <p:sp>
        <p:nvSpPr>
          <p:cNvPr id="3" name="Объект 2">
            <a:extLst>
              <a:ext uri="{FF2B5EF4-FFF2-40B4-BE49-F238E27FC236}">
                <a16:creationId xmlns:a16="http://schemas.microsoft.com/office/drawing/2014/main" id="{436DDA5A-502C-C848-9E73-130CCF34D230}"/>
              </a:ext>
            </a:extLst>
          </p:cNvPr>
          <p:cNvSpPr>
            <a:spLocks noGrp="1"/>
          </p:cNvSpPr>
          <p:nvPr>
            <p:ph sz="half" idx="1"/>
          </p:nvPr>
        </p:nvSpPr>
        <p:spPr>
          <a:xfrm>
            <a:off x="1456765" y="1183342"/>
            <a:ext cx="10793505" cy="6290012"/>
          </a:xfrm>
        </p:spPr>
        <p:txBody>
          <a:bodyPr anchor="b">
            <a:normAutofit fontScale="92500" lnSpcReduction="10000"/>
          </a:bodyPr>
          <a:lstStyle/>
          <a:p>
            <a:pPr>
              <a:buFont typeface="Wingdings" pitchFamily="2" charset="2"/>
              <a:buChar char="Ø"/>
            </a:pPr>
            <a:r>
              <a:rPr lang="en" sz="2200" b="1" dirty="0"/>
              <a:t>Detector node No. 1</a:t>
            </a:r>
            <a:endParaRPr lang="ru-RU" sz="2200" b="1" dirty="0"/>
          </a:p>
          <a:p>
            <a:r>
              <a:rPr lang="ru-RU" sz="2200" dirty="0"/>
              <a:t>     </a:t>
            </a:r>
            <a:r>
              <a:rPr lang="en" sz="2200" dirty="0"/>
              <a:t>Cherenkov detector (PMT and </a:t>
            </a:r>
            <a:r>
              <a:rPr lang="en" sz="2200" dirty="0" err="1"/>
              <a:t>SiPM</a:t>
            </a:r>
            <a:r>
              <a:rPr lang="en" sz="2200" dirty="0"/>
              <a:t>)</a:t>
            </a:r>
          </a:p>
          <a:p>
            <a:r>
              <a:rPr lang="ru-RU" sz="2200" dirty="0"/>
              <a:t>    </a:t>
            </a:r>
            <a:r>
              <a:rPr lang="en" sz="2200" dirty="0"/>
              <a:t>Two neutron detectors</a:t>
            </a:r>
          </a:p>
          <a:p>
            <a:r>
              <a:rPr lang="ru-RU" sz="2200" dirty="0"/>
              <a:t>     </a:t>
            </a:r>
            <a:r>
              <a:rPr lang="en" sz="2200" dirty="0"/>
              <a:t>Detector signal amplifiers and pulse shapers</a:t>
            </a:r>
          </a:p>
          <a:p>
            <a:r>
              <a:rPr lang="ru-RU" sz="2200" dirty="0"/>
              <a:t>     </a:t>
            </a:r>
            <a:r>
              <a:rPr lang="en" sz="2200" dirty="0"/>
              <a:t>Power supply</a:t>
            </a:r>
            <a:endParaRPr lang="ru-RU" sz="2200" dirty="0"/>
          </a:p>
          <a:p>
            <a:pPr marL="0" indent="0">
              <a:buNone/>
            </a:pPr>
            <a:endParaRPr lang="ru-RU" sz="2200" dirty="0"/>
          </a:p>
          <a:p>
            <a:pPr>
              <a:buFont typeface="Wingdings" pitchFamily="2" charset="2"/>
              <a:buChar char="Ø"/>
            </a:pPr>
            <a:r>
              <a:rPr lang="en" sz="2200" b="1" dirty="0"/>
              <a:t>Detector node No. 2</a:t>
            </a:r>
            <a:endParaRPr lang="ru-RU" sz="2200" b="1" dirty="0"/>
          </a:p>
          <a:p>
            <a:r>
              <a:rPr lang="ru-RU" sz="2200" dirty="0"/>
              <a:t> </a:t>
            </a:r>
            <a:r>
              <a:rPr lang="en" sz="2200" dirty="0"/>
              <a:t>Two semiconductor detectors</a:t>
            </a:r>
          </a:p>
          <a:p>
            <a:r>
              <a:rPr lang="en" sz="2200" dirty="0"/>
              <a:t>Scintillation </a:t>
            </a:r>
            <a:r>
              <a:rPr lang="en" sz="2200" dirty="0" err="1"/>
              <a:t>CsI</a:t>
            </a:r>
            <a:r>
              <a:rPr lang="en" sz="2200" dirty="0"/>
              <a:t> detector with </a:t>
            </a:r>
            <a:r>
              <a:rPr lang="en" sz="2200" dirty="0" err="1"/>
              <a:t>SiPM</a:t>
            </a:r>
            <a:endParaRPr lang="en" sz="2200" dirty="0"/>
          </a:p>
          <a:p>
            <a:r>
              <a:rPr lang="en" sz="2200" dirty="0"/>
              <a:t>Detector signal amplifiers and pulse shapers</a:t>
            </a:r>
          </a:p>
          <a:p>
            <a:r>
              <a:rPr lang="en" sz="2200" dirty="0"/>
              <a:t>Power supply</a:t>
            </a:r>
            <a:endParaRPr lang="ru-RU" sz="2200" dirty="0"/>
          </a:p>
          <a:p>
            <a:pPr marL="0" indent="0">
              <a:buNone/>
            </a:pPr>
            <a:endParaRPr lang="ru-RU" sz="2200" dirty="0"/>
          </a:p>
          <a:p>
            <a:pPr>
              <a:buFont typeface="Wingdings" pitchFamily="2" charset="2"/>
              <a:buChar char="Ø"/>
            </a:pPr>
            <a:r>
              <a:rPr lang="en" sz="2200" b="1" dirty="0"/>
              <a:t>Digital processing unit</a:t>
            </a:r>
            <a:endParaRPr lang="ru-RU" sz="2200" b="1" dirty="0"/>
          </a:p>
          <a:p>
            <a:r>
              <a:rPr lang="ru-RU" sz="2200" b="1" dirty="0"/>
              <a:t>    </a:t>
            </a:r>
            <a:r>
              <a:rPr lang="en" sz="2200" dirty="0"/>
              <a:t>Microcontroller </a:t>
            </a:r>
            <a:r>
              <a:rPr lang="en" sz="2200" dirty="0" err="1"/>
              <a:t>Milandr</a:t>
            </a:r>
            <a:r>
              <a:rPr lang="en" sz="2200" dirty="0"/>
              <a:t> 1986BE93U</a:t>
            </a:r>
          </a:p>
          <a:p>
            <a:r>
              <a:rPr lang="ru-RU" sz="2200" dirty="0"/>
              <a:t>    </a:t>
            </a:r>
            <a:r>
              <a:rPr lang="en" sz="2200" dirty="0"/>
              <a:t>Set of comparators</a:t>
            </a:r>
            <a:endParaRPr lang="ru-RU" sz="2200" dirty="0"/>
          </a:p>
          <a:p>
            <a:pPr marL="0" indent="0">
              <a:buNone/>
            </a:pPr>
            <a:r>
              <a:rPr lang="ru-RU" sz="2000" dirty="0"/>
              <a:t>    </a:t>
            </a:r>
          </a:p>
          <a:p>
            <a:pPr marL="0" indent="0">
              <a:buNone/>
            </a:pPr>
            <a:endParaRPr lang="ru-RU" sz="2000" dirty="0"/>
          </a:p>
        </p:txBody>
      </p:sp>
      <p:pic>
        <p:nvPicPr>
          <p:cNvPr id="5" name="Picture 6" descr="Lomonosov Moscow State University Logo (MSU) | University, University logo,  State university">
            <a:extLst>
              <a:ext uri="{FF2B5EF4-FFF2-40B4-BE49-F238E27FC236}">
                <a16:creationId xmlns:a16="http://schemas.microsoft.com/office/drawing/2014/main" id="{17E1B97D-3ABC-EE46-854A-7BF1258EAC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737"/>
          <a:stretch/>
        </p:blipFill>
        <p:spPr bwMode="auto">
          <a:xfrm>
            <a:off x="-64210" y="60565"/>
            <a:ext cx="1805925" cy="1341141"/>
          </a:xfrm>
          <a:prstGeom prst="rect">
            <a:avLst/>
          </a:prstGeom>
          <a:noFill/>
          <a:extLst>
            <a:ext uri="{909E8E84-426E-40DD-AFC4-6F175D3DCCD1}">
              <a14:hiddenFill xmlns:a14="http://schemas.microsoft.com/office/drawing/2010/main">
                <a:solidFill>
                  <a:srgbClr val="FFFFFF"/>
                </a:solidFill>
              </a14:hiddenFill>
            </a:ext>
          </a:extLst>
        </p:spPr>
      </p:pic>
      <p:pic>
        <p:nvPicPr>
          <p:cNvPr id="6" name="Объект 9">
            <a:extLst>
              <a:ext uri="{FF2B5EF4-FFF2-40B4-BE49-F238E27FC236}">
                <a16:creationId xmlns:a16="http://schemas.microsoft.com/office/drawing/2014/main" id="{7681AE61-5BD6-C441-8FDD-28F4A950AE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6734"/>
          <a:stretch/>
        </p:blipFill>
        <p:spPr>
          <a:xfrm>
            <a:off x="6853518" y="2370271"/>
            <a:ext cx="5181600" cy="3125093"/>
          </a:xfrm>
          <a:prstGeom prst="rect">
            <a:avLst/>
          </a:prstGeom>
        </p:spPr>
      </p:pic>
    </p:spTree>
    <p:extLst>
      <p:ext uri="{BB962C8B-B14F-4D97-AF65-F5344CB8AC3E}">
        <p14:creationId xmlns:p14="http://schemas.microsoft.com/office/powerpoint/2010/main" val="271864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Объект 2">
                <a:extLst>
                  <a:ext uri="{FF2B5EF4-FFF2-40B4-BE49-F238E27FC236}">
                    <a16:creationId xmlns:a16="http://schemas.microsoft.com/office/drawing/2014/main" id="{85D09531-D883-458B-B1CB-381F5F5FF07C}"/>
                  </a:ext>
                </a:extLst>
              </p:cNvPr>
              <p:cNvSpPr>
                <a:spLocks noGrp="1"/>
              </p:cNvSpPr>
              <p:nvPr>
                <p:ph idx="1"/>
              </p:nvPr>
            </p:nvSpPr>
            <p:spPr>
              <a:xfrm>
                <a:off x="1099522" y="1605676"/>
                <a:ext cx="11288972" cy="4420786"/>
              </a:xfrm>
            </p:spPr>
            <p:txBody>
              <a:bodyPr anchor="t">
                <a:normAutofit/>
              </a:bodyPr>
              <a:lstStyle/>
              <a:p>
                <a:r>
                  <a:rPr lang="ru-RU" sz="2000" dirty="0">
                    <a:latin typeface="+mj-lt"/>
                  </a:rPr>
                  <a:t>Чувствительный объем</a:t>
                </a:r>
                <a:r>
                  <a:rPr lang="en-US" sz="2000" dirty="0">
                    <a:latin typeface="+mj-lt"/>
                  </a:rPr>
                  <a:t>:</a:t>
                </a:r>
              </a:p>
              <a:p>
                <a:pPr lvl="1">
                  <a:lnSpc>
                    <a:spcPct val="80000"/>
                  </a:lnSpc>
                </a:pPr>
                <a:r>
                  <a:rPr lang="ru-RU" sz="2000" dirty="0">
                    <a:latin typeface="+mj-lt"/>
                  </a:rPr>
                  <a:t>Оргстекло</a:t>
                </a:r>
                <a:r>
                  <a:rPr lang="en-US" sz="2000" dirty="0">
                    <a:latin typeface="+mj-lt"/>
                  </a:rPr>
                  <a:t> n~1.5, </a:t>
                </a:r>
                <a:r>
                  <a:rPr lang="ru-RU" sz="2000" dirty="0">
                    <a:latin typeface="+mj-lt"/>
                  </a:rPr>
                  <a:t>энергетический порог</a:t>
                </a:r>
                <a:r>
                  <a:rPr lang="en-US" sz="2000" dirty="0">
                    <a:latin typeface="+mj-lt"/>
                  </a:rPr>
                  <a:t> </a:t>
                </a:r>
                <a14:m>
                  <m:oMath xmlns:m="http://schemas.openxmlformats.org/officeDocument/2006/math">
                    <m:sSub>
                      <m:sSubPr>
                        <m:ctrlPr>
                          <a:rPr lang="en-US" sz="2000" b="0" i="1" smtClean="0">
                            <a:latin typeface="+mj-lt"/>
                          </a:rPr>
                        </m:ctrlPr>
                      </m:sSubPr>
                      <m:e>
                        <m:r>
                          <a:rPr lang="en-US" sz="2000" b="0" i="1" smtClean="0">
                            <a:latin typeface="+mj-lt"/>
                          </a:rPr>
                          <m:t>𝐸</m:t>
                        </m:r>
                      </m:e>
                      <m:sub>
                        <m:r>
                          <a:rPr lang="en-US" sz="2000" b="0" i="1" smtClean="0">
                            <a:latin typeface="+mj-lt"/>
                          </a:rPr>
                          <m:t>𝑝</m:t>
                        </m:r>
                      </m:sub>
                    </m:sSub>
                    <m:r>
                      <a:rPr lang="en-US" sz="2000" b="0" i="1" smtClean="0">
                        <a:latin typeface="+mj-lt"/>
                      </a:rPr>
                      <m:t>=320 </m:t>
                    </m:r>
                    <m:r>
                      <a:rPr lang="ru-RU" sz="2000" b="0" i="1" smtClean="0">
                        <a:latin typeface="+mj-lt"/>
                      </a:rPr>
                      <m:t>МэВ</m:t>
                    </m:r>
                    <m:r>
                      <a:rPr lang="en-US" sz="2000" b="0" i="1" smtClean="0">
                        <a:latin typeface="+mj-lt"/>
                      </a:rPr>
                      <m:t>,</m:t>
                    </m:r>
                    <m:r>
                      <a:rPr lang="ru-RU" sz="2000" b="0" i="1" smtClean="0">
                        <a:latin typeface="+mj-lt"/>
                      </a:rPr>
                      <m:t>  </m:t>
                    </m:r>
                    <m:sSub>
                      <m:sSubPr>
                        <m:ctrlPr>
                          <a:rPr lang="en-US" sz="2000" b="0" i="1" smtClean="0">
                            <a:latin typeface="+mj-lt"/>
                          </a:rPr>
                        </m:ctrlPr>
                      </m:sSubPr>
                      <m:e>
                        <m:r>
                          <a:rPr lang="en-US" sz="2000" b="0" i="1" smtClean="0">
                            <a:latin typeface="+mj-lt"/>
                          </a:rPr>
                          <m:t>𝐸</m:t>
                        </m:r>
                      </m:e>
                      <m:sub>
                        <m:r>
                          <a:rPr lang="en-US" sz="2000" b="0" i="1" smtClean="0">
                            <a:latin typeface="+mj-lt"/>
                          </a:rPr>
                          <m:t>𝑒</m:t>
                        </m:r>
                      </m:sub>
                    </m:sSub>
                    <m:r>
                      <a:rPr lang="en-US" sz="2000" b="0" i="1" smtClean="0">
                        <a:latin typeface="+mj-lt"/>
                      </a:rPr>
                      <m:t>=175 </m:t>
                    </m:r>
                    <m:r>
                      <a:rPr lang="ru-RU" sz="2000" b="0" i="1" smtClean="0">
                        <a:latin typeface="+mj-lt"/>
                      </a:rPr>
                      <m:t>кэВ</m:t>
                    </m:r>
                  </m:oMath>
                </a14:m>
                <a:r>
                  <a:rPr lang="en-US" sz="2000" dirty="0">
                    <a:latin typeface="+mj-lt"/>
                  </a:rPr>
                  <a:t>, </a:t>
                </a:r>
                <a:r>
                  <a:rPr lang="ru-RU" sz="2000" dirty="0">
                    <a:latin typeface="+mj-lt"/>
                  </a:rPr>
                  <a:t>диаметр </a:t>
                </a:r>
                <a:r>
                  <a:rPr lang="en-US" sz="2000" dirty="0">
                    <a:latin typeface="+mj-lt"/>
                  </a:rPr>
                  <a:t>38 </a:t>
                </a:r>
                <a:r>
                  <a:rPr lang="ru-RU" sz="2000" dirty="0">
                    <a:latin typeface="+mj-lt"/>
                  </a:rPr>
                  <a:t>мм толщина</a:t>
                </a:r>
                <a:r>
                  <a:rPr lang="en-US" sz="2000" dirty="0">
                    <a:latin typeface="+mj-lt"/>
                  </a:rPr>
                  <a:t> 20 </a:t>
                </a:r>
                <a:r>
                  <a:rPr lang="ru-RU" sz="2000" dirty="0">
                    <a:latin typeface="+mj-lt"/>
                  </a:rPr>
                  <a:t>мм</a:t>
                </a:r>
                <a:endParaRPr lang="en-US" sz="2000" dirty="0">
                  <a:latin typeface="+mj-lt"/>
                </a:endParaRPr>
              </a:p>
              <a:p>
                <a:r>
                  <a:rPr lang="ru-RU" sz="2000" dirty="0" err="1">
                    <a:latin typeface="+mj-lt"/>
                  </a:rPr>
                  <a:t>Светосбор</a:t>
                </a:r>
                <a:r>
                  <a:rPr lang="ru-RU" sz="2000" dirty="0">
                    <a:latin typeface="+mj-lt"/>
                  </a:rPr>
                  <a:t> излучения</a:t>
                </a:r>
                <a:r>
                  <a:rPr lang="en-US" sz="2000" dirty="0">
                    <a:latin typeface="+mj-lt"/>
                  </a:rPr>
                  <a:t>:</a:t>
                </a:r>
              </a:p>
              <a:p>
                <a:pPr lvl="1">
                  <a:lnSpc>
                    <a:spcPct val="80000"/>
                  </a:lnSpc>
                </a:pPr>
                <a:r>
                  <a:rPr lang="ru-RU" sz="2000" dirty="0">
                    <a:latin typeface="+mj-lt"/>
                  </a:rPr>
                  <a:t>ФЭУ </a:t>
                </a:r>
                <a:r>
                  <a:rPr lang="en-US" sz="2000" dirty="0">
                    <a:latin typeface="+mj-lt"/>
                  </a:rPr>
                  <a:t>Hamamatsu R5611A</a:t>
                </a:r>
              </a:p>
              <a:p>
                <a:pPr lvl="1">
                  <a:lnSpc>
                    <a:spcPct val="80000"/>
                  </a:lnSpc>
                </a:pPr>
                <a:r>
                  <a:rPr lang="en-US" sz="2000" dirty="0">
                    <a:latin typeface="+mj-lt"/>
                  </a:rPr>
                  <a:t>SiPM</a:t>
                </a:r>
              </a:p>
            </p:txBody>
          </p:sp>
        </mc:Choice>
        <mc:Fallback>
          <p:sp>
            <p:nvSpPr>
              <p:cNvPr id="3" name="Объект 2">
                <a:extLst>
                  <a:ext uri="{FF2B5EF4-FFF2-40B4-BE49-F238E27FC236}">
                    <a16:creationId xmlns:a16="http://schemas.microsoft.com/office/drawing/2014/main" id="{85D09531-D883-458B-B1CB-381F5F5FF07C}"/>
                  </a:ext>
                </a:extLst>
              </p:cNvPr>
              <p:cNvSpPr>
                <a:spLocks noGrp="1" noRot="1" noChangeAspect="1" noMove="1" noResize="1" noEditPoints="1" noAdjustHandles="1" noChangeArrowheads="1" noChangeShapeType="1" noTextEdit="1"/>
              </p:cNvSpPr>
              <p:nvPr>
                <p:ph idx="1"/>
              </p:nvPr>
            </p:nvSpPr>
            <p:spPr>
              <a:xfrm>
                <a:off x="1099522" y="1605676"/>
                <a:ext cx="11288972" cy="4420786"/>
              </a:xfrm>
              <a:blipFill>
                <a:blip r:embed="rId2"/>
                <a:stretch>
                  <a:fillRect l="-450" t="-1429"/>
                </a:stretch>
              </a:blipFill>
            </p:spPr>
            <p:txBody>
              <a:bodyPr/>
              <a:lstStyle/>
              <a:p>
                <a:r>
                  <a:rPr lang="ru-RU">
                    <a:noFill/>
                  </a:rPr>
                  <a:t> </a:t>
                </a:r>
              </a:p>
            </p:txBody>
          </p:sp>
        </mc:Fallback>
      </mc:AlternateContent>
      <p:sp>
        <p:nvSpPr>
          <p:cNvPr id="20" name="Равнобедренный треугольник 19">
            <a:extLst>
              <a:ext uri="{FF2B5EF4-FFF2-40B4-BE49-F238E27FC236}">
                <a16:creationId xmlns:a16="http://schemas.microsoft.com/office/drawing/2014/main" id="{6A38C67E-6C13-4DFA-BB41-25B31438675D}"/>
              </a:ext>
            </a:extLst>
          </p:cNvPr>
          <p:cNvSpPr/>
          <p:nvPr/>
        </p:nvSpPr>
        <p:spPr>
          <a:xfrm rot="5400000">
            <a:off x="2768410" y="4165193"/>
            <a:ext cx="2492129" cy="2323742"/>
          </a:xfrm>
          <a:prstGeom prst="triangle">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3AE927E7-5FAE-4541-9921-CDE3BEAEC43C}"/>
              </a:ext>
            </a:extLst>
          </p:cNvPr>
          <p:cNvSpPr/>
          <p:nvPr/>
        </p:nvSpPr>
        <p:spPr>
          <a:xfrm>
            <a:off x="3865121" y="4706115"/>
            <a:ext cx="2363857" cy="1262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3836F46F-64D7-4E44-9E33-5BAD52E182F9}"/>
              </a:ext>
            </a:extLst>
          </p:cNvPr>
          <p:cNvSpPr>
            <a:spLocks noGrp="1"/>
          </p:cNvSpPr>
          <p:nvPr>
            <p:ph type="title"/>
          </p:nvPr>
        </p:nvSpPr>
        <p:spPr>
          <a:xfrm>
            <a:off x="2980824" y="365125"/>
            <a:ext cx="7983071" cy="1045052"/>
          </a:xfrm>
        </p:spPr>
        <p:txBody>
          <a:bodyPr anchor="ctr">
            <a:normAutofit/>
          </a:bodyPr>
          <a:lstStyle/>
          <a:p>
            <a:pPr algn="ctr"/>
            <a:r>
              <a:rPr lang="en" sz="4000" b="1" dirty="0"/>
              <a:t>Cherenkov detector</a:t>
            </a:r>
            <a:endParaRPr lang="en-US" sz="4000" b="1" dirty="0"/>
          </a:p>
        </p:txBody>
      </p:sp>
      <p:sp>
        <p:nvSpPr>
          <p:cNvPr id="6" name="Прямоугольник 5">
            <a:extLst>
              <a:ext uri="{FF2B5EF4-FFF2-40B4-BE49-F238E27FC236}">
                <a16:creationId xmlns:a16="http://schemas.microsoft.com/office/drawing/2014/main" id="{82DECC25-A709-442B-B553-FF690D18AD6F}"/>
              </a:ext>
            </a:extLst>
          </p:cNvPr>
          <p:cNvSpPr/>
          <p:nvPr/>
        </p:nvSpPr>
        <p:spPr>
          <a:xfrm>
            <a:off x="1037714" y="3857644"/>
            <a:ext cx="424831" cy="294791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усеченные верхние углы 7">
            <a:extLst>
              <a:ext uri="{FF2B5EF4-FFF2-40B4-BE49-F238E27FC236}">
                <a16:creationId xmlns:a16="http://schemas.microsoft.com/office/drawing/2014/main" id="{F86C3162-6F18-4405-8FDC-D365AB45E74E}"/>
              </a:ext>
            </a:extLst>
          </p:cNvPr>
          <p:cNvSpPr/>
          <p:nvPr/>
        </p:nvSpPr>
        <p:spPr>
          <a:xfrm rot="5400000">
            <a:off x="1368989" y="4316392"/>
            <a:ext cx="2488222" cy="2017437"/>
          </a:xfrm>
          <a:prstGeom prst="snip2SameRect">
            <a:avLst>
              <a:gd name="adj1" fmla="val 37767"/>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12D21BD6-02A4-4420-BF5E-2AE21FA2BFF4}"/>
              </a:ext>
            </a:extLst>
          </p:cNvPr>
          <p:cNvSpPr/>
          <p:nvPr/>
        </p:nvSpPr>
        <p:spPr>
          <a:xfrm>
            <a:off x="3744253" y="4839465"/>
            <a:ext cx="2351747" cy="9767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F1AA542A-5DC5-411C-ADCD-0E59F873C3D7}"/>
              </a:ext>
            </a:extLst>
          </p:cNvPr>
          <p:cNvSpPr/>
          <p:nvPr/>
        </p:nvSpPr>
        <p:spPr>
          <a:xfrm>
            <a:off x="1869285" y="4248857"/>
            <a:ext cx="1111539" cy="2171700"/>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1" name="Равнобедренный треугольник 10">
            <a:extLst>
              <a:ext uri="{FF2B5EF4-FFF2-40B4-BE49-F238E27FC236}">
                <a16:creationId xmlns:a16="http://schemas.microsoft.com/office/drawing/2014/main" id="{279CE11A-BB9E-42A7-8905-1D4F7B95933D}"/>
              </a:ext>
            </a:extLst>
          </p:cNvPr>
          <p:cNvSpPr/>
          <p:nvPr/>
        </p:nvSpPr>
        <p:spPr>
          <a:xfrm rot="5400000">
            <a:off x="2895407" y="4435388"/>
            <a:ext cx="1939427" cy="179243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FC548EDB-7934-49DB-AB7B-D85D454F8DD5}"/>
              </a:ext>
            </a:extLst>
          </p:cNvPr>
          <p:cNvSpPr/>
          <p:nvPr/>
        </p:nvSpPr>
        <p:spPr>
          <a:xfrm>
            <a:off x="300551" y="5154059"/>
            <a:ext cx="178676" cy="1786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4B824508-B21D-4CF0-9A8F-48D157AFDBF8}"/>
              </a:ext>
            </a:extLst>
          </p:cNvPr>
          <p:cNvCxnSpPr>
            <a:stCxn id="15" idx="6"/>
          </p:cNvCxnSpPr>
          <p:nvPr/>
        </p:nvCxnSpPr>
        <p:spPr>
          <a:xfrm>
            <a:off x="479227" y="5243397"/>
            <a:ext cx="405696" cy="26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Solar Panel Texture Set , Vector Drawing Stock Vector - Illustration of  seamless, manufacture: 187570668">
            <a:extLst>
              <a:ext uri="{FF2B5EF4-FFF2-40B4-BE49-F238E27FC236}">
                <a16:creationId xmlns:a16="http://schemas.microsoft.com/office/drawing/2014/main" id="{5FA29C58-CE9F-4928-941E-502C1D1B0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67" t="5422" r="5649" b="4672"/>
          <a:stretch/>
        </p:blipFill>
        <p:spPr bwMode="auto">
          <a:xfrm>
            <a:off x="1052187" y="3875435"/>
            <a:ext cx="395884" cy="2914600"/>
          </a:xfrm>
          <a:prstGeom prst="rect">
            <a:avLst/>
          </a:prstGeom>
          <a:noFill/>
          <a:extLst>
            <a:ext uri="{909E8E84-426E-40DD-AFC4-6F175D3DCCD1}">
              <a14:hiddenFill xmlns:a14="http://schemas.microsoft.com/office/drawing/2010/main">
                <a:solidFill>
                  <a:srgbClr val="FFFFFF"/>
                </a:solidFill>
              </a14:hiddenFill>
            </a:ext>
          </a:extLst>
        </p:spPr>
      </p:pic>
      <p:pic>
        <p:nvPicPr>
          <p:cNvPr id="23" name="Объект 4">
            <a:extLst>
              <a:ext uri="{FF2B5EF4-FFF2-40B4-BE49-F238E27FC236}">
                <a16:creationId xmlns:a16="http://schemas.microsoft.com/office/drawing/2014/main" id="{95F93DD9-E501-469E-A3DA-3E565AFD8019}"/>
              </a:ext>
            </a:extLst>
          </p:cNvPr>
          <p:cNvPicPr>
            <a:picLocks noChangeAspect="1"/>
          </p:cNvPicPr>
          <p:nvPr/>
        </p:nvPicPr>
        <p:blipFill rotWithShape="1">
          <a:blip r:embed="rId4">
            <a:extLst>
              <a:ext uri="{28A0092B-C50C-407E-A947-70E740481C1C}">
                <a14:useLocalDpi xmlns:a14="http://schemas.microsoft.com/office/drawing/2010/main" val="0"/>
              </a:ext>
            </a:extLst>
          </a:blip>
          <a:srcRect l="22541" t="15483" r="33137" b="16213"/>
          <a:stretch/>
        </p:blipFill>
        <p:spPr>
          <a:xfrm rot="5400000">
            <a:off x="6269778" y="3768908"/>
            <a:ext cx="3195848" cy="2770303"/>
          </a:xfrm>
          <a:prstGeom prst="rect">
            <a:avLst/>
          </a:prstGeom>
        </p:spPr>
      </p:pic>
      <p:sp>
        <p:nvSpPr>
          <p:cNvPr id="4" name="TextBox 3">
            <a:extLst>
              <a:ext uri="{FF2B5EF4-FFF2-40B4-BE49-F238E27FC236}">
                <a16:creationId xmlns:a16="http://schemas.microsoft.com/office/drawing/2014/main" id="{948CAA5D-EA06-4179-B64D-4900A3FDA41C}"/>
              </a:ext>
            </a:extLst>
          </p:cNvPr>
          <p:cNvSpPr txBox="1"/>
          <p:nvPr/>
        </p:nvSpPr>
        <p:spPr>
          <a:xfrm>
            <a:off x="4237878" y="5001944"/>
            <a:ext cx="1848213" cy="646331"/>
          </a:xfrm>
          <a:prstGeom prst="rect">
            <a:avLst/>
          </a:prstGeom>
          <a:noFill/>
        </p:spPr>
        <p:txBody>
          <a:bodyPr wrap="square" rtlCol="0">
            <a:spAutoFit/>
          </a:bodyPr>
          <a:lstStyle/>
          <a:p>
            <a:r>
              <a:rPr lang="ru-RU" dirty="0"/>
              <a:t>ФЭУ</a:t>
            </a:r>
          </a:p>
          <a:p>
            <a:r>
              <a:rPr lang="en-US" dirty="0"/>
              <a:t>Hamamatsu</a:t>
            </a:r>
            <a:endParaRPr lang="ru-RU" dirty="0"/>
          </a:p>
        </p:txBody>
      </p:sp>
      <p:sp>
        <p:nvSpPr>
          <p:cNvPr id="21" name="TextBox 20">
            <a:extLst>
              <a:ext uri="{FF2B5EF4-FFF2-40B4-BE49-F238E27FC236}">
                <a16:creationId xmlns:a16="http://schemas.microsoft.com/office/drawing/2014/main" id="{EC70EA60-895C-427F-8039-6D778A283D5A}"/>
              </a:ext>
            </a:extLst>
          </p:cNvPr>
          <p:cNvSpPr txBox="1"/>
          <p:nvPr/>
        </p:nvSpPr>
        <p:spPr>
          <a:xfrm>
            <a:off x="197128" y="4820212"/>
            <a:ext cx="1848213" cy="369332"/>
          </a:xfrm>
          <a:prstGeom prst="rect">
            <a:avLst/>
          </a:prstGeom>
          <a:noFill/>
        </p:spPr>
        <p:txBody>
          <a:bodyPr wrap="square" rtlCol="0">
            <a:spAutoFit/>
          </a:bodyPr>
          <a:lstStyle/>
          <a:p>
            <a:r>
              <a:rPr lang="en-US" dirty="0"/>
              <a:t>p</a:t>
            </a:r>
            <a:r>
              <a:rPr lang="en-US" baseline="30000" dirty="0"/>
              <a:t>+</a:t>
            </a:r>
            <a:endParaRPr lang="ru-RU" baseline="30000" dirty="0"/>
          </a:p>
        </p:txBody>
      </p:sp>
      <p:sp>
        <p:nvSpPr>
          <p:cNvPr id="25" name="TextBox 24">
            <a:extLst>
              <a:ext uri="{FF2B5EF4-FFF2-40B4-BE49-F238E27FC236}">
                <a16:creationId xmlns:a16="http://schemas.microsoft.com/office/drawing/2014/main" id="{5F88B180-884C-44FC-9EA8-64E4CE637033}"/>
              </a:ext>
            </a:extLst>
          </p:cNvPr>
          <p:cNvSpPr txBox="1"/>
          <p:nvPr/>
        </p:nvSpPr>
        <p:spPr>
          <a:xfrm>
            <a:off x="1844642" y="4242649"/>
            <a:ext cx="1848213" cy="646331"/>
          </a:xfrm>
          <a:prstGeom prst="rect">
            <a:avLst/>
          </a:prstGeom>
          <a:noFill/>
        </p:spPr>
        <p:txBody>
          <a:bodyPr wrap="square" rtlCol="0">
            <a:spAutoFit/>
          </a:bodyPr>
          <a:lstStyle/>
          <a:p>
            <a:r>
              <a:rPr lang="ru-RU" dirty="0" err="1"/>
              <a:t>Чувствит</a:t>
            </a:r>
            <a:r>
              <a:rPr lang="ru-RU" dirty="0"/>
              <a:t>.</a:t>
            </a:r>
          </a:p>
          <a:p>
            <a:r>
              <a:rPr lang="ru-RU" dirty="0"/>
              <a:t>объем</a:t>
            </a:r>
          </a:p>
        </p:txBody>
      </p:sp>
      <p:sp>
        <p:nvSpPr>
          <p:cNvPr id="26" name="Прямоугольник 25">
            <a:extLst>
              <a:ext uri="{FF2B5EF4-FFF2-40B4-BE49-F238E27FC236}">
                <a16:creationId xmlns:a16="http://schemas.microsoft.com/office/drawing/2014/main" id="{54D9E5BF-A37D-4CC2-8178-C8E54C94A229}"/>
              </a:ext>
            </a:extLst>
          </p:cNvPr>
          <p:cNvSpPr/>
          <p:nvPr/>
        </p:nvSpPr>
        <p:spPr>
          <a:xfrm>
            <a:off x="1689028" y="4524672"/>
            <a:ext cx="202622" cy="1569028"/>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56230BDF-622E-4490-A601-546F1357EC9C}"/>
              </a:ext>
            </a:extLst>
          </p:cNvPr>
          <p:cNvSpPr txBox="1"/>
          <p:nvPr/>
        </p:nvSpPr>
        <p:spPr>
          <a:xfrm>
            <a:off x="2018764" y="5443612"/>
            <a:ext cx="1848213" cy="369332"/>
          </a:xfrm>
          <a:prstGeom prst="rect">
            <a:avLst/>
          </a:prstGeom>
          <a:noFill/>
        </p:spPr>
        <p:txBody>
          <a:bodyPr wrap="square" rtlCol="0">
            <a:spAutoFit/>
          </a:bodyPr>
          <a:lstStyle/>
          <a:p>
            <a:r>
              <a:rPr lang="en-US" dirty="0"/>
              <a:t>SiPM</a:t>
            </a:r>
            <a:endParaRPr lang="ru-RU" dirty="0"/>
          </a:p>
        </p:txBody>
      </p:sp>
      <p:cxnSp>
        <p:nvCxnSpPr>
          <p:cNvPr id="9" name="Прямая со стрелкой 8">
            <a:extLst>
              <a:ext uri="{FF2B5EF4-FFF2-40B4-BE49-F238E27FC236}">
                <a16:creationId xmlns:a16="http://schemas.microsoft.com/office/drawing/2014/main" id="{2D89195D-D6DC-4F2E-9702-6B6AB725924F}"/>
              </a:ext>
            </a:extLst>
          </p:cNvPr>
          <p:cNvCxnSpPr/>
          <p:nvPr/>
        </p:nvCxnSpPr>
        <p:spPr>
          <a:xfrm flipH="1">
            <a:off x="1869285" y="5733088"/>
            <a:ext cx="743815"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28" name="Рисунок 27">
            <a:extLst>
              <a:ext uri="{FF2B5EF4-FFF2-40B4-BE49-F238E27FC236}">
                <a16:creationId xmlns:a16="http://schemas.microsoft.com/office/drawing/2014/main" id="{F7D74D8A-B267-4DAE-B033-F178505D0558}"/>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844"/>
                    </a14:imgEffect>
                    <a14:imgEffect>
                      <a14:saturation sat="99000"/>
                    </a14:imgEffect>
                    <a14:imgEffect>
                      <a14:brightnessContrast bright="45000" contrast="-36000"/>
                    </a14:imgEffect>
                  </a14:imgLayer>
                </a14:imgProps>
              </a:ext>
              <a:ext uri="{28A0092B-C50C-407E-A947-70E740481C1C}">
                <a14:useLocalDpi xmlns:a14="http://schemas.microsoft.com/office/drawing/2010/main" val="0"/>
              </a:ext>
            </a:extLst>
          </a:blip>
          <a:srcRect l="4784" r="30325"/>
          <a:stretch/>
        </p:blipFill>
        <p:spPr>
          <a:xfrm rot="5400000">
            <a:off x="9092152" y="3768907"/>
            <a:ext cx="3195847" cy="2770303"/>
          </a:xfrm>
          <a:prstGeom prst="rect">
            <a:avLst/>
          </a:prstGeom>
        </p:spPr>
      </p:pic>
      <p:sp>
        <p:nvSpPr>
          <p:cNvPr id="29" name="TextBox 28">
            <a:extLst>
              <a:ext uri="{FF2B5EF4-FFF2-40B4-BE49-F238E27FC236}">
                <a16:creationId xmlns:a16="http://schemas.microsoft.com/office/drawing/2014/main" id="{8481C732-3564-4A8C-A6E5-803B1BF58C31}"/>
              </a:ext>
            </a:extLst>
          </p:cNvPr>
          <p:cNvSpPr txBox="1"/>
          <p:nvPr/>
        </p:nvSpPr>
        <p:spPr>
          <a:xfrm>
            <a:off x="147433" y="3826931"/>
            <a:ext cx="1848213" cy="646331"/>
          </a:xfrm>
          <a:prstGeom prst="rect">
            <a:avLst/>
          </a:prstGeom>
          <a:noFill/>
        </p:spPr>
        <p:txBody>
          <a:bodyPr wrap="square" rtlCol="0">
            <a:spAutoFit/>
          </a:bodyPr>
          <a:lstStyle/>
          <a:p>
            <a:r>
              <a:rPr lang="ru-RU" dirty="0" err="1"/>
              <a:t>Солн</a:t>
            </a:r>
            <a:r>
              <a:rPr lang="ru-RU" dirty="0"/>
              <a:t>.</a:t>
            </a:r>
          </a:p>
          <a:p>
            <a:r>
              <a:rPr lang="ru-RU" dirty="0"/>
              <a:t>панель</a:t>
            </a:r>
          </a:p>
        </p:txBody>
      </p:sp>
      <p:pic>
        <p:nvPicPr>
          <p:cNvPr id="24" name="Picture 6" descr="Lomonosov Moscow State University Logo (MSU) | University, University logo,  State university">
            <a:extLst>
              <a:ext uri="{FF2B5EF4-FFF2-40B4-BE49-F238E27FC236}">
                <a16:creationId xmlns:a16="http://schemas.microsoft.com/office/drawing/2014/main" id="{3937742F-E4E7-E944-98C8-98363E5EC4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5737"/>
          <a:stretch/>
        </p:blipFill>
        <p:spPr bwMode="auto">
          <a:xfrm>
            <a:off x="0" y="10467"/>
            <a:ext cx="1805925" cy="134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6146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767</Words>
  <Application>Microsoft Macintosh PowerPoint</Application>
  <PresentationFormat>Широкоэкранный</PresentationFormat>
  <Paragraphs>120</Paragraphs>
  <Slides>15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Wingdings</vt:lpstr>
      <vt:lpstr>Тема Office</vt:lpstr>
      <vt:lpstr>МONITORING OF RADIATION FIELDS IN NEAR-EARTH SPACE WITH THE USE OF KODIZ INSTRUMENT ON-BOARD CUBESAT MONITOR-1</vt:lpstr>
      <vt:lpstr>The relevance of research</vt:lpstr>
      <vt:lpstr>Object of study</vt:lpstr>
      <vt:lpstr>Nanosatellite  MONITOR-1 </vt:lpstr>
      <vt:lpstr>Structure of the MONITOR-1 spacecraft</vt:lpstr>
      <vt:lpstr>Tasks of the KODIZ device</vt:lpstr>
      <vt:lpstr>Презентация PowerPoint</vt:lpstr>
      <vt:lpstr>Structure of the KODIZ device (photo)</vt:lpstr>
      <vt:lpstr>Cherenkov detector</vt:lpstr>
      <vt:lpstr>Semiconductor detector</vt:lpstr>
      <vt:lpstr>Neutron detectors</vt:lpstr>
      <vt:lpstr>Evaluation of the performance of the KODIZ device in flight conditions</vt:lpstr>
      <vt:lpstr>Evaluation of the performance of the KODIZ device in flight conditions</vt:lpstr>
      <vt:lpstr>Conclusions</vt:lpstr>
      <vt:lpstr>This work was done with the support of  MSU Program of Development,  Project No 23-SCH01-02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МONITORING OF RADIATION FIELDS IN NEAR-EARTH SPACE WITH THE USE OF KODIZ INSTRUMENT ON-BOARD CUBESAT MONITOR-1 </dc:title>
  <dc:creator>Vladislav Osedlo</dc:creator>
  <cp:lastModifiedBy>Vladislav Osedlo</cp:lastModifiedBy>
  <cp:revision>19</cp:revision>
  <dcterms:created xsi:type="dcterms:W3CDTF">2023-09-27T13:35:52Z</dcterms:created>
  <dcterms:modified xsi:type="dcterms:W3CDTF">2023-09-27T18:48:38Z</dcterms:modified>
</cp:coreProperties>
</file>