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708" r:id="rId4"/>
    <p:sldMasterId id="2147483720" r:id="rId5"/>
    <p:sldMasterId id="2147483732" r:id="rId6"/>
    <p:sldMasterId id="2147483744" r:id="rId7"/>
  </p:sldMasterIdLst>
  <p:notesMasterIdLst>
    <p:notesMasterId r:id="rId30"/>
  </p:notesMasterIdLst>
  <p:sldIdLst>
    <p:sldId id="287" r:id="rId8"/>
    <p:sldId id="612" r:id="rId9"/>
    <p:sldId id="293" r:id="rId10"/>
    <p:sldId id="294" r:id="rId11"/>
    <p:sldId id="309" r:id="rId12"/>
    <p:sldId id="629" r:id="rId13"/>
    <p:sldId id="271" r:id="rId14"/>
    <p:sldId id="653" r:id="rId15"/>
    <p:sldId id="288" r:id="rId16"/>
    <p:sldId id="277" r:id="rId17"/>
    <p:sldId id="652" r:id="rId18"/>
    <p:sldId id="668" r:id="rId19"/>
    <p:sldId id="299" r:id="rId20"/>
    <p:sldId id="300" r:id="rId21"/>
    <p:sldId id="304" r:id="rId22"/>
    <p:sldId id="672" r:id="rId23"/>
    <p:sldId id="670" r:id="rId24"/>
    <p:sldId id="671" r:id="rId25"/>
    <p:sldId id="654" r:id="rId26"/>
    <p:sldId id="624" r:id="rId27"/>
    <p:sldId id="308" r:id="rId28"/>
    <p:sldId id="359" r:id="rId2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5F9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972" autoAdjust="0"/>
    <p:restoredTop sz="95262" autoAdjust="0"/>
  </p:normalViewPr>
  <p:slideViewPr>
    <p:cSldViewPr>
      <p:cViewPr varScale="1">
        <p:scale>
          <a:sx n="83" d="100"/>
          <a:sy n="83" d="100"/>
        </p:scale>
        <p:origin x="1589" y="67"/>
      </p:cViewPr>
      <p:guideLst>
        <p:guide orient="horz" pos="2160"/>
        <p:guide pos="2880"/>
      </p:guideLst>
    </p:cSldViewPr>
  </p:slideViewPr>
  <p:outlineViewPr>
    <p:cViewPr>
      <p:scale>
        <a:sx n="33" d="100"/>
        <a:sy n="33" d="100"/>
      </p:scale>
      <p:origin x="0" y="-17870"/>
    </p:cViewPr>
  </p:outlin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notesMaster" Target="notesMasters/notesMaster1.xml"/><Relationship Id="rId8"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C275F4-D1C6-465D-938C-44BF154DAA7F}" type="datetimeFigureOut">
              <a:rPr lang="ru-RU" smtClean="0"/>
              <a:t>27.09.2023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F046A2-CFB5-468B-8CED-F429671213E2}" type="slidenum">
              <a:rPr lang="ru-RU" smtClean="0"/>
              <a:t>‹#›</a:t>
            </a:fld>
            <a:endParaRPr lang="ru-RU"/>
          </a:p>
        </p:txBody>
      </p:sp>
    </p:spTree>
    <p:extLst>
      <p:ext uri="{BB962C8B-B14F-4D97-AF65-F5344CB8AC3E}">
        <p14:creationId xmlns:p14="http://schemas.microsoft.com/office/powerpoint/2010/main" val="32467780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CAF046A2-CFB5-468B-8CED-F429671213E2}" type="slidenum">
              <a:rPr lang="ru-RU" smtClean="0"/>
              <a:t>1</a:t>
            </a:fld>
            <a:endParaRPr lang="ru-RU"/>
          </a:p>
        </p:txBody>
      </p:sp>
    </p:spTree>
    <p:extLst>
      <p:ext uri="{BB962C8B-B14F-4D97-AF65-F5344CB8AC3E}">
        <p14:creationId xmlns:p14="http://schemas.microsoft.com/office/powerpoint/2010/main" val="1239826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4581872-A953-4B32-AEC4-0F60AC467581}" type="slidenum">
              <a:rPr kumimoji="0" lang="ru-RU" altLang="ru-RU"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ru-RU" altLang="ru-RU"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123" name="Rectangle 2050"/>
          <p:cNvSpPr>
            <a:spLocks noGrp="1" noRot="1" noChangeAspect="1" noChangeArrowheads="1" noTextEdit="1"/>
          </p:cNvSpPr>
          <p:nvPr>
            <p:ph type="sldImg"/>
          </p:nvPr>
        </p:nvSpPr>
        <p:spPr>
          <a:ln/>
        </p:spPr>
      </p:sp>
      <p:sp>
        <p:nvSpPr>
          <p:cNvPr id="5124" name="Rectangle 2051"/>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eaLnBrk="1" hangingPunct="1"/>
            <a:endParaRPr lang="ru-RU" altLang="ru-RU" dirty="0"/>
          </a:p>
        </p:txBody>
      </p:sp>
    </p:spTree>
    <p:extLst>
      <p:ext uri="{BB962C8B-B14F-4D97-AF65-F5344CB8AC3E}">
        <p14:creationId xmlns:p14="http://schemas.microsoft.com/office/powerpoint/2010/main" val="39372781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AF046A2-CFB5-468B-8CED-F429671213E2}" type="slidenum">
              <a:rPr lang="ru-RU" smtClean="0"/>
              <a:t>7</a:t>
            </a:fld>
            <a:endParaRPr lang="ru-RU"/>
          </a:p>
        </p:txBody>
      </p:sp>
    </p:spTree>
    <p:extLst>
      <p:ext uri="{BB962C8B-B14F-4D97-AF65-F5344CB8AC3E}">
        <p14:creationId xmlns:p14="http://schemas.microsoft.com/office/powerpoint/2010/main" val="1212142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fontAlgn="base">
              <a:spcBef>
                <a:spcPct val="0"/>
              </a:spcBef>
              <a:spcAft>
                <a:spcPct val="0"/>
              </a:spcAft>
            </a:pPr>
            <a:fld id="{74581872-A953-4B32-AEC4-0F60AC467581}" type="slidenum">
              <a:rPr kumimoji="0" lang="ru-RU" altLang="ru-RU" smtClean="0"/>
              <a:pPr fontAlgn="base">
                <a:spcBef>
                  <a:spcPct val="0"/>
                </a:spcBef>
                <a:spcAft>
                  <a:spcPct val="0"/>
                </a:spcAft>
              </a:pPr>
              <a:t>13</a:t>
            </a:fld>
            <a:endParaRPr kumimoji="0" lang="ru-RU" altLang="ru-RU"/>
          </a:p>
        </p:txBody>
      </p:sp>
      <p:sp>
        <p:nvSpPr>
          <p:cNvPr id="5123" name="Rectangle 2050"/>
          <p:cNvSpPr>
            <a:spLocks noGrp="1" noRot="1" noChangeAspect="1" noChangeArrowheads="1" noTextEdit="1"/>
          </p:cNvSpPr>
          <p:nvPr>
            <p:ph type="sldImg"/>
          </p:nvPr>
        </p:nvSpPr>
        <p:spPr>
          <a:ln/>
        </p:spPr>
      </p:sp>
      <p:sp>
        <p:nvSpPr>
          <p:cNvPr id="5124" name="Rectangle 2051"/>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eaLnBrk="1" hangingPunct="1"/>
            <a:endParaRPr lang="ru-RU" altLang="ru-RU" dirty="0"/>
          </a:p>
        </p:txBody>
      </p:sp>
    </p:spTree>
    <p:extLst>
      <p:ext uri="{BB962C8B-B14F-4D97-AF65-F5344CB8AC3E}">
        <p14:creationId xmlns:p14="http://schemas.microsoft.com/office/powerpoint/2010/main" val="40169060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AF046A2-CFB5-468B-8CED-F429671213E2}" type="slidenum">
              <a:rPr kumimoji="0" lang="ru-RU"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ru-RU"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158547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4581872-A953-4B32-AEC4-0F60AC467581}" type="slidenum">
              <a:rPr kumimoji="0" lang="ru-RU" altLang="ru-RU"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ru-RU" altLang="ru-RU"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123" name="Rectangle 2050"/>
          <p:cNvSpPr>
            <a:spLocks noGrp="1" noRot="1" noChangeAspect="1" noChangeArrowheads="1" noTextEdit="1"/>
          </p:cNvSpPr>
          <p:nvPr>
            <p:ph type="sldImg"/>
          </p:nvPr>
        </p:nvSpPr>
        <p:spPr>
          <a:ln/>
        </p:spPr>
      </p:sp>
      <p:sp>
        <p:nvSpPr>
          <p:cNvPr id="5124" name="Rectangle 2051"/>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eaLnBrk="1" hangingPunct="1"/>
            <a:endParaRPr lang="ru-RU" altLang="ru-RU" dirty="0"/>
          </a:p>
        </p:txBody>
      </p:sp>
    </p:spTree>
    <p:extLst>
      <p:ext uri="{BB962C8B-B14F-4D97-AF65-F5344CB8AC3E}">
        <p14:creationId xmlns:p14="http://schemas.microsoft.com/office/powerpoint/2010/main" val="387304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68713550-DE84-41F4-9101-E09773FFBD66}" type="datetimeFigureOut">
              <a:rPr lang="ru-RU" smtClean="0"/>
              <a:t>27.09.2023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2B8DA6E-CBBC-4201-9F9C-98293560F3D5}" type="slidenum">
              <a:rPr lang="ru-RU" smtClean="0"/>
              <a:t>‹#›</a:t>
            </a:fld>
            <a:endParaRPr lang="ru-RU"/>
          </a:p>
        </p:txBody>
      </p:sp>
    </p:spTree>
    <p:extLst>
      <p:ext uri="{BB962C8B-B14F-4D97-AF65-F5344CB8AC3E}">
        <p14:creationId xmlns:p14="http://schemas.microsoft.com/office/powerpoint/2010/main" val="19599843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68713550-DE84-41F4-9101-E09773FFBD66}" type="datetimeFigureOut">
              <a:rPr lang="ru-RU" smtClean="0"/>
              <a:t>27.09.2023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2B8DA6E-CBBC-4201-9F9C-98293560F3D5}" type="slidenum">
              <a:rPr lang="ru-RU" smtClean="0"/>
              <a:t>‹#›</a:t>
            </a:fld>
            <a:endParaRPr lang="ru-RU"/>
          </a:p>
        </p:txBody>
      </p:sp>
    </p:spTree>
    <p:extLst>
      <p:ext uri="{BB962C8B-B14F-4D97-AF65-F5344CB8AC3E}">
        <p14:creationId xmlns:p14="http://schemas.microsoft.com/office/powerpoint/2010/main" val="2019024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68713550-DE84-41F4-9101-E09773FFBD66}" type="datetimeFigureOut">
              <a:rPr lang="ru-RU" smtClean="0"/>
              <a:t>27.09.2023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2B8DA6E-CBBC-4201-9F9C-98293560F3D5}" type="slidenum">
              <a:rPr lang="ru-RU" smtClean="0"/>
              <a:t>‹#›</a:t>
            </a:fld>
            <a:endParaRPr lang="ru-RU"/>
          </a:p>
        </p:txBody>
      </p:sp>
    </p:spTree>
    <p:extLst>
      <p:ext uri="{BB962C8B-B14F-4D97-AF65-F5344CB8AC3E}">
        <p14:creationId xmlns:p14="http://schemas.microsoft.com/office/powerpoint/2010/main" val="36016419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3314" name="Rectangle 2"/>
          <p:cNvSpPr>
            <a:spLocks noGrp="1" noRot="1" noChangeArrowheads="1"/>
          </p:cNvSpPr>
          <p:nvPr>
            <p:ph type="ctrTitle"/>
          </p:nvPr>
        </p:nvSpPr>
        <p:spPr>
          <a:xfrm>
            <a:off x="685800" y="1981200"/>
            <a:ext cx="7772400" cy="1600200"/>
          </a:xfrm>
        </p:spPr>
        <p:txBody>
          <a:bodyPr/>
          <a:lstStyle>
            <a:lvl1pPr>
              <a:defRPr/>
            </a:lvl1pPr>
          </a:lstStyle>
          <a:p>
            <a:pPr lvl="0"/>
            <a:r>
              <a:rPr lang="ru-RU" noProof="0"/>
              <a:t>Образец заголовка</a:t>
            </a:r>
          </a:p>
        </p:txBody>
      </p:sp>
      <p:sp>
        <p:nvSpPr>
          <p:cNvPr id="13315" name="Rectangle 3"/>
          <p:cNvSpPr>
            <a:spLocks noGrp="1" noRot="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pPr lvl="0"/>
            <a:r>
              <a:rPr lang="ru-RU" noProof="0"/>
              <a:t>Образец подзаголовка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EE8101B-3CEE-4532-8487-666BA1E3EA32}"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28238210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7FF2F0C-193B-4C89-BF0B-8EB5F7FCF1DE}"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10148881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3070954-3E75-4025-A5E3-B024DBA026CB}"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25244542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301625" y="1676400"/>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676400"/>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EF97F94-0DD8-4B90-ADF8-A0F853D346FD}"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9466461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Rectangle 4"/>
          <p:cNvSpPr>
            <a:spLocks noGrp="1" noChangeArrowheads="1"/>
          </p:cNvSpPr>
          <p:nvPr>
            <p:ph type="dt" sz="half" idx="10"/>
          </p:nvPr>
        </p:nvSpPr>
        <p:spPr>
          <a:ln/>
        </p:spPr>
        <p:txBody>
          <a:bodyPr/>
          <a:lstStyle>
            <a:lvl1pPr>
              <a:defRPr/>
            </a:lvl1pPr>
          </a:lstStyle>
          <a:p>
            <a:pPr>
              <a:defRPr/>
            </a:pPr>
            <a:endParaRPr lang="ru-RU">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ru-RU">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3353A06-E466-4FB5-AC26-FC0C8441E671}"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17447923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Rectangle 4"/>
          <p:cNvSpPr>
            <a:spLocks noGrp="1" noChangeArrowheads="1"/>
          </p:cNvSpPr>
          <p:nvPr>
            <p:ph type="dt" sz="half" idx="10"/>
          </p:nvPr>
        </p:nvSpPr>
        <p:spPr>
          <a:ln/>
        </p:spPr>
        <p:txBody>
          <a:bodyPr/>
          <a:lstStyle>
            <a:lvl1pPr>
              <a:defRPr/>
            </a:lvl1pPr>
          </a:lstStyle>
          <a:p>
            <a:pPr>
              <a:defRPr/>
            </a:pPr>
            <a:endParaRPr lang="ru-RU">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ru-RU">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A8A844B-4496-43C5-ABC3-00CF2B269970}"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12778738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ru-RU">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683EC0D-BE01-4285-897D-E2AD49E056F5}"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25531149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DD34CF6-638E-4C45-AB2E-18C2722CA921}"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1978431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68713550-DE84-41F4-9101-E09773FFBD66}" type="datetimeFigureOut">
              <a:rPr lang="ru-RU" smtClean="0"/>
              <a:t>27.09.2023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2B8DA6E-CBBC-4201-9F9C-98293560F3D5}" type="slidenum">
              <a:rPr lang="ru-RU" smtClean="0"/>
              <a:t>‹#›</a:t>
            </a:fld>
            <a:endParaRPr lang="ru-RU"/>
          </a:p>
        </p:txBody>
      </p:sp>
    </p:spTree>
    <p:extLst>
      <p:ext uri="{BB962C8B-B14F-4D97-AF65-F5344CB8AC3E}">
        <p14:creationId xmlns:p14="http://schemas.microsoft.com/office/powerpoint/2010/main" val="2195919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241C4D7-492B-4AFF-A983-E7942B98A82F}"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10947104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8AD07A0-74D1-441B-85CE-21AAAE07D47C}"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14161651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07188" y="228600"/>
            <a:ext cx="2135187" cy="587057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301625" y="228600"/>
            <a:ext cx="6253163" cy="587057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EECBE99-BCA4-4EFB-888E-99D60B42C7F1}"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11681050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68713550-DE84-41F4-9101-E09773FFBD66}" type="datetimeFigureOut">
              <a:rPr lang="ru-RU" smtClean="0">
                <a:solidFill>
                  <a:prstClr val="black">
                    <a:tint val="75000"/>
                  </a:prstClr>
                </a:solidFill>
              </a:rPr>
              <a:pPr/>
              <a:t>27.09.2023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C2B8DA6E-CBBC-4201-9F9C-98293560F3D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2162860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68713550-DE84-41F4-9101-E09773FFBD66}" type="datetimeFigureOut">
              <a:rPr lang="ru-RU" smtClean="0">
                <a:solidFill>
                  <a:prstClr val="black">
                    <a:tint val="75000"/>
                  </a:prstClr>
                </a:solidFill>
              </a:rPr>
              <a:pPr/>
              <a:t>27.09.2023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C2B8DA6E-CBBC-4201-9F9C-98293560F3D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737710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68713550-DE84-41F4-9101-E09773FFBD66}" type="datetimeFigureOut">
              <a:rPr lang="ru-RU" smtClean="0">
                <a:solidFill>
                  <a:prstClr val="black">
                    <a:tint val="75000"/>
                  </a:prstClr>
                </a:solidFill>
              </a:rPr>
              <a:pPr/>
              <a:t>27.09.2023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C2B8DA6E-CBBC-4201-9F9C-98293560F3D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6228864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68713550-DE84-41F4-9101-E09773FFBD66}" type="datetimeFigureOut">
              <a:rPr lang="ru-RU" smtClean="0">
                <a:solidFill>
                  <a:prstClr val="black">
                    <a:tint val="75000"/>
                  </a:prstClr>
                </a:solidFill>
              </a:rPr>
              <a:pPr/>
              <a:t>27.09.2023</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C2B8DA6E-CBBC-4201-9F9C-98293560F3D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0022874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68713550-DE84-41F4-9101-E09773FFBD66}" type="datetimeFigureOut">
              <a:rPr lang="ru-RU" smtClean="0">
                <a:solidFill>
                  <a:prstClr val="black">
                    <a:tint val="75000"/>
                  </a:prstClr>
                </a:solidFill>
              </a:rPr>
              <a:pPr/>
              <a:t>27.09.2023</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C2B8DA6E-CBBC-4201-9F9C-98293560F3D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020098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68713550-DE84-41F4-9101-E09773FFBD66}" type="datetimeFigureOut">
              <a:rPr lang="ru-RU" smtClean="0">
                <a:solidFill>
                  <a:prstClr val="black">
                    <a:tint val="75000"/>
                  </a:prstClr>
                </a:solidFill>
              </a:rPr>
              <a:pPr/>
              <a:t>27.09.2023</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C2B8DA6E-CBBC-4201-9F9C-98293560F3D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2152935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8713550-DE84-41F4-9101-E09773FFBD66}" type="datetimeFigureOut">
              <a:rPr lang="ru-RU" smtClean="0">
                <a:solidFill>
                  <a:prstClr val="black">
                    <a:tint val="75000"/>
                  </a:prstClr>
                </a:solidFill>
              </a:rPr>
              <a:pPr/>
              <a:t>27.09.2023</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C2B8DA6E-CBBC-4201-9F9C-98293560F3D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165715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68713550-DE84-41F4-9101-E09773FFBD66}" type="datetimeFigureOut">
              <a:rPr lang="ru-RU" smtClean="0"/>
              <a:t>27.09.2023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2B8DA6E-CBBC-4201-9F9C-98293560F3D5}" type="slidenum">
              <a:rPr lang="ru-RU" smtClean="0"/>
              <a:t>‹#›</a:t>
            </a:fld>
            <a:endParaRPr lang="ru-RU"/>
          </a:p>
        </p:txBody>
      </p:sp>
    </p:spTree>
    <p:extLst>
      <p:ext uri="{BB962C8B-B14F-4D97-AF65-F5344CB8AC3E}">
        <p14:creationId xmlns:p14="http://schemas.microsoft.com/office/powerpoint/2010/main" val="19048876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68713550-DE84-41F4-9101-E09773FFBD66}" type="datetimeFigureOut">
              <a:rPr lang="ru-RU" smtClean="0">
                <a:solidFill>
                  <a:prstClr val="black">
                    <a:tint val="75000"/>
                  </a:prstClr>
                </a:solidFill>
              </a:rPr>
              <a:pPr/>
              <a:t>27.09.2023</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C2B8DA6E-CBBC-4201-9F9C-98293560F3D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5010248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68713550-DE84-41F4-9101-E09773FFBD66}" type="datetimeFigureOut">
              <a:rPr lang="ru-RU" smtClean="0">
                <a:solidFill>
                  <a:prstClr val="black">
                    <a:tint val="75000"/>
                  </a:prstClr>
                </a:solidFill>
              </a:rPr>
              <a:pPr/>
              <a:t>27.09.2023</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C2B8DA6E-CBBC-4201-9F9C-98293560F3D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8215478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68713550-DE84-41F4-9101-E09773FFBD66}" type="datetimeFigureOut">
              <a:rPr lang="ru-RU" smtClean="0">
                <a:solidFill>
                  <a:prstClr val="black">
                    <a:tint val="75000"/>
                  </a:prstClr>
                </a:solidFill>
              </a:rPr>
              <a:pPr/>
              <a:t>27.09.2023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C2B8DA6E-CBBC-4201-9F9C-98293560F3D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7537109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68713550-DE84-41F4-9101-E09773FFBD66}" type="datetimeFigureOut">
              <a:rPr lang="ru-RU" smtClean="0">
                <a:solidFill>
                  <a:prstClr val="black">
                    <a:tint val="75000"/>
                  </a:prstClr>
                </a:solidFill>
              </a:rPr>
              <a:pPr/>
              <a:t>27.09.2023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C2B8DA6E-CBBC-4201-9F9C-98293560F3D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1063767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9"/>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a:t>Образец подзаголовка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4353DD2-878B-4530-BA86-1A8D81E8E7CF}"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3752023784"/>
      </p:ext>
    </p:extLst>
  </p:cSld>
  <p:clrMapOvr>
    <a:masterClrMapping/>
  </p:clrMapOvr>
  <p:transition spd="slow" advClick="0" advTm="15000">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0246EE4-B1D1-4671-A5E8-E005C87145E2}"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1766958139"/>
      </p:ext>
    </p:extLst>
  </p:cSld>
  <p:clrMapOvr>
    <a:masterClrMapping/>
  </p:clrMapOvr>
  <p:transition spd="slow" advClick="0" advTm="15000">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1"/>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FE31743-45C9-42E3-B48C-D6BA16DC8F4F}"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2344472020"/>
      </p:ext>
    </p:extLst>
  </p:cSld>
  <p:clrMapOvr>
    <a:masterClrMapping/>
  </p:clrMapOvr>
  <p:transition spd="slow" advClick="0" advTm="15000">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8E420CC-8405-46D2-B7FA-CB4B851B6728}"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4258493820"/>
      </p:ext>
    </p:extLst>
  </p:cSld>
  <p:clrMapOvr>
    <a:masterClrMapping/>
  </p:clrMapOvr>
  <p:transition spd="slow" advClick="0" advTm="15000">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31"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Rectangle 4"/>
          <p:cNvSpPr>
            <a:spLocks noGrp="1" noChangeArrowheads="1"/>
          </p:cNvSpPr>
          <p:nvPr>
            <p:ph type="dt" sz="half" idx="10"/>
          </p:nvPr>
        </p:nvSpPr>
        <p:spPr>
          <a:ln/>
        </p:spPr>
        <p:txBody>
          <a:bodyPr/>
          <a:lstStyle>
            <a:lvl1pPr>
              <a:defRPr/>
            </a:lvl1pPr>
          </a:lstStyle>
          <a:p>
            <a:pPr>
              <a:defRPr/>
            </a:pPr>
            <a:endParaRPr lang="ru-RU">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ru-RU">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9B30575-978C-4CA2-B335-01FB0DB88AC8}"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3027453518"/>
      </p:ext>
    </p:extLst>
  </p:cSld>
  <p:clrMapOvr>
    <a:masterClrMapping/>
  </p:clrMapOvr>
  <p:transition spd="slow" advClick="0" advTm="15000">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Rectangle 4"/>
          <p:cNvSpPr>
            <a:spLocks noGrp="1" noChangeArrowheads="1"/>
          </p:cNvSpPr>
          <p:nvPr>
            <p:ph type="dt" sz="half" idx="10"/>
          </p:nvPr>
        </p:nvSpPr>
        <p:spPr>
          <a:ln/>
        </p:spPr>
        <p:txBody>
          <a:bodyPr/>
          <a:lstStyle>
            <a:lvl1pPr>
              <a:defRPr/>
            </a:lvl1pPr>
          </a:lstStyle>
          <a:p>
            <a:pPr>
              <a:defRPr/>
            </a:pPr>
            <a:endParaRPr lang="ru-RU">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ru-RU">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4851702-C040-4B64-8B43-2F0A96B6C8A5}"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1126052564"/>
      </p:ext>
    </p:extLst>
  </p:cSld>
  <p:clrMapOvr>
    <a:masterClrMapping/>
  </p:clrMapOvr>
  <p:transition spd="slow" advClick="0" advTm="1500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68713550-DE84-41F4-9101-E09773FFBD66}" type="datetimeFigureOut">
              <a:rPr lang="ru-RU" smtClean="0"/>
              <a:t>27.09.2023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2B8DA6E-CBBC-4201-9F9C-98293560F3D5}" type="slidenum">
              <a:rPr lang="ru-RU" smtClean="0"/>
              <a:t>‹#›</a:t>
            </a:fld>
            <a:endParaRPr lang="ru-RU"/>
          </a:p>
        </p:txBody>
      </p:sp>
    </p:spTree>
    <p:extLst>
      <p:ext uri="{BB962C8B-B14F-4D97-AF65-F5344CB8AC3E}">
        <p14:creationId xmlns:p14="http://schemas.microsoft.com/office/powerpoint/2010/main" val="378911530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ru-RU">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724AB3A-7791-4B1D-9795-ADFFC5BCA770}"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3975522137"/>
      </p:ext>
    </p:extLst>
  </p:cSld>
  <p:clrMapOvr>
    <a:masterClrMapping/>
  </p:clrMapOvr>
  <p:transition spd="slow" advClick="0" advTm="15000">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6" y="273049"/>
            <a:ext cx="3008313" cy="1162051"/>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6"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23897CB-C6C4-4F34-B8B6-9F341711DDB6}"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2668734506"/>
      </p:ext>
    </p:extLst>
  </p:cSld>
  <p:clrMapOvr>
    <a:masterClrMapping/>
  </p:clrMapOvr>
  <p:transition spd="slow" advClick="0" advTm="15000">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1"/>
            <a:ext cx="5486400" cy="566739"/>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41"/>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4FC4770-D5CB-433B-94FC-03A55FD2FD4A}"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3036743137"/>
      </p:ext>
    </p:extLst>
  </p:cSld>
  <p:clrMapOvr>
    <a:masterClrMapping/>
  </p:clrMapOvr>
  <p:transition spd="slow" advClick="0" advTm="15000">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52D90C4-33CB-4EED-BCA1-BB721E777B27}"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3899417701"/>
      </p:ext>
    </p:extLst>
  </p:cSld>
  <p:clrMapOvr>
    <a:masterClrMapping/>
  </p:clrMapOvr>
  <p:transition spd="slow" advClick="0" advTm="15000">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40"/>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40"/>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7D278DF-73D0-4915-835F-DC2F9A4B2449}"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621661914"/>
      </p:ext>
    </p:extLst>
  </p:cSld>
  <p:clrMapOvr>
    <a:masterClrMapping/>
  </p:clrMapOvr>
  <p:transition spd="slow" advClick="0" advTm="15000">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a:t>Образец подзаголовка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F46628D1-BFBA-4F4E-A298-EDE3979E817D}" type="slidenum">
              <a:rPr lang="ru-RU"/>
              <a:pPr>
                <a:defRPr/>
              </a:pPr>
              <a:t>‹#›</a:t>
            </a:fld>
            <a:endParaRPr lang="ru-RU"/>
          </a:p>
        </p:txBody>
      </p:sp>
    </p:spTree>
    <p:extLst>
      <p:ext uri="{BB962C8B-B14F-4D97-AF65-F5344CB8AC3E}">
        <p14:creationId xmlns:p14="http://schemas.microsoft.com/office/powerpoint/2010/main" val="1791232772"/>
      </p:ext>
    </p:extLst>
  </p:cSld>
  <p:clrMapOvr>
    <a:masterClrMapping/>
  </p:clrMapOvr>
  <p:transition spd="slow" advClick="0" advTm="15000">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27B2B90F-0866-4B59-827A-9E3459BB2A95}" type="slidenum">
              <a:rPr lang="ru-RU"/>
              <a:pPr>
                <a:defRPr/>
              </a:pPr>
              <a:t>‹#›</a:t>
            </a:fld>
            <a:endParaRPr lang="ru-RU"/>
          </a:p>
        </p:txBody>
      </p:sp>
    </p:spTree>
    <p:extLst>
      <p:ext uri="{BB962C8B-B14F-4D97-AF65-F5344CB8AC3E}">
        <p14:creationId xmlns:p14="http://schemas.microsoft.com/office/powerpoint/2010/main" val="1733917650"/>
      </p:ext>
    </p:extLst>
  </p:cSld>
  <p:clrMapOvr>
    <a:masterClrMapping/>
  </p:clrMapOvr>
  <p:transition spd="slow" advClick="0" advTm="15000">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F4CCCE9B-16E4-4917-B485-5246FEC5C9AF}" type="slidenum">
              <a:rPr lang="ru-RU"/>
              <a:pPr>
                <a:defRPr/>
              </a:pPr>
              <a:t>‹#›</a:t>
            </a:fld>
            <a:endParaRPr lang="ru-RU"/>
          </a:p>
        </p:txBody>
      </p:sp>
    </p:spTree>
    <p:extLst>
      <p:ext uri="{BB962C8B-B14F-4D97-AF65-F5344CB8AC3E}">
        <p14:creationId xmlns:p14="http://schemas.microsoft.com/office/powerpoint/2010/main" val="4142129112"/>
      </p:ext>
    </p:extLst>
  </p:cSld>
  <p:clrMapOvr>
    <a:masterClrMapping/>
  </p:clrMapOvr>
  <p:transition spd="slow" advClick="0" advTm="15000">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27C91840-50FA-426E-85BD-10FBA0AA01CE}" type="slidenum">
              <a:rPr lang="ru-RU"/>
              <a:pPr>
                <a:defRPr/>
              </a:pPr>
              <a:t>‹#›</a:t>
            </a:fld>
            <a:endParaRPr lang="ru-RU"/>
          </a:p>
        </p:txBody>
      </p:sp>
    </p:spTree>
    <p:extLst>
      <p:ext uri="{BB962C8B-B14F-4D97-AF65-F5344CB8AC3E}">
        <p14:creationId xmlns:p14="http://schemas.microsoft.com/office/powerpoint/2010/main" val="3738759088"/>
      </p:ext>
    </p:extLst>
  </p:cSld>
  <p:clrMapOvr>
    <a:masterClrMapping/>
  </p:clrMapOvr>
  <p:transition spd="slow" advClick="0" advTm="15000">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B3C86070-7931-4777-B780-9C5EED431C1C}" type="slidenum">
              <a:rPr lang="ru-RU"/>
              <a:pPr>
                <a:defRPr/>
              </a:pPr>
              <a:t>‹#›</a:t>
            </a:fld>
            <a:endParaRPr lang="ru-RU"/>
          </a:p>
        </p:txBody>
      </p:sp>
    </p:spTree>
    <p:extLst>
      <p:ext uri="{BB962C8B-B14F-4D97-AF65-F5344CB8AC3E}">
        <p14:creationId xmlns:p14="http://schemas.microsoft.com/office/powerpoint/2010/main" val="2631586548"/>
      </p:ext>
    </p:extLst>
  </p:cSld>
  <p:clrMapOvr>
    <a:masterClrMapping/>
  </p:clrMapOvr>
  <p:transition spd="slow" advClick="0" advTm="1500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68713550-DE84-41F4-9101-E09773FFBD66}" type="datetimeFigureOut">
              <a:rPr lang="ru-RU" smtClean="0"/>
              <a:t>27.09.2023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2B8DA6E-CBBC-4201-9F9C-98293560F3D5}" type="slidenum">
              <a:rPr lang="ru-RU" smtClean="0"/>
              <a:t>‹#›</a:t>
            </a:fld>
            <a:endParaRPr lang="ru-RU"/>
          </a:p>
        </p:txBody>
      </p:sp>
    </p:spTree>
    <p:extLst>
      <p:ext uri="{BB962C8B-B14F-4D97-AF65-F5344CB8AC3E}">
        <p14:creationId xmlns:p14="http://schemas.microsoft.com/office/powerpoint/2010/main" val="183447995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80D3C57F-D1EE-44C0-964D-AC8D63099AC2}" type="slidenum">
              <a:rPr lang="ru-RU"/>
              <a:pPr>
                <a:defRPr/>
              </a:pPr>
              <a:t>‹#›</a:t>
            </a:fld>
            <a:endParaRPr lang="ru-RU"/>
          </a:p>
        </p:txBody>
      </p:sp>
    </p:spTree>
    <p:extLst>
      <p:ext uri="{BB962C8B-B14F-4D97-AF65-F5344CB8AC3E}">
        <p14:creationId xmlns:p14="http://schemas.microsoft.com/office/powerpoint/2010/main" val="91781577"/>
      </p:ext>
    </p:extLst>
  </p:cSld>
  <p:clrMapOvr>
    <a:masterClrMapping/>
  </p:clrMapOvr>
  <p:transition spd="slow" advClick="0" advTm="15000">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8D5889E5-A56D-4984-8588-49F9F17E95C2}" type="slidenum">
              <a:rPr lang="ru-RU"/>
              <a:pPr>
                <a:defRPr/>
              </a:pPr>
              <a:t>‹#›</a:t>
            </a:fld>
            <a:endParaRPr lang="ru-RU"/>
          </a:p>
        </p:txBody>
      </p:sp>
    </p:spTree>
    <p:extLst>
      <p:ext uri="{BB962C8B-B14F-4D97-AF65-F5344CB8AC3E}">
        <p14:creationId xmlns:p14="http://schemas.microsoft.com/office/powerpoint/2010/main" val="217383889"/>
      </p:ext>
    </p:extLst>
  </p:cSld>
  <p:clrMapOvr>
    <a:masterClrMapping/>
  </p:clrMapOvr>
  <p:transition spd="slow" advClick="0" advTm="15000">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F1990337-1DF3-4EE3-AF0F-59916F51CC90}" type="slidenum">
              <a:rPr lang="ru-RU"/>
              <a:pPr>
                <a:defRPr/>
              </a:pPr>
              <a:t>‹#›</a:t>
            </a:fld>
            <a:endParaRPr lang="ru-RU"/>
          </a:p>
        </p:txBody>
      </p:sp>
    </p:spTree>
    <p:extLst>
      <p:ext uri="{BB962C8B-B14F-4D97-AF65-F5344CB8AC3E}">
        <p14:creationId xmlns:p14="http://schemas.microsoft.com/office/powerpoint/2010/main" val="1873240586"/>
      </p:ext>
    </p:extLst>
  </p:cSld>
  <p:clrMapOvr>
    <a:masterClrMapping/>
  </p:clrMapOvr>
  <p:transition spd="slow" advClick="0" advTm="15000">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F7647445-123D-469E-B013-8ED36336FE0C}" type="slidenum">
              <a:rPr lang="ru-RU"/>
              <a:pPr>
                <a:defRPr/>
              </a:pPr>
              <a:t>‹#›</a:t>
            </a:fld>
            <a:endParaRPr lang="ru-RU"/>
          </a:p>
        </p:txBody>
      </p:sp>
    </p:spTree>
    <p:extLst>
      <p:ext uri="{BB962C8B-B14F-4D97-AF65-F5344CB8AC3E}">
        <p14:creationId xmlns:p14="http://schemas.microsoft.com/office/powerpoint/2010/main" val="1203626803"/>
      </p:ext>
    </p:extLst>
  </p:cSld>
  <p:clrMapOvr>
    <a:masterClrMapping/>
  </p:clrMapOvr>
  <p:transition spd="slow" advClick="0" advTm="15000">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677CDA79-271B-47D0-B7EB-F9029967268F}" type="slidenum">
              <a:rPr lang="ru-RU"/>
              <a:pPr>
                <a:defRPr/>
              </a:pPr>
              <a:t>‹#›</a:t>
            </a:fld>
            <a:endParaRPr lang="ru-RU"/>
          </a:p>
        </p:txBody>
      </p:sp>
    </p:spTree>
    <p:extLst>
      <p:ext uri="{BB962C8B-B14F-4D97-AF65-F5344CB8AC3E}">
        <p14:creationId xmlns:p14="http://schemas.microsoft.com/office/powerpoint/2010/main" val="3363804199"/>
      </p:ext>
    </p:extLst>
  </p:cSld>
  <p:clrMapOvr>
    <a:masterClrMapping/>
  </p:clrMapOvr>
  <p:transition spd="slow" advClick="0" advTm="15000">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D423FA22-F557-4576-8C7E-9F62456A7FA1}" type="slidenum">
              <a:rPr lang="ru-RU"/>
              <a:pPr>
                <a:defRPr/>
              </a:pPr>
              <a:t>‹#›</a:t>
            </a:fld>
            <a:endParaRPr lang="ru-RU"/>
          </a:p>
        </p:txBody>
      </p:sp>
    </p:spTree>
    <p:extLst>
      <p:ext uri="{BB962C8B-B14F-4D97-AF65-F5344CB8AC3E}">
        <p14:creationId xmlns:p14="http://schemas.microsoft.com/office/powerpoint/2010/main" val="2017425892"/>
      </p:ext>
    </p:extLst>
  </p:cSld>
  <p:clrMapOvr>
    <a:masterClrMapping/>
  </p:clrMapOvr>
  <p:transition spd="slow" advClick="0" advTm="15000">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a:t>Образец подзаголовка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46628D1-BFBA-4F4E-A298-EDE3979E817D}"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2806087427"/>
      </p:ext>
    </p:extLst>
  </p:cSld>
  <p:clrMapOvr>
    <a:masterClrMapping/>
  </p:clrMapOvr>
  <p:transition spd="slow" advClick="0" advTm="15000">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7B2B90F-0866-4B59-827A-9E3459BB2A95}"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3249533380"/>
      </p:ext>
    </p:extLst>
  </p:cSld>
  <p:clrMapOvr>
    <a:masterClrMapping/>
  </p:clrMapOvr>
  <p:transition spd="slow" advClick="0" advTm="15000">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4CCCE9B-16E4-4917-B485-5246FEC5C9AF}"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1949105878"/>
      </p:ext>
    </p:extLst>
  </p:cSld>
  <p:clrMapOvr>
    <a:masterClrMapping/>
  </p:clrMapOvr>
  <p:transition spd="slow" advClick="0" advTm="15000">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7C91840-50FA-426E-85BD-10FBA0AA01CE}"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3900082654"/>
      </p:ext>
    </p:extLst>
  </p:cSld>
  <p:clrMapOvr>
    <a:masterClrMapping/>
  </p:clrMapOvr>
  <p:transition spd="slow" advClick="0" advTm="1500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68713550-DE84-41F4-9101-E09773FFBD66}" type="datetimeFigureOut">
              <a:rPr lang="ru-RU" smtClean="0"/>
              <a:t>27.09.2023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2B8DA6E-CBBC-4201-9F9C-98293560F3D5}" type="slidenum">
              <a:rPr lang="ru-RU" smtClean="0"/>
              <a:t>‹#›</a:t>
            </a:fld>
            <a:endParaRPr lang="ru-RU"/>
          </a:p>
        </p:txBody>
      </p:sp>
    </p:spTree>
    <p:extLst>
      <p:ext uri="{BB962C8B-B14F-4D97-AF65-F5344CB8AC3E}">
        <p14:creationId xmlns:p14="http://schemas.microsoft.com/office/powerpoint/2010/main" val="175818130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Rectangle 4"/>
          <p:cNvSpPr>
            <a:spLocks noGrp="1" noChangeArrowheads="1"/>
          </p:cNvSpPr>
          <p:nvPr>
            <p:ph type="dt" sz="half" idx="10"/>
          </p:nvPr>
        </p:nvSpPr>
        <p:spPr>
          <a:ln/>
        </p:spPr>
        <p:txBody>
          <a:bodyPr/>
          <a:lstStyle>
            <a:lvl1pPr>
              <a:defRPr/>
            </a:lvl1pPr>
          </a:lstStyle>
          <a:p>
            <a:pPr>
              <a:defRPr/>
            </a:pPr>
            <a:endParaRPr lang="ru-RU">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ru-RU">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3C86070-7931-4777-B780-9C5EED431C1C}"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2109075824"/>
      </p:ext>
    </p:extLst>
  </p:cSld>
  <p:clrMapOvr>
    <a:masterClrMapping/>
  </p:clrMapOvr>
  <p:transition spd="slow" advClick="0" advTm="15000">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Rectangle 4"/>
          <p:cNvSpPr>
            <a:spLocks noGrp="1" noChangeArrowheads="1"/>
          </p:cNvSpPr>
          <p:nvPr>
            <p:ph type="dt" sz="half" idx="10"/>
          </p:nvPr>
        </p:nvSpPr>
        <p:spPr>
          <a:ln/>
        </p:spPr>
        <p:txBody>
          <a:bodyPr/>
          <a:lstStyle>
            <a:lvl1pPr>
              <a:defRPr/>
            </a:lvl1pPr>
          </a:lstStyle>
          <a:p>
            <a:pPr>
              <a:defRPr/>
            </a:pPr>
            <a:endParaRPr lang="ru-RU">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ru-RU">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0D3C57F-D1EE-44C0-964D-AC8D63099AC2}"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2362585343"/>
      </p:ext>
    </p:extLst>
  </p:cSld>
  <p:clrMapOvr>
    <a:masterClrMapping/>
  </p:clrMapOvr>
  <p:transition spd="slow" advClick="0" advTm="15000">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ru-RU">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D5889E5-A56D-4984-8588-49F9F17E95C2}"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1800727035"/>
      </p:ext>
    </p:extLst>
  </p:cSld>
  <p:clrMapOvr>
    <a:masterClrMapping/>
  </p:clrMapOvr>
  <p:transition spd="slow" advClick="0" advTm="15000">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1990337-1DF3-4EE3-AF0F-59916F51CC90}"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1515456209"/>
      </p:ext>
    </p:extLst>
  </p:cSld>
  <p:clrMapOvr>
    <a:masterClrMapping/>
  </p:clrMapOvr>
  <p:transition spd="slow" advClick="0" advTm="15000">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7647445-123D-469E-B013-8ED36336FE0C}"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1688462601"/>
      </p:ext>
    </p:extLst>
  </p:cSld>
  <p:clrMapOvr>
    <a:masterClrMapping/>
  </p:clrMapOvr>
  <p:transition spd="slow" advClick="0" advTm="15000">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77CDA79-271B-47D0-B7EB-F9029967268F}"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2541062258"/>
      </p:ext>
    </p:extLst>
  </p:cSld>
  <p:clrMapOvr>
    <a:masterClrMapping/>
  </p:clrMapOvr>
  <p:transition spd="slow" advClick="0" advTm="15000">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423FA22-F557-4576-8C7E-9F62456A7FA1}"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3033622949"/>
      </p:ext>
    </p:extLst>
  </p:cSld>
  <p:clrMapOvr>
    <a:masterClrMapping/>
  </p:clrMapOvr>
  <p:transition spd="slow" advClick="0" advTm="15000">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3314" name="Rectangle 2"/>
          <p:cNvSpPr>
            <a:spLocks noGrp="1" noRot="1" noChangeArrowheads="1"/>
          </p:cNvSpPr>
          <p:nvPr>
            <p:ph type="ctrTitle"/>
          </p:nvPr>
        </p:nvSpPr>
        <p:spPr>
          <a:xfrm>
            <a:off x="685800" y="1981200"/>
            <a:ext cx="7772400" cy="1600200"/>
          </a:xfrm>
        </p:spPr>
        <p:txBody>
          <a:bodyPr/>
          <a:lstStyle>
            <a:lvl1pPr>
              <a:defRPr/>
            </a:lvl1pPr>
          </a:lstStyle>
          <a:p>
            <a:pPr lvl="0"/>
            <a:r>
              <a:rPr lang="ru-RU" noProof="0"/>
              <a:t>Образец заголовка</a:t>
            </a:r>
          </a:p>
        </p:txBody>
      </p:sp>
      <p:sp>
        <p:nvSpPr>
          <p:cNvPr id="13315" name="Rectangle 3"/>
          <p:cNvSpPr>
            <a:spLocks noGrp="1" noRot="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pPr lvl="0"/>
            <a:r>
              <a:rPr lang="ru-RU" noProof="0"/>
              <a:t>Образец подзаголовка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EE8101B-3CEE-4532-8487-666BA1E3EA32}"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140147067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7FF2F0C-193B-4C89-BF0B-8EB5F7FCF1DE}"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75445275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3070954-3E75-4025-A5E3-B024DBA026CB}"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754083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8713550-DE84-41F4-9101-E09773FFBD66}" type="datetimeFigureOut">
              <a:rPr lang="ru-RU" smtClean="0"/>
              <a:t>27.09.2023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2B8DA6E-CBBC-4201-9F9C-98293560F3D5}" type="slidenum">
              <a:rPr lang="ru-RU" smtClean="0"/>
              <a:t>‹#›</a:t>
            </a:fld>
            <a:endParaRPr lang="ru-RU"/>
          </a:p>
        </p:txBody>
      </p:sp>
    </p:spTree>
    <p:extLst>
      <p:ext uri="{BB962C8B-B14F-4D97-AF65-F5344CB8AC3E}">
        <p14:creationId xmlns:p14="http://schemas.microsoft.com/office/powerpoint/2010/main" val="113586892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301625" y="1676400"/>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676400"/>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EF97F94-0DD8-4B90-ADF8-A0F853D346FD}"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334538327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Rectangle 4"/>
          <p:cNvSpPr>
            <a:spLocks noGrp="1" noChangeArrowheads="1"/>
          </p:cNvSpPr>
          <p:nvPr>
            <p:ph type="dt" sz="half" idx="10"/>
          </p:nvPr>
        </p:nvSpPr>
        <p:spPr>
          <a:ln/>
        </p:spPr>
        <p:txBody>
          <a:bodyPr/>
          <a:lstStyle>
            <a:lvl1pPr>
              <a:defRPr/>
            </a:lvl1pPr>
          </a:lstStyle>
          <a:p>
            <a:pPr>
              <a:defRPr/>
            </a:pPr>
            <a:endParaRPr lang="ru-RU">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ru-RU">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3353A06-E466-4FB5-AC26-FC0C8441E671}"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47715261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Rectangle 4"/>
          <p:cNvSpPr>
            <a:spLocks noGrp="1" noChangeArrowheads="1"/>
          </p:cNvSpPr>
          <p:nvPr>
            <p:ph type="dt" sz="half" idx="10"/>
          </p:nvPr>
        </p:nvSpPr>
        <p:spPr>
          <a:ln/>
        </p:spPr>
        <p:txBody>
          <a:bodyPr/>
          <a:lstStyle>
            <a:lvl1pPr>
              <a:defRPr/>
            </a:lvl1pPr>
          </a:lstStyle>
          <a:p>
            <a:pPr>
              <a:defRPr/>
            </a:pPr>
            <a:endParaRPr lang="ru-RU">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ru-RU">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A8A844B-4496-43C5-ABC3-00CF2B269970}"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205894294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ru-RU">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683EC0D-BE01-4285-897D-E2AD49E056F5}"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78509939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DD34CF6-638E-4C45-AB2E-18C2722CA921}"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79719826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241C4D7-492B-4AFF-A983-E7942B98A82F}"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408167437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8AD07A0-74D1-441B-85CE-21AAAE07D47C}"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33270420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07188" y="228600"/>
            <a:ext cx="2135187" cy="587057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301625" y="228600"/>
            <a:ext cx="6253163" cy="587057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EECBE99-BCA4-4EFB-888E-99D60B42C7F1}"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703755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68713550-DE84-41F4-9101-E09773FFBD66}" type="datetimeFigureOut">
              <a:rPr lang="ru-RU" smtClean="0"/>
              <a:t>27.09.2023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2B8DA6E-CBBC-4201-9F9C-98293560F3D5}" type="slidenum">
              <a:rPr lang="ru-RU" smtClean="0"/>
              <a:t>‹#›</a:t>
            </a:fld>
            <a:endParaRPr lang="ru-RU"/>
          </a:p>
        </p:txBody>
      </p:sp>
    </p:spTree>
    <p:extLst>
      <p:ext uri="{BB962C8B-B14F-4D97-AF65-F5344CB8AC3E}">
        <p14:creationId xmlns:p14="http://schemas.microsoft.com/office/powerpoint/2010/main" val="38189269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68713550-DE84-41F4-9101-E09773FFBD66}" type="datetimeFigureOut">
              <a:rPr lang="ru-RU" smtClean="0"/>
              <a:t>27.09.2023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2B8DA6E-CBBC-4201-9F9C-98293560F3D5}" type="slidenum">
              <a:rPr lang="ru-RU" smtClean="0"/>
              <a:t>‹#›</a:t>
            </a:fld>
            <a:endParaRPr lang="ru-RU"/>
          </a:p>
        </p:txBody>
      </p:sp>
    </p:spTree>
    <p:extLst>
      <p:ext uri="{BB962C8B-B14F-4D97-AF65-F5344CB8AC3E}">
        <p14:creationId xmlns:p14="http://schemas.microsoft.com/office/powerpoint/2010/main" val="22054301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2.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2.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713550-DE84-41F4-9101-E09773FFBD66}" type="datetimeFigureOut">
              <a:rPr lang="ru-RU" smtClean="0"/>
              <a:t>27.09.2023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B8DA6E-CBBC-4201-9F9C-98293560F3D5}" type="slidenum">
              <a:rPr lang="ru-RU" smtClean="0"/>
              <a:t>‹#›</a:t>
            </a:fld>
            <a:endParaRPr lang="ru-RU"/>
          </a:p>
        </p:txBody>
      </p:sp>
    </p:spTree>
    <p:extLst>
      <p:ext uri="{BB962C8B-B14F-4D97-AF65-F5344CB8AC3E}">
        <p14:creationId xmlns:p14="http://schemas.microsoft.com/office/powerpoint/2010/main" val="32721211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12290" name="Rectangle 2"/>
          <p:cNvSpPr>
            <a:spLocks noGrp="1" noRot="1" noChangeArrowheads="1"/>
          </p:cNvSpPr>
          <p:nvPr>
            <p:ph type="title"/>
          </p:nvPr>
        </p:nvSpPr>
        <p:spPr bwMode="auto">
          <a:xfrm>
            <a:off x="301625" y="228600"/>
            <a:ext cx="8510588" cy="1325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a:t>Образец заголовка</a:t>
            </a:r>
          </a:p>
        </p:txBody>
      </p:sp>
      <p:sp>
        <p:nvSpPr>
          <p:cNvPr id="12291" name="Rectangle 3"/>
          <p:cNvSpPr>
            <a:spLocks noGrp="1" noRot="1" noChangeArrowheads="1"/>
          </p:cNvSpPr>
          <p:nvPr>
            <p:ph type="body" idx="1"/>
          </p:nvPr>
        </p:nvSpPr>
        <p:spPr bwMode="auto">
          <a:xfrm>
            <a:off x="301625" y="1676400"/>
            <a:ext cx="8540750" cy="442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12292" name="Rectangle 4"/>
          <p:cNvSpPr>
            <a:spLocks noGrp="1" noChangeArrowheads="1"/>
          </p:cNvSpPr>
          <p:nvPr>
            <p:ph type="dt" sz="half" idx="2"/>
          </p:nvPr>
        </p:nvSpPr>
        <p:spPr bwMode="auto">
          <a:xfrm>
            <a:off x="304800" y="6245225"/>
            <a:ext cx="22860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latin typeface="+mn-lt"/>
              </a:defRPr>
            </a:lvl1pPr>
          </a:lstStyle>
          <a:p>
            <a:pPr fontAlgn="base">
              <a:spcBef>
                <a:spcPct val="0"/>
              </a:spcBef>
              <a:spcAft>
                <a:spcPct val="0"/>
              </a:spcAft>
              <a:defRPr/>
            </a:pPr>
            <a:endParaRPr lang="ru-RU">
              <a:solidFill>
                <a:srgbClr val="FFFFFF"/>
              </a:solidFill>
            </a:endParaRPr>
          </a:p>
        </p:txBody>
      </p:sp>
      <p:sp>
        <p:nvSpPr>
          <p:cNvPr id="1229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latin typeface="+mn-lt"/>
              </a:defRPr>
            </a:lvl1pPr>
          </a:lstStyle>
          <a:p>
            <a:pPr fontAlgn="base">
              <a:spcBef>
                <a:spcPct val="0"/>
              </a:spcBef>
              <a:spcAft>
                <a:spcPct val="0"/>
              </a:spcAft>
              <a:defRPr/>
            </a:pPr>
            <a:endParaRPr lang="ru-RU">
              <a:solidFill>
                <a:srgbClr val="FFFFFF"/>
              </a:solidFill>
            </a:endParaRPr>
          </a:p>
        </p:txBody>
      </p:sp>
      <p:sp>
        <p:nvSpPr>
          <p:cNvPr id="12294" name="Rectangle 6"/>
          <p:cNvSpPr>
            <a:spLocks noGrp="1" noChangeArrowheads="1"/>
          </p:cNvSpPr>
          <p:nvPr>
            <p:ph type="sldNum" sz="quarter" idx="4"/>
          </p:nvPr>
        </p:nvSpPr>
        <p:spPr bwMode="auto">
          <a:xfrm>
            <a:off x="6553200" y="6245225"/>
            <a:ext cx="22860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latin typeface="+mn-lt"/>
              </a:defRPr>
            </a:lvl1pPr>
          </a:lstStyle>
          <a:p>
            <a:pPr fontAlgn="base">
              <a:spcBef>
                <a:spcPct val="0"/>
              </a:spcBef>
              <a:spcAft>
                <a:spcPct val="0"/>
              </a:spcAft>
              <a:defRPr/>
            </a:pPr>
            <a:fld id="{D577A986-1BE8-4CB5-AA3A-489A51AB794F}" type="slidenum">
              <a:rPr lang="ru-RU">
                <a:solidFill>
                  <a:srgbClr val="FFFFFF"/>
                </a:solidFill>
              </a:rPr>
              <a:pPr fontAlgn="base">
                <a:spcBef>
                  <a:spcPct val="0"/>
                </a:spcBef>
                <a:spcAft>
                  <a:spcPct val="0"/>
                </a:spcAft>
                <a:defRPr/>
              </a:pPr>
              <a:t>‹#›</a:t>
            </a:fld>
            <a:endParaRPr lang="ru-RU">
              <a:solidFill>
                <a:srgbClr val="FFFFFF"/>
              </a:solidFill>
            </a:endParaRPr>
          </a:p>
        </p:txBody>
      </p:sp>
    </p:spTree>
    <p:extLst>
      <p:ext uri="{BB962C8B-B14F-4D97-AF65-F5344CB8AC3E}">
        <p14:creationId xmlns:p14="http://schemas.microsoft.com/office/powerpoint/2010/main" val="2514464855"/>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713550-DE84-41F4-9101-E09773FFBD66}" type="datetimeFigureOut">
              <a:rPr lang="ru-RU" smtClean="0">
                <a:solidFill>
                  <a:prstClr val="black">
                    <a:tint val="75000"/>
                  </a:prstClr>
                </a:solidFill>
              </a:rPr>
              <a:pPr/>
              <a:t>27.09.2023</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B8DA6E-CBBC-4201-9F9C-98293560F3D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01918101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9"/>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a:t>Образец заголовка</a:t>
            </a:r>
          </a:p>
        </p:txBody>
      </p:sp>
      <p:sp>
        <p:nvSpPr>
          <p:cNvPr id="1027" name="Rectangle 3"/>
          <p:cNvSpPr>
            <a:spLocks noGrp="1" noChangeArrowheads="1"/>
          </p:cNvSpPr>
          <p:nvPr>
            <p:ph type="body" idx="1"/>
          </p:nvPr>
        </p:nvSpPr>
        <p:spPr bwMode="auto">
          <a:xfrm>
            <a:off x="457200" y="1600201"/>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1028" name="Rectangle 4"/>
          <p:cNvSpPr>
            <a:spLocks noGrp="1" noChangeArrowheads="1"/>
          </p:cNvSpPr>
          <p:nvPr>
            <p:ph type="dt" sz="half" idx="2"/>
          </p:nvPr>
        </p:nvSpPr>
        <p:spPr bwMode="auto">
          <a:xfrm>
            <a:off x="457200" y="6245225"/>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fontAlgn="base">
              <a:spcBef>
                <a:spcPct val="0"/>
              </a:spcBef>
              <a:spcAft>
                <a:spcPct val="0"/>
              </a:spcAft>
              <a:defRPr/>
            </a:pPr>
            <a:endParaRPr lang="ru-RU">
              <a:solidFill>
                <a:srgbClr val="FFFFFF"/>
              </a:solidFill>
            </a:endParaRPr>
          </a:p>
        </p:txBody>
      </p:sp>
      <p:sp>
        <p:nvSpPr>
          <p:cNvPr id="1029" name="Rectangle 5"/>
          <p:cNvSpPr>
            <a:spLocks noGrp="1" noChangeArrowheads="1"/>
          </p:cNvSpPr>
          <p:nvPr>
            <p:ph type="ftr" sz="quarter" idx="3"/>
          </p:nvPr>
        </p:nvSpPr>
        <p:spPr bwMode="auto">
          <a:xfrm>
            <a:off x="3124200" y="6245225"/>
            <a:ext cx="2895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fontAlgn="base">
              <a:spcBef>
                <a:spcPct val="0"/>
              </a:spcBef>
              <a:spcAft>
                <a:spcPct val="0"/>
              </a:spcAft>
              <a:defRPr/>
            </a:pPr>
            <a:endParaRPr lang="ru-RU">
              <a:solidFill>
                <a:srgbClr val="FFFFFF"/>
              </a:solidFill>
            </a:endParaRPr>
          </a:p>
        </p:txBody>
      </p:sp>
      <p:sp>
        <p:nvSpPr>
          <p:cNvPr id="1030" name="Rectangle 6"/>
          <p:cNvSpPr>
            <a:spLocks noGrp="1" noChangeArrowheads="1"/>
          </p:cNvSpPr>
          <p:nvPr>
            <p:ph type="sldNum" sz="quarter" idx="4"/>
          </p:nvPr>
        </p:nvSpPr>
        <p:spPr bwMode="auto">
          <a:xfrm>
            <a:off x="6553200" y="6245225"/>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fontAlgn="base">
              <a:spcBef>
                <a:spcPct val="0"/>
              </a:spcBef>
              <a:spcAft>
                <a:spcPct val="0"/>
              </a:spcAft>
              <a:defRPr/>
            </a:pPr>
            <a:fld id="{2C5DB626-825B-466B-8BF4-26C8BF85DE10}" type="slidenum">
              <a:rPr lang="ru-RU">
                <a:solidFill>
                  <a:srgbClr val="FFFFFF"/>
                </a:solidFill>
              </a:rPr>
              <a:pPr fontAlgn="base">
                <a:spcBef>
                  <a:spcPct val="0"/>
                </a:spcBef>
                <a:spcAft>
                  <a:spcPct val="0"/>
                </a:spcAft>
                <a:defRPr/>
              </a:pPr>
              <a:t>‹#›</a:t>
            </a:fld>
            <a:endParaRPr lang="ru-RU">
              <a:solidFill>
                <a:srgbClr val="FFFFFF"/>
              </a:solidFill>
            </a:endParaRPr>
          </a:p>
        </p:txBody>
      </p:sp>
    </p:spTree>
    <p:extLst>
      <p:ext uri="{BB962C8B-B14F-4D97-AF65-F5344CB8AC3E}">
        <p14:creationId xmlns:p14="http://schemas.microsoft.com/office/powerpoint/2010/main" val="3341330521"/>
      </p:ext>
    </p:extLst>
  </p:cSld>
  <p:clrMap bg1="dk2" tx1="lt1" bg2="dk1"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spd="slow" advClick="0" advTm="15000">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5A881A5E-AF48-4F4B-8B5F-BFBD04BF028B}" type="slidenum">
              <a:rPr lang="ru-RU"/>
              <a:pPr>
                <a:defRPr/>
              </a:pPr>
              <a:t>‹#›</a:t>
            </a:fld>
            <a:endParaRPr lang="ru-RU"/>
          </a:p>
        </p:txBody>
      </p:sp>
    </p:spTree>
    <p:extLst>
      <p:ext uri="{BB962C8B-B14F-4D97-AF65-F5344CB8AC3E}">
        <p14:creationId xmlns:p14="http://schemas.microsoft.com/office/powerpoint/2010/main" val="1111833900"/>
      </p:ext>
    </p:extLst>
  </p:cSld>
  <p:clrMap bg1="dk2" tx1="lt1" bg2="dk1"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spd="slow" advClick="0" advTm="15000">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ru-RU">
              <a:solidFill>
                <a:srgbClr val="FFFFFF"/>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ru-RU">
              <a:solidFill>
                <a:srgbClr val="FFFFFF"/>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5A881A5E-AF48-4F4B-8B5F-BFBD04BF028B}"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3940575406"/>
      </p:ext>
    </p:extLst>
  </p:cSld>
  <p:clrMap bg1="dk2" tx1="lt1" bg2="dk1"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spd="slow" advClick="0" advTm="15000">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12290" name="Rectangle 2"/>
          <p:cNvSpPr>
            <a:spLocks noGrp="1" noRot="1" noChangeArrowheads="1"/>
          </p:cNvSpPr>
          <p:nvPr>
            <p:ph type="title"/>
          </p:nvPr>
        </p:nvSpPr>
        <p:spPr bwMode="auto">
          <a:xfrm>
            <a:off x="301625" y="228600"/>
            <a:ext cx="8510588" cy="1325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a:t>Образец заголовка</a:t>
            </a:r>
          </a:p>
        </p:txBody>
      </p:sp>
      <p:sp>
        <p:nvSpPr>
          <p:cNvPr id="12291" name="Rectangle 3"/>
          <p:cNvSpPr>
            <a:spLocks noGrp="1" noRot="1" noChangeArrowheads="1"/>
          </p:cNvSpPr>
          <p:nvPr>
            <p:ph type="body" idx="1"/>
          </p:nvPr>
        </p:nvSpPr>
        <p:spPr bwMode="auto">
          <a:xfrm>
            <a:off x="301625" y="1676400"/>
            <a:ext cx="8540750" cy="442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12292" name="Rectangle 4"/>
          <p:cNvSpPr>
            <a:spLocks noGrp="1" noChangeArrowheads="1"/>
          </p:cNvSpPr>
          <p:nvPr>
            <p:ph type="dt" sz="half" idx="2"/>
          </p:nvPr>
        </p:nvSpPr>
        <p:spPr bwMode="auto">
          <a:xfrm>
            <a:off x="304800" y="6245225"/>
            <a:ext cx="22860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latin typeface="+mn-lt"/>
              </a:defRPr>
            </a:lvl1pPr>
          </a:lstStyle>
          <a:p>
            <a:pPr>
              <a:defRPr/>
            </a:pPr>
            <a:endParaRPr lang="ru-RU">
              <a:solidFill>
                <a:srgbClr val="FFFFFF"/>
              </a:solidFill>
            </a:endParaRPr>
          </a:p>
        </p:txBody>
      </p:sp>
      <p:sp>
        <p:nvSpPr>
          <p:cNvPr id="1229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latin typeface="+mn-lt"/>
              </a:defRPr>
            </a:lvl1pPr>
          </a:lstStyle>
          <a:p>
            <a:pPr>
              <a:defRPr/>
            </a:pPr>
            <a:endParaRPr lang="ru-RU">
              <a:solidFill>
                <a:srgbClr val="FFFFFF"/>
              </a:solidFill>
            </a:endParaRPr>
          </a:p>
        </p:txBody>
      </p:sp>
      <p:sp>
        <p:nvSpPr>
          <p:cNvPr id="12294" name="Rectangle 6"/>
          <p:cNvSpPr>
            <a:spLocks noGrp="1" noChangeArrowheads="1"/>
          </p:cNvSpPr>
          <p:nvPr>
            <p:ph type="sldNum" sz="quarter" idx="4"/>
          </p:nvPr>
        </p:nvSpPr>
        <p:spPr bwMode="auto">
          <a:xfrm>
            <a:off x="6553200" y="6245225"/>
            <a:ext cx="22860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latin typeface="+mn-lt"/>
              </a:defRPr>
            </a:lvl1pPr>
          </a:lstStyle>
          <a:p>
            <a:pPr>
              <a:defRPr/>
            </a:pPr>
            <a:fld id="{D577A986-1BE8-4CB5-AA3A-489A51AB794F}"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3724857388"/>
      </p:ext>
    </p:extLst>
  </p:cSld>
  <p:clrMap bg1="dk2" tx1="lt1" bg2="dk1"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g"/><Relationship Id="rId1" Type="http://schemas.openxmlformats.org/officeDocument/2006/relationships/slideLayout" Target="../slideLayouts/slideLayout56.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62.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7.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56.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2.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6.xml"/><Relationship Id="rId1" Type="http://schemas.openxmlformats.org/officeDocument/2006/relationships/slideLayout" Target="../slideLayouts/slideLayout56.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2.xml"/></Relationships>
</file>

<file path=ppt/slides/_rels/slide1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6.xml"/></Relationships>
</file>

<file path=ppt/slides/_rels/slide2.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51.xml"/></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3.xml"/><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11.pn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8.xml"/><Relationship Id="rId5" Type="http://schemas.openxmlformats.org/officeDocument/2006/relationships/image" Target="../media/image13.png"/><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8.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6">
                <a:lumMod val="75000"/>
              </a:schemeClr>
            </a:gs>
          </a:gsLst>
          <a:lin ang="5400000" scaled="0"/>
        </a:gradFill>
        <a:effectLst/>
      </p:bgPr>
    </p:bg>
    <p:spTree>
      <p:nvGrpSpPr>
        <p:cNvPr id="1" name=""/>
        <p:cNvGrpSpPr/>
        <p:nvPr/>
      </p:nvGrpSpPr>
      <p:grpSpPr>
        <a:xfrm>
          <a:off x="0" y="0"/>
          <a:ext cx="0" cy="0"/>
          <a:chOff x="0" y="0"/>
          <a:chExt cx="0" cy="0"/>
        </a:xfrm>
      </p:grpSpPr>
      <p:sp>
        <p:nvSpPr>
          <p:cNvPr id="2" name="Прямоугольник 1"/>
          <p:cNvSpPr/>
          <p:nvPr/>
        </p:nvSpPr>
        <p:spPr>
          <a:xfrm>
            <a:off x="439032" y="1054086"/>
            <a:ext cx="8244407" cy="1920526"/>
          </a:xfrm>
          <a:prstGeom prst="rect">
            <a:avLst/>
          </a:prstGeom>
        </p:spPr>
        <p:txBody>
          <a:bodyPr wrap="square">
            <a:spAutoFit/>
          </a:bodyPr>
          <a:lstStyle/>
          <a:p>
            <a:pPr algn="ctr">
              <a:lnSpc>
                <a:spcPct val="90000"/>
              </a:lnSpc>
            </a:pPr>
            <a:r>
              <a:rPr lang="en-US" sz="4400" b="1" dirty="0">
                <a:solidFill>
                  <a:srgbClr val="FFFF00"/>
                </a:solidFill>
                <a:effectLst>
                  <a:outerShdw blurRad="38100" dist="38100" dir="2700000" algn="tl">
                    <a:srgbClr val="000000">
                      <a:alpha val="43137"/>
                    </a:srgbClr>
                  </a:outerShdw>
                </a:effectLst>
              </a:rPr>
              <a:t>Advanced Instruments for Geo and </a:t>
            </a:r>
            <a:r>
              <a:rPr lang="en-US" sz="4400" b="1" dirty="0" err="1">
                <a:solidFill>
                  <a:srgbClr val="FFFF00"/>
                </a:solidFill>
                <a:effectLst>
                  <a:outerShdw blurRad="38100" dist="38100" dir="2700000" algn="tl">
                    <a:srgbClr val="000000">
                      <a:alpha val="43137"/>
                    </a:srgbClr>
                  </a:outerShdw>
                </a:effectLst>
              </a:rPr>
              <a:t>Helio</a:t>
            </a:r>
            <a:r>
              <a:rPr lang="en-US" sz="4400" b="1" dirty="0">
                <a:solidFill>
                  <a:srgbClr val="FFFF00"/>
                </a:solidFill>
                <a:effectLst>
                  <a:outerShdw blurRad="38100" dist="38100" dir="2700000" algn="tl">
                    <a:srgbClr val="000000">
                      <a:alpha val="43137"/>
                    </a:srgbClr>
                  </a:outerShdw>
                </a:effectLst>
              </a:rPr>
              <a:t> Environment Monitoring on the </a:t>
            </a:r>
            <a:r>
              <a:rPr lang="en-US" sz="4400" b="1" dirty="0" err="1">
                <a:solidFill>
                  <a:srgbClr val="FFFF00"/>
                </a:solidFill>
                <a:effectLst>
                  <a:outerShdw blurRad="38100" dist="38100" dir="2700000" algn="tl">
                    <a:srgbClr val="000000">
                      <a:alpha val="43137"/>
                    </a:srgbClr>
                  </a:outerShdw>
                </a:effectLst>
              </a:rPr>
              <a:t>Cubesat</a:t>
            </a:r>
            <a:r>
              <a:rPr lang="en-US" sz="4400" b="1" dirty="0">
                <a:solidFill>
                  <a:srgbClr val="FFFF00"/>
                </a:solidFill>
                <a:effectLst>
                  <a:outerShdw blurRad="38100" dist="38100" dir="2700000" algn="tl">
                    <a:srgbClr val="000000">
                      <a:alpha val="43137"/>
                    </a:srgbClr>
                  </a:outerShdw>
                </a:effectLst>
              </a:rPr>
              <a:t> Format Spacecraft</a:t>
            </a:r>
          </a:p>
        </p:txBody>
      </p:sp>
      <p:sp>
        <p:nvSpPr>
          <p:cNvPr id="3" name="TextBox 2"/>
          <p:cNvSpPr txBox="1"/>
          <p:nvPr/>
        </p:nvSpPr>
        <p:spPr>
          <a:xfrm>
            <a:off x="6372201" y="6309320"/>
            <a:ext cx="2499754" cy="338554"/>
          </a:xfrm>
          <a:prstGeom prst="rect">
            <a:avLst/>
          </a:prstGeom>
          <a:noFill/>
        </p:spPr>
        <p:txBody>
          <a:bodyPr wrap="square" rtlCol="0">
            <a:spAutoFit/>
          </a:bodyPr>
          <a:lstStyle/>
          <a:p>
            <a:r>
              <a:rPr lang="en-US" sz="1600" b="1" i="1" dirty="0" err="1">
                <a:solidFill>
                  <a:srgbClr val="002060"/>
                </a:solidFill>
              </a:rPr>
              <a:t>Paratunka</a:t>
            </a:r>
            <a:r>
              <a:rPr lang="ru-RU" sz="1600" b="1" i="1" dirty="0">
                <a:solidFill>
                  <a:srgbClr val="002060"/>
                </a:solidFill>
              </a:rPr>
              <a:t>,  </a:t>
            </a:r>
            <a:r>
              <a:rPr lang="en-US" sz="1600" b="1" i="1" dirty="0">
                <a:solidFill>
                  <a:srgbClr val="002060"/>
                </a:solidFill>
              </a:rPr>
              <a:t>25-28.09.2023</a:t>
            </a:r>
            <a:endParaRPr lang="ru-RU" sz="1600" i="1" dirty="0">
              <a:solidFill>
                <a:srgbClr val="002060"/>
              </a:solidFill>
            </a:endParaRPr>
          </a:p>
        </p:txBody>
      </p:sp>
      <p:sp>
        <p:nvSpPr>
          <p:cNvPr id="4" name="TextBox 3"/>
          <p:cNvSpPr txBox="1"/>
          <p:nvPr/>
        </p:nvSpPr>
        <p:spPr>
          <a:xfrm>
            <a:off x="261279" y="3032780"/>
            <a:ext cx="8599911" cy="1200329"/>
          </a:xfrm>
          <a:prstGeom prst="rect">
            <a:avLst/>
          </a:prstGeom>
          <a:noFill/>
        </p:spPr>
        <p:txBody>
          <a:bodyPr wrap="square" rtlCol="0">
            <a:spAutoFit/>
          </a:bodyPr>
          <a:lstStyle/>
          <a:p>
            <a:pPr algn="ctr"/>
            <a:r>
              <a:rPr lang="en-US" sz="2400" b="1" i="1" u="sng" dirty="0">
                <a:solidFill>
                  <a:schemeClr val="accent2">
                    <a:lumMod val="50000"/>
                  </a:schemeClr>
                </a:solidFill>
                <a:effectLst>
                  <a:outerShdw blurRad="38100" dist="38100" dir="2700000" algn="tl">
                    <a:srgbClr val="000000">
                      <a:alpha val="43137"/>
                    </a:srgbClr>
                  </a:outerShdw>
                </a:effectLst>
              </a:rPr>
              <a:t>V.V. Bogomolov</a:t>
            </a:r>
            <a:r>
              <a:rPr lang="en-US" sz="2400" b="1" i="1" u="sng" baseline="30000" dirty="0">
                <a:solidFill>
                  <a:schemeClr val="accent2">
                    <a:lumMod val="50000"/>
                  </a:schemeClr>
                </a:solidFill>
                <a:effectLst>
                  <a:outerShdw blurRad="38100" dist="38100" dir="2700000" algn="tl">
                    <a:srgbClr val="000000">
                      <a:alpha val="43137"/>
                    </a:srgbClr>
                  </a:outerShdw>
                </a:effectLst>
              </a:rPr>
              <a:t>1</a:t>
            </a:r>
            <a:r>
              <a:rPr lang="en-US" sz="2400" b="1" i="1" baseline="30000" dirty="0">
                <a:solidFill>
                  <a:schemeClr val="accent2">
                    <a:lumMod val="50000"/>
                  </a:schemeClr>
                </a:solidFill>
                <a:effectLst>
                  <a:outerShdw blurRad="38100" dist="38100" dir="2700000" algn="tl">
                    <a:srgbClr val="000000">
                      <a:alpha val="43137"/>
                    </a:srgbClr>
                  </a:outerShdw>
                </a:effectLst>
              </a:rPr>
              <a:t>,2</a:t>
            </a:r>
            <a:r>
              <a:rPr lang="en-US" sz="2400" b="1" i="1" dirty="0">
                <a:solidFill>
                  <a:schemeClr val="accent2">
                    <a:lumMod val="50000"/>
                  </a:schemeClr>
                </a:solidFill>
                <a:effectLst>
                  <a:outerShdw blurRad="38100" dist="38100" dir="2700000" algn="tl">
                    <a:srgbClr val="000000">
                      <a:alpha val="43137"/>
                    </a:srgbClr>
                  </a:outerShdw>
                </a:effectLst>
              </a:rPr>
              <a:t>, S.I. Svertilov</a:t>
            </a:r>
            <a:r>
              <a:rPr lang="en-US" sz="2400" b="1" i="1" baseline="30000" dirty="0">
                <a:solidFill>
                  <a:schemeClr val="accent2">
                    <a:lumMod val="50000"/>
                  </a:schemeClr>
                </a:solidFill>
                <a:effectLst>
                  <a:outerShdw blurRad="38100" dist="38100" dir="2700000" algn="tl">
                    <a:srgbClr val="000000">
                      <a:alpha val="43137"/>
                    </a:srgbClr>
                  </a:outerShdw>
                </a:effectLst>
              </a:rPr>
              <a:t>1,2</a:t>
            </a:r>
            <a:r>
              <a:rPr lang="en-US" sz="2400" b="1" i="1" dirty="0">
                <a:solidFill>
                  <a:schemeClr val="accent2">
                    <a:lumMod val="50000"/>
                  </a:schemeClr>
                </a:solidFill>
                <a:effectLst>
                  <a:outerShdw blurRad="38100" dist="38100" dir="2700000" algn="tl">
                    <a:srgbClr val="000000">
                      <a:alpha val="43137"/>
                    </a:srgbClr>
                  </a:outerShdw>
                </a:effectLst>
              </a:rPr>
              <a:t>, V.I. </a:t>
            </a:r>
            <a:r>
              <a:rPr lang="ru-RU" sz="2400" b="1" i="1" dirty="0">
                <a:solidFill>
                  <a:schemeClr val="accent2">
                    <a:lumMod val="50000"/>
                  </a:schemeClr>
                </a:solidFill>
                <a:effectLst>
                  <a:outerShdw blurRad="38100" dist="38100" dir="2700000" algn="tl">
                    <a:srgbClr val="000000">
                      <a:alpha val="43137"/>
                    </a:srgbClr>
                  </a:outerShdw>
                </a:effectLst>
              </a:rPr>
              <a:t>О</a:t>
            </a:r>
            <a:r>
              <a:rPr lang="en-US" sz="2400" b="1" i="1" dirty="0">
                <a:solidFill>
                  <a:schemeClr val="accent2">
                    <a:lumMod val="50000"/>
                  </a:schemeClr>
                </a:solidFill>
                <a:effectLst>
                  <a:outerShdw blurRad="38100" dist="38100" dir="2700000" algn="tl">
                    <a:srgbClr val="000000">
                      <a:alpha val="43137"/>
                    </a:srgbClr>
                  </a:outerShdw>
                </a:effectLst>
              </a:rPr>
              <a:t>sedlo</a:t>
            </a:r>
            <a:r>
              <a:rPr lang="en-US" sz="2400" b="1" i="1" baseline="30000" dirty="0">
                <a:solidFill>
                  <a:schemeClr val="accent2">
                    <a:lumMod val="50000"/>
                  </a:schemeClr>
                </a:solidFill>
                <a:effectLst>
                  <a:outerShdw blurRad="38100" dist="38100" dir="2700000" algn="tl">
                    <a:srgbClr val="000000">
                      <a:alpha val="43137"/>
                    </a:srgbClr>
                  </a:outerShdw>
                </a:effectLst>
              </a:rPr>
              <a:t>1</a:t>
            </a:r>
            <a:r>
              <a:rPr lang="en-US" sz="2400" b="1" i="1" dirty="0">
                <a:solidFill>
                  <a:schemeClr val="accent2">
                    <a:lumMod val="50000"/>
                  </a:schemeClr>
                </a:solidFill>
                <a:effectLst>
                  <a:outerShdw blurRad="38100" dist="38100" dir="2700000" algn="tl">
                    <a:srgbClr val="000000">
                      <a:alpha val="43137"/>
                    </a:srgbClr>
                  </a:outerShdw>
                </a:effectLst>
              </a:rPr>
              <a:t>, V.V. Bengin</a:t>
            </a:r>
            <a:r>
              <a:rPr lang="en-US" sz="2400" b="1" i="1" baseline="30000" dirty="0">
                <a:solidFill>
                  <a:schemeClr val="accent2">
                    <a:lumMod val="50000"/>
                  </a:schemeClr>
                </a:solidFill>
                <a:effectLst>
                  <a:outerShdw blurRad="38100" dist="38100" dir="2700000" algn="tl">
                    <a:srgbClr val="000000">
                      <a:alpha val="43137"/>
                    </a:srgbClr>
                  </a:outerShdw>
                </a:effectLst>
              </a:rPr>
              <a:t>1</a:t>
            </a:r>
            <a:r>
              <a:rPr lang="en-US" sz="2400" b="1" i="1" dirty="0">
                <a:solidFill>
                  <a:schemeClr val="accent2">
                    <a:lumMod val="50000"/>
                  </a:schemeClr>
                </a:solidFill>
                <a:effectLst>
                  <a:outerShdw blurRad="38100" dist="38100" dir="2700000" algn="tl">
                    <a:srgbClr val="000000">
                      <a:alpha val="43137"/>
                    </a:srgbClr>
                  </a:outerShdw>
                </a:effectLst>
              </a:rPr>
              <a:t>, </a:t>
            </a:r>
          </a:p>
          <a:p>
            <a:pPr algn="ctr"/>
            <a:r>
              <a:rPr lang="en-US" sz="2400" b="1" i="1" dirty="0">
                <a:solidFill>
                  <a:schemeClr val="accent2">
                    <a:lumMod val="50000"/>
                  </a:schemeClr>
                </a:solidFill>
                <a:effectLst>
                  <a:outerShdw blurRad="38100" dist="38100" dir="2700000" algn="tl">
                    <a:srgbClr val="000000">
                      <a:alpha val="43137"/>
                    </a:srgbClr>
                  </a:outerShdw>
                </a:effectLst>
              </a:rPr>
              <a:t>I.</a:t>
            </a:r>
            <a:r>
              <a:rPr lang="ru-RU" sz="2400" b="1" i="1" dirty="0">
                <a:solidFill>
                  <a:schemeClr val="accent2">
                    <a:lumMod val="50000"/>
                  </a:schemeClr>
                </a:solidFill>
                <a:effectLst>
                  <a:outerShdw blurRad="38100" dist="38100" dir="2700000" algn="tl">
                    <a:srgbClr val="000000">
                      <a:alpha val="43137"/>
                    </a:srgbClr>
                  </a:outerShdw>
                </a:effectLst>
              </a:rPr>
              <a:t>А</a:t>
            </a:r>
            <a:r>
              <a:rPr lang="en-US" sz="2400" b="1" i="1" dirty="0">
                <a:solidFill>
                  <a:schemeClr val="accent2">
                    <a:lumMod val="50000"/>
                  </a:schemeClr>
                </a:solidFill>
                <a:effectLst>
                  <a:outerShdw blurRad="38100" dist="38100" dir="2700000" algn="tl">
                    <a:srgbClr val="000000">
                      <a:alpha val="43137"/>
                    </a:srgbClr>
                  </a:outerShdw>
                </a:effectLst>
              </a:rPr>
              <a:t>. Zolotarev</a:t>
            </a:r>
            <a:r>
              <a:rPr lang="en-US" sz="2400" b="1" i="1" baseline="30000" dirty="0">
                <a:solidFill>
                  <a:schemeClr val="accent2">
                    <a:lumMod val="50000"/>
                  </a:schemeClr>
                </a:solidFill>
                <a:effectLst>
                  <a:outerShdw blurRad="38100" dist="38100" dir="2700000" algn="tl">
                    <a:srgbClr val="000000">
                      <a:alpha val="43137"/>
                    </a:srgbClr>
                  </a:outerShdw>
                </a:effectLst>
              </a:rPr>
              <a:t>1</a:t>
            </a:r>
            <a:r>
              <a:rPr lang="en-US" sz="2400" b="1" i="1" dirty="0">
                <a:solidFill>
                  <a:schemeClr val="accent2">
                    <a:lumMod val="50000"/>
                  </a:schemeClr>
                </a:solidFill>
                <a:effectLst>
                  <a:outerShdw blurRad="38100" dist="38100" dir="2700000" algn="tl">
                    <a:srgbClr val="000000">
                      <a:alpha val="43137"/>
                    </a:srgbClr>
                  </a:outerShdw>
                </a:effectLst>
              </a:rPr>
              <a:t>, A.F. Iyudin</a:t>
            </a:r>
            <a:r>
              <a:rPr lang="en-US" sz="2400" b="1" i="1" baseline="30000" dirty="0">
                <a:solidFill>
                  <a:schemeClr val="accent2">
                    <a:lumMod val="50000"/>
                  </a:schemeClr>
                </a:solidFill>
                <a:effectLst>
                  <a:outerShdw blurRad="38100" dist="38100" dir="2700000" algn="tl">
                    <a:srgbClr val="000000">
                      <a:alpha val="43137"/>
                    </a:srgbClr>
                  </a:outerShdw>
                </a:effectLst>
              </a:rPr>
              <a:t>1</a:t>
            </a:r>
            <a:r>
              <a:rPr lang="en-US" sz="2400" b="1" i="1" dirty="0">
                <a:solidFill>
                  <a:schemeClr val="accent2">
                    <a:lumMod val="50000"/>
                  </a:schemeClr>
                </a:solidFill>
                <a:effectLst>
                  <a:outerShdw blurRad="38100" dist="38100" dir="2700000" algn="tl">
                    <a:srgbClr val="000000">
                      <a:alpha val="43137"/>
                    </a:srgbClr>
                  </a:outerShdw>
                </a:effectLst>
              </a:rPr>
              <a:t>, </a:t>
            </a:r>
            <a:r>
              <a:rPr lang="en-US" sz="2400" b="1" i="1" dirty="0" err="1">
                <a:solidFill>
                  <a:schemeClr val="accent2">
                    <a:lumMod val="50000"/>
                  </a:schemeClr>
                </a:solidFill>
                <a:effectLst>
                  <a:outerShdw blurRad="38100" dist="38100" dir="2700000" algn="tl">
                    <a:srgbClr val="000000">
                      <a:alpha val="43137"/>
                    </a:srgbClr>
                  </a:outerShdw>
                </a:effectLst>
              </a:rPr>
              <a:t>O.Yu</a:t>
            </a:r>
            <a:r>
              <a:rPr lang="en-US" sz="2400" b="1" i="1" dirty="0">
                <a:solidFill>
                  <a:schemeClr val="accent2">
                    <a:lumMod val="50000"/>
                  </a:schemeClr>
                </a:solidFill>
                <a:effectLst>
                  <a:outerShdw blurRad="38100" dist="38100" dir="2700000" algn="tl">
                    <a:srgbClr val="000000">
                      <a:alpha val="43137"/>
                    </a:srgbClr>
                  </a:outerShdw>
                </a:effectLst>
              </a:rPr>
              <a:t>. Nechaev</a:t>
            </a:r>
            <a:r>
              <a:rPr lang="en-US" sz="2400" b="1" i="1" baseline="30000" dirty="0">
                <a:solidFill>
                  <a:schemeClr val="accent2">
                    <a:lumMod val="50000"/>
                  </a:schemeClr>
                </a:solidFill>
                <a:effectLst>
                  <a:outerShdw blurRad="38100" dist="38100" dir="2700000" algn="tl">
                    <a:srgbClr val="000000">
                      <a:alpha val="43137"/>
                    </a:srgbClr>
                  </a:outerShdw>
                </a:effectLst>
              </a:rPr>
              <a:t>1</a:t>
            </a:r>
            <a:r>
              <a:rPr lang="en-US" sz="2400" b="1" i="1" dirty="0">
                <a:solidFill>
                  <a:schemeClr val="accent2">
                    <a:lumMod val="50000"/>
                  </a:schemeClr>
                </a:solidFill>
                <a:effectLst>
                  <a:outerShdw blurRad="38100" dist="38100" dir="2700000" algn="tl">
                    <a:srgbClr val="000000">
                      <a:alpha val="43137"/>
                    </a:srgbClr>
                  </a:outerShdw>
                </a:effectLst>
              </a:rPr>
              <a:t>, I.V. Yashin</a:t>
            </a:r>
            <a:r>
              <a:rPr lang="en-US" sz="2400" b="1" i="1" baseline="30000" dirty="0">
                <a:solidFill>
                  <a:schemeClr val="accent2">
                    <a:lumMod val="50000"/>
                  </a:schemeClr>
                </a:solidFill>
                <a:effectLst>
                  <a:outerShdw blurRad="38100" dist="38100" dir="2700000" algn="tl">
                    <a:srgbClr val="000000">
                      <a:alpha val="43137"/>
                    </a:srgbClr>
                  </a:outerShdw>
                </a:effectLst>
              </a:rPr>
              <a:t>1</a:t>
            </a:r>
            <a:r>
              <a:rPr lang="en-US" sz="2400" b="1" i="1" dirty="0">
                <a:solidFill>
                  <a:schemeClr val="accent2">
                    <a:lumMod val="50000"/>
                  </a:schemeClr>
                </a:solidFill>
                <a:effectLst>
                  <a:outerShdw blurRad="38100" dist="38100" dir="2700000" algn="tl">
                    <a:srgbClr val="000000">
                      <a:alpha val="43137"/>
                    </a:srgbClr>
                  </a:outerShdw>
                </a:effectLst>
              </a:rPr>
              <a:t>, </a:t>
            </a:r>
          </a:p>
          <a:p>
            <a:pPr algn="ctr"/>
            <a:r>
              <a:rPr lang="en-US" sz="2400" b="1" i="1" dirty="0">
                <a:solidFill>
                  <a:schemeClr val="accent2">
                    <a:lumMod val="50000"/>
                  </a:schemeClr>
                </a:solidFill>
                <a:effectLst>
                  <a:outerShdw blurRad="38100" dist="38100" dir="2700000" algn="tl">
                    <a:srgbClr val="000000">
                      <a:alpha val="43137"/>
                    </a:srgbClr>
                  </a:outerShdw>
                </a:effectLst>
              </a:rPr>
              <a:t>G.I. Antonyuk</a:t>
            </a:r>
            <a:r>
              <a:rPr lang="en-US" sz="2400" b="1" i="1" baseline="30000" dirty="0">
                <a:solidFill>
                  <a:schemeClr val="accent2">
                    <a:lumMod val="50000"/>
                  </a:schemeClr>
                </a:solidFill>
                <a:effectLst>
                  <a:outerShdw blurRad="38100" dist="38100" dir="2700000" algn="tl">
                    <a:srgbClr val="000000">
                      <a:alpha val="43137"/>
                    </a:srgbClr>
                  </a:outerShdw>
                </a:effectLst>
              </a:rPr>
              <a:t>1</a:t>
            </a:r>
            <a:r>
              <a:rPr lang="en-US" sz="2400" b="1" i="1" dirty="0">
                <a:solidFill>
                  <a:schemeClr val="accent2">
                    <a:lumMod val="50000"/>
                  </a:schemeClr>
                </a:solidFill>
                <a:effectLst>
                  <a:outerShdw blurRad="38100" dist="38100" dir="2700000" algn="tl">
                    <a:srgbClr val="000000">
                      <a:alpha val="43137"/>
                    </a:srgbClr>
                  </a:outerShdw>
                </a:effectLst>
              </a:rPr>
              <a:t>, I.</a:t>
            </a:r>
            <a:r>
              <a:rPr lang="ru-RU" sz="2400" b="1" i="1" dirty="0">
                <a:solidFill>
                  <a:schemeClr val="accent2">
                    <a:lumMod val="50000"/>
                  </a:schemeClr>
                </a:solidFill>
                <a:effectLst>
                  <a:outerShdw blurRad="38100" dist="38100" dir="2700000" algn="tl">
                    <a:srgbClr val="000000">
                      <a:alpha val="43137"/>
                    </a:srgbClr>
                  </a:outerShdw>
                </a:effectLst>
              </a:rPr>
              <a:t>А</a:t>
            </a:r>
            <a:r>
              <a:rPr lang="en-US" sz="2400" b="1" i="1" dirty="0">
                <a:solidFill>
                  <a:schemeClr val="accent2">
                    <a:lumMod val="50000"/>
                  </a:schemeClr>
                </a:solidFill>
                <a:effectLst>
                  <a:outerShdw blurRad="38100" dist="38100" dir="2700000" algn="tl">
                    <a:srgbClr val="000000">
                      <a:alpha val="43137"/>
                    </a:srgbClr>
                  </a:outerShdw>
                </a:effectLst>
              </a:rPr>
              <a:t>. Kucherenko</a:t>
            </a:r>
            <a:r>
              <a:rPr lang="en-US" sz="2400" b="1" i="1" baseline="30000" dirty="0">
                <a:solidFill>
                  <a:schemeClr val="accent2">
                    <a:lumMod val="50000"/>
                  </a:schemeClr>
                </a:solidFill>
                <a:effectLst>
                  <a:outerShdw blurRad="38100" dist="38100" dir="2700000" algn="tl">
                    <a:srgbClr val="000000">
                      <a:alpha val="43137"/>
                    </a:srgbClr>
                  </a:outerShdw>
                </a:effectLst>
              </a:rPr>
              <a:t>1,2</a:t>
            </a:r>
            <a:r>
              <a:rPr lang="fr-FR" sz="2400" b="1" i="1" dirty="0">
                <a:solidFill>
                  <a:schemeClr val="accent2">
                    <a:lumMod val="50000"/>
                  </a:schemeClr>
                </a:solidFill>
                <a:effectLst>
                  <a:outerShdw blurRad="38100" dist="38100" dir="2700000" algn="tl">
                    <a:srgbClr val="000000">
                      <a:alpha val="43137"/>
                    </a:srgbClr>
                  </a:outerShdw>
                </a:effectLst>
              </a:rPr>
              <a:t>, Mikhail Korzhik</a:t>
            </a:r>
            <a:r>
              <a:rPr lang="fr-FR" sz="2400" b="1" i="1" baseline="30000" dirty="0">
                <a:solidFill>
                  <a:schemeClr val="accent2">
                    <a:lumMod val="50000"/>
                  </a:schemeClr>
                </a:solidFill>
                <a:effectLst>
                  <a:outerShdw blurRad="38100" dist="38100" dir="2700000" algn="tl">
                    <a:srgbClr val="000000">
                      <a:alpha val="43137"/>
                    </a:srgbClr>
                  </a:outerShdw>
                </a:effectLst>
              </a:rPr>
              <a:t>3</a:t>
            </a:r>
            <a:endParaRPr lang="ru-RU" sz="2400" b="1" i="1" baseline="30000" dirty="0">
              <a:solidFill>
                <a:schemeClr val="accent2">
                  <a:lumMod val="50000"/>
                </a:schemeClr>
              </a:solidFill>
              <a:effectLst>
                <a:outerShdw blurRad="38100" dist="38100" dir="2700000" algn="tl">
                  <a:srgbClr val="000000">
                    <a:alpha val="43137"/>
                  </a:srgbClr>
                </a:outerShdw>
              </a:effectLst>
            </a:endParaRPr>
          </a:p>
        </p:txBody>
      </p:sp>
      <p:sp>
        <p:nvSpPr>
          <p:cNvPr id="6" name="Прямоугольник 5"/>
          <p:cNvSpPr/>
          <p:nvPr/>
        </p:nvSpPr>
        <p:spPr>
          <a:xfrm>
            <a:off x="909269" y="4366845"/>
            <a:ext cx="7056784" cy="1200329"/>
          </a:xfrm>
          <a:prstGeom prst="rect">
            <a:avLst/>
          </a:prstGeom>
        </p:spPr>
        <p:txBody>
          <a:bodyPr wrap="square">
            <a:spAutoFit/>
          </a:bodyPr>
          <a:lstStyle/>
          <a:p>
            <a:r>
              <a:rPr lang="ru-RU" b="1" i="1" dirty="0">
                <a:solidFill>
                  <a:schemeClr val="tx2">
                    <a:lumMod val="75000"/>
                  </a:schemeClr>
                </a:solidFill>
              </a:rPr>
              <a:t>(1) -</a:t>
            </a:r>
            <a:r>
              <a:rPr lang="en-US" b="1" i="1" dirty="0">
                <a:solidFill>
                  <a:schemeClr val="tx2">
                    <a:lumMod val="75000"/>
                  </a:schemeClr>
                </a:solidFill>
              </a:rPr>
              <a:t> </a:t>
            </a:r>
            <a:r>
              <a:rPr lang="en-GB" b="1" i="1" dirty="0">
                <a:solidFill>
                  <a:schemeClr val="tx2">
                    <a:lumMod val="75000"/>
                  </a:schemeClr>
                </a:solidFill>
              </a:rPr>
              <a:t>М.V. Lomonosov Moscow State University,</a:t>
            </a:r>
            <a:r>
              <a:rPr lang="it-IT" b="1" i="1" dirty="0">
                <a:solidFill>
                  <a:schemeClr val="tx2">
                    <a:lumMod val="75000"/>
                  </a:schemeClr>
                </a:solidFill>
              </a:rPr>
              <a:t> D.V. Skobel’tsyn Institute</a:t>
            </a:r>
          </a:p>
          <a:p>
            <a:r>
              <a:rPr lang="it-IT" b="1" i="1" dirty="0">
                <a:solidFill>
                  <a:schemeClr val="tx2">
                    <a:lumMod val="75000"/>
                  </a:schemeClr>
                </a:solidFill>
              </a:rPr>
              <a:t>        of Nuclear Physics</a:t>
            </a:r>
            <a:endParaRPr lang="ru-RU" b="1" i="1" dirty="0">
              <a:solidFill>
                <a:schemeClr val="tx2">
                  <a:lumMod val="75000"/>
                </a:schemeClr>
              </a:solidFill>
            </a:endParaRPr>
          </a:p>
          <a:p>
            <a:r>
              <a:rPr lang="ru-RU" b="1" i="1" dirty="0">
                <a:solidFill>
                  <a:schemeClr val="tx2">
                    <a:lumMod val="75000"/>
                  </a:schemeClr>
                </a:solidFill>
              </a:rPr>
              <a:t>(2) - </a:t>
            </a:r>
            <a:r>
              <a:rPr lang="it-IT" b="1" i="1" dirty="0">
                <a:solidFill>
                  <a:schemeClr val="tx2">
                    <a:lumMod val="75000"/>
                  </a:schemeClr>
                </a:solidFill>
              </a:rPr>
              <a:t>M.V. Lomonosov Moscow State University, </a:t>
            </a:r>
            <a:r>
              <a:rPr lang="en-GB" b="1" i="1" dirty="0">
                <a:solidFill>
                  <a:schemeClr val="tx2">
                    <a:lumMod val="75000"/>
                  </a:schemeClr>
                </a:solidFill>
              </a:rPr>
              <a:t>Physical Department</a:t>
            </a:r>
          </a:p>
          <a:p>
            <a:r>
              <a:rPr lang="en-GB" b="1" i="1" dirty="0">
                <a:solidFill>
                  <a:schemeClr val="tx2">
                    <a:lumMod val="75000"/>
                  </a:schemeClr>
                </a:solidFill>
              </a:rPr>
              <a:t>(3) - </a:t>
            </a:r>
            <a:r>
              <a:rPr lang="en-US" b="1" i="1" dirty="0">
                <a:solidFill>
                  <a:schemeClr val="tx2">
                    <a:lumMod val="75000"/>
                  </a:schemeClr>
                </a:solidFill>
              </a:rPr>
              <a:t>Institute for Nuclear Problems of Belarusian State University</a:t>
            </a:r>
          </a:p>
        </p:txBody>
      </p:sp>
      <p:pic>
        <p:nvPicPr>
          <p:cNvPr id="7" name="Рисунок 5">
            <a:extLst>
              <a:ext uri="{FF2B5EF4-FFF2-40B4-BE49-F238E27FC236}">
                <a16:creationId xmlns:a16="http://schemas.microsoft.com/office/drawing/2014/main" id="{B95AF6AF-A576-4E56-87AD-2B0970FF4D1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84369" y="116632"/>
            <a:ext cx="1152127" cy="83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descr="http://lomonosov.sinp.msu.ru/wp-content/themes/novalink/img/logos/msu.png">
            <a:extLst>
              <a:ext uri="{FF2B5EF4-FFF2-40B4-BE49-F238E27FC236}">
                <a16:creationId xmlns:a16="http://schemas.microsoft.com/office/drawing/2014/main" id="{5DF2437A-AAB7-4ED8-B178-3407E7112620}"/>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72044" y="116632"/>
            <a:ext cx="846573" cy="839937"/>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46367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a:extLst>
              <a:ext uri="{FF2B5EF4-FFF2-40B4-BE49-F238E27FC236}">
                <a16:creationId xmlns:a16="http://schemas.microsoft.com/office/drawing/2014/main" id="{E47ED01D-BDC3-4C51-8C13-0ED627AA0B2A}"/>
              </a:ext>
            </a:extLst>
          </p:cNvPr>
          <p:cNvPicPr/>
          <p:nvPr/>
        </p:nvPicPr>
        <p:blipFill>
          <a:blip r:embed="rId2">
            <a:extLst>
              <a:ext uri="{28A0092B-C50C-407E-A947-70E740481C1C}">
                <a14:useLocalDpi xmlns:a14="http://schemas.microsoft.com/office/drawing/2010/main" val="0"/>
              </a:ext>
            </a:extLst>
          </a:blip>
          <a:stretch>
            <a:fillRect/>
          </a:stretch>
        </p:blipFill>
        <p:spPr>
          <a:xfrm>
            <a:off x="4067944" y="188640"/>
            <a:ext cx="4694178" cy="4429077"/>
          </a:xfrm>
          <a:prstGeom prst="rect">
            <a:avLst/>
          </a:prstGeom>
          <a:ln w="12700">
            <a:solidFill>
              <a:schemeClr val="bg1"/>
            </a:solidFill>
          </a:ln>
        </p:spPr>
      </p:pic>
      <p:pic>
        <p:nvPicPr>
          <p:cNvPr id="9" name="Рисунок 8">
            <a:extLst>
              <a:ext uri="{FF2B5EF4-FFF2-40B4-BE49-F238E27FC236}">
                <a16:creationId xmlns:a16="http://schemas.microsoft.com/office/drawing/2014/main" id="{982B1828-FEFE-484E-B58B-1D9EEDEF3C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826" y="4850223"/>
            <a:ext cx="8366586" cy="1800200"/>
          </a:xfrm>
          <a:prstGeom prst="rect">
            <a:avLst/>
          </a:prstGeom>
          <a:ln w="12700">
            <a:solidFill>
              <a:schemeClr val="bg1"/>
            </a:solidFill>
          </a:ln>
        </p:spPr>
      </p:pic>
      <p:sp>
        <p:nvSpPr>
          <p:cNvPr id="2" name="TextBox 1">
            <a:extLst>
              <a:ext uri="{FF2B5EF4-FFF2-40B4-BE49-F238E27FC236}">
                <a16:creationId xmlns:a16="http://schemas.microsoft.com/office/drawing/2014/main" id="{248BACA8-77AE-4312-9DA4-30887EE47CD2}"/>
              </a:ext>
            </a:extLst>
          </p:cNvPr>
          <p:cNvSpPr txBox="1"/>
          <p:nvPr/>
        </p:nvSpPr>
        <p:spPr>
          <a:xfrm>
            <a:off x="1043608" y="1389367"/>
            <a:ext cx="3240360" cy="1015663"/>
          </a:xfrm>
          <a:prstGeom prst="rect">
            <a:avLst/>
          </a:prstGeom>
          <a:noFill/>
        </p:spPr>
        <p:txBody>
          <a:bodyPr wrap="square" rtlCol="0">
            <a:spAutoFit/>
          </a:bodyPr>
          <a:lstStyle/>
          <a:p>
            <a:r>
              <a:rPr lang="en-US" sz="2000" b="1" dirty="0">
                <a:solidFill>
                  <a:srgbClr val="C00000"/>
                </a:solidFill>
              </a:rPr>
              <a:t>Observation of solar cosmic rays filling the polar cap</a:t>
            </a:r>
            <a:endParaRPr lang="ru-RU" sz="2000" b="1" dirty="0">
              <a:solidFill>
                <a:srgbClr val="C00000"/>
              </a:solidFill>
            </a:endParaRPr>
          </a:p>
        </p:txBody>
      </p:sp>
      <p:sp>
        <p:nvSpPr>
          <p:cNvPr id="3" name="TextBox 2">
            <a:extLst>
              <a:ext uri="{FF2B5EF4-FFF2-40B4-BE49-F238E27FC236}">
                <a16:creationId xmlns:a16="http://schemas.microsoft.com/office/drawing/2014/main" id="{8957F799-BCAF-4243-998D-08ED159B678D}"/>
              </a:ext>
            </a:extLst>
          </p:cNvPr>
          <p:cNvSpPr txBox="1"/>
          <p:nvPr/>
        </p:nvSpPr>
        <p:spPr>
          <a:xfrm>
            <a:off x="323528" y="3718307"/>
            <a:ext cx="2736304" cy="1015663"/>
          </a:xfrm>
          <a:prstGeom prst="rect">
            <a:avLst/>
          </a:prstGeom>
          <a:noFill/>
        </p:spPr>
        <p:txBody>
          <a:bodyPr wrap="square" rtlCol="0">
            <a:spAutoFit/>
          </a:bodyPr>
          <a:lstStyle/>
          <a:p>
            <a:r>
              <a:rPr lang="en-US" sz="2000" b="1" dirty="0">
                <a:solidFill>
                  <a:srgbClr val="C00000"/>
                </a:solidFill>
              </a:rPr>
              <a:t>Observation of magnetospheric electrons at L~2.5</a:t>
            </a:r>
            <a:endParaRPr lang="ru-RU" sz="2000" b="1" dirty="0">
              <a:solidFill>
                <a:srgbClr val="C00000"/>
              </a:solidFill>
            </a:endParaRPr>
          </a:p>
        </p:txBody>
      </p:sp>
    </p:spTree>
    <p:extLst>
      <p:ext uri="{BB962C8B-B14F-4D97-AF65-F5344CB8AC3E}">
        <p14:creationId xmlns:p14="http://schemas.microsoft.com/office/powerpoint/2010/main" val="19980622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ctrTitle"/>
          </p:nvPr>
        </p:nvSpPr>
        <p:spPr>
          <a:xfrm>
            <a:off x="365297" y="6008"/>
            <a:ext cx="8425060" cy="1044116"/>
          </a:xfrm>
        </p:spPr>
        <p:txBody>
          <a:bodyPr/>
          <a:lstStyle/>
          <a:p>
            <a:pPr eaLnBrk="1" hangingPunct="1"/>
            <a:r>
              <a:rPr lang="en-US" altLang="ru-RU" sz="2800" b="1" dirty="0">
                <a:solidFill>
                  <a:schemeClr val="bg1">
                    <a:lumMod val="60000"/>
                    <a:lumOff val="40000"/>
                  </a:schemeClr>
                </a:solidFill>
              </a:rPr>
              <a:t>Missions with </a:t>
            </a:r>
            <a:r>
              <a:rPr lang="en-US" altLang="ru-RU" sz="2800" b="1" dirty="0" err="1">
                <a:solidFill>
                  <a:schemeClr val="bg1">
                    <a:lumMod val="60000"/>
                    <a:lumOff val="40000"/>
                  </a:schemeClr>
                </a:solidFill>
              </a:rPr>
              <a:t>DeCoR</a:t>
            </a:r>
            <a:r>
              <a:rPr lang="en-US" altLang="ru-RU" sz="2800" b="1" dirty="0">
                <a:solidFill>
                  <a:schemeClr val="bg1">
                    <a:lumMod val="60000"/>
                    <a:lumOff val="40000"/>
                  </a:schemeClr>
                </a:solidFill>
              </a:rPr>
              <a:t> instruments of</a:t>
            </a:r>
            <a:r>
              <a:rPr lang="ru-RU" altLang="ru-RU" sz="2800" b="1" dirty="0">
                <a:solidFill>
                  <a:schemeClr val="bg1">
                    <a:lumMod val="60000"/>
                    <a:lumOff val="40000"/>
                  </a:schemeClr>
                </a:solidFill>
              </a:rPr>
              <a:t> 2022-2023: </a:t>
            </a:r>
            <a:r>
              <a:rPr lang="en-US" altLang="ru-RU" sz="2800" b="1" dirty="0">
                <a:solidFill>
                  <a:schemeClr val="bg1">
                    <a:lumMod val="60000"/>
                    <a:lumOff val="40000"/>
                  </a:schemeClr>
                </a:solidFill>
              </a:rPr>
              <a:t>sensitive area is increased up to </a:t>
            </a:r>
            <a:r>
              <a:rPr lang="ru-RU" altLang="ru-RU" sz="2800" b="1" dirty="0">
                <a:solidFill>
                  <a:schemeClr val="bg1">
                    <a:lumMod val="60000"/>
                    <a:lumOff val="40000"/>
                  </a:schemeClr>
                </a:solidFill>
              </a:rPr>
              <a:t>64 см</a:t>
            </a:r>
            <a:r>
              <a:rPr lang="ru-RU" altLang="ru-RU" sz="2800" b="1" baseline="30000" dirty="0">
                <a:solidFill>
                  <a:schemeClr val="bg1">
                    <a:lumMod val="60000"/>
                    <a:lumOff val="40000"/>
                  </a:schemeClr>
                </a:solidFill>
              </a:rPr>
              <a:t>2</a:t>
            </a:r>
            <a:endParaRPr lang="ru-RU" altLang="ru-RU" sz="3200" baseline="30000" dirty="0">
              <a:solidFill>
                <a:schemeClr val="bg1">
                  <a:lumMod val="60000"/>
                  <a:lumOff val="40000"/>
                </a:schemeClr>
              </a:solidFill>
            </a:endParaRPr>
          </a:p>
        </p:txBody>
      </p:sp>
      <p:sp>
        <p:nvSpPr>
          <p:cNvPr id="70659" name="Rectangle 3"/>
          <p:cNvSpPr>
            <a:spLocks noGrp="1" noChangeArrowheads="1"/>
          </p:cNvSpPr>
          <p:nvPr>
            <p:ph type="subTitle" idx="1"/>
          </p:nvPr>
        </p:nvSpPr>
        <p:spPr>
          <a:xfrm>
            <a:off x="170589" y="1142058"/>
            <a:ext cx="5841571" cy="1567176"/>
          </a:xfrm>
        </p:spPr>
        <p:txBody>
          <a:bodyPr/>
          <a:lstStyle/>
          <a:p>
            <a:pPr marL="342900" indent="-247650" algn="l" eaLnBrk="1" hangingPunct="1">
              <a:buFontTx/>
              <a:buChar char="•"/>
            </a:pPr>
            <a:r>
              <a:rPr lang="en-US" altLang="ru-RU" sz="2000" dirty="0"/>
              <a:t>Skoltech-B1 </a:t>
            </a:r>
            <a:r>
              <a:rPr lang="ru-RU" altLang="ru-RU" sz="2000" dirty="0"/>
              <a:t>и </a:t>
            </a:r>
            <a:r>
              <a:rPr lang="en-US" altLang="ru-RU" sz="2000" dirty="0"/>
              <a:t>Skoltech-B2</a:t>
            </a:r>
            <a:r>
              <a:rPr lang="ru-RU" altLang="ru-RU" sz="2000" dirty="0"/>
              <a:t> </a:t>
            </a:r>
            <a:r>
              <a:rPr lang="en-US" altLang="ru-RU" sz="2000" dirty="0"/>
              <a:t>were launched in</a:t>
            </a:r>
            <a:r>
              <a:rPr lang="ru-RU" altLang="ru-RU" sz="2000" dirty="0"/>
              <a:t> </a:t>
            </a:r>
            <a:r>
              <a:rPr lang="en-US" altLang="ru-RU" sz="2000" dirty="0"/>
              <a:t>Aug, </a:t>
            </a:r>
            <a:r>
              <a:rPr lang="ru-RU" altLang="ru-RU" sz="2000" dirty="0"/>
              <a:t>2022</a:t>
            </a:r>
          </a:p>
          <a:p>
            <a:pPr marL="342900" indent="-247650" algn="l" eaLnBrk="1" hangingPunct="1">
              <a:buFontTx/>
              <a:buChar char="•"/>
            </a:pPr>
            <a:r>
              <a:rPr lang="en-US" altLang="ru-RU" sz="2000" dirty="0"/>
              <a:t>Avion, Monitor</a:t>
            </a:r>
            <a:r>
              <a:rPr lang="ru-RU" altLang="ru-RU" sz="2000" dirty="0"/>
              <a:t> 2, </a:t>
            </a:r>
            <a:r>
              <a:rPr lang="en-US" altLang="ru-RU" sz="2000" dirty="0"/>
              <a:t>3, </a:t>
            </a:r>
            <a:r>
              <a:rPr lang="ru-RU" altLang="ru-RU" sz="2000" dirty="0"/>
              <a:t>4</a:t>
            </a:r>
            <a:r>
              <a:rPr lang="en-US" altLang="ru-RU" sz="2000" dirty="0"/>
              <a:t>, UTMN-2, Sirius-SINP-3U were launched in June, 2023</a:t>
            </a:r>
            <a:endParaRPr lang="ru-RU" altLang="ru-RU" sz="2000" dirty="0"/>
          </a:p>
        </p:txBody>
      </p:sp>
      <p:pic>
        <p:nvPicPr>
          <p:cNvPr id="3" name="Рисунок 2">
            <a:extLst>
              <a:ext uri="{FF2B5EF4-FFF2-40B4-BE49-F238E27FC236}">
                <a16:creationId xmlns:a16="http://schemas.microsoft.com/office/drawing/2014/main" id="{E189356A-9D3E-42B5-AE54-9D83ABEC863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66276" y="1124600"/>
            <a:ext cx="2383363" cy="3024480"/>
          </a:xfrm>
          <a:prstGeom prst="rect">
            <a:avLst/>
          </a:prstGeom>
        </p:spPr>
      </p:pic>
      <p:sp>
        <p:nvSpPr>
          <p:cNvPr id="4" name="TextBox 3">
            <a:extLst>
              <a:ext uri="{FF2B5EF4-FFF2-40B4-BE49-F238E27FC236}">
                <a16:creationId xmlns:a16="http://schemas.microsoft.com/office/drawing/2014/main" id="{5EBE41D2-C947-4DA2-95F7-DA2200D1F1CA}"/>
              </a:ext>
            </a:extLst>
          </p:cNvPr>
          <p:cNvSpPr txBox="1"/>
          <p:nvPr/>
        </p:nvSpPr>
        <p:spPr>
          <a:xfrm>
            <a:off x="359469" y="2921159"/>
            <a:ext cx="6103843" cy="1200329"/>
          </a:xfrm>
          <a:prstGeom prst="rect">
            <a:avLst/>
          </a:prstGeom>
          <a:noFill/>
        </p:spPr>
        <p:txBody>
          <a:bodyPr wrap="square" rtlCol="0">
            <a:spAutoFit/>
          </a:bodyPr>
          <a:lstStyle/>
          <a:p>
            <a:pPr lvl="0" fontAlgn="base">
              <a:spcBef>
                <a:spcPct val="0"/>
              </a:spcBef>
              <a:spcAft>
                <a:spcPct val="0"/>
              </a:spcAft>
              <a:defRPr/>
            </a:pPr>
            <a:r>
              <a:rPr lang="en-US" dirty="0">
                <a:solidFill>
                  <a:srgbClr val="FFFF99">
                    <a:lumMod val="90000"/>
                  </a:srgbClr>
                </a:solidFill>
                <a:latin typeface="Arial" pitchFamily="34" charset="0"/>
              </a:rPr>
              <a:t>The DeCoR-2 instruments on these satellites have an increased sensitive area, which makes it possible to expand the range of scientific tasks, in particular, to study gamma-ray bursts of various nature.</a:t>
            </a:r>
            <a:endParaRPr kumimoji="0" lang="ru-RU" sz="1800" b="0" i="0" u="none" strike="noStrike" kern="1200" cap="none" spc="0" normalizeH="0" baseline="0" noProof="0" dirty="0">
              <a:ln>
                <a:noFill/>
              </a:ln>
              <a:solidFill>
                <a:srgbClr val="FFFF99">
                  <a:lumMod val="90000"/>
                </a:srgbClr>
              </a:solidFill>
              <a:effectLst/>
              <a:uLnTx/>
              <a:uFillTx/>
              <a:latin typeface="Arial" pitchFamily="34" charset="0"/>
              <a:ea typeface="+mn-ea"/>
              <a:cs typeface="+mn-cs"/>
            </a:endParaRPr>
          </a:p>
        </p:txBody>
      </p:sp>
      <p:sp>
        <p:nvSpPr>
          <p:cNvPr id="5" name="TextBox 4">
            <a:extLst>
              <a:ext uri="{FF2B5EF4-FFF2-40B4-BE49-F238E27FC236}">
                <a16:creationId xmlns:a16="http://schemas.microsoft.com/office/drawing/2014/main" id="{5117C2B9-5692-4E69-985C-BDBA410C49F5}"/>
              </a:ext>
            </a:extLst>
          </p:cNvPr>
          <p:cNvSpPr txBox="1"/>
          <p:nvPr/>
        </p:nvSpPr>
        <p:spPr>
          <a:xfrm>
            <a:off x="3125857" y="5952837"/>
            <a:ext cx="6031603" cy="807913"/>
          </a:xfrm>
          <a:prstGeom prst="rect">
            <a:avLst/>
          </a:prstGeom>
          <a:noFill/>
        </p:spPr>
        <p:txBody>
          <a:bodyPr wrap="square" rtlCol="0">
            <a:spAutoFit/>
          </a:body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ru-RU" sz="1050" b="0" i="0" u="none" strike="noStrike" kern="1200" cap="none" spc="0" normalizeH="0" baseline="0" noProof="0" dirty="0">
              <a:ln>
                <a:noFill/>
              </a:ln>
              <a:solidFill>
                <a:srgbClr val="99FF99"/>
              </a:solidFill>
              <a:effectLst/>
              <a:uLnTx/>
              <a:uFillTx/>
              <a:latin typeface="Arial" pitchFamily="34" charset="0"/>
              <a:ea typeface="+mn-ea"/>
              <a:cs typeface="+mn-cs"/>
            </a:endParaRPr>
          </a:p>
          <a:p>
            <a:pPr lvl="0" fontAlgn="base">
              <a:spcBef>
                <a:spcPct val="0"/>
              </a:spcBef>
              <a:spcAft>
                <a:spcPct val="0"/>
              </a:spcAft>
              <a:defRPr/>
            </a:pPr>
            <a:r>
              <a:rPr lang="en-US" dirty="0">
                <a:solidFill>
                  <a:srgbClr val="99FF99"/>
                </a:solidFill>
                <a:latin typeface="Arial" pitchFamily="34" charset="0"/>
              </a:rPr>
              <a:t>DeCoR-2 devices use </a:t>
            </a:r>
            <a:r>
              <a:rPr lang="en-US" dirty="0" err="1">
                <a:solidFill>
                  <a:srgbClr val="99FF99"/>
                </a:solidFill>
                <a:latin typeface="Arial" pitchFamily="34" charset="0"/>
              </a:rPr>
              <a:t>SiPM</a:t>
            </a:r>
            <a:r>
              <a:rPr lang="en-US" dirty="0">
                <a:solidFill>
                  <a:srgbClr val="99FF99"/>
                </a:solidFill>
                <a:latin typeface="Arial" pitchFamily="34" charset="0"/>
              </a:rPr>
              <a:t> photodetectors, the energy threshold is reduced to 20 keV</a:t>
            </a:r>
            <a:endParaRPr kumimoji="0" lang="ru-RU" sz="1800" b="0" i="0" u="none" strike="noStrike" kern="1200" cap="none" spc="0" normalizeH="0" baseline="0" noProof="0" dirty="0">
              <a:ln>
                <a:noFill/>
              </a:ln>
              <a:solidFill>
                <a:srgbClr val="99FF99"/>
              </a:solidFill>
              <a:effectLst/>
              <a:uLnTx/>
              <a:uFillTx/>
              <a:latin typeface="Arial" pitchFamily="34" charset="0"/>
              <a:ea typeface="+mn-ea"/>
              <a:cs typeface="+mn-cs"/>
            </a:endParaRPr>
          </a:p>
        </p:txBody>
      </p:sp>
      <p:pic>
        <p:nvPicPr>
          <p:cNvPr id="7" name="Рисунок 6">
            <a:extLst>
              <a:ext uri="{FF2B5EF4-FFF2-40B4-BE49-F238E27FC236}">
                <a16:creationId xmlns:a16="http://schemas.microsoft.com/office/drawing/2014/main" id="{3C10D64B-E138-4459-BEC5-015B0AA59AB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350" r="25588" b="3854"/>
          <a:stretch/>
        </p:blipFill>
        <p:spPr>
          <a:xfrm>
            <a:off x="359470" y="4470561"/>
            <a:ext cx="2369406" cy="2172144"/>
          </a:xfrm>
          <a:prstGeom prst="rect">
            <a:avLst/>
          </a:prstGeom>
          <a:ln w="12700">
            <a:solidFill>
              <a:schemeClr val="tx1"/>
            </a:solidFill>
          </a:ln>
        </p:spPr>
      </p:pic>
      <p:sp>
        <p:nvSpPr>
          <p:cNvPr id="8" name="TextBox 7">
            <a:extLst>
              <a:ext uri="{FF2B5EF4-FFF2-40B4-BE49-F238E27FC236}">
                <a16:creationId xmlns:a16="http://schemas.microsoft.com/office/drawing/2014/main" id="{28C1ED83-A654-4483-A942-FE3A126D3E6E}"/>
              </a:ext>
            </a:extLst>
          </p:cNvPr>
          <p:cNvSpPr txBox="1"/>
          <p:nvPr/>
        </p:nvSpPr>
        <p:spPr>
          <a:xfrm>
            <a:off x="2843808" y="4224140"/>
            <a:ext cx="6103844" cy="1754326"/>
          </a:xfrm>
          <a:prstGeom prst="rect">
            <a:avLst/>
          </a:prstGeom>
          <a:noFill/>
        </p:spPr>
        <p:txBody>
          <a:bodyPr wrap="square" rtlCol="0">
            <a:spAutoFit/>
          </a:bodyPr>
          <a:lstStyle/>
          <a:p>
            <a:r>
              <a:rPr lang="en-US" dirty="0">
                <a:solidFill>
                  <a:srgbClr val="99FF99"/>
                </a:solidFill>
              </a:rPr>
              <a:t>The devices inherited from their predecessors</a:t>
            </a:r>
            <a:r>
              <a:rPr lang="ru-RU" dirty="0">
                <a:solidFill>
                  <a:srgbClr val="99FF99"/>
                </a:solidFill>
              </a:rPr>
              <a:t>:</a:t>
            </a:r>
          </a:p>
          <a:p>
            <a:pPr marL="285750" indent="-285750">
              <a:buFont typeface="Arial" panose="020B0604020202020204" pitchFamily="34" charset="0"/>
              <a:buChar char="•"/>
            </a:pPr>
            <a:r>
              <a:rPr lang="en-US" dirty="0">
                <a:solidFill>
                  <a:srgbClr val="99FF99"/>
                </a:solidFill>
              </a:rPr>
              <a:t>A combined detector made of a plastic scintillator and a crystal, which allows to register electrons and gamma quanta separately</a:t>
            </a:r>
            <a:endParaRPr lang="ru-RU" dirty="0">
              <a:solidFill>
                <a:srgbClr val="99FF99"/>
              </a:solidFill>
            </a:endParaRPr>
          </a:p>
          <a:p>
            <a:pPr marL="285750" indent="-285750">
              <a:buFont typeface="Arial" panose="020B0604020202020204" pitchFamily="34" charset="0"/>
              <a:buChar char="•"/>
            </a:pPr>
            <a:r>
              <a:rPr lang="en-US" dirty="0">
                <a:solidFill>
                  <a:srgbClr val="99FF99"/>
                </a:solidFill>
              </a:rPr>
              <a:t>Both monitoring and event-by-event data, stored in the device memory</a:t>
            </a:r>
            <a:r>
              <a:rPr lang="ru-RU" dirty="0">
                <a:solidFill>
                  <a:srgbClr val="99FF99"/>
                </a:solidFill>
              </a:rPr>
              <a:t>.</a:t>
            </a:r>
          </a:p>
        </p:txBody>
      </p:sp>
    </p:spTree>
    <p:extLst>
      <p:ext uri="{BB962C8B-B14F-4D97-AF65-F5344CB8AC3E}">
        <p14:creationId xmlns:p14="http://schemas.microsoft.com/office/powerpoint/2010/main" val="3368964495"/>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3424D6F-6BB3-4986-8D9B-E92C30D9A153}"/>
              </a:ext>
            </a:extLst>
          </p:cNvPr>
          <p:cNvSpPr txBox="1"/>
          <p:nvPr/>
        </p:nvSpPr>
        <p:spPr>
          <a:xfrm>
            <a:off x="755576" y="116632"/>
            <a:ext cx="7992888"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8080">
                    <a:lumMod val="60000"/>
                    <a:lumOff val="40000"/>
                  </a:srgbClr>
                </a:solidFill>
                <a:effectLst/>
                <a:uLnTx/>
                <a:uFillTx/>
                <a:latin typeface="Arial" pitchFamily="34" charset="0"/>
                <a:ea typeface="+mn-ea"/>
                <a:cs typeface="+mn-cs"/>
              </a:rPr>
              <a:t>First data from </a:t>
            </a:r>
            <a:r>
              <a:rPr kumimoji="0" lang="ru-RU" sz="2800" b="1" i="0" u="none" strike="noStrike" kern="1200" cap="none" spc="0" normalizeH="0" baseline="0" noProof="0" dirty="0">
                <a:ln>
                  <a:noFill/>
                </a:ln>
                <a:solidFill>
                  <a:srgbClr val="008080">
                    <a:lumMod val="60000"/>
                    <a:lumOff val="40000"/>
                  </a:srgbClr>
                </a:solidFill>
                <a:effectLst/>
                <a:uLnTx/>
                <a:uFillTx/>
                <a:latin typeface="Arial" pitchFamily="34" charset="0"/>
                <a:ea typeface="+mn-ea"/>
                <a:cs typeface="+mn-cs"/>
              </a:rPr>
              <a:t>«</a:t>
            </a:r>
            <a:r>
              <a:rPr kumimoji="0" lang="en-US" sz="2800" b="1" i="0" u="none" strike="noStrike" kern="1200" cap="none" spc="0" normalizeH="0" baseline="0" noProof="0" dirty="0">
                <a:ln>
                  <a:noFill/>
                </a:ln>
                <a:solidFill>
                  <a:srgbClr val="008080">
                    <a:lumMod val="60000"/>
                    <a:lumOff val="40000"/>
                  </a:srgbClr>
                </a:solidFill>
                <a:effectLst/>
                <a:uLnTx/>
                <a:uFillTx/>
                <a:latin typeface="Arial" pitchFamily="34" charset="0"/>
                <a:ea typeface="+mn-ea"/>
                <a:cs typeface="+mn-cs"/>
              </a:rPr>
              <a:t>Monitor</a:t>
            </a:r>
            <a:r>
              <a:rPr kumimoji="0" lang="ru-RU" sz="2800" b="1" i="0" u="none" strike="noStrike" kern="1200" cap="none" spc="0" normalizeH="0" baseline="0" noProof="0" dirty="0">
                <a:ln>
                  <a:noFill/>
                </a:ln>
                <a:solidFill>
                  <a:srgbClr val="008080">
                    <a:lumMod val="60000"/>
                    <a:lumOff val="40000"/>
                  </a:srgbClr>
                </a:solidFill>
                <a:effectLst/>
                <a:uLnTx/>
                <a:uFillTx/>
                <a:latin typeface="Arial" pitchFamily="34" charset="0"/>
                <a:ea typeface="+mn-ea"/>
                <a:cs typeface="+mn-cs"/>
              </a:rPr>
              <a:t>-</a:t>
            </a:r>
            <a:r>
              <a:rPr kumimoji="0" lang="en-US" sz="2800" b="1" i="0" u="none" strike="noStrike" kern="1200" cap="none" spc="0" normalizeH="0" baseline="0" noProof="0" dirty="0">
                <a:ln>
                  <a:noFill/>
                </a:ln>
                <a:solidFill>
                  <a:srgbClr val="008080">
                    <a:lumMod val="60000"/>
                    <a:lumOff val="40000"/>
                  </a:srgbClr>
                </a:solidFill>
                <a:effectLst/>
                <a:uLnTx/>
                <a:uFillTx/>
                <a:latin typeface="Arial" pitchFamily="34" charset="0"/>
                <a:ea typeface="+mn-ea"/>
                <a:cs typeface="+mn-cs"/>
              </a:rPr>
              <a:t>3</a:t>
            </a:r>
            <a:r>
              <a:rPr kumimoji="0" lang="ru-RU" sz="2800" b="1" i="0" u="none" strike="noStrike" kern="1200" cap="none" spc="0" normalizeH="0" baseline="0" noProof="0" dirty="0">
                <a:ln>
                  <a:noFill/>
                </a:ln>
                <a:solidFill>
                  <a:srgbClr val="008080">
                    <a:lumMod val="60000"/>
                    <a:lumOff val="40000"/>
                  </a:srgbClr>
                </a:solidFill>
                <a:effectLst/>
                <a:uLnTx/>
                <a:uFillTx/>
                <a:latin typeface="Arial" pitchFamily="34" charset="0"/>
                <a:ea typeface="+mn-ea"/>
                <a:cs typeface="+mn-cs"/>
              </a:rPr>
              <a:t>»</a:t>
            </a:r>
          </a:p>
        </p:txBody>
      </p:sp>
      <p:sp>
        <p:nvSpPr>
          <p:cNvPr id="5" name="TextBox 4">
            <a:extLst>
              <a:ext uri="{FF2B5EF4-FFF2-40B4-BE49-F238E27FC236}">
                <a16:creationId xmlns:a16="http://schemas.microsoft.com/office/drawing/2014/main" id="{745B6CE4-BE49-4A7A-8146-9B75EDFA3AA5}"/>
              </a:ext>
            </a:extLst>
          </p:cNvPr>
          <p:cNvSpPr txBox="1"/>
          <p:nvPr/>
        </p:nvSpPr>
        <p:spPr>
          <a:xfrm>
            <a:off x="467544" y="772595"/>
            <a:ext cx="4896544" cy="120032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a:solidFill>
                  <a:srgbClr val="FFFFFF"/>
                </a:solidFill>
                <a:latin typeface="Arial" pitchFamily="34" charset="0"/>
              </a:rPr>
              <a:t>Three similar s</a:t>
            </a:r>
            <a:r>
              <a:rPr kumimoji="0" lang="en-US" sz="1800" b="0" i="0" u="none" strike="noStrike" kern="1200" cap="none" spc="0" normalizeH="0" baseline="0" noProof="0" dirty="0" err="1">
                <a:ln>
                  <a:noFill/>
                </a:ln>
                <a:solidFill>
                  <a:srgbClr val="FFFFFF"/>
                </a:solidFill>
                <a:effectLst/>
                <a:uLnTx/>
                <a:uFillTx/>
                <a:latin typeface="Arial" pitchFamily="34" charset="0"/>
                <a:ea typeface="+mn-ea"/>
                <a:cs typeface="+mn-cs"/>
              </a:rPr>
              <a:t>atellites</a:t>
            </a:r>
            <a:r>
              <a:rPr kumimoji="0" lang="en-US" sz="1800" b="0" i="0" u="none" strike="noStrike" kern="1200" cap="none" spc="0" normalizeH="0" baseline="0" noProof="0" dirty="0">
                <a:ln>
                  <a:noFill/>
                </a:ln>
                <a:solidFill>
                  <a:srgbClr val="FFFFFF"/>
                </a:solidFill>
                <a:effectLst/>
                <a:uLnTx/>
                <a:uFillTx/>
                <a:latin typeface="Arial" pitchFamily="34" charset="0"/>
                <a:ea typeface="+mn-ea"/>
                <a:cs typeface="+mn-cs"/>
              </a:rPr>
              <a:t> </a:t>
            </a:r>
            <a:r>
              <a:rPr lang="en-US" dirty="0">
                <a:solidFill>
                  <a:srgbClr val="FFFFFF"/>
                </a:solidFill>
                <a:latin typeface="Arial" pitchFamily="34" charset="0"/>
              </a:rPr>
              <a:t>“Monitor-3”, “Monitor-4” and UTMN-2 were launched on June,27 of 2023 to the circular solar synchronous orbit </a:t>
            </a:r>
            <a:r>
              <a:rPr kumimoji="0" lang="ru-RU" sz="1800" b="0" i="0" u="none" strike="noStrike" kern="1200" cap="none" spc="0" normalizeH="0" baseline="0" noProof="0" dirty="0">
                <a:ln>
                  <a:noFill/>
                </a:ln>
                <a:solidFill>
                  <a:srgbClr val="FFFFFF"/>
                </a:solidFill>
                <a:effectLst/>
                <a:uLnTx/>
                <a:uFillTx/>
                <a:latin typeface="Arial" pitchFamily="34" charset="0"/>
                <a:ea typeface="+mn-ea"/>
                <a:cs typeface="+mn-cs"/>
              </a:rPr>
              <a:t> </a:t>
            </a:r>
            <a:r>
              <a:rPr kumimoji="0" lang="en-US" sz="1800" b="0" i="0" u="none" strike="noStrike" kern="1200" cap="none" spc="0" normalizeH="0" baseline="0" noProof="0" dirty="0">
                <a:ln>
                  <a:noFill/>
                </a:ln>
                <a:solidFill>
                  <a:srgbClr val="FFFFFF"/>
                </a:solidFill>
                <a:effectLst/>
                <a:uLnTx/>
                <a:uFillTx/>
                <a:latin typeface="Arial" pitchFamily="34" charset="0"/>
                <a:ea typeface="+mn-ea"/>
                <a:cs typeface="+mn-cs"/>
              </a:rPr>
              <a:t>~550 km high</a:t>
            </a:r>
            <a:r>
              <a:rPr kumimoji="0" lang="ru-RU" sz="1800" b="0" i="0" u="none" strike="noStrike" kern="1200" cap="none" spc="0" normalizeH="0" baseline="0" noProof="0" dirty="0">
                <a:ln>
                  <a:noFill/>
                </a:ln>
                <a:solidFill>
                  <a:srgbClr val="FFFFFF"/>
                </a:solidFill>
                <a:effectLst/>
                <a:uLnTx/>
                <a:uFillTx/>
                <a:latin typeface="Arial" pitchFamily="34" charset="0"/>
                <a:ea typeface="+mn-ea"/>
                <a:cs typeface="+mn-cs"/>
              </a:rPr>
              <a:t>.  </a:t>
            </a:r>
          </a:p>
        </p:txBody>
      </p:sp>
      <p:pic>
        <p:nvPicPr>
          <p:cNvPr id="6" name="Рисунок 5">
            <a:extLst>
              <a:ext uri="{FF2B5EF4-FFF2-40B4-BE49-F238E27FC236}">
                <a16:creationId xmlns:a16="http://schemas.microsoft.com/office/drawing/2014/main" id="{10A26C83-D33A-4999-9255-5C12CB0E3E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9632" y="2348880"/>
            <a:ext cx="6305983" cy="4104456"/>
          </a:xfrm>
          <a:prstGeom prst="rect">
            <a:avLst/>
          </a:prstGeom>
        </p:spPr>
      </p:pic>
      <p:pic>
        <p:nvPicPr>
          <p:cNvPr id="8" name="Рисунок 7">
            <a:extLst>
              <a:ext uri="{FF2B5EF4-FFF2-40B4-BE49-F238E27FC236}">
                <a16:creationId xmlns:a16="http://schemas.microsoft.com/office/drawing/2014/main" id="{40CF9A8E-A5B8-4FF5-B253-1865702F8F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16624" y="772595"/>
            <a:ext cx="2915816" cy="1324984"/>
          </a:xfrm>
          <a:prstGeom prst="rect">
            <a:avLst/>
          </a:prstGeom>
        </p:spPr>
      </p:pic>
    </p:spTree>
    <p:extLst>
      <p:ext uri="{BB962C8B-B14F-4D97-AF65-F5344CB8AC3E}">
        <p14:creationId xmlns:p14="http://schemas.microsoft.com/office/powerpoint/2010/main" val="792109521"/>
      </p:ext>
    </p:extLst>
  </p:cSld>
  <p:clrMapOvr>
    <a:masterClrMapping/>
  </p:clrMapOvr>
  <p:transition spd="slow" advClick="0" advTm="15000">
    <p:fade/>
  </p:transition>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lumMod val="60000"/>
                <a:lumOff val="40000"/>
              </a:schemeClr>
            </a:gs>
            <a:gs pos="49000">
              <a:schemeClr val="accent4">
                <a:lumMod val="40000"/>
                <a:lumOff val="60000"/>
              </a:schemeClr>
            </a:gs>
            <a:gs pos="100000">
              <a:schemeClr val="bg1"/>
            </a:gs>
          </a:gsLst>
          <a:lin ang="8100000" scaled="1"/>
          <a:tileRect/>
        </a:gradFill>
        <a:effectLst/>
      </p:bgPr>
    </p:bg>
    <p:spTree>
      <p:nvGrpSpPr>
        <p:cNvPr id="1" name=""/>
        <p:cNvGrpSpPr/>
        <p:nvPr/>
      </p:nvGrpSpPr>
      <p:grpSpPr>
        <a:xfrm>
          <a:off x="0" y="0"/>
          <a:ext cx="0" cy="0"/>
          <a:chOff x="0" y="0"/>
          <a:chExt cx="0" cy="0"/>
        </a:xfrm>
      </p:grpSpPr>
      <p:sp>
        <p:nvSpPr>
          <p:cNvPr id="4098" name="Rectangle 4"/>
          <p:cNvSpPr>
            <a:spLocks noGrp="1" noChangeArrowheads="1"/>
          </p:cNvSpPr>
          <p:nvPr>
            <p:ph type="ctrTitle"/>
          </p:nvPr>
        </p:nvSpPr>
        <p:spPr>
          <a:xfrm>
            <a:off x="445221" y="116632"/>
            <a:ext cx="6283593" cy="634712"/>
          </a:xfrm>
        </p:spPr>
        <p:txBody>
          <a:bodyPr anchor="ctr">
            <a:normAutofit fontScale="90000"/>
          </a:bodyPr>
          <a:lstStyle/>
          <a:p>
            <a:r>
              <a:rPr lang="en-US" altLang="ru-RU" sz="4800" b="1" dirty="0">
                <a:solidFill>
                  <a:srgbClr val="FFFF00"/>
                </a:solidFill>
                <a:effectLst>
                  <a:outerShdw blurRad="38100" dist="38100" dir="2700000" algn="tl">
                    <a:srgbClr val="000000">
                      <a:alpha val="43137"/>
                    </a:srgbClr>
                  </a:outerShdw>
                </a:effectLst>
              </a:rPr>
              <a:t>Avion satellite</a:t>
            </a:r>
            <a:endParaRPr lang="ru-RU" altLang="ru-RU" sz="4000" dirty="0">
              <a:solidFill>
                <a:srgbClr val="FFFF00"/>
              </a:solidFill>
              <a:effectLst>
                <a:outerShdw blurRad="38100" dist="38100" dir="2700000" algn="tl">
                  <a:srgbClr val="000000">
                    <a:alpha val="43137"/>
                  </a:srgbClr>
                </a:outerShdw>
              </a:effectLst>
            </a:endParaRPr>
          </a:p>
        </p:txBody>
      </p:sp>
      <p:sp>
        <p:nvSpPr>
          <p:cNvPr id="3" name="TextBox 2"/>
          <p:cNvSpPr txBox="1"/>
          <p:nvPr/>
        </p:nvSpPr>
        <p:spPr>
          <a:xfrm>
            <a:off x="539552" y="3667556"/>
            <a:ext cx="6431035" cy="2554545"/>
          </a:xfrm>
          <a:prstGeom prst="rect">
            <a:avLst/>
          </a:prstGeom>
          <a:noFill/>
        </p:spPr>
        <p:txBody>
          <a:bodyPr wrap="square" rtlCol="0">
            <a:spAutoFit/>
          </a:bodyPr>
          <a:lstStyle/>
          <a:p>
            <a:pPr marL="179388" indent="-165100">
              <a:buFont typeface="Arial" panose="020B0604020202020204" pitchFamily="34" charset="0"/>
              <a:buChar char="•"/>
            </a:pPr>
            <a:r>
              <a:rPr lang="en-US" sz="2000" b="1" dirty="0">
                <a:solidFill>
                  <a:srgbClr val="C00000"/>
                </a:solidFill>
              </a:rPr>
              <a:t>CubeSat 6U</a:t>
            </a:r>
          </a:p>
          <a:p>
            <a:pPr marL="179388" indent="-165100">
              <a:buFont typeface="Arial" panose="020B0604020202020204" pitchFamily="34" charset="0"/>
              <a:buChar char="•"/>
            </a:pPr>
            <a:r>
              <a:rPr lang="en-US" sz="2000" b="1" dirty="0">
                <a:solidFill>
                  <a:srgbClr val="C00000"/>
                </a:solidFill>
              </a:rPr>
              <a:t>Mean power &gt;10 W</a:t>
            </a:r>
            <a:endParaRPr lang="ru-RU" sz="2000" b="1" dirty="0">
              <a:solidFill>
                <a:srgbClr val="C00000"/>
              </a:solidFill>
            </a:endParaRPr>
          </a:p>
          <a:p>
            <a:pPr marL="179388" indent="-165100">
              <a:buFont typeface="Arial" panose="020B0604020202020204" pitchFamily="34" charset="0"/>
              <a:buChar char="•"/>
            </a:pPr>
            <a:r>
              <a:rPr lang="en-US" sz="2000" b="1" dirty="0">
                <a:solidFill>
                  <a:srgbClr val="C00000"/>
                </a:solidFill>
              </a:rPr>
              <a:t>Data transfer</a:t>
            </a:r>
            <a:r>
              <a:rPr lang="ru-RU" sz="2000" b="1" dirty="0">
                <a:solidFill>
                  <a:srgbClr val="C00000"/>
                </a:solidFill>
              </a:rPr>
              <a:t>: </a:t>
            </a:r>
          </a:p>
          <a:p>
            <a:pPr marL="355600"/>
            <a:r>
              <a:rPr lang="en-US" sz="2000" b="1" dirty="0">
                <a:solidFill>
                  <a:srgbClr val="C00000"/>
                </a:solidFill>
              </a:rPr>
              <a:t>Command and telemetry</a:t>
            </a:r>
            <a:r>
              <a:rPr lang="ru-RU" sz="2000" b="1" dirty="0">
                <a:solidFill>
                  <a:srgbClr val="C00000"/>
                </a:solidFill>
              </a:rPr>
              <a:t>  - </a:t>
            </a:r>
            <a:r>
              <a:rPr lang="en-US" sz="2000" b="1" dirty="0">
                <a:solidFill>
                  <a:srgbClr val="C00000"/>
                </a:solidFill>
              </a:rPr>
              <a:t>VHF</a:t>
            </a:r>
            <a:r>
              <a:rPr lang="ru-RU" sz="2000" b="1" dirty="0">
                <a:solidFill>
                  <a:srgbClr val="C00000"/>
                </a:solidFill>
              </a:rPr>
              <a:t>,</a:t>
            </a:r>
            <a:r>
              <a:rPr lang="en-US" sz="2000" b="1" dirty="0">
                <a:solidFill>
                  <a:srgbClr val="C00000"/>
                </a:solidFill>
              </a:rPr>
              <a:t> ~1</a:t>
            </a:r>
            <a:r>
              <a:rPr lang="ru-RU" sz="2000" b="1" dirty="0">
                <a:solidFill>
                  <a:srgbClr val="C00000"/>
                </a:solidFill>
              </a:rPr>
              <a:t> </a:t>
            </a:r>
            <a:r>
              <a:rPr lang="en-US" sz="2000" b="1" dirty="0">
                <a:solidFill>
                  <a:srgbClr val="C00000"/>
                </a:solidFill>
              </a:rPr>
              <a:t>Mb/day</a:t>
            </a:r>
            <a:r>
              <a:rPr lang="ru-RU" sz="2000" b="1" dirty="0">
                <a:solidFill>
                  <a:srgbClr val="C00000"/>
                </a:solidFill>
              </a:rPr>
              <a:t>.</a:t>
            </a:r>
          </a:p>
          <a:p>
            <a:pPr marL="355600"/>
            <a:r>
              <a:rPr lang="en-US" sz="2000" b="1" dirty="0">
                <a:solidFill>
                  <a:srgbClr val="C00000"/>
                </a:solidFill>
              </a:rPr>
              <a:t>Scientific data</a:t>
            </a:r>
            <a:r>
              <a:rPr lang="ru-RU" sz="2000" b="1" dirty="0">
                <a:solidFill>
                  <a:srgbClr val="C00000"/>
                </a:solidFill>
              </a:rPr>
              <a:t> – </a:t>
            </a:r>
            <a:r>
              <a:rPr lang="en-US" sz="2000" b="1" dirty="0">
                <a:solidFill>
                  <a:srgbClr val="C00000"/>
                </a:solidFill>
              </a:rPr>
              <a:t>S-band,</a:t>
            </a:r>
            <a:r>
              <a:rPr lang="ru-RU" sz="2000" b="1" dirty="0">
                <a:solidFill>
                  <a:srgbClr val="C00000"/>
                </a:solidFill>
              </a:rPr>
              <a:t> </a:t>
            </a:r>
            <a:r>
              <a:rPr lang="en-US" sz="2000" b="1" dirty="0">
                <a:solidFill>
                  <a:srgbClr val="C00000"/>
                </a:solidFill>
              </a:rPr>
              <a:t>&gt;10 Mb/day</a:t>
            </a:r>
          </a:p>
          <a:p>
            <a:pPr marL="176213" indent="-176213">
              <a:buFont typeface="Arial" panose="020B0604020202020204" pitchFamily="34" charset="0"/>
              <a:buChar char="•"/>
            </a:pPr>
            <a:r>
              <a:rPr lang="en-US" sz="2000" b="1" dirty="0">
                <a:solidFill>
                  <a:srgbClr val="C00000"/>
                </a:solidFill>
              </a:rPr>
              <a:t>Data storage in the device memory:</a:t>
            </a:r>
          </a:p>
          <a:p>
            <a:pPr marL="355600"/>
            <a:r>
              <a:rPr lang="en-US" sz="2000" b="1" dirty="0">
                <a:solidFill>
                  <a:srgbClr val="C00000"/>
                </a:solidFill>
              </a:rPr>
              <a:t>Monitoring – 15 days</a:t>
            </a:r>
          </a:p>
          <a:p>
            <a:pPr marL="355600"/>
            <a:r>
              <a:rPr lang="en-US" sz="2000" b="1" dirty="0">
                <a:solidFill>
                  <a:srgbClr val="C00000"/>
                </a:solidFill>
              </a:rPr>
              <a:t>Event-by-event – several orbits or burst trigger mode</a:t>
            </a:r>
          </a:p>
        </p:txBody>
      </p:sp>
      <p:sp>
        <p:nvSpPr>
          <p:cNvPr id="5" name="Прямоугольник 4">
            <a:extLst>
              <a:ext uri="{FF2B5EF4-FFF2-40B4-BE49-F238E27FC236}">
                <a16:creationId xmlns:a16="http://schemas.microsoft.com/office/drawing/2014/main" id="{6B2DFCF6-6BC0-442B-BD50-89C16FFEA225}"/>
              </a:ext>
            </a:extLst>
          </p:cNvPr>
          <p:cNvSpPr/>
          <p:nvPr/>
        </p:nvSpPr>
        <p:spPr>
          <a:xfrm>
            <a:off x="323528" y="876448"/>
            <a:ext cx="5112568" cy="2554545"/>
          </a:xfrm>
          <a:prstGeom prst="rect">
            <a:avLst/>
          </a:prstGeom>
        </p:spPr>
        <p:txBody>
          <a:bodyPr wrap="square">
            <a:spAutoFit/>
          </a:bodyPr>
          <a:lstStyle/>
          <a:p>
            <a:pPr algn="just"/>
            <a:r>
              <a:rPr lang="en-US" sz="2000" b="1" dirty="0">
                <a:solidFill>
                  <a:srgbClr val="002060"/>
                </a:solidFill>
                <a:latin typeface="Arial" panose="020B0604020202020204" pitchFamily="34" charset="0"/>
                <a:ea typeface="Times New Roman" panose="02020603050405020304" pitchFamily="18" charset="0"/>
              </a:rPr>
              <a:t>The Avion satellite, made in the cubesat-6U standard, was launched on June, 27 of 2023. This satellite is equipped with a complex of three scientific instruments </a:t>
            </a:r>
            <a:r>
              <a:rPr lang="en-US" sz="2000" b="1" dirty="0" err="1">
                <a:solidFill>
                  <a:srgbClr val="002060"/>
                </a:solidFill>
                <a:latin typeface="Arial" panose="020B0604020202020204" pitchFamily="34" charset="0"/>
                <a:ea typeface="Times New Roman" panose="02020603050405020304" pitchFamily="18" charset="0"/>
              </a:rPr>
              <a:t>DeCoR</a:t>
            </a:r>
            <a:r>
              <a:rPr lang="en-US" sz="2000" b="1" dirty="0">
                <a:solidFill>
                  <a:srgbClr val="002060"/>
                </a:solidFill>
                <a:latin typeface="Arial" panose="020B0604020202020204" pitchFamily="34" charset="0"/>
                <a:ea typeface="Times New Roman" panose="02020603050405020304" pitchFamily="18" charset="0"/>
              </a:rPr>
              <a:t>, designed to study the temporal and spectral characteristics of electrons and gamma radiation in energy range from 20 keV to 5 MeV. </a:t>
            </a:r>
            <a:endParaRPr lang="ru-RU" sz="2000" b="1" dirty="0">
              <a:solidFill>
                <a:srgbClr val="002060"/>
              </a:solidFill>
            </a:endParaRPr>
          </a:p>
        </p:txBody>
      </p:sp>
      <p:pic>
        <p:nvPicPr>
          <p:cNvPr id="7" name="Рисунок 6">
            <a:extLst>
              <a:ext uri="{FF2B5EF4-FFF2-40B4-BE49-F238E27FC236}">
                <a16:creationId xmlns:a16="http://schemas.microsoft.com/office/drawing/2014/main" id="{B0CD9DEC-27FB-4CF7-BAE8-EB82D569B636}"/>
              </a:ext>
            </a:extLst>
          </p:cNvPr>
          <p:cNvPicPr>
            <a:picLocks noChangeAspect="1"/>
          </p:cNvPicPr>
          <p:nvPr/>
        </p:nvPicPr>
        <p:blipFill rotWithShape="1">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rcRect l="31643" t="8142" r="14836" b="7729"/>
          <a:stretch/>
        </p:blipFill>
        <p:spPr>
          <a:xfrm>
            <a:off x="5542251" y="548680"/>
            <a:ext cx="3585973" cy="4271045"/>
          </a:xfrm>
          <a:prstGeom prst="rect">
            <a:avLst/>
          </a:prstGeom>
        </p:spPr>
      </p:pic>
    </p:spTree>
    <p:extLst>
      <p:ext uri="{BB962C8B-B14F-4D97-AF65-F5344CB8AC3E}">
        <p14:creationId xmlns:p14="http://schemas.microsoft.com/office/powerpoint/2010/main" val="29468116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1196751"/>
            <a:ext cx="4824536" cy="5184575"/>
          </a:xfrm>
        </p:spPr>
        <p:txBody>
          <a:bodyPr>
            <a:noAutofit/>
          </a:bodyPr>
          <a:lstStyle/>
          <a:p>
            <a:pPr marL="0" indent="0">
              <a:buNone/>
            </a:pPr>
            <a:r>
              <a:rPr lang="ru-RU" sz="2000" dirty="0">
                <a:solidFill>
                  <a:srgbClr val="FFC000"/>
                </a:solidFill>
                <a:latin typeface="+mj-lt"/>
              </a:rPr>
              <a:t>1.   </a:t>
            </a:r>
            <a:r>
              <a:rPr lang="en-US" sz="2000" b="1" dirty="0">
                <a:solidFill>
                  <a:srgbClr val="FFC000"/>
                </a:solidFill>
                <a:latin typeface="+mj-lt"/>
              </a:rPr>
              <a:t>Main scientific payload </a:t>
            </a:r>
            <a:r>
              <a:rPr lang="en-US" sz="2000" b="1" dirty="0" err="1">
                <a:solidFill>
                  <a:srgbClr val="FFC000"/>
                </a:solidFill>
                <a:latin typeface="+mj-lt"/>
              </a:rPr>
              <a:t>DeCoR</a:t>
            </a:r>
            <a:r>
              <a:rPr lang="en-US" sz="2000" b="1" dirty="0">
                <a:solidFill>
                  <a:srgbClr val="FFC000"/>
                </a:solidFill>
                <a:latin typeface="+mj-lt"/>
              </a:rPr>
              <a:t> </a:t>
            </a:r>
            <a:r>
              <a:rPr lang="en-US" sz="2000" dirty="0">
                <a:solidFill>
                  <a:srgbClr val="FFC000"/>
                </a:solidFill>
                <a:latin typeface="+mj-lt"/>
              </a:rPr>
              <a:t>(Detectors of Cosmic Radiation) Consists of three independent detectors of gamma-quanta and electrons:</a:t>
            </a:r>
            <a:r>
              <a:rPr lang="ru-RU" sz="2000" dirty="0">
                <a:solidFill>
                  <a:srgbClr val="FFC000"/>
                </a:solidFill>
                <a:latin typeface="+mj-lt"/>
              </a:rPr>
              <a:t> </a:t>
            </a:r>
          </a:p>
          <a:p>
            <a:pPr marL="0" indent="0">
              <a:buNone/>
            </a:pPr>
            <a:r>
              <a:rPr lang="ru-RU" sz="2000" dirty="0">
                <a:solidFill>
                  <a:srgbClr val="FFFF00"/>
                </a:solidFill>
                <a:latin typeface="+mj-lt"/>
              </a:rPr>
              <a:t>-- </a:t>
            </a:r>
            <a:r>
              <a:rPr lang="en-US" sz="2000" dirty="0" err="1">
                <a:solidFill>
                  <a:srgbClr val="FFFF00"/>
                </a:solidFill>
                <a:latin typeface="+mj-lt"/>
              </a:rPr>
              <a:t>DeCoR</a:t>
            </a:r>
            <a:r>
              <a:rPr lang="ru-RU" sz="2000" dirty="0">
                <a:solidFill>
                  <a:srgbClr val="FFFF00"/>
                </a:solidFill>
                <a:latin typeface="+mj-lt"/>
              </a:rPr>
              <a:t>-1 </a:t>
            </a:r>
          </a:p>
          <a:p>
            <a:pPr marL="0" indent="0">
              <a:buNone/>
            </a:pPr>
            <a:r>
              <a:rPr lang="ru-RU" sz="2000" dirty="0">
                <a:solidFill>
                  <a:srgbClr val="FFFF00"/>
                </a:solidFill>
                <a:latin typeface="+mj-lt"/>
              </a:rPr>
              <a:t>-- </a:t>
            </a:r>
            <a:r>
              <a:rPr lang="en-US" sz="2000" dirty="0" err="1">
                <a:solidFill>
                  <a:srgbClr val="FFFF00"/>
                </a:solidFill>
                <a:latin typeface="+mj-lt"/>
              </a:rPr>
              <a:t>DeCoR</a:t>
            </a:r>
            <a:r>
              <a:rPr lang="ru-RU" sz="2000" dirty="0">
                <a:solidFill>
                  <a:srgbClr val="FFFF00"/>
                </a:solidFill>
                <a:latin typeface="+mj-lt"/>
              </a:rPr>
              <a:t>-2 (</a:t>
            </a:r>
            <a:r>
              <a:rPr lang="en-US" sz="2000" dirty="0">
                <a:solidFill>
                  <a:srgbClr val="FFFF00"/>
                </a:solidFill>
                <a:latin typeface="+mj-lt"/>
              </a:rPr>
              <a:t>S=64</a:t>
            </a:r>
            <a:r>
              <a:rPr lang="ru-RU" sz="2000" dirty="0">
                <a:solidFill>
                  <a:srgbClr val="FFFF00"/>
                </a:solidFill>
                <a:latin typeface="+mj-lt"/>
              </a:rPr>
              <a:t> </a:t>
            </a:r>
            <a:r>
              <a:rPr lang="en-US" sz="2000" dirty="0">
                <a:solidFill>
                  <a:srgbClr val="FFFF00"/>
                </a:solidFill>
                <a:latin typeface="+mj-lt"/>
              </a:rPr>
              <a:t>cm</a:t>
            </a:r>
            <a:r>
              <a:rPr lang="ru-RU" sz="2000" baseline="30000" dirty="0">
                <a:solidFill>
                  <a:srgbClr val="FFFF00"/>
                </a:solidFill>
                <a:latin typeface="+mj-lt"/>
              </a:rPr>
              <a:t>2</a:t>
            </a:r>
            <a:r>
              <a:rPr lang="ru-RU" sz="2000" dirty="0">
                <a:solidFill>
                  <a:srgbClr val="FFFF00"/>
                </a:solidFill>
                <a:latin typeface="+mj-lt"/>
              </a:rPr>
              <a:t>, </a:t>
            </a:r>
            <a:r>
              <a:rPr lang="en-US" sz="2000" dirty="0" err="1">
                <a:solidFill>
                  <a:srgbClr val="FFFF00"/>
                </a:solidFill>
                <a:latin typeface="+mj-lt"/>
              </a:rPr>
              <a:t>SiPM</a:t>
            </a:r>
            <a:r>
              <a:rPr lang="en-US" sz="2000" dirty="0">
                <a:solidFill>
                  <a:srgbClr val="FFFF00"/>
                </a:solidFill>
                <a:latin typeface="+mj-lt"/>
              </a:rPr>
              <a:t> are used</a:t>
            </a:r>
            <a:r>
              <a:rPr lang="ru-RU" sz="2000" dirty="0">
                <a:solidFill>
                  <a:srgbClr val="FFFF00"/>
                </a:solidFill>
                <a:latin typeface="+mj-lt"/>
              </a:rPr>
              <a:t>)</a:t>
            </a:r>
          </a:p>
          <a:p>
            <a:pPr marL="0" indent="0">
              <a:buNone/>
            </a:pPr>
            <a:r>
              <a:rPr lang="ru-RU" sz="2000" dirty="0">
                <a:solidFill>
                  <a:srgbClr val="FFFF00"/>
                </a:solidFill>
                <a:latin typeface="+mj-lt"/>
              </a:rPr>
              <a:t>-- </a:t>
            </a:r>
            <a:r>
              <a:rPr lang="en-US" sz="2000" dirty="0" err="1">
                <a:solidFill>
                  <a:srgbClr val="FFFF00"/>
                </a:solidFill>
                <a:latin typeface="+mj-lt"/>
              </a:rPr>
              <a:t>DeCoR</a:t>
            </a:r>
            <a:r>
              <a:rPr lang="ru-RU" sz="2000" dirty="0">
                <a:solidFill>
                  <a:srgbClr val="FFFF00"/>
                </a:solidFill>
                <a:latin typeface="+mj-lt"/>
              </a:rPr>
              <a:t>-3</a:t>
            </a:r>
            <a:r>
              <a:rPr lang="en-US" sz="2000" dirty="0">
                <a:solidFill>
                  <a:srgbClr val="FFFF00"/>
                </a:solidFill>
                <a:latin typeface="+mj-lt"/>
              </a:rPr>
              <a:t> </a:t>
            </a:r>
            <a:r>
              <a:rPr lang="ru-RU" sz="2000" dirty="0">
                <a:solidFill>
                  <a:srgbClr val="FFFF00"/>
                </a:solidFill>
                <a:latin typeface="+mj-lt"/>
              </a:rPr>
              <a:t>(</a:t>
            </a:r>
            <a:r>
              <a:rPr lang="en-US" sz="2000" dirty="0">
                <a:solidFill>
                  <a:srgbClr val="FFFF00"/>
                </a:solidFill>
                <a:latin typeface="+mj-lt"/>
              </a:rPr>
              <a:t>spectrometric unit</a:t>
            </a:r>
            <a:r>
              <a:rPr lang="ru-RU" sz="2000" dirty="0">
                <a:solidFill>
                  <a:srgbClr val="FFFF00"/>
                </a:solidFill>
                <a:latin typeface="+mj-lt"/>
              </a:rPr>
              <a:t>)</a:t>
            </a:r>
            <a:endParaRPr lang="en-US" sz="2000" dirty="0">
              <a:solidFill>
                <a:srgbClr val="FFFF00"/>
              </a:solidFill>
              <a:latin typeface="+mj-lt"/>
            </a:endParaRPr>
          </a:p>
          <a:p>
            <a:pPr marL="0" indent="0">
              <a:buNone/>
            </a:pPr>
            <a:r>
              <a:rPr lang="ru-RU" sz="2000" dirty="0">
                <a:solidFill>
                  <a:schemeClr val="bg2">
                    <a:lumMod val="25000"/>
                    <a:lumOff val="75000"/>
                  </a:schemeClr>
                </a:solidFill>
                <a:latin typeface="+mj-lt"/>
              </a:rPr>
              <a:t>(</a:t>
            </a:r>
            <a:r>
              <a:rPr lang="en-US" sz="2000" dirty="0">
                <a:solidFill>
                  <a:schemeClr val="bg2">
                    <a:lumMod val="25000"/>
                    <a:lumOff val="75000"/>
                  </a:schemeClr>
                </a:solidFill>
                <a:latin typeface="+mj-lt"/>
              </a:rPr>
              <a:t>Designed by SINP MSU</a:t>
            </a:r>
            <a:r>
              <a:rPr lang="ru-RU" sz="2000" dirty="0">
                <a:solidFill>
                  <a:schemeClr val="bg2">
                    <a:lumMod val="25000"/>
                    <a:lumOff val="75000"/>
                  </a:schemeClr>
                </a:solidFill>
                <a:latin typeface="+mj-lt"/>
              </a:rPr>
              <a:t>)</a:t>
            </a:r>
          </a:p>
          <a:p>
            <a:pPr marL="457200" indent="-457200">
              <a:buAutoNum type="arabicPeriod" startAt="2"/>
            </a:pPr>
            <a:r>
              <a:rPr lang="en-US" sz="2000" dirty="0">
                <a:solidFill>
                  <a:srgbClr val="FFC000"/>
                </a:solidFill>
                <a:latin typeface="+mj-lt"/>
              </a:rPr>
              <a:t>Educational payload</a:t>
            </a:r>
          </a:p>
          <a:p>
            <a:pPr marL="0" indent="0">
              <a:buNone/>
            </a:pPr>
            <a:r>
              <a:rPr lang="en-US" sz="2000" dirty="0">
                <a:solidFill>
                  <a:schemeClr val="bg2">
                    <a:lumMod val="25000"/>
                    <a:lumOff val="75000"/>
                  </a:schemeClr>
                </a:solidFill>
                <a:latin typeface="+mj-lt"/>
              </a:rPr>
              <a:t>(designed by schoolchildren educational centrum “</a:t>
            </a:r>
            <a:r>
              <a:rPr lang="en-US" sz="2000" dirty="0" err="1">
                <a:solidFill>
                  <a:schemeClr val="bg2">
                    <a:lumMod val="25000"/>
                    <a:lumOff val="75000"/>
                  </a:schemeClr>
                </a:solidFill>
                <a:latin typeface="+mj-lt"/>
              </a:rPr>
              <a:t>Quantorium</a:t>
            </a:r>
            <a:r>
              <a:rPr lang="en-US" sz="2000" dirty="0">
                <a:solidFill>
                  <a:schemeClr val="bg2">
                    <a:lumMod val="25000"/>
                    <a:lumOff val="75000"/>
                  </a:schemeClr>
                </a:solidFill>
                <a:latin typeface="+mj-lt"/>
              </a:rPr>
              <a:t>” from Kaluga) </a:t>
            </a:r>
          </a:p>
          <a:p>
            <a:pPr marL="0" indent="0">
              <a:buNone/>
            </a:pPr>
            <a:r>
              <a:rPr lang="en-US" sz="2000" dirty="0">
                <a:solidFill>
                  <a:srgbClr val="FFC000"/>
                </a:solidFill>
              </a:rPr>
              <a:t>3</a:t>
            </a:r>
            <a:r>
              <a:rPr lang="ru-RU" sz="2000" dirty="0">
                <a:solidFill>
                  <a:srgbClr val="FFC000"/>
                </a:solidFill>
              </a:rPr>
              <a:t>.   </a:t>
            </a:r>
            <a:r>
              <a:rPr lang="en-US" sz="2000" dirty="0">
                <a:solidFill>
                  <a:srgbClr val="FFC000"/>
                </a:solidFill>
              </a:rPr>
              <a:t>Technological payload</a:t>
            </a:r>
            <a:endParaRPr lang="ru-RU" sz="2000" dirty="0">
              <a:solidFill>
                <a:srgbClr val="FFC000"/>
              </a:solidFill>
            </a:endParaRPr>
          </a:p>
          <a:p>
            <a:pPr marL="0" indent="0">
              <a:buNone/>
            </a:pPr>
            <a:r>
              <a:rPr lang="ru-RU" sz="2000" dirty="0">
                <a:solidFill>
                  <a:schemeClr val="bg2">
                    <a:lumMod val="25000"/>
                    <a:lumOff val="75000"/>
                  </a:schemeClr>
                </a:solidFill>
              </a:rPr>
              <a:t>(</a:t>
            </a:r>
            <a:r>
              <a:rPr lang="en-US" sz="2000" dirty="0">
                <a:solidFill>
                  <a:schemeClr val="bg2">
                    <a:lumMod val="25000"/>
                    <a:lumOff val="75000"/>
                  </a:schemeClr>
                </a:solidFill>
              </a:rPr>
              <a:t>designed by</a:t>
            </a:r>
            <a:r>
              <a:rPr lang="ru-RU" sz="2000" dirty="0">
                <a:solidFill>
                  <a:schemeClr val="bg2">
                    <a:lumMod val="25000"/>
                    <a:lumOff val="75000"/>
                  </a:schemeClr>
                </a:solidFill>
              </a:rPr>
              <a:t> </a:t>
            </a:r>
            <a:r>
              <a:rPr lang="en-US" sz="2000" dirty="0">
                <a:solidFill>
                  <a:schemeClr val="bg2">
                    <a:lumMod val="25000"/>
                    <a:lumOff val="75000"/>
                  </a:schemeClr>
                </a:solidFill>
              </a:rPr>
              <a:t>NILAKT DOSAAF from Kaluga being the designers of the satellite platform</a:t>
            </a:r>
            <a:r>
              <a:rPr lang="ru-RU" sz="2000" dirty="0">
                <a:solidFill>
                  <a:schemeClr val="bg2">
                    <a:lumMod val="25000"/>
                    <a:lumOff val="75000"/>
                  </a:schemeClr>
                </a:solidFill>
              </a:rPr>
              <a:t>)</a:t>
            </a:r>
          </a:p>
          <a:p>
            <a:pPr marL="0" indent="0">
              <a:buNone/>
            </a:pPr>
            <a:endParaRPr lang="ru-RU" sz="2000" dirty="0">
              <a:solidFill>
                <a:schemeClr val="accent1">
                  <a:lumMod val="75000"/>
                </a:schemeClr>
              </a:solidFill>
              <a:latin typeface="+mj-lt"/>
            </a:endParaRPr>
          </a:p>
        </p:txBody>
      </p:sp>
      <p:sp>
        <p:nvSpPr>
          <p:cNvPr id="4" name="Заголовок 1">
            <a:extLst>
              <a:ext uri="{FF2B5EF4-FFF2-40B4-BE49-F238E27FC236}">
                <a16:creationId xmlns:a16="http://schemas.microsoft.com/office/drawing/2014/main" id="{EED736B2-D2BE-47B4-A207-203C16A54092}"/>
              </a:ext>
            </a:extLst>
          </p:cNvPr>
          <p:cNvSpPr txBox="1">
            <a:spLocks/>
          </p:cNvSpPr>
          <p:nvPr/>
        </p:nvSpPr>
        <p:spPr>
          <a:xfrm>
            <a:off x="415385" y="277843"/>
            <a:ext cx="7886700" cy="66278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008080">
                    <a:lumMod val="40000"/>
                    <a:lumOff val="60000"/>
                  </a:srgbClr>
                </a:solidFill>
                <a:effectLst>
                  <a:outerShdw blurRad="38100" dist="38100" dir="2700000" algn="tl">
                    <a:srgbClr val="000000">
                      <a:alpha val="43137"/>
                    </a:srgbClr>
                  </a:outerShdw>
                </a:effectLst>
                <a:uLnTx/>
                <a:uFillTx/>
                <a:latin typeface="Arial"/>
                <a:ea typeface="+mj-ea"/>
                <a:cs typeface="+mj-cs"/>
              </a:rPr>
              <a:t>Payload of “Avion” satellite</a:t>
            </a:r>
            <a:endParaRPr kumimoji="0" lang="ru-RU" sz="3600" b="1" i="0" u="none" strike="noStrike" kern="1200" cap="none" spc="0" normalizeH="0" baseline="0" noProof="0" dirty="0">
              <a:ln>
                <a:noFill/>
              </a:ln>
              <a:solidFill>
                <a:srgbClr val="008080">
                  <a:lumMod val="40000"/>
                  <a:lumOff val="60000"/>
                </a:srgbClr>
              </a:solidFill>
              <a:effectLst>
                <a:outerShdw blurRad="38100" dist="38100" dir="2700000" algn="tl">
                  <a:srgbClr val="000000">
                    <a:alpha val="43137"/>
                  </a:srgbClr>
                </a:outerShdw>
              </a:effectLst>
              <a:uLnTx/>
              <a:uFillTx/>
              <a:latin typeface="Arial"/>
              <a:ea typeface="+mj-ea"/>
              <a:cs typeface="+mj-cs"/>
            </a:endParaRPr>
          </a:p>
        </p:txBody>
      </p:sp>
      <p:cxnSp>
        <p:nvCxnSpPr>
          <p:cNvPr id="5" name="Прямая соединительная линия 4">
            <a:extLst>
              <a:ext uri="{FF2B5EF4-FFF2-40B4-BE49-F238E27FC236}">
                <a16:creationId xmlns:a16="http://schemas.microsoft.com/office/drawing/2014/main" id="{031F36C9-2E61-41B7-B043-A9EE6C462832}"/>
              </a:ext>
            </a:extLst>
          </p:cNvPr>
          <p:cNvCxnSpPr>
            <a:cxnSpLocks/>
          </p:cNvCxnSpPr>
          <p:nvPr/>
        </p:nvCxnSpPr>
        <p:spPr>
          <a:xfrm>
            <a:off x="496360" y="967257"/>
            <a:ext cx="7805725" cy="0"/>
          </a:xfrm>
          <a:prstGeom prst="line">
            <a:avLst/>
          </a:prstGeom>
          <a:ln w="38100"/>
        </p:spPr>
        <p:style>
          <a:lnRef idx="3">
            <a:schemeClr val="accent1"/>
          </a:lnRef>
          <a:fillRef idx="0">
            <a:schemeClr val="accent1"/>
          </a:fillRef>
          <a:effectRef idx="2">
            <a:schemeClr val="accent1"/>
          </a:effectRef>
          <a:fontRef idx="minor">
            <a:schemeClr val="tx1"/>
          </a:fontRef>
        </p:style>
      </p:cxnSp>
      <p:pic>
        <p:nvPicPr>
          <p:cNvPr id="20" name="Picture 2">
            <a:extLst>
              <a:ext uri="{FF2B5EF4-FFF2-40B4-BE49-F238E27FC236}">
                <a16:creationId xmlns:a16="http://schemas.microsoft.com/office/drawing/2014/main" id="{EDC4C2E8-F6E5-4B6B-959E-3BFF514D6AAC}"/>
              </a:ext>
            </a:extLst>
          </p:cNvPr>
          <p:cNvPicPr/>
          <p:nvPr/>
        </p:nvPicPr>
        <p:blipFill>
          <a:blip r:embed="rId2"/>
          <a:stretch>
            <a:fillRect/>
          </a:stretch>
        </p:blipFill>
        <p:spPr bwMode="auto">
          <a:xfrm>
            <a:off x="5076056" y="1369779"/>
            <a:ext cx="3816424" cy="4867520"/>
          </a:xfrm>
          <a:prstGeom prst="rect">
            <a:avLst/>
          </a:prstGeom>
          <a:noFill/>
          <a:ln w="19050">
            <a:solidFill>
              <a:schemeClr val="accent2">
                <a:lumMod val="75000"/>
              </a:schemeClr>
            </a:solidFill>
          </a:ln>
          <a:extLst>
            <a:ext uri="{FAA26D3D-D897-4be2-8F04-BA451C77F1D7}">
              <ma14:placeholderFlag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a:ext>
          </a:extLst>
        </p:spPr>
      </p:pic>
    </p:spTree>
    <p:extLst>
      <p:ext uri="{BB962C8B-B14F-4D97-AF65-F5344CB8AC3E}">
        <p14:creationId xmlns:p14="http://schemas.microsoft.com/office/powerpoint/2010/main" val="1242188845"/>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A7AE5BCB-359C-45C4-B9AE-202727EC899A}"/>
              </a:ext>
            </a:extLst>
          </p:cNvPr>
          <p:cNvSpPr txBox="1"/>
          <p:nvPr/>
        </p:nvSpPr>
        <p:spPr>
          <a:xfrm>
            <a:off x="254660" y="751384"/>
            <a:ext cx="5962792" cy="1200329"/>
          </a:xfrm>
          <a:prstGeom prst="rect">
            <a:avLst/>
          </a:prstGeom>
          <a:noFill/>
        </p:spPr>
        <p:txBody>
          <a:bodyPr wrap="square">
            <a:spAutoFit/>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99FF99"/>
                </a:solidFill>
                <a:effectLst/>
                <a:uLnTx/>
                <a:uFillTx/>
                <a:latin typeface="Arial"/>
                <a:ea typeface="+mn-ea"/>
                <a:cs typeface="+mn-cs"/>
              </a:rPr>
              <a:t>Main goal</a:t>
            </a:r>
            <a:r>
              <a:rPr kumimoji="0" lang="ru-RU" sz="2000" b="1" i="0" u="none" strike="noStrike" kern="1200" cap="none" spc="0" normalizeH="0" baseline="0" noProof="0" dirty="0">
                <a:ln>
                  <a:noFill/>
                </a:ln>
                <a:solidFill>
                  <a:srgbClr val="99FF99"/>
                </a:solidFill>
                <a:effectLst/>
                <a:uLnTx/>
                <a:uFillTx/>
                <a:latin typeface="Arial"/>
                <a:ea typeface="+mn-ea"/>
                <a:cs typeface="+mn-cs"/>
              </a:rPr>
              <a:t>: </a:t>
            </a:r>
            <a:r>
              <a:rPr lang="en-US" sz="2000" b="1" dirty="0">
                <a:solidFill>
                  <a:srgbClr val="99FF99"/>
                </a:solidFill>
                <a:latin typeface="Arial"/>
              </a:rPr>
              <a:t>Measurement of the fluxes and gamma-ray spectra</a:t>
            </a:r>
            <a:r>
              <a:rPr kumimoji="0" lang="ru-RU" sz="2000" b="1" i="0" u="none" strike="noStrike" kern="1200" cap="none" spc="0" normalizeH="0" baseline="0" noProof="0" dirty="0">
                <a:ln>
                  <a:noFill/>
                </a:ln>
                <a:solidFill>
                  <a:srgbClr val="99FF99"/>
                </a:solidFill>
                <a:effectLst/>
                <a:uLnTx/>
                <a:uFillTx/>
                <a:latin typeface="Arial"/>
                <a:ea typeface="+mn-ea"/>
                <a:cs typeface="+mn-cs"/>
              </a:rPr>
              <a:t> </a:t>
            </a:r>
            <a:r>
              <a:rPr kumimoji="0" lang="en-US" sz="2000" b="1" i="0" u="none" strike="noStrike" kern="1200" cap="none" spc="0" normalizeH="0" baseline="0" noProof="0" dirty="0">
                <a:ln>
                  <a:noFill/>
                </a:ln>
                <a:solidFill>
                  <a:srgbClr val="99FF99"/>
                </a:solidFill>
                <a:effectLst/>
                <a:uLnTx/>
                <a:uFillTx/>
                <a:latin typeface="Arial"/>
                <a:ea typeface="+mn-ea"/>
                <a:cs typeface="+mn-cs"/>
              </a:rPr>
              <a:t>of solar flares and gamma-ray bursts in energy range from tens of keV</a:t>
            </a:r>
            <a:r>
              <a:rPr kumimoji="0" lang="ru-RU" sz="2000" b="1" i="0" u="none" strike="noStrike" kern="1200" cap="none" spc="0" normalizeH="0" baseline="0" noProof="0" dirty="0">
                <a:ln>
                  <a:noFill/>
                </a:ln>
                <a:solidFill>
                  <a:srgbClr val="99FF99"/>
                </a:solidFill>
                <a:effectLst/>
                <a:uLnTx/>
                <a:uFillTx/>
                <a:latin typeface="Arial"/>
                <a:ea typeface="+mn-ea"/>
                <a:cs typeface="+mn-cs"/>
              </a:rPr>
              <a:t> </a:t>
            </a:r>
            <a:r>
              <a:rPr kumimoji="0" lang="en-US" sz="2000" b="1" i="0" u="none" strike="noStrike" kern="1200" cap="none" spc="0" normalizeH="0" baseline="0" noProof="0" dirty="0">
                <a:ln>
                  <a:noFill/>
                </a:ln>
                <a:solidFill>
                  <a:srgbClr val="99FF99"/>
                </a:solidFill>
                <a:effectLst/>
                <a:uLnTx/>
                <a:uFillTx/>
                <a:latin typeface="Arial"/>
                <a:ea typeface="+mn-ea"/>
                <a:cs typeface="+mn-cs"/>
              </a:rPr>
              <a:t>to several MeV. </a:t>
            </a:r>
            <a:endParaRPr kumimoji="0" lang="ru-RU" sz="2000" b="1" i="0" u="none" strike="noStrike" kern="1200" cap="none" spc="0" normalizeH="0" baseline="0" noProof="0" dirty="0">
              <a:ln>
                <a:noFill/>
              </a:ln>
              <a:solidFill>
                <a:srgbClr val="99FF99"/>
              </a:solidFill>
              <a:effectLst/>
              <a:uLnTx/>
              <a:uFillTx/>
              <a:latin typeface="Arial"/>
              <a:ea typeface="+mn-ea"/>
              <a:cs typeface="+mn-cs"/>
            </a:endParaRPr>
          </a:p>
        </p:txBody>
      </p:sp>
      <p:sp>
        <p:nvSpPr>
          <p:cNvPr id="37" name="TextBox 36">
            <a:extLst>
              <a:ext uri="{FF2B5EF4-FFF2-40B4-BE49-F238E27FC236}">
                <a16:creationId xmlns:a16="http://schemas.microsoft.com/office/drawing/2014/main" id="{36F37AD2-1243-4C13-8139-EF6AD398CF50}"/>
              </a:ext>
            </a:extLst>
          </p:cNvPr>
          <p:cNvSpPr txBox="1"/>
          <p:nvPr/>
        </p:nvSpPr>
        <p:spPr>
          <a:xfrm>
            <a:off x="404296" y="3113231"/>
            <a:ext cx="2511989" cy="369332"/>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a:solidFill>
                  <a:srgbClr val="99FF99"/>
                </a:solidFill>
                <a:latin typeface="Arial"/>
              </a:rPr>
              <a:t>Mass</a:t>
            </a:r>
            <a:r>
              <a:rPr kumimoji="0" lang="en-US" sz="1800" b="0" i="0" u="none" strike="noStrike" kern="1200" cap="none" spc="0" normalizeH="0" baseline="0" noProof="0" dirty="0">
                <a:ln>
                  <a:noFill/>
                </a:ln>
                <a:solidFill>
                  <a:srgbClr val="99FF99"/>
                </a:solidFill>
                <a:effectLst/>
                <a:uLnTx/>
                <a:uFillTx/>
                <a:latin typeface="Arial"/>
                <a:ea typeface="+mn-ea"/>
                <a:cs typeface="+mn-cs"/>
              </a:rPr>
              <a:t>: &lt;</a:t>
            </a:r>
            <a:r>
              <a:rPr kumimoji="0" lang="ru-RU" sz="1800" b="0" i="0" u="none" strike="noStrike" kern="1200" cap="none" spc="0" normalizeH="0" baseline="0" noProof="0" dirty="0">
                <a:ln>
                  <a:noFill/>
                </a:ln>
                <a:solidFill>
                  <a:srgbClr val="99FF99"/>
                </a:solidFill>
                <a:effectLst/>
                <a:uLnTx/>
                <a:uFillTx/>
                <a:latin typeface="Arial"/>
                <a:ea typeface="+mn-ea"/>
                <a:cs typeface="+mn-cs"/>
              </a:rPr>
              <a:t>700 </a:t>
            </a:r>
            <a:r>
              <a:rPr kumimoji="0" lang="en-US" sz="1800" b="0" i="0" u="none" strike="noStrike" kern="1200" cap="none" spc="0" normalizeH="0" baseline="0" noProof="0" dirty="0">
                <a:ln>
                  <a:noFill/>
                </a:ln>
                <a:solidFill>
                  <a:srgbClr val="99FF99"/>
                </a:solidFill>
                <a:effectLst/>
                <a:uLnTx/>
                <a:uFillTx/>
                <a:latin typeface="Arial"/>
                <a:ea typeface="+mn-ea"/>
                <a:cs typeface="+mn-cs"/>
              </a:rPr>
              <a:t>g</a:t>
            </a:r>
            <a:endParaRPr kumimoji="0" lang="ru-RU" sz="1800" b="0" i="0" u="none" strike="noStrike" kern="1200" cap="none" spc="0" normalizeH="0" baseline="0" noProof="0" dirty="0">
              <a:ln>
                <a:noFill/>
              </a:ln>
              <a:solidFill>
                <a:srgbClr val="99FF99"/>
              </a:solidFill>
              <a:effectLst/>
              <a:uLnTx/>
              <a:uFillTx/>
              <a:latin typeface="Arial"/>
              <a:ea typeface="+mn-ea"/>
              <a:cs typeface="+mn-cs"/>
            </a:endParaRPr>
          </a:p>
        </p:txBody>
      </p:sp>
      <p:sp>
        <p:nvSpPr>
          <p:cNvPr id="41" name="TextBox 40">
            <a:extLst>
              <a:ext uri="{FF2B5EF4-FFF2-40B4-BE49-F238E27FC236}">
                <a16:creationId xmlns:a16="http://schemas.microsoft.com/office/drawing/2014/main" id="{77172F1F-5A29-4462-9704-C29C06F43BC1}"/>
              </a:ext>
            </a:extLst>
          </p:cNvPr>
          <p:cNvSpPr txBox="1"/>
          <p:nvPr/>
        </p:nvSpPr>
        <p:spPr>
          <a:xfrm>
            <a:off x="404296" y="2838513"/>
            <a:ext cx="3888432" cy="369332"/>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99FF99"/>
                </a:solidFill>
                <a:effectLst/>
                <a:uLnTx/>
                <a:uFillTx/>
                <a:latin typeface="Arial"/>
                <a:ea typeface="+mn-ea"/>
                <a:cs typeface="+mn-cs"/>
              </a:rPr>
              <a:t>Power consumption: </a:t>
            </a:r>
            <a:r>
              <a:rPr kumimoji="0" lang="ru-RU" sz="1800" b="0" i="0" u="none" strike="noStrike" kern="1200" cap="none" spc="0" normalizeH="0" baseline="0" noProof="0" dirty="0">
                <a:ln>
                  <a:noFill/>
                </a:ln>
                <a:solidFill>
                  <a:srgbClr val="99FF99"/>
                </a:solidFill>
                <a:effectLst/>
                <a:uLnTx/>
                <a:uFillTx/>
                <a:latin typeface="Arial"/>
                <a:ea typeface="+mn-ea"/>
                <a:cs typeface="+mn-cs"/>
              </a:rPr>
              <a:t>1.2 </a:t>
            </a:r>
            <a:r>
              <a:rPr kumimoji="0" lang="en-US" sz="1800" b="0" i="0" u="none" strike="noStrike" kern="1200" cap="none" spc="0" normalizeH="0" baseline="0" noProof="0" dirty="0">
                <a:ln>
                  <a:noFill/>
                </a:ln>
                <a:solidFill>
                  <a:srgbClr val="99FF99"/>
                </a:solidFill>
                <a:effectLst/>
                <a:uLnTx/>
                <a:uFillTx/>
                <a:latin typeface="Arial"/>
                <a:ea typeface="+mn-ea"/>
                <a:cs typeface="+mn-cs"/>
              </a:rPr>
              <a:t>W</a:t>
            </a:r>
            <a:endParaRPr kumimoji="0" lang="ru-RU" sz="1800" b="0" i="0" u="none" strike="noStrike" kern="1200" cap="none" spc="0" normalizeH="0" baseline="0" noProof="0" dirty="0">
              <a:ln>
                <a:noFill/>
              </a:ln>
              <a:solidFill>
                <a:srgbClr val="99FF99"/>
              </a:solidFill>
              <a:effectLst/>
              <a:uLnTx/>
              <a:uFillTx/>
              <a:latin typeface="Arial"/>
              <a:ea typeface="+mn-ea"/>
              <a:cs typeface="+mn-cs"/>
            </a:endParaRPr>
          </a:p>
        </p:txBody>
      </p:sp>
      <p:pic>
        <p:nvPicPr>
          <p:cNvPr id="9" name="Рисунок 8">
            <a:extLst>
              <a:ext uri="{FF2B5EF4-FFF2-40B4-BE49-F238E27FC236}">
                <a16:creationId xmlns:a16="http://schemas.microsoft.com/office/drawing/2014/main" id="{459D97EA-7D3C-4D21-825E-E695C0D0DFC9}"/>
              </a:ext>
            </a:extLst>
          </p:cNvPr>
          <p:cNvPicPr>
            <a:picLocks noChangeAspect="1"/>
          </p:cNvPicPr>
          <p:nvPr/>
        </p:nvPicPr>
        <p:blipFill rotWithShape="1">
          <a:blip r:embed="rId3">
            <a:extLst>
              <a:ext uri="{28A0092B-C50C-407E-A947-70E740481C1C}">
                <a14:useLocalDpi xmlns:a14="http://schemas.microsoft.com/office/drawing/2010/main" val="0"/>
              </a:ext>
            </a:extLst>
          </a:blip>
          <a:srcRect l="2701" r="5854" b="8487"/>
          <a:stretch/>
        </p:blipFill>
        <p:spPr>
          <a:xfrm>
            <a:off x="6366242" y="319932"/>
            <a:ext cx="2523098" cy="2492539"/>
          </a:xfrm>
          <a:prstGeom prst="rect">
            <a:avLst/>
          </a:prstGeom>
        </p:spPr>
      </p:pic>
      <p:sp>
        <p:nvSpPr>
          <p:cNvPr id="12" name="TextBox 11">
            <a:extLst>
              <a:ext uri="{FF2B5EF4-FFF2-40B4-BE49-F238E27FC236}">
                <a16:creationId xmlns:a16="http://schemas.microsoft.com/office/drawing/2014/main" id="{77172F1F-5A29-4462-9704-C29C06F43BC1}"/>
              </a:ext>
            </a:extLst>
          </p:cNvPr>
          <p:cNvSpPr txBox="1"/>
          <p:nvPr/>
        </p:nvSpPr>
        <p:spPr>
          <a:xfrm>
            <a:off x="426290" y="2561514"/>
            <a:ext cx="4121876" cy="369332"/>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a:solidFill>
                  <a:srgbClr val="99FF99"/>
                </a:solidFill>
                <a:latin typeface="Arial"/>
              </a:rPr>
              <a:t>Energy range</a:t>
            </a:r>
            <a:r>
              <a:rPr kumimoji="0" lang="en-US" sz="1800" b="0" i="0" u="none" strike="noStrike" kern="1200" cap="none" spc="0" normalizeH="0" baseline="0" noProof="0" dirty="0">
                <a:ln>
                  <a:noFill/>
                </a:ln>
                <a:solidFill>
                  <a:srgbClr val="99FF99"/>
                </a:solidFill>
                <a:effectLst/>
                <a:uLnTx/>
                <a:uFillTx/>
                <a:latin typeface="Arial"/>
                <a:ea typeface="+mn-ea"/>
                <a:cs typeface="+mn-cs"/>
              </a:rPr>
              <a:t>: </a:t>
            </a:r>
            <a:r>
              <a:rPr kumimoji="0" lang="ru-RU" sz="1800" b="0" i="0" u="none" strike="noStrike" kern="1200" cap="none" spc="0" normalizeH="0" baseline="0" noProof="0" dirty="0">
                <a:ln>
                  <a:noFill/>
                </a:ln>
                <a:solidFill>
                  <a:srgbClr val="99FF99"/>
                </a:solidFill>
                <a:effectLst/>
                <a:uLnTx/>
                <a:uFillTx/>
                <a:latin typeface="Arial"/>
                <a:ea typeface="+mn-ea"/>
                <a:cs typeface="+mn-cs"/>
              </a:rPr>
              <a:t>0.</a:t>
            </a:r>
            <a:r>
              <a:rPr kumimoji="0" lang="en-US" sz="1800" b="0" i="0" u="none" strike="noStrike" kern="1200" cap="none" spc="0" normalizeH="0" baseline="0" noProof="0" dirty="0">
                <a:ln>
                  <a:noFill/>
                </a:ln>
                <a:solidFill>
                  <a:srgbClr val="99FF99"/>
                </a:solidFill>
                <a:effectLst/>
                <a:uLnTx/>
                <a:uFillTx/>
                <a:latin typeface="Arial"/>
                <a:ea typeface="+mn-ea"/>
                <a:cs typeface="+mn-cs"/>
              </a:rPr>
              <a:t>0</a:t>
            </a:r>
            <a:r>
              <a:rPr kumimoji="0" lang="ru-RU" sz="1800" b="0" i="0" u="none" strike="noStrike" kern="1200" cap="none" spc="0" normalizeH="0" baseline="0" noProof="0" dirty="0">
                <a:ln>
                  <a:noFill/>
                </a:ln>
                <a:solidFill>
                  <a:srgbClr val="99FF99"/>
                </a:solidFill>
                <a:effectLst/>
                <a:uLnTx/>
                <a:uFillTx/>
                <a:latin typeface="Arial"/>
                <a:ea typeface="+mn-ea"/>
                <a:cs typeface="+mn-cs"/>
              </a:rPr>
              <a:t>2-5 </a:t>
            </a:r>
            <a:r>
              <a:rPr kumimoji="0" lang="en-US" sz="1800" b="0" i="0" u="none" strike="noStrike" kern="1200" cap="none" spc="0" normalizeH="0" baseline="0" noProof="0" dirty="0">
                <a:ln>
                  <a:noFill/>
                </a:ln>
                <a:solidFill>
                  <a:srgbClr val="99FF99"/>
                </a:solidFill>
                <a:effectLst/>
                <a:uLnTx/>
                <a:uFillTx/>
                <a:latin typeface="Arial"/>
                <a:ea typeface="+mn-ea"/>
                <a:cs typeface="+mn-cs"/>
              </a:rPr>
              <a:t>MeV</a:t>
            </a:r>
            <a:endParaRPr kumimoji="0" lang="ru-RU" sz="1800" b="0" i="0" u="none" strike="noStrike" kern="1200" cap="none" spc="0" normalizeH="0" baseline="0" noProof="0" dirty="0">
              <a:ln>
                <a:noFill/>
              </a:ln>
              <a:solidFill>
                <a:srgbClr val="99FF99"/>
              </a:solidFill>
              <a:effectLst/>
              <a:uLnTx/>
              <a:uFillTx/>
              <a:latin typeface="Arial"/>
              <a:ea typeface="+mn-ea"/>
              <a:cs typeface="+mn-cs"/>
            </a:endParaRPr>
          </a:p>
        </p:txBody>
      </p:sp>
      <p:sp>
        <p:nvSpPr>
          <p:cNvPr id="14" name="TextBox 13">
            <a:extLst>
              <a:ext uri="{FF2B5EF4-FFF2-40B4-BE49-F238E27FC236}">
                <a16:creationId xmlns:a16="http://schemas.microsoft.com/office/drawing/2014/main" id="{77172F1F-5A29-4462-9704-C29C06F43BC1}"/>
              </a:ext>
            </a:extLst>
          </p:cNvPr>
          <p:cNvSpPr txBox="1"/>
          <p:nvPr/>
        </p:nvSpPr>
        <p:spPr>
          <a:xfrm>
            <a:off x="428452" y="1989709"/>
            <a:ext cx="5511700" cy="646331"/>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99FF99"/>
                </a:solidFill>
                <a:effectLst/>
                <a:uLnTx/>
                <a:uFillTx/>
                <a:latin typeface="Arial"/>
                <a:ea typeface="+mn-ea"/>
                <a:cs typeface="+mn-cs"/>
              </a:rPr>
              <a:t>Detector:</a:t>
            </a:r>
            <a:r>
              <a:rPr kumimoji="0" lang="ru-RU" sz="1800" b="0" i="0" u="none" strike="noStrike" kern="1200" cap="none" spc="0" normalizeH="0" baseline="0" noProof="0" dirty="0">
                <a:ln>
                  <a:noFill/>
                </a:ln>
                <a:solidFill>
                  <a:srgbClr val="99FF99"/>
                </a:solidFill>
                <a:effectLst/>
                <a:uLnTx/>
                <a:uFillTx/>
                <a:latin typeface="Arial"/>
                <a:ea typeface="+mn-ea"/>
                <a:cs typeface="+mn-cs"/>
              </a:rPr>
              <a:t> </a:t>
            </a:r>
            <a:r>
              <a:rPr kumimoji="0" lang="en-US" sz="1800" b="0" i="0" u="none" strike="noStrike" kern="1200" cap="none" spc="0" normalizeH="0" baseline="0" noProof="0" dirty="0" err="1">
                <a:ln>
                  <a:noFill/>
                </a:ln>
                <a:solidFill>
                  <a:srgbClr val="99FF99"/>
                </a:solidFill>
                <a:effectLst/>
                <a:uLnTx/>
                <a:uFillTx/>
                <a:latin typeface="Arial"/>
                <a:ea typeface="+mn-ea"/>
                <a:cs typeface="+mn-cs"/>
              </a:rPr>
              <a:t>CsI</a:t>
            </a:r>
            <a:r>
              <a:rPr kumimoji="0" lang="en-US" sz="1800" b="0" i="0" u="none" strike="noStrike" kern="1200" cap="none" spc="0" normalizeH="0" baseline="0" noProof="0" dirty="0">
                <a:ln>
                  <a:noFill/>
                </a:ln>
                <a:solidFill>
                  <a:srgbClr val="99FF99"/>
                </a:solidFill>
                <a:effectLst/>
                <a:uLnTx/>
                <a:uFillTx/>
                <a:latin typeface="Arial"/>
                <a:ea typeface="+mn-ea"/>
                <a:cs typeface="+mn-cs"/>
              </a:rPr>
              <a:t>(Tl)  30</a:t>
            </a:r>
            <a:r>
              <a:rPr kumimoji="0" lang="ru-RU" sz="1800" b="0" i="0" u="none" strike="noStrike" kern="1200" cap="none" spc="0" normalizeH="0" baseline="0" noProof="0" dirty="0">
                <a:ln>
                  <a:noFill/>
                </a:ln>
                <a:solidFill>
                  <a:srgbClr val="99FF99"/>
                </a:solidFill>
                <a:effectLst/>
                <a:uLnTx/>
                <a:uFillTx/>
                <a:latin typeface="Arial"/>
                <a:ea typeface="+mn-ea"/>
                <a:cs typeface="+mn-cs"/>
              </a:rPr>
              <a:t>х30х30 </a:t>
            </a:r>
            <a:r>
              <a:rPr kumimoji="0" lang="en-US" sz="1800" b="0" i="0" u="none" strike="noStrike" kern="1200" cap="none" spc="0" normalizeH="0" baseline="0" noProof="0" dirty="0">
                <a:ln>
                  <a:noFill/>
                </a:ln>
                <a:solidFill>
                  <a:srgbClr val="99FF99"/>
                </a:solidFill>
                <a:effectLst/>
                <a:uLnTx/>
                <a:uFillTx/>
                <a:latin typeface="Arial"/>
                <a:ea typeface="+mn-ea"/>
                <a:cs typeface="+mn-cs"/>
              </a:rPr>
              <a:t>mm</a:t>
            </a:r>
            <a:r>
              <a:rPr kumimoji="0" lang="ru-RU" sz="1800" b="0" i="0" u="none" strike="noStrike" kern="1200" cap="none" spc="0" normalizeH="0" baseline="0" noProof="0" dirty="0">
                <a:ln>
                  <a:noFill/>
                </a:ln>
                <a:solidFill>
                  <a:srgbClr val="99FF99"/>
                </a:solidFill>
                <a:effectLst/>
                <a:uLnTx/>
                <a:uFillTx/>
                <a:latin typeface="Arial"/>
                <a:ea typeface="+mn-ea"/>
                <a:cs typeface="+mn-cs"/>
              </a:rPr>
              <a:t>,</a:t>
            </a:r>
            <a:r>
              <a:rPr kumimoji="0" lang="en-US" sz="1800" b="0" i="0" u="none" strike="noStrike" kern="1200" cap="none" spc="0" normalizeH="0" baseline="0" noProof="0" dirty="0">
                <a:ln>
                  <a:noFill/>
                </a:ln>
                <a:solidFill>
                  <a:srgbClr val="99FF99"/>
                </a:solidFill>
                <a:effectLst/>
                <a:uLnTx/>
                <a:uFillTx/>
                <a:latin typeface="Arial"/>
                <a:ea typeface="+mn-ea"/>
                <a:cs typeface="+mn-cs"/>
              </a:rPr>
              <a:t> watched by two PMTs</a:t>
            </a:r>
            <a:endParaRPr kumimoji="0" lang="ru-RU" sz="1800" b="0" i="0" u="none" strike="noStrike" kern="1200" cap="none" spc="0" normalizeH="0" baseline="0" noProof="0" dirty="0">
              <a:ln>
                <a:noFill/>
              </a:ln>
              <a:solidFill>
                <a:srgbClr val="99FF99"/>
              </a:solidFill>
              <a:effectLst/>
              <a:uLnTx/>
              <a:uFillTx/>
              <a:latin typeface="Arial"/>
              <a:ea typeface="+mn-ea"/>
              <a:cs typeface="+mn-cs"/>
            </a:endParaRPr>
          </a:p>
        </p:txBody>
      </p:sp>
      <p:sp>
        <p:nvSpPr>
          <p:cNvPr id="18" name="TextBox 17"/>
          <p:cNvSpPr txBox="1"/>
          <p:nvPr/>
        </p:nvSpPr>
        <p:spPr>
          <a:xfrm>
            <a:off x="215677" y="116632"/>
            <a:ext cx="8712646"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err="1">
                <a:ln>
                  <a:noFill/>
                </a:ln>
                <a:solidFill>
                  <a:srgbClr val="006462">
                    <a:lumMod val="50000"/>
                    <a:lumOff val="50000"/>
                  </a:srgbClr>
                </a:solidFill>
                <a:effectLst>
                  <a:outerShdw blurRad="38100" dist="38100" dir="2700000" algn="tl">
                    <a:srgbClr val="000000">
                      <a:alpha val="43137"/>
                    </a:srgbClr>
                  </a:outerShdw>
                </a:effectLst>
                <a:uLnTx/>
                <a:uFillTx/>
                <a:latin typeface="Arial" pitchFamily="34" charset="0"/>
                <a:ea typeface="+mn-ea"/>
                <a:cs typeface="+mn-cs"/>
              </a:rPr>
              <a:t>DeCoR</a:t>
            </a:r>
            <a:r>
              <a:rPr kumimoji="0" lang="ru-RU" sz="2400" b="1" i="0" u="none" strike="noStrike" kern="1200" cap="none" spc="0" normalizeH="0" baseline="0" noProof="0" dirty="0">
                <a:ln>
                  <a:noFill/>
                </a:ln>
                <a:solidFill>
                  <a:srgbClr val="006462">
                    <a:lumMod val="50000"/>
                    <a:lumOff val="50000"/>
                  </a:srgbClr>
                </a:solidFill>
                <a:effectLst>
                  <a:outerShdw blurRad="38100" dist="38100" dir="2700000" algn="tl">
                    <a:srgbClr val="000000">
                      <a:alpha val="43137"/>
                    </a:srgbClr>
                  </a:outerShdw>
                </a:effectLst>
                <a:uLnTx/>
                <a:uFillTx/>
                <a:latin typeface="Arial" pitchFamily="34" charset="0"/>
                <a:ea typeface="+mn-ea"/>
                <a:cs typeface="+mn-cs"/>
              </a:rPr>
              <a:t>-3 </a:t>
            </a:r>
            <a:r>
              <a:rPr kumimoji="0" lang="en-US" sz="2400" b="1" i="0" u="none" strike="noStrike" kern="1200" cap="none" spc="0" normalizeH="0" baseline="0" noProof="0" dirty="0">
                <a:ln>
                  <a:noFill/>
                </a:ln>
                <a:solidFill>
                  <a:srgbClr val="006462">
                    <a:lumMod val="50000"/>
                    <a:lumOff val="50000"/>
                  </a:srgbClr>
                </a:solidFill>
                <a:effectLst>
                  <a:outerShdw blurRad="38100" dist="38100" dir="2700000" algn="tl">
                    <a:srgbClr val="000000">
                      <a:alpha val="43137"/>
                    </a:srgbClr>
                  </a:outerShdw>
                </a:effectLst>
                <a:uLnTx/>
                <a:uFillTx/>
                <a:latin typeface="Arial" pitchFamily="34" charset="0"/>
                <a:ea typeface="+mn-ea"/>
                <a:cs typeface="+mn-cs"/>
              </a:rPr>
              <a:t>device onboard </a:t>
            </a:r>
            <a:r>
              <a:rPr kumimoji="0" lang="ru-RU" sz="2400" b="1" i="0" u="none" strike="noStrike" kern="1200" cap="none" spc="0" normalizeH="0" baseline="0" noProof="0" dirty="0">
                <a:ln>
                  <a:noFill/>
                </a:ln>
                <a:solidFill>
                  <a:srgbClr val="006462">
                    <a:lumMod val="50000"/>
                    <a:lumOff val="50000"/>
                  </a:srgbClr>
                </a:solidFill>
                <a:effectLst>
                  <a:outerShdw blurRad="38100" dist="38100" dir="2700000" algn="tl">
                    <a:srgbClr val="000000">
                      <a:alpha val="43137"/>
                    </a:srgbClr>
                  </a:outerShdw>
                </a:effectLst>
                <a:uLnTx/>
                <a:uFillTx/>
                <a:latin typeface="Arial" pitchFamily="34" charset="0"/>
                <a:ea typeface="+mn-ea"/>
                <a:cs typeface="+mn-cs"/>
              </a:rPr>
              <a:t>«</a:t>
            </a:r>
            <a:r>
              <a:rPr kumimoji="0" lang="en-US" sz="2400" b="1" i="0" u="none" strike="noStrike" kern="1200" cap="none" spc="0" normalizeH="0" baseline="0" noProof="0" dirty="0">
                <a:ln>
                  <a:noFill/>
                </a:ln>
                <a:solidFill>
                  <a:srgbClr val="006462">
                    <a:lumMod val="50000"/>
                    <a:lumOff val="50000"/>
                  </a:srgbClr>
                </a:solidFill>
                <a:effectLst>
                  <a:outerShdw blurRad="38100" dist="38100" dir="2700000" algn="tl">
                    <a:srgbClr val="000000">
                      <a:alpha val="43137"/>
                    </a:srgbClr>
                  </a:outerShdw>
                </a:effectLst>
                <a:uLnTx/>
                <a:uFillTx/>
                <a:latin typeface="Arial" pitchFamily="34" charset="0"/>
                <a:ea typeface="+mn-ea"/>
                <a:cs typeface="+mn-cs"/>
              </a:rPr>
              <a:t>Avion</a:t>
            </a:r>
            <a:r>
              <a:rPr kumimoji="0" lang="ru-RU" sz="2400" b="1" i="0" u="none" strike="noStrike" kern="1200" cap="none" spc="0" normalizeH="0" baseline="0" noProof="0" dirty="0">
                <a:ln>
                  <a:noFill/>
                </a:ln>
                <a:solidFill>
                  <a:srgbClr val="006462">
                    <a:lumMod val="50000"/>
                    <a:lumOff val="50000"/>
                  </a:srgbClr>
                </a:solidFill>
                <a:effectLst>
                  <a:outerShdw blurRad="38100" dist="38100" dir="2700000" algn="tl">
                    <a:srgbClr val="000000">
                      <a:alpha val="43137"/>
                    </a:srgbClr>
                  </a:outerShdw>
                </a:effectLst>
                <a:uLnTx/>
                <a:uFillTx/>
                <a:latin typeface="Arial" pitchFamily="34" charset="0"/>
                <a:ea typeface="+mn-ea"/>
                <a:cs typeface="+mn-cs"/>
              </a:rPr>
              <a:t>»</a:t>
            </a:r>
          </a:p>
        </p:txBody>
      </p:sp>
      <p:cxnSp>
        <p:nvCxnSpPr>
          <p:cNvPr id="19" name="Прямая соединительная линия 18"/>
          <p:cNvCxnSpPr>
            <a:cxnSpLocks/>
          </p:cNvCxnSpPr>
          <p:nvPr/>
        </p:nvCxnSpPr>
        <p:spPr>
          <a:xfrm>
            <a:off x="215677" y="692696"/>
            <a:ext cx="5868491"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pic>
        <p:nvPicPr>
          <p:cNvPr id="16" name="Picture 2">
            <a:extLst>
              <a:ext uri="{FF2B5EF4-FFF2-40B4-BE49-F238E27FC236}">
                <a16:creationId xmlns:a16="http://schemas.microsoft.com/office/drawing/2014/main" id="{1362C86B-D1D2-4A36-AA83-49150E3EAB5A}"/>
              </a:ext>
            </a:extLst>
          </p:cNvPr>
          <p:cNvPicPr/>
          <p:nvPr/>
        </p:nvPicPr>
        <p:blipFill>
          <a:blip r:embed="rId4"/>
          <a:stretch>
            <a:fillRect/>
          </a:stretch>
        </p:blipFill>
        <p:spPr bwMode="auto">
          <a:xfrm>
            <a:off x="2627784" y="3254613"/>
            <a:ext cx="6228819" cy="3371948"/>
          </a:xfrm>
          <a:prstGeom prst="rect">
            <a:avLst/>
          </a:prstGeom>
          <a:noFill/>
          <a:ln w="25400">
            <a:solidFill>
              <a:schemeClr val="accent1">
                <a:lumMod val="75000"/>
              </a:schemeClr>
            </a:solidFill>
          </a:ln>
          <a:extLst>
            <a:ext uri="{FAA26D3D-D897-4be2-8F04-BA451C77F1D7}">
              <ma14:placeholderFlag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a:ext>
          </a:extLst>
        </p:spPr>
      </p:pic>
      <p:sp>
        <p:nvSpPr>
          <p:cNvPr id="20" name="TextBox 19">
            <a:extLst>
              <a:ext uri="{FF2B5EF4-FFF2-40B4-BE49-F238E27FC236}">
                <a16:creationId xmlns:a16="http://schemas.microsoft.com/office/drawing/2014/main" id="{6852985A-94EF-44CC-A56F-421355881DB5}"/>
              </a:ext>
            </a:extLst>
          </p:cNvPr>
          <p:cNvSpPr txBox="1"/>
          <p:nvPr/>
        </p:nvSpPr>
        <p:spPr>
          <a:xfrm>
            <a:off x="426290" y="4653136"/>
            <a:ext cx="2191040" cy="1631216"/>
          </a:xfrm>
          <a:prstGeom prst="rect">
            <a:avLst/>
          </a:prstGeom>
          <a:noFill/>
        </p:spPr>
        <p:txBody>
          <a:bodyPr wrap="square" rtlCol="0">
            <a:spAutoFit/>
          </a:bodyPr>
          <a:lstStyle/>
          <a:p>
            <a:pPr fontAlgn="base">
              <a:spcBef>
                <a:spcPct val="0"/>
              </a:spcBef>
              <a:spcAft>
                <a:spcPct val="0"/>
              </a:spcAft>
            </a:pPr>
            <a:r>
              <a:rPr lang="en-US" sz="2000" b="1" dirty="0">
                <a:solidFill>
                  <a:srgbClr val="008080">
                    <a:lumMod val="40000"/>
                    <a:lumOff val="60000"/>
                  </a:srgbClr>
                </a:solidFill>
                <a:latin typeface="Arial" pitchFamily="34" charset="0"/>
              </a:rPr>
              <a:t>Background spectrum measured by </a:t>
            </a:r>
            <a:r>
              <a:rPr lang="en-US" sz="2000" b="1" dirty="0" err="1">
                <a:solidFill>
                  <a:srgbClr val="008080">
                    <a:lumMod val="40000"/>
                    <a:lumOff val="60000"/>
                  </a:srgbClr>
                </a:solidFill>
                <a:latin typeface="Arial" pitchFamily="34" charset="0"/>
              </a:rPr>
              <a:t>DeCoR</a:t>
            </a:r>
            <a:r>
              <a:rPr lang="ru-RU" sz="2000" b="1" dirty="0">
                <a:solidFill>
                  <a:srgbClr val="008080">
                    <a:lumMod val="40000"/>
                    <a:lumOff val="60000"/>
                  </a:srgbClr>
                </a:solidFill>
                <a:latin typeface="Arial" pitchFamily="34" charset="0"/>
              </a:rPr>
              <a:t>-3</a:t>
            </a:r>
            <a:r>
              <a:rPr lang="en-US" sz="2000" b="1" dirty="0">
                <a:solidFill>
                  <a:srgbClr val="008080">
                    <a:lumMod val="40000"/>
                    <a:lumOff val="60000"/>
                  </a:srgbClr>
                </a:solidFill>
                <a:latin typeface="Arial" pitchFamily="34" charset="0"/>
              </a:rPr>
              <a:t> during calibrations</a:t>
            </a:r>
            <a:endParaRPr lang="ru-RU" sz="2000" b="1" dirty="0">
              <a:solidFill>
                <a:srgbClr val="008080">
                  <a:lumMod val="40000"/>
                  <a:lumOff val="60000"/>
                </a:srgbClr>
              </a:solidFill>
              <a:latin typeface="Arial" pitchFamily="34" charset="0"/>
            </a:endParaRPr>
          </a:p>
        </p:txBody>
      </p:sp>
    </p:spTree>
    <p:extLst>
      <p:ext uri="{BB962C8B-B14F-4D97-AF65-F5344CB8AC3E}">
        <p14:creationId xmlns:p14="http://schemas.microsoft.com/office/powerpoint/2010/main" val="214818690"/>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3424D6F-6BB3-4986-8D9B-E92C30D9A153}"/>
              </a:ext>
            </a:extLst>
          </p:cNvPr>
          <p:cNvSpPr txBox="1"/>
          <p:nvPr/>
        </p:nvSpPr>
        <p:spPr>
          <a:xfrm>
            <a:off x="755576" y="116632"/>
            <a:ext cx="7200800" cy="83099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err="1">
                <a:ln>
                  <a:noFill/>
                </a:ln>
                <a:solidFill>
                  <a:srgbClr val="008080">
                    <a:lumMod val="60000"/>
                    <a:lumOff val="40000"/>
                  </a:srgbClr>
                </a:solidFill>
                <a:effectLst/>
                <a:uLnTx/>
                <a:uFillTx/>
                <a:latin typeface="Arial" pitchFamily="34" charset="0"/>
                <a:ea typeface="+mn-ea"/>
                <a:cs typeface="+mn-cs"/>
              </a:rPr>
              <a:t>DeCoR</a:t>
            </a:r>
            <a:r>
              <a:rPr kumimoji="0" lang="ru-RU" sz="2400" b="1" i="0" u="none" strike="noStrike" kern="1200" cap="none" spc="0" normalizeH="0" baseline="0" noProof="0" dirty="0">
                <a:ln>
                  <a:noFill/>
                </a:ln>
                <a:solidFill>
                  <a:srgbClr val="008080">
                    <a:lumMod val="60000"/>
                    <a:lumOff val="40000"/>
                  </a:srgbClr>
                </a:solidFill>
                <a:effectLst/>
                <a:uLnTx/>
                <a:uFillTx/>
                <a:latin typeface="Arial" pitchFamily="34" charset="0"/>
                <a:ea typeface="+mn-ea"/>
                <a:cs typeface="+mn-cs"/>
              </a:rPr>
              <a:t>-2</a:t>
            </a:r>
            <a:r>
              <a:rPr lang="en-US" sz="2400" b="1" dirty="0">
                <a:solidFill>
                  <a:srgbClr val="008080">
                    <a:lumMod val="60000"/>
                    <a:lumOff val="40000"/>
                  </a:srgbClr>
                </a:solidFill>
                <a:latin typeface="Arial" pitchFamily="34" charset="0"/>
              </a:rPr>
              <a:t>/Avion</a:t>
            </a:r>
            <a:r>
              <a:rPr kumimoji="0" lang="en-US" sz="2400" b="1" i="0" u="none" strike="noStrike" kern="1200" cap="none" spc="0" normalizeH="0" baseline="0" noProof="0" dirty="0">
                <a:ln>
                  <a:noFill/>
                </a:ln>
                <a:solidFill>
                  <a:srgbClr val="008080">
                    <a:lumMod val="60000"/>
                    <a:lumOff val="40000"/>
                  </a:srgbClr>
                </a:solidFill>
                <a:effectLst/>
                <a:uLnTx/>
                <a:uFillTx/>
                <a:latin typeface="Arial" pitchFamily="34" charset="0"/>
                <a:ea typeface="+mn-ea"/>
                <a:cs typeface="+mn-cs"/>
              </a:rPr>
              <a:t> count rate data together with internal 3-axe </a:t>
            </a:r>
            <a:r>
              <a:rPr lang="en-US" sz="2400" b="1" dirty="0">
                <a:solidFill>
                  <a:srgbClr val="008080">
                    <a:lumMod val="60000"/>
                    <a:lumOff val="40000"/>
                  </a:srgbClr>
                </a:solidFill>
                <a:latin typeface="Arial" pitchFamily="34" charset="0"/>
              </a:rPr>
              <a:t>magnetometer </a:t>
            </a:r>
            <a:r>
              <a:rPr kumimoji="0" lang="en-US" sz="2400" b="1" i="0" u="none" strike="noStrike" kern="1200" cap="none" spc="0" normalizeH="0" baseline="0" noProof="0" dirty="0">
                <a:ln>
                  <a:noFill/>
                </a:ln>
                <a:solidFill>
                  <a:srgbClr val="008080">
                    <a:lumMod val="60000"/>
                    <a:lumOff val="40000"/>
                  </a:srgbClr>
                </a:solidFill>
                <a:effectLst/>
                <a:uLnTx/>
                <a:uFillTx/>
                <a:latin typeface="Arial" pitchFamily="34" charset="0"/>
                <a:ea typeface="+mn-ea"/>
                <a:cs typeface="+mn-cs"/>
              </a:rPr>
              <a:t>readings</a:t>
            </a:r>
            <a:endParaRPr kumimoji="0" lang="ru-RU" sz="2400" b="1" i="0" u="none" strike="noStrike" kern="1200" cap="none" spc="0" normalizeH="0" baseline="0" noProof="0" dirty="0">
              <a:ln>
                <a:noFill/>
              </a:ln>
              <a:solidFill>
                <a:srgbClr val="008080">
                  <a:lumMod val="60000"/>
                  <a:lumOff val="40000"/>
                </a:srgbClr>
              </a:solidFill>
              <a:effectLst/>
              <a:uLnTx/>
              <a:uFillTx/>
              <a:latin typeface="Arial" pitchFamily="34" charset="0"/>
              <a:ea typeface="+mn-ea"/>
              <a:cs typeface="+mn-cs"/>
            </a:endParaRPr>
          </a:p>
        </p:txBody>
      </p:sp>
      <p:pic>
        <p:nvPicPr>
          <p:cNvPr id="3" name="Рисунок 2">
            <a:extLst>
              <a:ext uri="{FF2B5EF4-FFF2-40B4-BE49-F238E27FC236}">
                <a16:creationId xmlns:a16="http://schemas.microsoft.com/office/drawing/2014/main" id="{C90EA4B4-06B3-4CFA-AC94-EF5990CD73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824" y="1165958"/>
            <a:ext cx="7902624" cy="5006439"/>
          </a:xfrm>
          <a:prstGeom prst="rect">
            <a:avLst/>
          </a:prstGeom>
        </p:spPr>
      </p:pic>
    </p:spTree>
    <p:extLst>
      <p:ext uri="{BB962C8B-B14F-4D97-AF65-F5344CB8AC3E}">
        <p14:creationId xmlns:p14="http://schemas.microsoft.com/office/powerpoint/2010/main" val="1849342708"/>
      </p:ext>
    </p:extLst>
  </p:cSld>
  <p:clrMapOvr>
    <a:masterClrMapping/>
  </p:clrMapOvr>
  <p:transition spd="slow" advClick="0" advTm="15000">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1F2BE0E-94D0-4707-96BB-1D2A13010B4A}"/>
              </a:ext>
            </a:extLst>
          </p:cNvPr>
          <p:cNvSpPr txBox="1">
            <a:spLocks noChangeArrowheads="1"/>
          </p:cNvSpPr>
          <p:nvPr/>
        </p:nvSpPr>
        <p:spPr>
          <a:xfrm>
            <a:off x="467544" y="15032"/>
            <a:ext cx="6120680" cy="68974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ru-RU" sz="3200" b="1" i="0" u="none" strike="noStrike" kern="1200" cap="none" spc="0" normalizeH="0" baseline="0" noProof="0" dirty="0">
                <a:ln>
                  <a:noFill/>
                </a:ln>
                <a:solidFill>
                  <a:srgbClr val="006462">
                    <a:lumMod val="50000"/>
                    <a:lumOff val="50000"/>
                  </a:srgbClr>
                </a:solidFill>
                <a:effectLst>
                  <a:outerShdw blurRad="38100" dist="38100" dir="2700000" algn="tl">
                    <a:srgbClr val="000000">
                      <a:alpha val="43137"/>
                    </a:srgbClr>
                  </a:outerShdw>
                </a:effectLst>
                <a:uLnTx/>
                <a:uFillTx/>
                <a:latin typeface="Arial"/>
                <a:ea typeface="+mj-ea"/>
                <a:cs typeface="+mj-cs"/>
              </a:rPr>
              <a:t>Monitor</a:t>
            </a:r>
            <a:r>
              <a:rPr kumimoji="0" lang="ru-RU" altLang="ru-RU" sz="3200" b="1" i="0" u="none" strike="noStrike" kern="1200" cap="none" spc="0" normalizeH="0" baseline="0" noProof="0" dirty="0">
                <a:ln>
                  <a:noFill/>
                </a:ln>
                <a:solidFill>
                  <a:srgbClr val="006462">
                    <a:lumMod val="50000"/>
                    <a:lumOff val="50000"/>
                  </a:srgbClr>
                </a:solidFill>
                <a:effectLst>
                  <a:outerShdw blurRad="38100" dist="38100" dir="2700000" algn="tl">
                    <a:srgbClr val="000000">
                      <a:alpha val="43137"/>
                    </a:srgbClr>
                  </a:outerShdw>
                </a:effectLst>
                <a:uLnTx/>
                <a:uFillTx/>
                <a:latin typeface="Arial"/>
                <a:ea typeface="+mj-ea"/>
                <a:cs typeface="+mj-cs"/>
              </a:rPr>
              <a:t>-2</a:t>
            </a:r>
            <a:r>
              <a:rPr kumimoji="0" lang="en-US" altLang="ru-RU" sz="3200" b="1" i="0" u="none" strike="noStrike" kern="1200" cap="none" spc="0" normalizeH="0" baseline="0" noProof="0" dirty="0">
                <a:ln>
                  <a:noFill/>
                </a:ln>
                <a:solidFill>
                  <a:srgbClr val="006462">
                    <a:lumMod val="50000"/>
                    <a:lumOff val="50000"/>
                  </a:srgbClr>
                </a:solidFill>
                <a:effectLst>
                  <a:outerShdw blurRad="38100" dist="38100" dir="2700000" algn="tl">
                    <a:srgbClr val="000000">
                      <a:alpha val="43137"/>
                    </a:srgbClr>
                  </a:outerShdw>
                </a:effectLst>
                <a:uLnTx/>
                <a:uFillTx/>
                <a:latin typeface="Arial"/>
                <a:ea typeface="+mj-ea"/>
                <a:cs typeface="+mj-cs"/>
              </a:rPr>
              <a:t> satellite</a:t>
            </a:r>
            <a:r>
              <a:rPr kumimoji="0" lang="ru-RU" altLang="ru-RU" sz="3200" b="1" i="0" u="none" strike="noStrike" kern="1200" cap="none" spc="0" normalizeH="0" baseline="0" noProof="0" dirty="0">
                <a:ln>
                  <a:noFill/>
                </a:ln>
                <a:solidFill>
                  <a:srgbClr val="006462">
                    <a:lumMod val="50000"/>
                    <a:lumOff val="50000"/>
                  </a:srgbClr>
                </a:solidFill>
                <a:effectLst>
                  <a:outerShdw blurRad="38100" dist="38100" dir="2700000" algn="tl">
                    <a:srgbClr val="000000">
                      <a:alpha val="43137"/>
                    </a:srgbClr>
                  </a:outerShdw>
                </a:effectLst>
                <a:uLnTx/>
                <a:uFillTx/>
                <a:latin typeface="Arial"/>
                <a:ea typeface="+mj-ea"/>
                <a:cs typeface="+mj-cs"/>
              </a:rPr>
              <a:t> </a:t>
            </a:r>
            <a:r>
              <a:rPr kumimoji="0" lang="en-US" altLang="ru-RU" sz="3200" b="1" i="0" u="none" strike="noStrike" kern="1200" cap="none" spc="0" normalizeH="0" baseline="0" noProof="0" dirty="0">
                <a:ln>
                  <a:noFill/>
                </a:ln>
                <a:solidFill>
                  <a:srgbClr val="006462">
                    <a:lumMod val="50000"/>
                    <a:lumOff val="50000"/>
                  </a:srgbClr>
                </a:solidFill>
                <a:effectLst>
                  <a:outerShdw blurRad="38100" dist="38100" dir="2700000" algn="tl">
                    <a:srgbClr val="000000">
                      <a:alpha val="43137"/>
                    </a:srgbClr>
                  </a:outerShdw>
                </a:effectLst>
                <a:uLnTx/>
                <a:uFillTx/>
                <a:latin typeface="Arial"/>
                <a:ea typeface="+mj-ea"/>
                <a:cs typeface="+mj-cs"/>
              </a:rPr>
              <a:t>(“Orion”)</a:t>
            </a:r>
            <a:endParaRPr kumimoji="0" lang="ru-RU" altLang="ru-RU" sz="2400" b="0" i="0" u="none" strike="noStrike" kern="1200" cap="none" spc="0" normalizeH="0" baseline="0" noProof="0" dirty="0">
              <a:ln>
                <a:noFill/>
              </a:ln>
              <a:solidFill>
                <a:srgbClr val="006462">
                  <a:lumMod val="50000"/>
                  <a:lumOff val="50000"/>
                </a:srgbClr>
              </a:solidFill>
              <a:effectLst>
                <a:outerShdw blurRad="38100" dist="38100" dir="2700000" algn="tl">
                  <a:srgbClr val="000000">
                    <a:alpha val="43137"/>
                  </a:srgbClr>
                </a:outerShdw>
              </a:effectLst>
              <a:uLnTx/>
              <a:uFillTx/>
              <a:latin typeface="Arial"/>
              <a:ea typeface="+mj-ea"/>
              <a:cs typeface="+mj-cs"/>
            </a:endParaRPr>
          </a:p>
        </p:txBody>
      </p:sp>
      <p:sp>
        <p:nvSpPr>
          <p:cNvPr id="6" name="Прямоугольник 5">
            <a:extLst>
              <a:ext uri="{FF2B5EF4-FFF2-40B4-BE49-F238E27FC236}">
                <a16:creationId xmlns:a16="http://schemas.microsoft.com/office/drawing/2014/main" id="{CED72C0B-57CF-401D-9D24-277C4C9ACDA2}"/>
              </a:ext>
            </a:extLst>
          </p:cNvPr>
          <p:cNvSpPr/>
          <p:nvPr/>
        </p:nvSpPr>
        <p:spPr>
          <a:xfrm>
            <a:off x="348370" y="670949"/>
            <a:ext cx="8447259" cy="1323439"/>
          </a:xfrm>
          <a:prstGeom prst="rect">
            <a:avLst/>
          </a:prstGeom>
        </p:spPr>
        <p:txBody>
          <a:bodyPr wrap="square">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Arial" panose="020B0604020202020204" pitchFamily="34" charset="0"/>
                <a:ea typeface="Times New Roman" panose="02020603050405020304" pitchFamily="18" charset="0"/>
                <a:cs typeface="+mn-cs"/>
              </a:rPr>
              <a:t>Monitor-2 satellite in cubesat-3U format was launched on June, 27 of 2023. It is equipped with a set of two </a:t>
            </a:r>
            <a:r>
              <a:rPr kumimoji="0" lang="en-US" sz="2000" b="0" i="0" u="none" strike="noStrike" kern="1200" cap="none" spc="0" normalizeH="0" baseline="0" noProof="0" dirty="0" err="1">
                <a:ln>
                  <a:noFill/>
                </a:ln>
                <a:solidFill>
                  <a:srgbClr val="FFFFFF"/>
                </a:solidFill>
                <a:effectLst/>
                <a:uLnTx/>
                <a:uFillTx/>
                <a:latin typeface="Arial" panose="020B0604020202020204" pitchFamily="34" charset="0"/>
                <a:ea typeface="Times New Roman" panose="02020603050405020304" pitchFamily="18" charset="0"/>
                <a:cs typeface="+mn-cs"/>
              </a:rPr>
              <a:t>DeCoR</a:t>
            </a:r>
            <a:r>
              <a:rPr kumimoji="0" lang="en-US" sz="2000" b="0" i="0" u="none" strike="noStrike" kern="1200" cap="none" spc="0" normalizeH="0" baseline="0" noProof="0" dirty="0">
                <a:ln>
                  <a:noFill/>
                </a:ln>
                <a:solidFill>
                  <a:srgbClr val="FFFFFF"/>
                </a:solidFill>
                <a:effectLst/>
                <a:uLnTx/>
                <a:uFillTx/>
                <a:latin typeface="Arial" panose="020B0604020202020204" pitchFamily="34" charset="0"/>
                <a:ea typeface="Times New Roman" panose="02020603050405020304" pitchFamily="18" charset="0"/>
                <a:cs typeface="+mn-cs"/>
              </a:rPr>
              <a:t> instruments</a:t>
            </a:r>
            <a:r>
              <a:rPr kumimoji="0" lang="ru-RU" sz="2000" b="0" i="0" u="none" strike="noStrike" kern="1200" cap="none" spc="0" normalizeH="0" baseline="0" noProof="0" dirty="0">
                <a:ln>
                  <a:noFill/>
                </a:ln>
                <a:solidFill>
                  <a:srgbClr val="FFFFFF"/>
                </a:solidFill>
                <a:effectLst/>
                <a:uLnTx/>
                <a:uFillTx/>
                <a:latin typeface="Arial" panose="020B0604020202020204" pitchFamily="34" charset="0"/>
                <a:ea typeface="Times New Roman" panose="02020603050405020304" pitchFamily="18" charset="0"/>
                <a:cs typeface="+mn-cs"/>
              </a:rPr>
              <a:t>: </a:t>
            </a:r>
            <a:r>
              <a:rPr kumimoji="0" lang="en-US" sz="2000" b="0" i="0" u="none" strike="noStrike" kern="1200" cap="none" spc="0" normalizeH="0" baseline="0" noProof="0" dirty="0">
                <a:ln>
                  <a:noFill/>
                </a:ln>
                <a:solidFill>
                  <a:srgbClr val="FFFFFF"/>
                </a:solidFill>
                <a:effectLst/>
                <a:uLnTx/>
                <a:uFillTx/>
                <a:latin typeface="Arial" panose="020B0604020202020204" pitchFamily="34" charset="0"/>
                <a:ea typeface="Times New Roman" panose="02020603050405020304" pitchFamily="18" charset="0"/>
                <a:cs typeface="+mn-cs"/>
              </a:rPr>
              <a:t>A </a:t>
            </a:r>
            <a:r>
              <a:rPr lang="en-US" sz="2000" dirty="0">
                <a:solidFill>
                  <a:srgbClr val="FFFFFF"/>
                </a:solidFill>
                <a:latin typeface="Arial" panose="020B0604020202020204" pitchFamily="34" charset="0"/>
                <a:ea typeface="Times New Roman" panose="02020603050405020304" pitchFamily="18" charset="0"/>
              </a:rPr>
              <a:t>la</a:t>
            </a:r>
            <a:r>
              <a:rPr kumimoji="0" lang="en-US" sz="2000" b="0" i="0" u="none" strike="noStrike" kern="1200" cap="none" spc="0" normalizeH="0" baseline="0" noProof="0" dirty="0" err="1">
                <a:ln>
                  <a:noFill/>
                </a:ln>
                <a:solidFill>
                  <a:srgbClr val="FFFFFF"/>
                </a:solidFill>
                <a:effectLst/>
                <a:uLnTx/>
                <a:uFillTx/>
                <a:latin typeface="Arial" panose="020B0604020202020204" pitchFamily="34" charset="0"/>
                <a:ea typeface="Times New Roman" panose="02020603050405020304" pitchFamily="18" charset="0"/>
                <a:cs typeface="+mn-cs"/>
              </a:rPr>
              <a:t>rge</a:t>
            </a:r>
            <a:r>
              <a:rPr kumimoji="0" lang="en-US" sz="2000" b="0" i="0" u="none" strike="noStrike" kern="1200" cap="none" spc="0" normalizeH="0" baseline="0" noProof="0" dirty="0">
                <a:ln>
                  <a:noFill/>
                </a:ln>
                <a:solidFill>
                  <a:srgbClr val="FFFFFF"/>
                </a:solidFill>
                <a:effectLst/>
                <a:uLnTx/>
                <a:uFillTx/>
                <a:latin typeface="Arial" panose="020B0604020202020204" pitchFamily="34" charset="0"/>
                <a:ea typeface="Times New Roman" panose="02020603050405020304" pitchFamily="18" charset="0"/>
                <a:cs typeface="+mn-cs"/>
              </a:rPr>
              <a:t> area detector placed on the top of the satellite and a spectrometric unit based on a big </a:t>
            </a:r>
            <a:r>
              <a:rPr kumimoji="0" lang="en-US" sz="2000" b="0" i="0" u="none" strike="noStrike" kern="1200" cap="none" spc="0" normalizeH="0" baseline="0" noProof="0" dirty="0" err="1">
                <a:ln>
                  <a:noFill/>
                </a:ln>
                <a:solidFill>
                  <a:srgbClr val="FFFFFF"/>
                </a:solidFill>
                <a:effectLst/>
                <a:uLnTx/>
                <a:uFillTx/>
                <a:latin typeface="Arial" panose="020B0604020202020204" pitchFamily="34" charset="0"/>
                <a:ea typeface="Times New Roman" panose="02020603050405020304" pitchFamily="18" charset="0"/>
                <a:cs typeface="+mn-cs"/>
              </a:rPr>
              <a:t>CsI</a:t>
            </a:r>
            <a:r>
              <a:rPr kumimoji="0" lang="en-US" sz="2000" b="0" i="0" u="none" strike="noStrike" kern="1200" cap="none" spc="0" normalizeH="0" baseline="0" noProof="0" dirty="0">
                <a:ln>
                  <a:noFill/>
                </a:ln>
                <a:solidFill>
                  <a:srgbClr val="FFFFFF"/>
                </a:solidFill>
                <a:effectLst/>
                <a:uLnTx/>
                <a:uFillTx/>
                <a:latin typeface="Arial" panose="020B0604020202020204" pitchFamily="34" charset="0"/>
                <a:ea typeface="Times New Roman" panose="02020603050405020304" pitchFamily="18" charset="0"/>
                <a:cs typeface="+mn-cs"/>
              </a:rPr>
              <a:t>(Tl) crystal with size </a:t>
            </a:r>
            <a:r>
              <a:rPr kumimoji="0" lang="ru-RU" sz="2000" b="0" i="0" u="none" strike="noStrike" kern="1200" cap="none" spc="0" normalizeH="0" baseline="0" noProof="0" dirty="0">
                <a:ln>
                  <a:noFill/>
                </a:ln>
                <a:solidFill>
                  <a:srgbClr val="FFFFFF"/>
                </a:solidFill>
                <a:effectLst/>
                <a:uLnTx/>
                <a:uFillTx/>
                <a:latin typeface="Arial" panose="020B0604020202020204" pitchFamily="34" charset="0"/>
                <a:ea typeface="Times New Roman" panose="02020603050405020304" pitchFamily="18" charset="0"/>
                <a:cs typeface="+mn-cs"/>
              </a:rPr>
              <a:t>40 х 60 х 60 </a:t>
            </a:r>
            <a:r>
              <a:rPr lang="en-US" sz="2000" dirty="0">
                <a:solidFill>
                  <a:srgbClr val="FFFFFF"/>
                </a:solidFill>
                <a:latin typeface="Arial" panose="020B0604020202020204" pitchFamily="34" charset="0"/>
                <a:ea typeface="Times New Roman" panose="02020603050405020304" pitchFamily="18" charset="0"/>
              </a:rPr>
              <a:t>mm</a:t>
            </a:r>
            <a:r>
              <a:rPr kumimoji="0" lang="ru-RU" sz="2000" b="0" i="0" u="none" strike="noStrike" kern="1200" cap="none" spc="0" normalizeH="0" baseline="0" noProof="0" dirty="0">
                <a:ln>
                  <a:noFill/>
                </a:ln>
                <a:solidFill>
                  <a:srgbClr val="FFFFFF"/>
                </a:solidFill>
                <a:effectLst/>
                <a:uLnTx/>
                <a:uFillTx/>
                <a:latin typeface="Arial" panose="020B0604020202020204" pitchFamily="34" charset="0"/>
                <a:ea typeface="Times New Roman" panose="02020603050405020304" pitchFamily="18" charset="0"/>
                <a:cs typeface="+mn-cs"/>
              </a:rPr>
              <a:t>.</a:t>
            </a:r>
            <a:endParaRPr kumimoji="0" lang="ru-RU" sz="2000" b="0" i="0" u="none" strike="noStrike" kern="1200" cap="none" spc="0" normalizeH="0" baseline="0" noProof="0" dirty="0">
              <a:ln>
                <a:noFill/>
              </a:ln>
              <a:solidFill>
                <a:srgbClr val="FFFFFF"/>
              </a:solidFill>
              <a:effectLst/>
              <a:uLnTx/>
              <a:uFillTx/>
              <a:latin typeface="Arial" pitchFamily="34" charset="0"/>
              <a:ea typeface="+mn-ea"/>
              <a:cs typeface="+mn-cs"/>
            </a:endParaRPr>
          </a:p>
        </p:txBody>
      </p:sp>
      <p:pic>
        <p:nvPicPr>
          <p:cNvPr id="9" name="Рисунок 8">
            <a:extLst>
              <a:ext uri="{FF2B5EF4-FFF2-40B4-BE49-F238E27FC236}">
                <a16:creationId xmlns:a16="http://schemas.microsoft.com/office/drawing/2014/main" id="{168CDC13-04FE-4BD0-808D-3AFE6A3F91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9792" y="2420888"/>
            <a:ext cx="4379838" cy="4077513"/>
          </a:xfrm>
          <a:prstGeom prst="rect">
            <a:avLst/>
          </a:prstGeom>
          <a:ln w="22225">
            <a:solidFill>
              <a:schemeClr val="bg1">
                <a:lumMod val="60000"/>
                <a:lumOff val="40000"/>
              </a:schemeClr>
            </a:solidFill>
          </a:ln>
        </p:spPr>
      </p:pic>
    </p:spTree>
    <p:extLst>
      <p:ext uri="{BB962C8B-B14F-4D97-AF65-F5344CB8AC3E}">
        <p14:creationId xmlns:p14="http://schemas.microsoft.com/office/powerpoint/2010/main" val="3491859319"/>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AC18E782-2FA3-49DF-9B5E-CE4A81477148}"/>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673932" y="997599"/>
            <a:ext cx="5674344" cy="2719433"/>
          </a:xfrm>
          <a:prstGeom prst="rect">
            <a:avLst/>
          </a:prstGeom>
        </p:spPr>
      </p:pic>
      <p:pic>
        <p:nvPicPr>
          <p:cNvPr id="5" name="Рисунок 4">
            <a:extLst>
              <a:ext uri="{FF2B5EF4-FFF2-40B4-BE49-F238E27FC236}">
                <a16:creationId xmlns:a16="http://schemas.microsoft.com/office/drawing/2014/main" id="{4800C1FD-FAD9-4635-A0A2-DCE17AAF6005}"/>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1115616" y="3789040"/>
            <a:ext cx="5688061" cy="2743438"/>
          </a:xfrm>
          <a:prstGeom prst="rect">
            <a:avLst/>
          </a:prstGeom>
        </p:spPr>
      </p:pic>
      <p:cxnSp>
        <p:nvCxnSpPr>
          <p:cNvPr id="7" name="Прямая соединительная линия 6">
            <a:extLst>
              <a:ext uri="{FF2B5EF4-FFF2-40B4-BE49-F238E27FC236}">
                <a16:creationId xmlns:a16="http://schemas.microsoft.com/office/drawing/2014/main" id="{97652065-08D7-43EC-9B24-DF14D2E3CDA6}"/>
              </a:ext>
            </a:extLst>
          </p:cNvPr>
          <p:cNvCxnSpPr/>
          <p:nvPr/>
        </p:nvCxnSpPr>
        <p:spPr>
          <a:xfrm>
            <a:off x="3635896" y="1052736"/>
            <a:ext cx="0" cy="5400600"/>
          </a:xfrm>
          <a:prstGeom prst="line">
            <a:avLst/>
          </a:prstGeom>
          <a:ln w="12700">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F6D3659-40D6-4CAE-A8CA-3C119F9405C0}"/>
              </a:ext>
            </a:extLst>
          </p:cNvPr>
          <p:cNvSpPr txBox="1"/>
          <p:nvPr/>
        </p:nvSpPr>
        <p:spPr>
          <a:xfrm>
            <a:off x="539552" y="116632"/>
            <a:ext cx="8280920" cy="83099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6462">
                    <a:lumMod val="50000"/>
                    <a:lumOff val="50000"/>
                  </a:srgbClr>
                </a:solidFill>
                <a:effectLst/>
                <a:uLnTx/>
                <a:uFillTx/>
                <a:latin typeface="Arial" pitchFamily="34" charset="0"/>
                <a:ea typeface="+mn-ea"/>
                <a:cs typeface="+mn-cs"/>
              </a:rPr>
              <a:t>Consequent pass of the regions of trapped radiation by Avion and Monitor-2 satellites (time interval is 18 min)</a:t>
            </a:r>
            <a:endParaRPr kumimoji="0" lang="ru-RU" sz="2400" b="1" i="0" u="none" strike="noStrike" kern="1200" cap="none" spc="0" normalizeH="0" baseline="0" noProof="0" dirty="0">
              <a:ln>
                <a:noFill/>
              </a:ln>
              <a:solidFill>
                <a:srgbClr val="006462">
                  <a:lumMod val="50000"/>
                  <a:lumOff val="50000"/>
                </a:srgbClr>
              </a:solidFill>
              <a:effectLst/>
              <a:uLnTx/>
              <a:uFillTx/>
              <a:latin typeface="Arial" pitchFamily="34" charset="0"/>
              <a:ea typeface="+mn-ea"/>
              <a:cs typeface="+mn-cs"/>
            </a:endParaRPr>
          </a:p>
        </p:txBody>
      </p:sp>
    </p:spTree>
    <p:extLst>
      <p:ext uri="{BB962C8B-B14F-4D97-AF65-F5344CB8AC3E}">
        <p14:creationId xmlns:p14="http://schemas.microsoft.com/office/powerpoint/2010/main" val="3231401003"/>
      </p:ext>
    </p:extLst>
  </p:cSld>
  <p:clrMapOvr>
    <a:masterClrMapping/>
  </p:clrMapOvr>
  <p:transition spd="slow" advClick="0" advTm="15000">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ctrTitle"/>
          </p:nvPr>
        </p:nvSpPr>
        <p:spPr>
          <a:xfrm>
            <a:off x="420178" y="77548"/>
            <a:ext cx="8425060" cy="1044116"/>
          </a:xfrm>
        </p:spPr>
        <p:txBody>
          <a:bodyPr/>
          <a:lstStyle/>
          <a:p>
            <a:pPr eaLnBrk="1" hangingPunct="1"/>
            <a:r>
              <a:rPr lang="en-US" altLang="ru-RU" sz="3200" b="1" dirty="0">
                <a:solidFill>
                  <a:schemeClr val="bg1">
                    <a:lumMod val="60000"/>
                    <a:lumOff val="40000"/>
                  </a:schemeClr>
                </a:solidFill>
              </a:rPr>
              <a:t>Future </a:t>
            </a:r>
            <a:r>
              <a:rPr lang="en-US" altLang="ru-RU" sz="3200" b="1" dirty="0" err="1">
                <a:solidFill>
                  <a:schemeClr val="bg1">
                    <a:lumMod val="60000"/>
                    <a:lumOff val="40000"/>
                  </a:schemeClr>
                </a:solidFill>
              </a:rPr>
              <a:t>cubesats</a:t>
            </a:r>
            <a:r>
              <a:rPr lang="en-US" altLang="ru-RU" sz="3200" b="1" dirty="0">
                <a:solidFill>
                  <a:schemeClr val="bg1">
                    <a:lumMod val="60000"/>
                    <a:lumOff val="40000"/>
                  </a:schemeClr>
                </a:solidFill>
              </a:rPr>
              <a:t> of MSU for </a:t>
            </a:r>
            <a:r>
              <a:rPr lang="en-US" sz="3200" b="1" dirty="0">
                <a:solidFill>
                  <a:schemeClr val="bg1">
                    <a:lumMod val="60000"/>
                    <a:lumOff val="40000"/>
                  </a:schemeClr>
                </a:solidFill>
              </a:rPr>
              <a:t>Geo and </a:t>
            </a:r>
            <a:r>
              <a:rPr lang="en-US" sz="3200" b="1" dirty="0" err="1">
                <a:solidFill>
                  <a:schemeClr val="bg1">
                    <a:lumMod val="60000"/>
                    <a:lumOff val="40000"/>
                  </a:schemeClr>
                </a:solidFill>
              </a:rPr>
              <a:t>Helio</a:t>
            </a:r>
            <a:r>
              <a:rPr lang="en-US" sz="3200" b="1" dirty="0">
                <a:solidFill>
                  <a:schemeClr val="bg1">
                    <a:lumMod val="60000"/>
                    <a:lumOff val="40000"/>
                  </a:schemeClr>
                </a:solidFill>
              </a:rPr>
              <a:t> Environment Monitoring </a:t>
            </a:r>
            <a:endParaRPr lang="ru-RU" altLang="ru-RU" sz="3200" b="1" dirty="0">
              <a:solidFill>
                <a:schemeClr val="bg1">
                  <a:lumMod val="60000"/>
                  <a:lumOff val="40000"/>
                </a:schemeClr>
              </a:solidFill>
            </a:endParaRPr>
          </a:p>
        </p:txBody>
      </p:sp>
      <p:sp>
        <p:nvSpPr>
          <p:cNvPr id="70659" name="Rectangle 3"/>
          <p:cNvSpPr>
            <a:spLocks noGrp="1" noChangeArrowheads="1"/>
          </p:cNvSpPr>
          <p:nvPr>
            <p:ph type="subTitle" idx="1"/>
          </p:nvPr>
        </p:nvSpPr>
        <p:spPr>
          <a:xfrm>
            <a:off x="611560" y="2128542"/>
            <a:ext cx="8425060" cy="2020531"/>
          </a:xfrm>
        </p:spPr>
        <p:txBody>
          <a:bodyPr/>
          <a:lstStyle/>
          <a:p>
            <a:pPr marL="342900" indent="-247650" algn="l" eaLnBrk="1" hangingPunct="1">
              <a:buFontTx/>
              <a:buChar char="•"/>
            </a:pPr>
            <a:r>
              <a:rPr lang="en-US" altLang="ru-RU" sz="2000" kern="1200" dirty="0">
                <a:solidFill>
                  <a:srgbClr val="99FF99"/>
                </a:solidFill>
              </a:rPr>
              <a:t>combination of large area pixelated detector and large volume spectrometric detector will be realized</a:t>
            </a:r>
          </a:p>
          <a:p>
            <a:pPr marL="342900" indent="-247650" algn="l" eaLnBrk="1" hangingPunct="1">
              <a:buFontTx/>
              <a:buChar char="•"/>
            </a:pPr>
            <a:r>
              <a:rPr lang="en-US" altLang="ru-RU" sz="2000" kern="1200" dirty="0">
                <a:solidFill>
                  <a:srgbClr val="99FF99"/>
                </a:solidFill>
              </a:rPr>
              <a:t>modern scintillators will be used  to improve spectral and time characteristics</a:t>
            </a:r>
          </a:p>
          <a:p>
            <a:pPr marL="342900" indent="-247650" algn="l" eaLnBrk="1" hangingPunct="1">
              <a:buFontTx/>
              <a:buChar char="•"/>
            </a:pPr>
            <a:r>
              <a:rPr lang="en-US" altLang="ru-RU" sz="2000" kern="1200" dirty="0" err="1">
                <a:solidFill>
                  <a:srgbClr val="99FF99"/>
                </a:solidFill>
              </a:rPr>
              <a:t>SiPM</a:t>
            </a:r>
            <a:r>
              <a:rPr lang="en-US" altLang="ru-RU" sz="2000" kern="1200" dirty="0">
                <a:solidFill>
                  <a:srgbClr val="99FF99"/>
                </a:solidFill>
              </a:rPr>
              <a:t> arrays will be used for light collection in both detectors</a:t>
            </a:r>
          </a:p>
          <a:p>
            <a:pPr marL="342900" indent="-247650" algn="l" eaLnBrk="1" hangingPunct="1">
              <a:buFontTx/>
              <a:buChar char="•"/>
            </a:pPr>
            <a:endParaRPr lang="ru-RU" altLang="ru-RU" sz="2000" dirty="0">
              <a:solidFill>
                <a:srgbClr val="92D050"/>
              </a:solidFill>
            </a:endParaRPr>
          </a:p>
        </p:txBody>
      </p:sp>
      <p:sp>
        <p:nvSpPr>
          <p:cNvPr id="8" name="TextBox 7">
            <a:extLst>
              <a:ext uri="{FF2B5EF4-FFF2-40B4-BE49-F238E27FC236}">
                <a16:creationId xmlns:a16="http://schemas.microsoft.com/office/drawing/2014/main" id="{28C1ED83-A654-4483-A942-FE3A126D3E6E}"/>
              </a:ext>
            </a:extLst>
          </p:cNvPr>
          <p:cNvSpPr txBox="1"/>
          <p:nvPr/>
        </p:nvSpPr>
        <p:spPr>
          <a:xfrm>
            <a:off x="346010" y="1425880"/>
            <a:ext cx="826050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00"/>
                </a:solidFill>
                <a:effectLst/>
                <a:uLnTx/>
                <a:uFillTx/>
                <a:latin typeface="Arial"/>
                <a:ea typeface="+mn-ea"/>
                <a:cs typeface="+mn-cs"/>
              </a:rPr>
              <a:t>The new payload is now designed in MSU to be launched in 2024 onboard 16U </a:t>
            </a:r>
            <a:r>
              <a:rPr kumimoji="0" lang="en-US" sz="2000" b="0" i="0" u="none" strike="noStrike" kern="1200" cap="none" spc="0" normalizeH="0" baseline="0" noProof="0" dirty="0" err="1">
                <a:ln>
                  <a:noFill/>
                </a:ln>
                <a:solidFill>
                  <a:srgbClr val="FFFF00"/>
                </a:solidFill>
                <a:effectLst/>
                <a:uLnTx/>
                <a:uFillTx/>
                <a:latin typeface="Arial"/>
                <a:ea typeface="+mn-ea"/>
                <a:cs typeface="+mn-cs"/>
              </a:rPr>
              <a:t>cubesat</a:t>
            </a:r>
            <a:r>
              <a:rPr lang="en-US" sz="2000" dirty="0">
                <a:solidFill>
                  <a:srgbClr val="FFFF00"/>
                </a:solidFill>
                <a:latin typeface="Arial"/>
              </a:rPr>
              <a:t>. </a:t>
            </a:r>
            <a:endParaRPr kumimoji="0" lang="ru-RU" sz="2000" b="0" i="0" u="none" strike="noStrike" kern="1200" cap="none" spc="0" normalizeH="0" baseline="0" noProof="0" dirty="0">
              <a:ln>
                <a:noFill/>
              </a:ln>
              <a:solidFill>
                <a:srgbClr val="FFFF00"/>
              </a:solidFill>
              <a:effectLst/>
              <a:uLnTx/>
              <a:uFillTx/>
              <a:latin typeface="Arial"/>
              <a:ea typeface="+mn-ea"/>
              <a:cs typeface="+mn-cs"/>
            </a:endParaRPr>
          </a:p>
        </p:txBody>
      </p:sp>
      <p:pic>
        <p:nvPicPr>
          <p:cNvPr id="9" name="Рисунок 8">
            <a:extLst>
              <a:ext uri="{FF2B5EF4-FFF2-40B4-BE49-F238E27FC236}">
                <a16:creationId xmlns:a16="http://schemas.microsoft.com/office/drawing/2014/main" id="{F5794398-D59B-42CC-A80E-F7CFCAF317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1840" y="4171999"/>
            <a:ext cx="4680520" cy="2363431"/>
          </a:xfrm>
          <a:prstGeom prst="rect">
            <a:avLst/>
          </a:prstGeom>
          <a:ln>
            <a:solidFill>
              <a:srgbClr val="7030A0"/>
            </a:solidFill>
          </a:ln>
        </p:spPr>
      </p:pic>
      <p:cxnSp>
        <p:nvCxnSpPr>
          <p:cNvPr id="6" name="Прямая соединительная линия 5">
            <a:extLst>
              <a:ext uri="{FF2B5EF4-FFF2-40B4-BE49-F238E27FC236}">
                <a16:creationId xmlns:a16="http://schemas.microsoft.com/office/drawing/2014/main" id="{0CD08B74-8192-47EC-9CDE-AEC336BC71C7}"/>
              </a:ext>
            </a:extLst>
          </p:cNvPr>
          <p:cNvCxnSpPr>
            <a:cxnSpLocks/>
          </p:cNvCxnSpPr>
          <p:nvPr/>
        </p:nvCxnSpPr>
        <p:spPr>
          <a:xfrm>
            <a:off x="346010" y="1196752"/>
            <a:ext cx="8499228" cy="0"/>
          </a:xfrm>
          <a:prstGeom prst="line">
            <a:avLst/>
          </a:prstGeom>
          <a:ln w="19050">
            <a:solidFill>
              <a:schemeClr val="bg1">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5336814"/>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
            <a:extLst>
              <a:ext uri="{FF2B5EF4-FFF2-40B4-BE49-F238E27FC236}">
                <a16:creationId xmlns:a16="http://schemas.microsoft.com/office/drawing/2014/main" id="{7D388E1A-D652-429D-BFB8-16E8F178AF55}"/>
              </a:ext>
            </a:extLst>
          </p:cNvPr>
          <p:cNvSpPr txBox="1">
            <a:spLocks noChangeArrowheads="1"/>
          </p:cNvSpPr>
          <p:nvPr/>
        </p:nvSpPr>
        <p:spPr>
          <a:xfrm>
            <a:off x="179450" y="188640"/>
            <a:ext cx="8785100" cy="1368152"/>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lvl="0" eaLnBrk="1" hangingPunct="1"/>
            <a:r>
              <a:rPr lang="en-US" altLang="ru-RU" sz="3600" b="1" dirty="0">
                <a:solidFill>
                  <a:schemeClr val="bg2">
                    <a:lumMod val="50000"/>
                    <a:lumOff val="50000"/>
                  </a:schemeClr>
                </a:solidFill>
                <a:effectLst>
                  <a:outerShdw blurRad="38100" dist="38100" dir="2700000" algn="tl">
                    <a:srgbClr val="000000">
                      <a:alpha val="43137"/>
                    </a:srgbClr>
                  </a:outerShdw>
                </a:effectLst>
              </a:rPr>
              <a:t>Space program of </a:t>
            </a:r>
            <a:r>
              <a:rPr lang="en-US" altLang="ru-RU" sz="3600" b="1" dirty="0" err="1">
                <a:solidFill>
                  <a:schemeClr val="bg2">
                    <a:lumMod val="50000"/>
                    <a:lumOff val="50000"/>
                  </a:schemeClr>
                </a:solidFill>
                <a:effectLst>
                  <a:outerShdw blurRad="38100" dist="38100" dir="2700000" algn="tl">
                    <a:srgbClr val="000000">
                      <a:alpha val="43137"/>
                    </a:srgbClr>
                  </a:outerShdw>
                </a:effectLst>
              </a:rPr>
              <a:t>M.V.Lomonosov</a:t>
            </a:r>
            <a:r>
              <a:rPr lang="en-US" altLang="ru-RU" sz="3600" b="1" dirty="0">
                <a:solidFill>
                  <a:schemeClr val="bg2">
                    <a:lumMod val="50000"/>
                    <a:lumOff val="50000"/>
                  </a:schemeClr>
                </a:solidFill>
                <a:effectLst>
                  <a:outerShdw blurRad="38100" dist="38100" dir="2700000" algn="tl">
                    <a:srgbClr val="000000">
                      <a:alpha val="43137"/>
                    </a:srgbClr>
                  </a:outerShdw>
                </a:effectLst>
              </a:rPr>
              <a:t> Moscow State University</a:t>
            </a:r>
            <a:endParaRPr kumimoji="0" lang="ru-RU" altLang="ru-RU" sz="4000" b="0" i="0" u="none" strike="noStrike" kern="0" cap="none" spc="0" normalizeH="0" baseline="0" noProof="0" dirty="0">
              <a:ln>
                <a:noFill/>
              </a:ln>
              <a:solidFill>
                <a:schemeClr val="bg2">
                  <a:lumMod val="50000"/>
                  <a:lumOff val="50000"/>
                </a:schemeClr>
              </a:solidFill>
              <a:effectLst/>
              <a:uLnTx/>
              <a:uFillTx/>
              <a:latin typeface="Arial"/>
            </a:endParaRPr>
          </a:p>
        </p:txBody>
      </p:sp>
      <p:pic>
        <p:nvPicPr>
          <p:cNvPr id="9" name="Рисунок 8">
            <a:extLst>
              <a:ext uri="{FF2B5EF4-FFF2-40B4-BE49-F238E27FC236}">
                <a16:creationId xmlns:a16="http://schemas.microsoft.com/office/drawing/2014/main" id="{433FC377-AC51-4DDE-BACD-34425173AB0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283968" y="1408732"/>
            <a:ext cx="4176464" cy="5097936"/>
          </a:xfrm>
          <a:prstGeom prst="rect">
            <a:avLst/>
          </a:prstGeom>
          <a:ln w="22225">
            <a:solidFill>
              <a:schemeClr val="bg2">
                <a:lumMod val="50000"/>
                <a:lumOff val="50000"/>
              </a:schemeClr>
            </a:solidFill>
          </a:ln>
        </p:spPr>
      </p:pic>
      <p:sp>
        <p:nvSpPr>
          <p:cNvPr id="2" name="TextBox 1">
            <a:extLst>
              <a:ext uri="{FF2B5EF4-FFF2-40B4-BE49-F238E27FC236}">
                <a16:creationId xmlns:a16="http://schemas.microsoft.com/office/drawing/2014/main" id="{0A3BF784-3134-45A0-951D-57E36408E28A}"/>
              </a:ext>
            </a:extLst>
          </p:cNvPr>
          <p:cNvSpPr txBox="1"/>
          <p:nvPr/>
        </p:nvSpPr>
        <p:spPr>
          <a:xfrm>
            <a:off x="323528" y="1700808"/>
            <a:ext cx="3600400" cy="2862322"/>
          </a:xfrm>
          <a:prstGeom prst="rect">
            <a:avLst/>
          </a:prstGeom>
          <a:noFill/>
        </p:spPr>
        <p:txBody>
          <a:bodyPr wrap="square" rtlCol="0">
            <a:spAutoFit/>
          </a:bodyPr>
          <a:lstStyle/>
          <a:p>
            <a:r>
              <a:rPr lang="en-US" sz="2000" dirty="0">
                <a:solidFill>
                  <a:schemeClr val="tx2">
                    <a:lumMod val="90000"/>
                  </a:schemeClr>
                </a:solidFill>
              </a:rPr>
              <a:t>A lot of space phenomena are studied by MSU scientists and students:</a:t>
            </a:r>
          </a:p>
          <a:p>
            <a:pPr marL="285750" indent="-285750">
              <a:buFontTx/>
              <a:buChar char="-"/>
            </a:pPr>
            <a:r>
              <a:rPr lang="en-US" sz="2000" dirty="0">
                <a:solidFill>
                  <a:schemeClr val="tx2">
                    <a:lumMod val="90000"/>
                  </a:schemeClr>
                </a:solidFill>
              </a:rPr>
              <a:t>Cosmic rays</a:t>
            </a:r>
          </a:p>
          <a:p>
            <a:pPr marL="285750" indent="-285750">
              <a:buFontTx/>
              <a:buChar char="-"/>
            </a:pPr>
            <a:r>
              <a:rPr lang="en-US" sz="2000" dirty="0">
                <a:solidFill>
                  <a:schemeClr val="tx2">
                    <a:lumMod val="90000"/>
                  </a:schemeClr>
                </a:solidFill>
              </a:rPr>
              <a:t>Solar activity</a:t>
            </a:r>
          </a:p>
          <a:p>
            <a:pPr marL="285750" indent="-285750">
              <a:buFontTx/>
              <a:buChar char="-"/>
            </a:pPr>
            <a:r>
              <a:rPr lang="en-US" sz="2000" dirty="0">
                <a:solidFill>
                  <a:schemeClr val="tx2">
                    <a:lumMod val="90000"/>
                  </a:schemeClr>
                </a:solidFill>
              </a:rPr>
              <a:t>Gamma ray bursts</a:t>
            </a:r>
          </a:p>
          <a:p>
            <a:pPr marL="285750" indent="-285750">
              <a:buFontTx/>
              <a:buChar char="-"/>
            </a:pPr>
            <a:r>
              <a:rPr lang="en-US" sz="2000" dirty="0">
                <a:solidFill>
                  <a:schemeClr val="tx2">
                    <a:lumMod val="90000"/>
                  </a:schemeClr>
                </a:solidFill>
              </a:rPr>
              <a:t>Light transients in high atmosphere</a:t>
            </a:r>
          </a:p>
          <a:p>
            <a:pPr marL="285750" indent="-285750">
              <a:buFontTx/>
              <a:buChar char="-"/>
            </a:pPr>
            <a:r>
              <a:rPr lang="en-US" sz="2000" dirty="0">
                <a:solidFill>
                  <a:schemeClr val="tx2">
                    <a:lumMod val="90000"/>
                  </a:schemeClr>
                </a:solidFill>
              </a:rPr>
              <a:t>Space weather</a:t>
            </a:r>
            <a:endParaRPr lang="ru-RU" sz="2000" dirty="0">
              <a:solidFill>
                <a:schemeClr val="tx2">
                  <a:lumMod val="90000"/>
                </a:schemeClr>
              </a:solidFill>
            </a:endParaRPr>
          </a:p>
        </p:txBody>
      </p:sp>
    </p:spTree>
    <p:extLst>
      <p:ext uri="{BB962C8B-B14F-4D97-AF65-F5344CB8AC3E}">
        <p14:creationId xmlns:p14="http://schemas.microsoft.com/office/powerpoint/2010/main" val="1729614441"/>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1032" y="107285"/>
            <a:ext cx="870704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C00000"/>
                </a:solidFill>
                <a:effectLst/>
                <a:uLnTx/>
                <a:uFillTx/>
                <a:latin typeface="Arial"/>
                <a:ea typeface="+mn-ea"/>
                <a:cs typeface="+mn-cs"/>
              </a:rPr>
              <a:t>Ce:GAGG</a:t>
            </a:r>
            <a:r>
              <a:rPr kumimoji="0" lang="en-US" sz="2800" b="1" i="0" u="none" strike="noStrike" kern="1200" cap="none" spc="0" normalizeH="0" baseline="0" noProof="0" dirty="0">
                <a:ln>
                  <a:noFill/>
                </a:ln>
                <a:solidFill>
                  <a:srgbClr val="C00000"/>
                </a:solidFill>
                <a:effectLst/>
                <a:uLnTx/>
                <a:uFillTx/>
                <a:latin typeface="Arial"/>
                <a:ea typeface="+mn-ea"/>
                <a:cs typeface="+mn-cs"/>
              </a:rPr>
              <a:t> scintillator for high efficiency detectors</a:t>
            </a:r>
            <a:endParaRPr kumimoji="0" lang="ru-RU" sz="2800" b="1" i="0" u="none" strike="noStrike" kern="1200" cap="none" spc="0" normalizeH="0" baseline="0" noProof="0" dirty="0">
              <a:ln>
                <a:noFill/>
              </a:ln>
              <a:solidFill>
                <a:srgbClr val="C00000"/>
              </a:solidFill>
              <a:effectLst/>
              <a:uLnTx/>
              <a:uFillTx/>
              <a:latin typeface="Arial"/>
              <a:ea typeface="+mn-ea"/>
              <a:cs typeface="+mn-cs"/>
            </a:endParaRPr>
          </a:p>
        </p:txBody>
      </p:sp>
      <p:sp>
        <p:nvSpPr>
          <p:cNvPr id="3" name="TextBox 2"/>
          <p:cNvSpPr txBox="1"/>
          <p:nvPr/>
        </p:nvSpPr>
        <p:spPr>
          <a:xfrm>
            <a:off x="425104" y="653956"/>
            <a:ext cx="8712968" cy="1588127"/>
          </a:xfrm>
          <a:prstGeom prst="rect">
            <a:avLst/>
          </a:prstGeom>
          <a:noFill/>
        </p:spPr>
        <p:txBody>
          <a:bodyPr wrap="square" rtlCol="0">
            <a:spAutoFit/>
          </a:bodyPr>
          <a:lstStyle/>
          <a:p>
            <a:pPr marL="457200" marR="0" lvl="0" indent="-457200" algn="l" defTabSz="914400" rtl="0" eaLnBrk="1" fontAlgn="auto" latinLnBrk="0" hangingPunct="1">
              <a:lnSpc>
                <a:spcPct val="90000"/>
              </a:lnSpc>
              <a:spcBef>
                <a:spcPts val="0"/>
              </a:spcBef>
              <a:spcAft>
                <a:spcPts val="0"/>
              </a:spcAft>
              <a:buClrTx/>
              <a:buSzTx/>
              <a:buFont typeface="+mj-lt"/>
              <a:buAutoNum type="arabicPeriod"/>
              <a:tabLst/>
              <a:defRPr/>
            </a:pPr>
            <a:r>
              <a:rPr kumimoji="0" lang="en-US" sz="1800" b="1" i="0" u="none" strike="noStrike" kern="1200" cap="none" spc="0" normalizeH="0" baseline="0" noProof="0" dirty="0">
                <a:ln>
                  <a:noFill/>
                </a:ln>
                <a:solidFill>
                  <a:srgbClr val="B7E7FF">
                    <a:lumMod val="25000"/>
                  </a:srgbClr>
                </a:solidFill>
                <a:effectLst/>
                <a:uLnTx/>
                <a:uFillTx/>
                <a:latin typeface="Arial"/>
                <a:ea typeface="+mn-ea"/>
                <a:cs typeface="+mn-cs"/>
              </a:rPr>
              <a:t>High efficiency and stop factor</a:t>
            </a:r>
            <a:endParaRPr kumimoji="0" lang="ru-RU" sz="1800" b="1" i="0" u="none" strike="noStrike" kern="1200" cap="none" spc="0" normalizeH="0" baseline="0" noProof="0" dirty="0">
              <a:ln>
                <a:noFill/>
              </a:ln>
              <a:solidFill>
                <a:srgbClr val="B7E7FF">
                  <a:lumMod val="25000"/>
                </a:srgbClr>
              </a:solidFill>
              <a:effectLst/>
              <a:uLnTx/>
              <a:uFillTx/>
              <a:latin typeface="Arial"/>
              <a:ea typeface="+mn-ea"/>
              <a:cs typeface="+mn-cs"/>
            </a:endParaRPr>
          </a:p>
          <a:p>
            <a:pPr marL="457200" marR="0" lvl="0" indent="-457200" algn="l" defTabSz="914400" rtl="0" eaLnBrk="1" fontAlgn="auto" latinLnBrk="0" hangingPunct="1">
              <a:lnSpc>
                <a:spcPct val="90000"/>
              </a:lnSpc>
              <a:spcBef>
                <a:spcPts val="0"/>
              </a:spcBef>
              <a:spcAft>
                <a:spcPts val="0"/>
              </a:spcAft>
              <a:buClrTx/>
              <a:buSzTx/>
              <a:buFont typeface="+mj-lt"/>
              <a:buAutoNum type="arabicPeriod"/>
              <a:tabLst/>
              <a:defRPr/>
            </a:pPr>
            <a:r>
              <a:rPr kumimoji="0" lang="en-US" sz="1800" b="1" i="0" u="none" strike="noStrike" kern="1200" cap="none" spc="0" normalizeH="0" baseline="0" noProof="0" dirty="0">
                <a:ln>
                  <a:noFill/>
                </a:ln>
                <a:solidFill>
                  <a:srgbClr val="B7E7FF">
                    <a:lumMod val="25000"/>
                  </a:srgbClr>
                </a:solidFill>
                <a:effectLst/>
                <a:uLnTx/>
                <a:uFillTx/>
                <a:latin typeface="Arial"/>
                <a:ea typeface="+mn-ea"/>
                <a:cs typeface="+mn-cs"/>
              </a:rPr>
              <a:t>Good energy resolution</a:t>
            </a:r>
            <a:endParaRPr kumimoji="0" lang="ru-RU" sz="1800" b="1" i="0" u="none" strike="noStrike" kern="1200" cap="none" spc="0" normalizeH="0" baseline="0" noProof="0" dirty="0">
              <a:ln>
                <a:noFill/>
              </a:ln>
              <a:solidFill>
                <a:srgbClr val="B7E7FF">
                  <a:lumMod val="25000"/>
                </a:srgbClr>
              </a:solidFill>
              <a:effectLst/>
              <a:uLnTx/>
              <a:uFillTx/>
              <a:latin typeface="Arial"/>
              <a:ea typeface="+mn-ea"/>
              <a:cs typeface="+mn-cs"/>
            </a:endParaRPr>
          </a:p>
          <a:p>
            <a:pPr marL="457200" marR="0" lvl="0" indent="-457200" algn="l" defTabSz="914400" rtl="0" eaLnBrk="1" fontAlgn="auto" latinLnBrk="0" hangingPunct="1">
              <a:lnSpc>
                <a:spcPct val="90000"/>
              </a:lnSpc>
              <a:spcBef>
                <a:spcPts val="0"/>
              </a:spcBef>
              <a:spcAft>
                <a:spcPts val="0"/>
              </a:spcAft>
              <a:buClrTx/>
              <a:buSzTx/>
              <a:buFont typeface="+mj-lt"/>
              <a:buAutoNum type="arabicPeriod"/>
              <a:tabLst>
                <a:tab pos="354013" algn="l"/>
              </a:tabLst>
              <a:defRPr/>
            </a:pPr>
            <a:r>
              <a:rPr kumimoji="0" lang="en-US" sz="1800" b="1" i="0" u="none" strike="noStrike" kern="1200" cap="none" spc="0" normalizeH="0" baseline="0" noProof="0" dirty="0">
                <a:ln>
                  <a:noFill/>
                </a:ln>
                <a:solidFill>
                  <a:srgbClr val="B7E7FF">
                    <a:lumMod val="25000"/>
                  </a:srgbClr>
                </a:solidFill>
                <a:effectLst/>
                <a:uLnTx/>
                <a:uFillTx/>
                <a:latin typeface="Arial"/>
                <a:ea typeface="+mn-ea"/>
                <a:cs typeface="+mn-cs"/>
              </a:rPr>
              <a:t>Fast </a:t>
            </a:r>
            <a:r>
              <a:rPr lang="en-US" b="1" dirty="0">
                <a:solidFill>
                  <a:srgbClr val="B7E7FF">
                    <a:lumMod val="25000"/>
                  </a:srgbClr>
                </a:solidFill>
                <a:latin typeface="Arial"/>
              </a:rPr>
              <a:t>response</a:t>
            </a:r>
            <a:endParaRPr kumimoji="0" lang="ru-RU" sz="1800" b="1" i="0" u="none" strike="noStrike" kern="1200" cap="none" spc="0" normalizeH="0" baseline="0" noProof="0" dirty="0">
              <a:ln>
                <a:noFill/>
              </a:ln>
              <a:solidFill>
                <a:srgbClr val="B7E7FF">
                  <a:lumMod val="25000"/>
                </a:srgbClr>
              </a:solidFill>
              <a:effectLst/>
              <a:uLnTx/>
              <a:uFillTx/>
              <a:latin typeface="Arial"/>
              <a:ea typeface="+mn-ea"/>
              <a:cs typeface="+mn-cs"/>
            </a:endParaRPr>
          </a:p>
          <a:p>
            <a:pPr marL="457200" marR="0" lvl="0" indent="-457200" algn="l" defTabSz="914400" rtl="0" eaLnBrk="1" fontAlgn="auto" latinLnBrk="0" hangingPunct="1">
              <a:lnSpc>
                <a:spcPct val="90000"/>
              </a:lnSpc>
              <a:spcBef>
                <a:spcPts val="0"/>
              </a:spcBef>
              <a:spcAft>
                <a:spcPts val="0"/>
              </a:spcAft>
              <a:buClrTx/>
              <a:buSzTx/>
              <a:buFont typeface="+mj-lt"/>
              <a:buAutoNum type="arabicPeriod"/>
              <a:tabLst/>
              <a:defRPr/>
            </a:pPr>
            <a:r>
              <a:rPr kumimoji="0" lang="en-US" sz="1800" b="1" i="0" u="none" strike="noStrike" kern="1200" cap="none" spc="0" normalizeH="0" baseline="0" noProof="0" dirty="0">
                <a:ln>
                  <a:noFill/>
                </a:ln>
                <a:solidFill>
                  <a:srgbClr val="B7E7FF">
                    <a:lumMod val="25000"/>
                  </a:srgbClr>
                </a:solidFill>
                <a:effectLst/>
                <a:uLnTx/>
                <a:uFillTx/>
                <a:latin typeface="Arial"/>
                <a:ea typeface="+mn-ea"/>
                <a:cs typeface="+mn-cs"/>
              </a:rPr>
              <a:t>No internal background</a:t>
            </a:r>
            <a:endParaRPr kumimoji="0" lang="ru-RU" sz="1800" b="1" i="0" u="none" strike="noStrike" kern="1200" cap="none" spc="0" normalizeH="0" baseline="0" noProof="0" dirty="0">
              <a:ln>
                <a:noFill/>
              </a:ln>
              <a:solidFill>
                <a:srgbClr val="B7E7FF">
                  <a:lumMod val="25000"/>
                </a:srgbClr>
              </a:solidFill>
              <a:effectLst/>
              <a:uLnTx/>
              <a:uFillTx/>
              <a:latin typeface="Arial"/>
              <a:ea typeface="+mn-ea"/>
              <a:cs typeface="+mn-cs"/>
            </a:endParaRPr>
          </a:p>
          <a:p>
            <a:pPr marL="457200" marR="0" lvl="0" indent="-457200" algn="l" defTabSz="914400" rtl="0" eaLnBrk="1" fontAlgn="auto" latinLnBrk="0" hangingPunct="1">
              <a:lnSpc>
                <a:spcPct val="90000"/>
              </a:lnSpc>
              <a:spcBef>
                <a:spcPts val="0"/>
              </a:spcBef>
              <a:spcAft>
                <a:spcPts val="0"/>
              </a:spcAft>
              <a:buClrTx/>
              <a:buSzTx/>
              <a:buFont typeface="+mj-lt"/>
              <a:buAutoNum type="arabicPeriod"/>
              <a:tabLst/>
              <a:defRPr/>
            </a:pPr>
            <a:r>
              <a:rPr kumimoji="0" lang="en-US" sz="1800" b="1" i="0" u="none" strike="noStrike" kern="1200" cap="none" spc="0" normalizeH="0" baseline="0" noProof="0" dirty="0">
                <a:ln>
                  <a:noFill/>
                </a:ln>
                <a:solidFill>
                  <a:srgbClr val="B7E7FF">
                    <a:lumMod val="25000"/>
                  </a:srgbClr>
                </a:solidFill>
                <a:effectLst/>
                <a:uLnTx/>
                <a:uFillTx/>
                <a:latin typeface="Arial"/>
                <a:ea typeface="+mn-ea"/>
                <a:cs typeface="+mn-cs"/>
              </a:rPr>
              <a:t>Radiation hardness</a:t>
            </a:r>
            <a:endParaRPr kumimoji="0" lang="ru-RU" sz="1800" b="1" i="0" u="none" strike="noStrike" kern="1200" cap="none" spc="0" normalizeH="0" baseline="0" noProof="0" dirty="0">
              <a:ln>
                <a:noFill/>
              </a:ln>
              <a:solidFill>
                <a:srgbClr val="B7E7FF">
                  <a:lumMod val="25000"/>
                </a:srgbClr>
              </a:solidFill>
              <a:effectLst/>
              <a:uLnTx/>
              <a:uFillTx/>
              <a:latin typeface="Arial"/>
              <a:ea typeface="+mn-ea"/>
              <a:cs typeface="+mn-cs"/>
            </a:endParaRPr>
          </a:p>
          <a:p>
            <a:pPr marL="457200" marR="0" lvl="0" indent="-457200" algn="l" defTabSz="914400" rtl="0" eaLnBrk="1" fontAlgn="auto" latinLnBrk="0" hangingPunct="1">
              <a:lnSpc>
                <a:spcPct val="90000"/>
              </a:lnSpc>
              <a:spcBef>
                <a:spcPts val="0"/>
              </a:spcBef>
              <a:spcAft>
                <a:spcPts val="0"/>
              </a:spcAft>
              <a:buClrTx/>
              <a:buSzTx/>
              <a:buFont typeface="+mj-lt"/>
              <a:buAutoNum type="arabicPeriod"/>
              <a:tabLst/>
              <a:defRPr/>
            </a:pPr>
            <a:r>
              <a:rPr lang="en-US" b="1" dirty="0">
                <a:solidFill>
                  <a:srgbClr val="B7E7FF">
                    <a:lumMod val="25000"/>
                  </a:srgbClr>
                </a:solidFill>
                <a:latin typeface="Arial"/>
              </a:rPr>
              <a:t>Not hygroscopic</a:t>
            </a:r>
            <a:endParaRPr kumimoji="0" lang="ru-RU" sz="1800" b="1" i="0" u="none" strike="noStrike" kern="1200" cap="none" spc="0" normalizeH="0" baseline="0" noProof="0" dirty="0">
              <a:ln>
                <a:noFill/>
              </a:ln>
              <a:solidFill>
                <a:srgbClr val="B7E7FF">
                  <a:lumMod val="25000"/>
                </a:srgbClr>
              </a:solidFill>
              <a:effectLst/>
              <a:uLnTx/>
              <a:uFillTx/>
              <a:latin typeface="Arial"/>
              <a:ea typeface="+mn-ea"/>
              <a:cs typeface="+mn-cs"/>
            </a:endParaRPr>
          </a:p>
        </p:txBody>
      </p:sp>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l="25646" r="13064"/>
          <a:stretch/>
        </p:blipFill>
        <p:spPr>
          <a:xfrm>
            <a:off x="5853473" y="1448019"/>
            <a:ext cx="2836645" cy="2603369"/>
          </a:xfrm>
          <a:prstGeom prst="rect">
            <a:avLst/>
          </a:prstGeom>
        </p:spPr>
      </p:pic>
      <p:sp>
        <p:nvSpPr>
          <p:cNvPr id="5" name="TextBox 4"/>
          <p:cNvSpPr txBox="1"/>
          <p:nvPr/>
        </p:nvSpPr>
        <p:spPr>
          <a:xfrm>
            <a:off x="5724128" y="4051388"/>
            <a:ext cx="356050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B7E7FF">
                    <a:lumMod val="25000"/>
                  </a:srgbClr>
                </a:solidFill>
                <a:effectLst/>
                <a:uLnTx/>
                <a:uFillTx/>
                <a:latin typeface="Arial"/>
                <a:ea typeface="+mn-ea"/>
                <a:cs typeface="+mn-cs"/>
              </a:rPr>
              <a:t>Crystal of </a:t>
            </a:r>
            <a:r>
              <a:rPr kumimoji="0" lang="en-US" sz="1600" b="1" i="0" u="none" strike="noStrike" kern="1200" cap="none" spc="0" normalizeH="0" baseline="0" noProof="0" dirty="0" err="1">
                <a:ln>
                  <a:noFill/>
                </a:ln>
                <a:solidFill>
                  <a:srgbClr val="B7E7FF">
                    <a:lumMod val="25000"/>
                  </a:srgbClr>
                </a:solidFill>
                <a:effectLst/>
                <a:uLnTx/>
                <a:uFillTx/>
                <a:latin typeface="Arial"/>
                <a:ea typeface="+mn-ea"/>
                <a:cs typeface="+mn-cs"/>
              </a:rPr>
              <a:t>Ce:GAGG</a:t>
            </a:r>
            <a:r>
              <a:rPr kumimoji="0" lang="ru-RU" sz="1600" b="1" i="0" u="none" strike="noStrike" kern="1200" cap="none" spc="0" normalizeH="0" baseline="0" noProof="0" dirty="0">
                <a:ln>
                  <a:noFill/>
                </a:ln>
                <a:solidFill>
                  <a:srgbClr val="B7E7FF">
                    <a:lumMod val="25000"/>
                  </a:srgbClr>
                </a:solidFill>
                <a:effectLst/>
                <a:uLnTx/>
                <a:uFillTx/>
                <a:latin typeface="Arial"/>
                <a:ea typeface="+mn-ea"/>
                <a:cs typeface="+mn-cs"/>
              </a:rPr>
              <a:t> 3х3х3 </a:t>
            </a:r>
            <a:r>
              <a:rPr kumimoji="0" lang="en-US" sz="1600" b="1" i="0" u="none" strike="noStrike" kern="1200" cap="none" spc="0" normalizeH="0" baseline="0" noProof="0" dirty="0">
                <a:ln>
                  <a:noFill/>
                </a:ln>
                <a:solidFill>
                  <a:srgbClr val="B7E7FF">
                    <a:lumMod val="25000"/>
                  </a:srgbClr>
                </a:solidFill>
                <a:effectLst/>
                <a:uLnTx/>
                <a:uFillTx/>
                <a:latin typeface="Arial"/>
                <a:ea typeface="+mn-ea"/>
                <a:cs typeface="+mn-cs"/>
              </a:rPr>
              <a:t>cm</a:t>
            </a:r>
            <a:endParaRPr kumimoji="0" lang="ru-RU" sz="1600" b="1" i="0" u="none" strike="noStrike" kern="1200" cap="none" spc="0" normalizeH="0" baseline="0" noProof="0" dirty="0">
              <a:ln>
                <a:noFill/>
              </a:ln>
              <a:solidFill>
                <a:srgbClr val="B7E7FF">
                  <a:lumMod val="25000"/>
                </a:srgbClr>
              </a:solidFill>
              <a:effectLst/>
              <a:uLnTx/>
              <a:uFillTx/>
              <a:latin typeface="Arial"/>
              <a:ea typeface="+mn-ea"/>
              <a:cs typeface="+mn-cs"/>
            </a:endParaRPr>
          </a:p>
        </p:txBody>
      </p:sp>
      <p:sp>
        <p:nvSpPr>
          <p:cNvPr id="7" name="TextBox 6"/>
          <p:cNvSpPr txBox="1"/>
          <p:nvPr/>
        </p:nvSpPr>
        <p:spPr>
          <a:xfrm>
            <a:off x="425104" y="2497533"/>
            <a:ext cx="4578944" cy="840230"/>
          </a:xfrm>
          <a:prstGeom prst="rect">
            <a:avLst/>
          </a:prstGeom>
          <a:noFill/>
        </p:spPr>
        <p:txBody>
          <a:bodyPr wrap="square" rtlCol="0">
            <a:spAutoFit/>
          </a:bodyPr>
          <a:lstStyle/>
          <a:p>
            <a:pPr marL="285750" marR="0" lvl="0" indent="-2857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B7E7FF">
                    <a:lumMod val="25000"/>
                  </a:srgbClr>
                </a:solidFill>
                <a:effectLst/>
                <a:uLnTx/>
                <a:uFillTx/>
                <a:latin typeface="Arial"/>
                <a:ea typeface="+mn-ea"/>
                <a:cs typeface="+mn-cs"/>
              </a:rPr>
              <a:t>Density</a:t>
            </a:r>
            <a:r>
              <a:rPr kumimoji="0" lang="ru-RU" sz="1800" b="1" i="0" u="none" strike="noStrike" kern="1200" cap="none" spc="0" normalizeH="0" baseline="0" noProof="0" dirty="0">
                <a:ln>
                  <a:noFill/>
                </a:ln>
                <a:solidFill>
                  <a:srgbClr val="B7E7FF">
                    <a:lumMod val="25000"/>
                  </a:srgbClr>
                </a:solidFill>
                <a:effectLst/>
                <a:uLnTx/>
                <a:uFillTx/>
                <a:latin typeface="Arial"/>
                <a:ea typeface="+mn-ea"/>
                <a:cs typeface="+mn-cs"/>
              </a:rPr>
              <a:t> 6.6 </a:t>
            </a:r>
            <a:r>
              <a:rPr kumimoji="0" lang="en-US" sz="1800" b="1" i="0" u="none" strike="noStrike" kern="1200" cap="none" spc="0" normalizeH="0" baseline="0" noProof="0" dirty="0">
                <a:ln>
                  <a:noFill/>
                </a:ln>
                <a:solidFill>
                  <a:srgbClr val="B7E7FF">
                    <a:lumMod val="25000"/>
                  </a:srgbClr>
                </a:solidFill>
                <a:effectLst/>
                <a:uLnTx/>
                <a:uFillTx/>
                <a:latin typeface="Arial"/>
                <a:ea typeface="+mn-ea"/>
                <a:cs typeface="+mn-cs"/>
              </a:rPr>
              <a:t>g</a:t>
            </a:r>
            <a:r>
              <a:rPr kumimoji="0" lang="ru-RU" sz="1800" b="1" i="0" u="none" strike="noStrike" kern="1200" cap="none" spc="0" normalizeH="0" baseline="0" noProof="0" dirty="0">
                <a:ln>
                  <a:noFill/>
                </a:ln>
                <a:solidFill>
                  <a:srgbClr val="B7E7FF">
                    <a:lumMod val="25000"/>
                  </a:srgbClr>
                </a:solidFill>
                <a:effectLst/>
                <a:uLnTx/>
                <a:uFillTx/>
                <a:latin typeface="Arial"/>
                <a:ea typeface="+mn-ea"/>
                <a:cs typeface="+mn-cs"/>
              </a:rPr>
              <a:t>/</a:t>
            </a:r>
            <a:r>
              <a:rPr kumimoji="0" lang="en-US" sz="1800" b="1" i="0" u="none" strike="noStrike" kern="1200" cap="none" spc="0" normalizeH="0" baseline="0" noProof="0" dirty="0">
                <a:ln>
                  <a:noFill/>
                </a:ln>
                <a:solidFill>
                  <a:srgbClr val="B7E7FF">
                    <a:lumMod val="25000"/>
                  </a:srgbClr>
                </a:solidFill>
                <a:effectLst/>
                <a:uLnTx/>
                <a:uFillTx/>
                <a:latin typeface="Arial"/>
                <a:ea typeface="+mn-ea"/>
                <a:cs typeface="+mn-cs"/>
              </a:rPr>
              <a:t>cm</a:t>
            </a:r>
            <a:r>
              <a:rPr kumimoji="0" lang="ru-RU" sz="1800" b="1" i="0" u="none" strike="noStrike" kern="1200" cap="none" spc="0" normalizeH="0" baseline="0" noProof="0" dirty="0">
                <a:ln>
                  <a:noFill/>
                </a:ln>
                <a:solidFill>
                  <a:srgbClr val="B7E7FF">
                    <a:lumMod val="25000"/>
                  </a:srgbClr>
                </a:solidFill>
                <a:effectLst/>
                <a:uLnTx/>
                <a:uFillTx/>
                <a:latin typeface="Arial"/>
                <a:ea typeface="+mn-ea"/>
                <a:cs typeface="+mn-cs"/>
              </a:rPr>
              <a:t>3</a:t>
            </a:r>
          </a:p>
          <a:p>
            <a:pPr marL="285750" marR="0" lvl="0" indent="-2857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B7E7FF">
                    <a:lumMod val="25000"/>
                  </a:srgbClr>
                </a:solidFill>
                <a:effectLst/>
                <a:uLnTx/>
                <a:uFillTx/>
                <a:latin typeface="Arial"/>
                <a:ea typeface="+mn-ea"/>
                <a:cs typeface="+mn-cs"/>
              </a:rPr>
              <a:t>Flashing time ~</a:t>
            </a:r>
            <a:r>
              <a:rPr kumimoji="0" lang="ru-RU" sz="1800" b="1" i="0" u="none" strike="noStrike" kern="1200" cap="none" spc="0" normalizeH="0" baseline="0" noProof="0" dirty="0">
                <a:ln>
                  <a:noFill/>
                </a:ln>
                <a:solidFill>
                  <a:srgbClr val="B7E7FF">
                    <a:lumMod val="25000"/>
                  </a:srgbClr>
                </a:solidFill>
                <a:effectLst/>
                <a:uLnTx/>
                <a:uFillTx/>
                <a:latin typeface="Arial"/>
                <a:ea typeface="+mn-ea"/>
                <a:cs typeface="+mn-cs"/>
              </a:rPr>
              <a:t>90 </a:t>
            </a:r>
            <a:r>
              <a:rPr kumimoji="0" lang="en-US" sz="1800" b="1" i="0" u="none" strike="noStrike" kern="1200" cap="none" spc="0" normalizeH="0" baseline="0" noProof="0" dirty="0">
                <a:ln>
                  <a:noFill/>
                </a:ln>
                <a:solidFill>
                  <a:srgbClr val="B7E7FF">
                    <a:lumMod val="25000"/>
                  </a:srgbClr>
                </a:solidFill>
                <a:effectLst/>
                <a:uLnTx/>
                <a:uFillTx/>
                <a:latin typeface="Arial"/>
                <a:ea typeface="+mn-ea"/>
                <a:cs typeface="+mn-cs"/>
              </a:rPr>
              <a:t>ns</a:t>
            </a:r>
            <a:endParaRPr kumimoji="0" lang="ru-RU" sz="1800" b="1" i="0" u="none" strike="noStrike" kern="1200" cap="none" spc="0" normalizeH="0" baseline="0" noProof="0" dirty="0">
              <a:ln>
                <a:noFill/>
              </a:ln>
              <a:solidFill>
                <a:srgbClr val="B7E7FF">
                  <a:lumMod val="25000"/>
                </a:srgbClr>
              </a:solidFill>
              <a:effectLst/>
              <a:uLnTx/>
              <a:uFillTx/>
              <a:latin typeface="Arial"/>
              <a:ea typeface="+mn-ea"/>
              <a:cs typeface="+mn-cs"/>
            </a:endParaRPr>
          </a:p>
          <a:p>
            <a:pPr marL="285750" marR="0" lvl="0" indent="-2857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B7E7FF">
                    <a:lumMod val="25000"/>
                  </a:srgbClr>
                </a:solidFill>
                <a:effectLst/>
                <a:uLnTx/>
                <a:uFillTx/>
                <a:latin typeface="Arial"/>
                <a:ea typeface="+mn-ea"/>
                <a:cs typeface="+mn-cs"/>
              </a:rPr>
              <a:t>Energy resolution &lt;6% at</a:t>
            </a:r>
            <a:r>
              <a:rPr kumimoji="0" lang="ru-RU" sz="1800" b="1" i="0" u="none" strike="noStrike" kern="1200" cap="none" spc="0" normalizeH="0" baseline="0" noProof="0" dirty="0">
                <a:ln>
                  <a:noFill/>
                </a:ln>
                <a:solidFill>
                  <a:srgbClr val="B7E7FF">
                    <a:lumMod val="25000"/>
                  </a:srgbClr>
                </a:solidFill>
                <a:effectLst/>
                <a:uLnTx/>
                <a:uFillTx/>
                <a:latin typeface="Arial"/>
                <a:ea typeface="+mn-ea"/>
                <a:cs typeface="+mn-cs"/>
              </a:rPr>
              <a:t> 662</a:t>
            </a:r>
            <a:r>
              <a:rPr kumimoji="0" lang="en-US" sz="1800" b="1" i="0" u="none" strike="noStrike" kern="1200" cap="none" spc="0" normalizeH="0" baseline="0" noProof="0" dirty="0">
                <a:ln>
                  <a:noFill/>
                </a:ln>
                <a:solidFill>
                  <a:srgbClr val="B7E7FF">
                    <a:lumMod val="25000"/>
                  </a:srgbClr>
                </a:solidFill>
                <a:effectLst/>
                <a:uLnTx/>
                <a:uFillTx/>
                <a:latin typeface="Arial"/>
                <a:ea typeface="+mn-ea"/>
                <a:cs typeface="+mn-cs"/>
              </a:rPr>
              <a:t> keV</a:t>
            </a:r>
            <a:endParaRPr kumimoji="0" lang="ru-RU" sz="1800" b="1" i="0" u="none" strike="noStrike" kern="1200" cap="none" spc="0" normalizeH="0" baseline="0" noProof="0" dirty="0">
              <a:ln>
                <a:noFill/>
              </a:ln>
              <a:solidFill>
                <a:srgbClr val="B7E7FF">
                  <a:lumMod val="25000"/>
                </a:srgbClr>
              </a:solidFill>
              <a:effectLst/>
              <a:uLnTx/>
              <a:uFillTx/>
              <a:latin typeface="Arial"/>
              <a:ea typeface="+mn-ea"/>
              <a:cs typeface="+mn-cs"/>
            </a:endParaRPr>
          </a:p>
        </p:txBody>
      </p:sp>
      <p:sp>
        <p:nvSpPr>
          <p:cNvPr id="6" name="Прямоугольник 5">
            <a:extLst>
              <a:ext uri="{FF2B5EF4-FFF2-40B4-BE49-F238E27FC236}">
                <a16:creationId xmlns:a16="http://schemas.microsoft.com/office/drawing/2014/main" id="{C53FB42E-AFE3-4472-B43E-CC2E07229156}"/>
              </a:ext>
            </a:extLst>
          </p:cNvPr>
          <p:cNvSpPr/>
          <p:nvPr/>
        </p:nvSpPr>
        <p:spPr>
          <a:xfrm>
            <a:off x="425104" y="2229863"/>
            <a:ext cx="2929007" cy="369332"/>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C00000"/>
                </a:solidFill>
                <a:effectLst/>
                <a:uLnTx/>
                <a:uFillTx/>
                <a:latin typeface="Arial"/>
                <a:ea typeface="+mn-ea"/>
                <a:cs typeface="+mn-cs"/>
              </a:rPr>
              <a:t>Parameters of </a:t>
            </a:r>
            <a:r>
              <a:rPr kumimoji="0" lang="en-US" sz="1800" b="1" i="0" u="none" strike="noStrike" kern="1200" cap="none" spc="0" normalizeH="0" baseline="0" noProof="0" dirty="0" err="1">
                <a:ln>
                  <a:noFill/>
                </a:ln>
                <a:solidFill>
                  <a:srgbClr val="C00000"/>
                </a:solidFill>
                <a:effectLst/>
                <a:uLnTx/>
                <a:uFillTx/>
                <a:latin typeface="Arial"/>
                <a:ea typeface="+mn-ea"/>
                <a:cs typeface="+mn-cs"/>
              </a:rPr>
              <a:t>Ce:GAGG</a:t>
            </a:r>
            <a:r>
              <a:rPr kumimoji="0" lang="en-US" sz="1800" b="1" i="0" u="none" strike="noStrike" kern="1200" cap="none" spc="0" normalizeH="0" baseline="0" noProof="0" dirty="0">
                <a:ln>
                  <a:noFill/>
                </a:ln>
                <a:solidFill>
                  <a:srgbClr val="C00000"/>
                </a:solidFill>
                <a:effectLst/>
                <a:uLnTx/>
                <a:uFillTx/>
                <a:latin typeface="Arial"/>
                <a:ea typeface="+mn-ea"/>
                <a:cs typeface="+mn-cs"/>
              </a:rPr>
              <a:t> </a:t>
            </a:r>
            <a:endParaRPr kumimoji="0" lang="ru-RU" sz="1800" b="0" i="0" u="none" strike="noStrike" kern="1200" cap="none" spc="0" normalizeH="0" baseline="0" noProof="0" dirty="0">
              <a:ln>
                <a:noFill/>
              </a:ln>
              <a:solidFill>
                <a:srgbClr val="FFFFFF"/>
              </a:solidFill>
              <a:effectLst/>
              <a:uLnTx/>
              <a:uFillTx/>
              <a:latin typeface="Arial" pitchFamily="34" charset="0"/>
              <a:ea typeface="+mn-ea"/>
              <a:cs typeface="+mn-cs"/>
            </a:endParaRPr>
          </a:p>
        </p:txBody>
      </p:sp>
      <p:pic>
        <p:nvPicPr>
          <p:cNvPr id="8" name="Рисунок 2">
            <a:extLst>
              <a:ext uri="{FF2B5EF4-FFF2-40B4-BE49-F238E27FC236}">
                <a16:creationId xmlns:a16="http://schemas.microsoft.com/office/drawing/2014/main" id="{CE7B956F-998C-432B-B167-6C0C605DD0FB}"/>
              </a:ext>
            </a:extLst>
          </p:cNvPr>
          <p:cNvPicPr>
            <a:picLocks noChangeAspect="1"/>
          </p:cNvPicPr>
          <p:nvPr/>
        </p:nvPicPr>
        <p:blipFill>
          <a:blip r:embed="rId3" cstate="print">
            <a:extLst>
              <a:ext uri="{28A0092B-C50C-407E-A947-70E740481C1C}">
                <a14:useLocalDpi xmlns:a14="http://schemas.microsoft.com/office/drawing/2010/main" val="0"/>
              </a:ext>
            </a:extLst>
          </a:blip>
          <a:srcRect l="8185" t="11543" r="10977" b="5853"/>
          <a:stretch>
            <a:fillRect/>
          </a:stretch>
        </p:blipFill>
        <p:spPr bwMode="auto">
          <a:xfrm>
            <a:off x="5881818" y="4696608"/>
            <a:ext cx="1673142" cy="150263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9" name="Рисунок 8">
            <a:extLst>
              <a:ext uri="{FF2B5EF4-FFF2-40B4-BE49-F238E27FC236}">
                <a16:creationId xmlns:a16="http://schemas.microsoft.com/office/drawing/2014/main" id="{90E1F33A-7184-4999-95A7-510A6482082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1309" y="3587062"/>
            <a:ext cx="5218803" cy="3073920"/>
          </a:xfrm>
          <a:prstGeom prst="rect">
            <a:avLst/>
          </a:prstGeom>
          <a:ln>
            <a:solidFill>
              <a:schemeClr val="bg2">
                <a:lumMod val="25000"/>
              </a:schemeClr>
            </a:solidFill>
          </a:ln>
        </p:spPr>
      </p:pic>
    </p:spTree>
    <p:extLst>
      <p:ext uri="{BB962C8B-B14F-4D97-AF65-F5344CB8AC3E}">
        <p14:creationId xmlns:p14="http://schemas.microsoft.com/office/powerpoint/2010/main" val="26331516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899592" y="44624"/>
            <a:ext cx="777686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00"/>
                </a:solidFill>
                <a:effectLst/>
                <a:uLnTx/>
                <a:uFillTx/>
                <a:latin typeface="Calibri"/>
                <a:ea typeface="+mn-ea"/>
                <a:cs typeface="+mn-cs"/>
              </a:rPr>
              <a:t>Conclusion</a:t>
            </a:r>
            <a:endParaRPr kumimoji="0" lang="ru-RU" sz="3200" b="1" i="0" u="none" strike="noStrike" kern="1200" cap="none" spc="0" normalizeH="0" baseline="0" noProof="0" dirty="0">
              <a:ln>
                <a:noFill/>
              </a:ln>
              <a:solidFill>
                <a:srgbClr val="FFFF00"/>
              </a:solidFill>
              <a:effectLst/>
              <a:uLnTx/>
              <a:uFillTx/>
              <a:latin typeface="Calibri"/>
              <a:ea typeface="+mn-ea"/>
              <a:cs typeface="+mn-cs"/>
            </a:endParaRPr>
          </a:p>
        </p:txBody>
      </p:sp>
      <p:sp>
        <p:nvSpPr>
          <p:cNvPr id="6" name="Line 2"/>
          <p:cNvSpPr>
            <a:spLocks noChangeShapeType="1"/>
          </p:cNvSpPr>
          <p:nvPr/>
        </p:nvSpPr>
        <p:spPr bwMode="auto">
          <a:xfrm>
            <a:off x="0" y="620688"/>
            <a:ext cx="9144000" cy="0"/>
          </a:xfrm>
          <a:prstGeom prst="line">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3"/>
          <p:cNvSpPr txBox="1"/>
          <p:nvPr/>
        </p:nvSpPr>
        <p:spPr>
          <a:xfrm>
            <a:off x="251520" y="804164"/>
            <a:ext cx="8568952" cy="2985433"/>
          </a:xfrm>
          <a:prstGeom prst="rect">
            <a:avLst/>
          </a:prstGeom>
          <a:noFill/>
        </p:spPr>
        <p:txBody>
          <a:bodyPr wrap="square" rtlCol="0">
            <a:spAutoFit/>
          </a:bodyPr>
          <a:lstStyle/>
          <a:p>
            <a:pPr algn="just">
              <a:spcAft>
                <a:spcPts val="1200"/>
              </a:spcAft>
            </a:pPr>
            <a:r>
              <a:rPr lang="en-US" sz="2400" b="1" dirty="0">
                <a:solidFill>
                  <a:srgbClr val="FFC000"/>
                </a:solidFill>
                <a:latin typeface="Calibri"/>
              </a:rPr>
              <a:t>Currently, the number of </a:t>
            </a:r>
            <a:r>
              <a:rPr lang="en-US" sz="2400" b="1" dirty="0" err="1">
                <a:solidFill>
                  <a:srgbClr val="FFC000"/>
                </a:solidFill>
                <a:latin typeface="Calibri"/>
              </a:rPr>
              <a:t>cubesats</a:t>
            </a:r>
            <a:r>
              <a:rPr lang="en-US" sz="2400" b="1" dirty="0">
                <a:solidFill>
                  <a:srgbClr val="FFC000"/>
                </a:solidFill>
                <a:latin typeface="Calibri"/>
              </a:rPr>
              <a:t> with </a:t>
            </a:r>
            <a:r>
              <a:rPr lang="en-US" sz="2400" b="1" dirty="0" err="1">
                <a:solidFill>
                  <a:srgbClr val="FFC000"/>
                </a:solidFill>
                <a:latin typeface="Calibri"/>
              </a:rPr>
              <a:t>DeCoR</a:t>
            </a:r>
            <a:r>
              <a:rPr lang="en-US" sz="2400" b="1" dirty="0">
                <a:solidFill>
                  <a:srgbClr val="FFC000"/>
                </a:solidFill>
                <a:latin typeface="Calibri"/>
              </a:rPr>
              <a:t> payload are operating in solar-synchronous orbit</a:t>
            </a:r>
            <a:r>
              <a:rPr lang="ru-RU" sz="2400" b="1" dirty="0">
                <a:solidFill>
                  <a:srgbClr val="FFC000"/>
                </a:solidFill>
                <a:latin typeface="Calibri"/>
              </a:rPr>
              <a:t>.</a:t>
            </a:r>
            <a:endParaRPr lang="en-US" sz="2400" b="1" dirty="0">
              <a:solidFill>
                <a:srgbClr val="FFC000"/>
              </a:solidFill>
              <a:latin typeface="Calibri"/>
            </a:endParaRPr>
          </a:p>
          <a:p>
            <a:pPr algn="just">
              <a:spcAft>
                <a:spcPts val="1200"/>
              </a:spcAft>
            </a:pPr>
            <a:r>
              <a:rPr lang="en-US" sz="2400" b="1" dirty="0">
                <a:solidFill>
                  <a:srgbClr val="FFC000"/>
                </a:solidFill>
                <a:latin typeface="Calibri"/>
              </a:rPr>
              <a:t>The data obtained in the space experiment will be used for the space research as well as for the practice of the university students specialized in the branch of space physics.</a:t>
            </a:r>
            <a:endParaRPr lang="ru-RU" sz="2400" b="1" dirty="0">
              <a:solidFill>
                <a:srgbClr val="FFC000"/>
              </a:solidFill>
              <a:latin typeface="Calibri"/>
            </a:endParaRPr>
          </a:p>
          <a:p>
            <a:pPr algn="just">
              <a:spcAft>
                <a:spcPts val="1200"/>
              </a:spcAft>
            </a:pPr>
            <a:r>
              <a:rPr lang="en-US" sz="2400" b="1" dirty="0">
                <a:solidFill>
                  <a:srgbClr val="FFC000"/>
                </a:solidFill>
                <a:latin typeface="Calibri"/>
              </a:rPr>
              <a:t>New payload with position sensitive detector based on </a:t>
            </a:r>
            <a:r>
              <a:rPr lang="en-US" sz="2400" b="1" dirty="0" err="1">
                <a:solidFill>
                  <a:srgbClr val="FFC000"/>
                </a:solidFill>
                <a:latin typeface="Calibri"/>
              </a:rPr>
              <a:t>GAGG:Ce</a:t>
            </a:r>
            <a:r>
              <a:rPr lang="en-US" sz="2400" b="1" dirty="0">
                <a:solidFill>
                  <a:srgbClr val="FFC000"/>
                </a:solidFill>
                <a:latin typeface="Calibri"/>
              </a:rPr>
              <a:t> scintillator is now designed </a:t>
            </a:r>
          </a:p>
        </p:txBody>
      </p:sp>
    </p:spTree>
    <p:extLst>
      <p:ext uri="{BB962C8B-B14F-4D97-AF65-F5344CB8AC3E}">
        <p14:creationId xmlns:p14="http://schemas.microsoft.com/office/powerpoint/2010/main" val="1545116884"/>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5" descr="Sinp_T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151" y="260648"/>
            <a:ext cx="17272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742" name="Text Box 6"/>
          <p:cNvSpPr txBox="1">
            <a:spLocks noChangeArrowheads="1"/>
          </p:cNvSpPr>
          <p:nvPr/>
        </p:nvSpPr>
        <p:spPr bwMode="auto">
          <a:xfrm>
            <a:off x="2998427" y="2349500"/>
            <a:ext cx="3561488" cy="830997"/>
          </a:xfrm>
          <a:prstGeom prst="rect">
            <a:avLst/>
          </a:prstGeom>
          <a:noFill/>
          <a:ln w="9525">
            <a:noFill/>
            <a:miter lim="800000"/>
            <a:headEnd/>
            <a:tailEnd/>
          </a:ln>
          <a:effectLst/>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800" b="1" i="0" u="none" strike="noStrike" kern="1200" cap="none" spc="0" normalizeH="0" baseline="0" noProof="0" dirty="0">
                <a:ln>
                  <a:noFill/>
                </a:ln>
                <a:solidFill>
                  <a:srgbClr val="FFFF99"/>
                </a:solidFill>
                <a:effectLst>
                  <a:outerShdw blurRad="38100" dist="38100" dir="2700000" algn="tl">
                    <a:srgbClr val="000000"/>
                  </a:outerShdw>
                </a:effectLst>
                <a:uLnTx/>
                <a:uFillTx/>
                <a:latin typeface="Arial" charset="0"/>
                <a:ea typeface="+mn-ea"/>
                <a:cs typeface="+mn-cs"/>
              </a:rPr>
              <a:t>Thank You!</a:t>
            </a:r>
            <a:r>
              <a:rPr kumimoji="0" lang="ru-RU" sz="1800" b="1" i="0" u="none" strike="noStrike" kern="1200" cap="none" spc="0" normalizeH="0" baseline="0" noProof="0" dirty="0">
                <a:ln>
                  <a:noFill/>
                </a:ln>
                <a:solidFill>
                  <a:srgbClr val="FFFF99"/>
                </a:solidFill>
                <a:effectLst>
                  <a:outerShdw blurRad="38100" dist="38100" dir="2700000" algn="tl">
                    <a:srgbClr val="000000"/>
                  </a:outerShdw>
                </a:effectLst>
                <a:uLnTx/>
                <a:uFillTx/>
                <a:latin typeface="Arial" charset="0"/>
                <a:ea typeface="+mn-ea"/>
                <a:cs typeface="+mn-cs"/>
              </a:rPr>
              <a:t>!</a:t>
            </a:r>
          </a:p>
        </p:txBody>
      </p:sp>
      <p:sp>
        <p:nvSpPr>
          <p:cNvPr id="5" name="TextBox 4">
            <a:extLst>
              <a:ext uri="{FF2B5EF4-FFF2-40B4-BE49-F238E27FC236}">
                <a16:creationId xmlns:a16="http://schemas.microsoft.com/office/drawing/2014/main" id="{FAB41426-8A0F-4FC4-809A-BF6859FE2665}"/>
              </a:ext>
            </a:extLst>
          </p:cNvPr>
          <p:cNvSpPr txBox="1"/>
          <p:nvPr/>
        </p:nvSpPr>
        <p:spPr>
          <a:xfrm>
            <a:off x="5004048" y="5661248"/>
            <a:ext cx="3956912" cy="1015663"/>
          </a:xfrm>
          <a:prstGeom prst="rect">
            <a:avLst/>
          </a:prstGeom>
          <a:noFill/>
          <a:ln w="15875">
            <a:solidFill>
              <a:schemeClr val="accent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4472C4">
                    <a:lumMod val="20000"/>
                    <a:lumOff val="80000"/>
                  </a:srgbClr>
                </a:solidFill>
                <a:effectLst/>
                <a:uLnTx/>
                <a:uFillTx/>
                <a:latin typeface="Arial" panose="020B0604020202020204" pitchFamily="34" charset="0"/>
                <a:ea typeface="+mn-ea"/>
                <a:cs typeface="Arial" panose="020B0604020202020204" pitchFamily="34" charset="0"/>
              </a:rPr>
              <a:t>This work was supported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4472C4">
                    <a:lumMod val="20000"/>
                    <a:lumOff val="80000"/>
                  </a:srgbClr>
                </a:solidFill>
                <a:effectLst/>
                <a:uLnTx/>
                <a:uFillTx/>
                <a:latin typeface="Arial" panose="020B0604020202020204" pitchFamily="34" charset="0"/>
                <a:ea typeface="+mn-ea"/>
                <a:cs typeface="Arial" panose="020B0604020202020204" pitchFamily="34" charset="0"/>
              </a:rPr>
              <a:t>by RSF grant </a:t>
            </a:r>
            <a:r>
              <a:rPr kumimoji="0" lang="ru-RU" sz="2000" b="1" i="0" u="none" strike="noStrike" kern="1200" cap="none" spc="0" normalizeH="0" baseline="0" noProof="0" dirty="0">
                <a:ln>
                  <a:noFill/>
                </a:ln>
                <a:solidFill>
                  <a:prstClr val="white"/>
                </a:solidFill>
                <a:effectLst/>
                <a:uLnTx/>
                <a:uFillTx/>
                <a:latin typeface="Calibri" panose="020F0502020204030204"/>
                <a:ea typeface="+mn-ea"/>
                <a:cs typeface="+mn-cs"/>
              </a:rPr>
              <a:t>№23-42-10005 </a:t>
            </a:r>
            <a:endPar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rgbClr val="4472C4">
                    <a:lumMod val="20000"/>
                    <a:lumOff val="80000"/>
                  </a:srgbClr>
                </a:solidFill>
                <a:latin typeface="Arial" panose="020B0604020202020204" pitchFamily="34" charset="0"/>
                <a:cs typeface="Arial" panose="020B0604020202020204" pitchFamily="34" charset="0"/>
              </a:rPr>
              <a:t>and </a:t>
            </a:r>
            <a:r>
              <a:rPr lang="fr-FR" sz="2000" b="1" dirty="0">
                <a:solidFill>
                  <a:srgbClr val="4472C4">
                    <a:lumMod val="20000"/>
                    <a:lumOff val="80000"/>
                  </a:srgbClr>
                </a:solidFill>
                <a:latin typeface="Arial" panose="020B0604020202020204" pitchFamily="34" charset="0"/>
                <a:cs typeface="Arial" panose="020B0604020202020204" pitchFamily="34" charset="0"/>
              </a:rPr>
              <a:t>BFFR grant F23-RSF-074</a:t>
            </a:r>
            <a:endParaRPr lang="ru-RU" sz="2000" b="1" dirty="0">
              <a:solidFill>
                <a:srgbClr val="4472C4">
                  <a:lumMod val="20000"/>
                  <a:lumOff val="80000"/>
                </a:srgbClr>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Line 2"/>
          <p:cNvSpPr>
            <a:spLocks noChangeShapeType="1"/>
          </p:cNvSpPr>
          <p:nvPr/>
        </p:nvSpPr>
        <p:spPr bwMode="auto">
          <a:xfrm>
            <a:off x="0" y="908720"/>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endParaRPr>
          </a:p>
        </p:txBody>
      </p:sp>
      <p:sp>
        <p:nvSpPr>
          <p:cNvPr id="10243" name="Rectangle 3"/>
          <p:cNvSpPr>
            <a:spLocks noChangeArrowheads="1"/>
          </p:cNvSpPr>
          <p:nvPr/>
        </p:nvSpPr>
        <p:spPr bwMode="auto">
          <a:xfrm>
            <a:off x="755576" y="77329"/>
            <a:ext cx="763284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buFontTx/>
              <a:buNone/>
            </a:pPr>
            <a:r>
              <a:rPr lang="en-US" altLang="ru-RU" sz="2400" b="1" dirty="0">
                <a:solidFill>
                  <a:srgbClr val="FFFF00"/>
                </a:solidFill>
                <a:latin typeface="Times New Roman" pitchFamily="18" charset="0"/>
                <a:cs typeface="Times New Roman" pitchFamily="18" charset="0"/>
              </a:rPr>
              <a:t>What factors one must take into account while studying transient and variable sources in low-orbit experiment</a:t>
            </a:r>
            <a:endParaRPr lang="ru-RU" altLang="ru-RU" sz="2400" b="1" dirty="0">
              <a:solidFill>
                <a:srgbClr val="FFFF00"/>
              </a:solidFill>
              <a:latin typeface="Times New Roman" pitchFamily="18" charset="0"/>
              <a:cs typeface="Times New Roman" pitchFamily="18" charset="0"/>
            </a:endParaRPr>
          </a:p>
        </p:txBody>
      </p:sp>
      <p:sp>
        <p:nvSpPr>
          <p:cNvPr id="10244" name="Text Box 4"/>
          <p:cNvSpPr txBox="1">
            <a:spLocks noChangeArrowheads="1"/>
          </p:cNvSpPr>
          <p:nvPr/>
        </p:nvSpPr>
        <p:spPr bwMode="auto">
          <a:xfrm>
            <a:off x="5830888" y="1216025"/>
            <a:ext cx="33528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50000"/>
              </a:spcBef>
              <a:spcAft>
                <a:spcPct val="0"/>
              </a:spcAft>
              <a:buFontTx/>
              <a:buNone/>
            </a:pPr>
            <a:r>
              <a:rPr lang="en-US" altLang="ru-RU" sz="1600" b="1" dirty="0">
                <a:solidFill>
                  <a:srgbClr val="005A58">
                    <a:lumMod val="50000"/>
                    <a:lumOff val="50000"/>
                  </a:srgbClr>
                </a:solidFill>
                <a:cs typeface="Times New Roman" pitchFamily="18" charset="0"/>
              </a:rPr>
              <a:t>Example of time sequences of the readings in x-ray and particle channels (SPRN</a:t>
            </a:r>
            <a:r>
              <a:rPr lang="ru-RU" altLang="ru-RU" sz="1600" b="1" dirty="0">
                <a:solidFill>
                  <a:srgbClr val="005A58">
                    <a:lumMod val="50000"/>
                    <a:lumOff val="50000"/>
                  </a:srgbClr>
                </a:solidFill>
                <a:cs typeface="Times New Roman" pitchFamily="18" charset="0"/>
              </a:rPr>
              <a:t> </a:t>
            </a:r>
            <a:r>
              <a:rPr lang="en-US" altLang="ru-RU" sz="1600" b="1" dirty="0">
                <a:solidFill>
                  <a:srgbClr val="005A58">
                    <a:lumMod val="50000"/>
                    <a:lumOff val="50000"/>
                  </a:srgbClr>
                </a:solidFill>
                <a:cs typeface="Times New Roman" pitchFamily="18" charset="0"/>
              </a:rPr>
              <a:t>/</a:t>
            </a:r>
            <a:r>
              <a:rPr lang="ru-RU" altLang="ru-RU" sz="1600" b="1" dirty="0">
                <a:solidFill>
                  <a:srgbClr val="005A58">
                    <a:lumMod val="50000"/>
                    <a:lumOff val="50000"/>
                  </a:srgbClr>
                </a:solidFill>
                <a:cs typeface="Times New Roman" pitchFamily="18" charset="0"/>
              </a:rPr>
              <a:t> </a:t>
            </a:r>
            <a:r>
              <a:rPr lang="en-US" altLang="ru-RU" sz="1600" b="1" dirty="0">
                <a:solidFill>
                  <a:srgbClr val="005A58">
                    <a:lumMod val="50000"/>
                    <a:lumOff val="50000"/>
                  </a:srgbClr>
                </a:solidFill>
                <a:cs typeface="Times New Roman" pitchFamily="18" charset="0"/>
              </a:rPr>
              <a:t>CORONAS-F)</a:t>
            </a:r>
            <a:endParaRPr lang="ru-RU" altLang="ru-RU" sz="1600" b="1" dirty="0">
              <a:solidFill>
                <a:srgbClr val="005A58">
                  <a:lumMod val="50000"/>
                  <a:lumOff val="50000"/>
                </a:srgbClr>
              </a:solidFill>
              <a:cs typeface="Times New Roman" pitchFamily="18" charset="0"/>
            </a:endParaRPr>
          </a:p>
        </p:txBody>
      </p:sp>
      <p:pic>
        <p:nvPicPr>
          <p:cNvPr id="10245" name="Picture 5" descr="D:\VIT\LRT\PRESENT\MVL\Ход частиц и гамма.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281" y="2286005"/>
            <a:ext cx="5064125" cy="2913063"/>
          </a:xfrm>
          <a:prstGeom prst="rect">
            <a:avLst/>
          </a:prstGeom>
          <a:noFill/>
          <a:ln w="19050">
            <a:solidFill>
              <a:srgbClr val="008080"/>
            </a:solidFill>
            <a:miter lim="800000"/>
            <a:headEnd/>
            <a:tailEnd/>
          </a:ln>
          <a:extLst>
            <a:ext uri="{909E8E84-426E-40DD-AFC4-6F175D3DCCD1}">
              <a14:hiddenFill xmlns:a14="http://schemas.microsoft.com/office/drawing/2010/main">
                <a:solidFill>
                  <a:srgbClr val="FFFFFF"/>
                </a:solidFill>
              </a14:hiddenFill>
            </a:ext>
          </a:extLst>
        </p:spPr>
      </p:pic>
      <p:sp>
        <p:nvSpPr>
          <p:cNvPr id="10246" name="Text Box 6"/>
          <p:cNvSpPr txBox="1">
            <a:spLocks noChangeArrowheads="1"/>
          </p:cNvSpPr>
          <p:nvPr/>
        </p:nvSpPr>
        <p:spPr bwMode="auto">
          <a:xfrm>
            <a:off x="241110" y="943560"/>
            <a:ext cx="548301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50000"/>
              </a:spcBef>
              <a:spcAft>
                <a:spcPct val="0"/>
              </a:spcAft>
              <a:buFontTx/>
              <a:buNone/>
            </a:pPr>
            <a:r>
              <a:rPr lang="en-US" altLang="ru-RU" sz="1800" b="1" dirty="0">
                <a:solidFill>
                  <a:srgbClr val="FFFFFF"/>
                </a:solidFill>
              </a:rPr>
              <a:t>One must distinguish between the increases of detector readings appearing when the satellite  passes through some regions of trapped radiation and the real temporal phenomena</a:t>
            </a:r>
            <a:endParaRPr lang="ru-RU" altLang="ru-RU" sz="1800" b="1" dirty="0">
              <a:solidFill>
                <a:srgbClr val="FFFFFF"/>
              </a:solidFill>
            </a:endParaRPr>
          </a:p>
        </p:txBody>
      </p:sp>
      <p:pic>
        <p:nvPicPr>
          <p:cNvPr id="10247" name="Picture 8" descr="D:\VIT\Для Студентов\Лекции по постановке экспериментов на КА\Лекция_1\Рисунки\Модуляция данных РГД вращением КА.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280" y="5562601"/>
            <a:ext cx="5113207" cy="998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8" name="Text Box 9"/>
          <p:cNvSpPr txBox="1">
            <a:spLocks noChangeArrowheads="1"/>
          </p:cNvSpPr>
          <p:nvPr/>
        </p:nvSpPr>
        <p:spPr bwMode="auto">
          <a:xfrm>
            <a:off x="228600" y="5694347"/>
            <a:ext cx="40386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50000"/>
              </a:spcBef>
              <a:spcAft>
                <a:spcPct val="0"/>
              </a:spcAft>
              <a:buFontTx/>
              <a:buNone/>
            </a:pPr>
            <a:r>
              <a:rPr lang="en-US" altLang="ru-RU" sz="1600" b="1" dirty="0">
                <a:solidFill>
                  <a:srgbClr val="005A58">
                    <a:lumMod val="50000"/>
                    <a:lumOff val="50000"/>
                  </a:srgbClr>
                </a:solidFill>
                <a:cs typeface="Times New Roman" pitchFamily="18" charset="0"/>
              </a:rPr>
              <a:t>Example of modulation of the detector readings by the satellite rotation (RGD/</a:t>
            </a:r>
            <a:r>
              <a:rPr lang="en-US" altLang="ru-RU" sz="1600" b="1" dirty="0" err="1">
                <a:solidFill>
                  <a:srgbClr val="005A58">
                    <a:lumMod val="50000"/>
                    <a:lumOff val="50000"/>
                  </a:srgbClr>
                </a:solidFill>
                <a:cs typeface="Times New Roman" pitchFamily="18" charset="0"/>
              </a:rPr>
              <a:t>Chibis</a:t>
            </a:r>
            <a:r>
              <a:rPr lang="en-US" altLang="ru-RU" sz="1600" b="1" dirty="0">
                <a:solidFill>
                  <a:srgbClr val="005A58">
                    <a:lumMod val="50000"/>
                    <a:lumOff val="50000"/>
                  </a:srgbClr>
                </a:solidFill>
                <a:cs typeface="Times New Roman" pitchFamily="18" charset="0"/>
              </a:rPr>
              <a:t> data)</a:t>
            </a:r>
            <a:endParaRPr lang="ru-RU" altLang="ru-RU" sz="1600" b="1" dirty="0">
              <a:solidFill>
                <a:srgbClr val="005A58">
                  <a:lumMod val="50000"/>
                  <a:lumOff val="50000"/>
                </a:srgbClr>
              </a:solidFill>
              <a:cs typeface="Times New Roman" pitchFamily="18" charset="0"/>
            </a:endParaRPr>
          </a:p>
        </p:txBody>
      </p:sp>
      <p:cxnSp>
        <p:nvCxnSpPr>
          <p:cNvPr id="5" name="Прямая со стрелкой 4"/>
          <p:cNvCxnSpPr/>
          <p:nvPr/>
        </p:nvCxnSpPr>
        <p:spPr>
          <a:xfrm flipV="1">
            <a:off x="2339752" y="2924944"/>
            <a:ext cx="2016224" cy="1368152"/>
          </a:xfrm>
          <a:prstGeom prst="straightConnector1">
            <a:avLst/>
          </a:prstGeom>
          <a:ln w="190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1" name="Прямая со стрелкой 10"/>
          <p:cNvCxnSpPr/>
          <p:nvPr/>
        </p:nvCxnSpPr>
        <p:spPr>
          <a:xfrm flipV="1">
            <a:off x="2247900" y="2636912"/>
            <a:ext cx="2756148" cy="1728192"/>
          </a:xfrm>
          <a:prstGeom prst="straightConnector1">
            <a:avLst/>
          </a:prstGeom>
          <a:ln w="19050">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p:cNvCxnSpPr/>
          <p:nvPr/>
        </p:nvCxnSpPr>
        <p:spPr>
          <a:xfrm flipV="1">
            <a:off x="1666410" y="2924944"/>
            <a:ext cx="3913702" cy="2376264"/>
          </a:xfrm>
          <a:prstGeom prst="straightConnector1">
            <a:avLst/>
          </a:prstGeom>
          <a:ln w="19050">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899592" y="4245476"/>
            <a:ext cx="1866900" cy="1415772"/>
          </a:xfrm>
          <a:prstGeom prst="rect">
            <a:avLst/>
          </a:prstGeom>
          <a:noFill/>
        </p:spPr>
        <p:txBody>
          <a:bodyPr wrap="square" rtlCol="0">
            <a:spAutoFit/>
          </a:bodyPr>
          <a:lstStyle/>
          <a:p>
            <a:pPr fontAlgn="base">
              <a:spcBef>
                <a:spcPct val="0"/>
              </a:spcBef>
              <a:spcAft>
                <a:spcPct val="0"/>
              </a:spcAft>
            </a:pPr>
            <a:r>
              <a:rPr lang="en-US" dirty="0">
                <a:solidFill>
                  <a:srgbClr val="FFC000"/>
                </a:solidFill>
              </a:rPr>
              <a:t>Radiation</a:t>
            </a:r>
            <a:r>
              <a:rPr lang="ru-RU" dirty="0">
                <a:solidFill>
                  <a:srgbClr val="FFC000"/>
                </a:solidFill>
              </a:rPr>
              <a:t> </a:t>
            </a:r>
          </a:p>
          <a:p>
            <a:pPr fontAlgn="base">
              <a:spcBef>
                <a:spcPct val="0"/>
              </a:spcBef>
              <a:spcAft>
                <a:spcPct val="0"/>
              </a:spcAft>
            </a:pPr>
            <a:r>
              <a:rPr lang="en-US" dirty="0">
                <a:solidFill>
                  <a:srgbClr val="FFC000"/>
                </a:solidFill>
              </a:rPr>
              <a:t>belt</a:t>
            </a:r>
            <a:endParaRPr lang="ru-RU" dirty="0">
              <a:solidFill>
                <a:srgbClr val="FFC000"/>
              </a:solidFill>
            </a:endParaRPr>
          </a:p>
          <a:p>
            <a:pPr fontAlgn="base">
              <a:spcBef>
                <a:spcPct val="0"/>
              </a:spcBef>
              <a:spcAft>
                <a:spcPct val="0"/>
              </a:spcAft>
            </a:pPr>
            <a:endParaRPr lang="ru-RU" sz="1100" dirty="0">
              <a:solidFill>
                <a:srgbClr val="FFC000"/>
              </a:solidFill>
            </a:endParaRPr>
          </a:p>
          <a:p>
            <a:pPr fontAlgn="base">
              <a:spcBef>
                <a:spcPct val="0"/>
              </a:spcBef>
              <a:spcAft>
                <a:spcPct val="0"/>
              </a:spcAft>
            </a:pPr>
            <a:r>
              <a:rPr lang="en-US" dirty="0">
                <a:solidFill>
                  <a:srgbClr val="FFC000"/>
                </a:solidFill>
              </a:rPr>
              <a:t>Solar</a:t>
            </a:r>
            <a:r>
              <a:rPr lang="ru-RU" dirty="0">
                <a:solidFill>
                  <a:srgbClr val="FFC000"/>
                </a:solidFill>
              </a:rPr>
              <a:t> </a:t>
            </a:r>
          </a:p>
          <a:p>
            <a:pPr fontAlgn="base">
              <a:spcBef>
                <a:spcPct val="0"/>
              </a:spcBef>
              <a:spcAft>
                <a:spcPct val="0"/>
              </a:spcAft>
            </a:pPr>
            <a:r>
              <a:rPr lang="en-US" dirty="0">
                <a:solidFill>
                  <a:srgbClr val="FFC000"/>
                </a:solidFill>
              </a:rPr>
              <a:t>flare</a:t>
            </a:r>
            <a:endParaRPr lang="ru-RU" dirty="0">
              <a:solidFill>
                <a:srgbClr val="FFC000"/>
              </a:solidFill>
            </a:endParaRPr>
          </a:p>
        </p:txBody>
      </p:sp>
      <p:sp>
        <p:nvSpPr>
          <p:cNvPr id="15" name="Text Box 6"/>
          <p:cNvSpPr txBox="1">
            <a:spLocks noChangeArrowheads="1"/>
          </p:cNvSpPr>
          <p:nvPr/>
        </p:nvSpPr>
        <p:spPr bwMode="auto">
          <a:xfrm>
            <a:off x="241110" y="2463279"/>
            <a:ext cx="3591993"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50000"/>
              </a:spcBef>
              <a:spcAft>
                <a:spcPct val="0"/>
              </a:spcAft>
              <a:buFontTx/>
              <a:buNone/>
            </a:pPr>
            <a:r>
              <a:rPr lang="en-US" altLang="ru-RU" sz="1800" b="1" dirty="0">
                <a:solidFill>
                  <a:srgbClr val="FFFFFF"/>
                </a:solidFill>
              </a:rPr>
              <a:t>Gamma-ray bursts and electron precipitations must be also separated</a:t>
            </a:r>
            <a:endParaRPr lang="ru-RU" altLang="ru-RU" sz="1800" b="1" dirty="0">
              <a:solidFill>
                <a:srgbClr val="FFFFFF"/>
              </a:solidFill>
            </a:endParaRPr>
          </a:p>
        </p:txBody>
      </p:sp>
    </p:spTree>
    <p:extLst>
      <p:ext uri="{BB962C8B-B14F-4D97-AF65-F5344CB8AC3E}">
        <p14:creationId xmlns:p14="http://schemas.microsoft.com/office/powerpoint/2010/main" val="819800671"/>
      </p:ext>
    </p:extLst>
  </p:cSld>
  <p:clrMapOvr>
    <a:masterClrMapping/>
  </p:clrMapOvr>
  <p:transition spd="slow" advClick="0">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Рисунок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2132856"/>
            <a:ext cx="7067300" cy="4514839"/>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7171" name="TextBox 2"/>
          <p:cNvSpPr txBox="1">
            <a:spLocks noChangeArrowheads="1"/>
          </p:cNvSpPr>
          <p:nvPr/>
        </p:nvSpPr>
        <p:spPr bwMode="auto">
          <a:xfrm>
            <a:off x="468319" y="980728"/>
            <a:ext cx="835183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buFontTx/>
              <a:buNone/>
            </a:pPr>
            <a:r>
              <a:rPr lang="en-US" altLang="ru-RU" sz="2000" dirty="0">
                <a:solidFill>
                  <a:srgbClr val="006462">
                    <a:lumMod val="50000"/>
                    <a:lumOff val="50000"/>
                  </a:srgbClr>
                </a:solidFill>
              </a:rPr>
              <a:t>Geographical distribution of charged particle fluxes </a:t>
            </a:r>
          </a:p>
          <a:p>
            <a:pPr algn="ctr" eaLnBrk="1" fontAlgn="base" hangingPunct="1">
              <a:spcBef>
                <a:spcPct val="0"/>
              </a:spcBef>
              <a:spcAft>
                <a:spcPct val="0"/>
              </a:spcAft>
              <a:buFontTx/>
              <a:buNone/>
            </a:pPr>
            <a:r>
              <a:rPr lang="en-US" altLang="ru-RU" sz="2000" dirty="0">
                <a:solidFill>
                  <a:srgbClr val="006462">
                    <a:lumMod val="50000"/>
                    <a:lumOff val="50000"/>
                  </a:srgbClr>
                </a:solidFill>
              </a:rPr>
              <a:t>measured on low orbit. </a:t>
            </a:r>
            <a:r>
              <a:rPr lang="ru-RU" altLang="ru-RU" sz="2000" dirty="0">
                <a:solidFill>
                  <a:srgbClr val="006462">
                    <a:lumMod val="50000"/>
                    <a:lumOff val="50000"/>
                  </a:srgbClr>
                </a:solidFill>
              </a:rPr>
              <a:t> </a:t>
            </a:r>
          </a:p>
          <a:p>
            <a:pPr algn="ctr" eaLnBrk="1" fontAlgn="base" hangingPunct="1">
              <a:spcBef>
                <a:spcPct val="0"/>
              </a:spcBef>
              <a:spcAft>
                <a:spcPct val="0"/>
              </a:spcAft>
              <a:buFontTx/>
              <a:buNone/>
            </a:pPr>
            <a:r>
              <a:rPr lang="ru-RU" altLang="ru-RU" sz="2000" dirty="0">
                <a:solidFill>
                  <a:srgbClr val="006462">
                    <a:lumMod val="50000"/>
                    <a:lumOff val="50000"/>
                  </a:srgbClr>
                </a:solidFill>
              </a:rPr>
              <a:t>(</a:t>
            </a:r>
            <a:r>
              <a:rPr lang="en-US" altLang="ru-RU" sz="2000" dirty="0">
                <a:solidFill>
                  <a:srgbClr val="006462">
                    <a:lumMod val="50000"/>
                    <a:lumOff val="50000"/>
                  </a:srgbClr>
                </a:solidFill>
              </a:rPr>
              <a:t>from DEPRON / Lomonosov data</a:t>
            </a:r>
            <a:r>
              <a:rPr lang="ru-RU" altLang="ru-RU" sz="2000" dirty="0">
                <a:solidFill>
                  <a:srgbClr val="006462">
                    <a:lumMod val="50000"/>
                    <a:lumOff val="50000"/>
                  </a:srgbClr>
                </a:solidFill>
              </a:rPr>
              <a:t>)</a:t>
            </a:r>
          </a:p>
        </p:txBody>
      </p:sp>
      <p:sp>
        <p:nvSpPr>
          <p:cNvPr id="2" name="TextBox 1"/>
          <p:cNvSpPr txBox="1"/>
          <p:nvPr/>
        </p:nvSpPr>
        <p:spPr>
          <a:xfrm>
            <a:off x="468319" y="0"/>
            <a:ext cx="7704470" cy="830997"/>
          </a:xfrm>
          <a:prstGeom prst="rect">
            <a:avLst/>
          </a:prstGeom>
          <a:noFill/>
        </p:spPr>
        <p:txBody>
          <a:bodyPr wrap="square" rtlCol="0">
            <a:spAutoFit/>
          </a:bodyPr>
          <a:lstStyle/>
          <a:p>
            <a:pPr algn="ctr" fontAlgn="base">
              <a:spcBef>
                <a:spcPct val="0"/>
              </a:spcBef>
              <a:spcAft>
                <a:spcPct val="0"/>
              </a:spcAft>
            </a:pPr>
            <a:r>
              <a:rPr lang="en-US" sz="2400" dirty="0">
                <a:solidFill>
                  <a:srgbClr val="FFFF99">
                    <a:lumMod val="75000"/>
                  </a:srgbClr>
                </a:solidFill>
              </a:rPr>
              <a:t>What map will obtain the device measuring the radiation fluxes on low orbit </a:t>
            </a:r>
            <a:endParaRPr lang="ru-RU" sz="2400" dirty="0">
              <a:solidFill>
                <a:srgbClr val="FFFF99">
                  <a:lumMod val="75000"/>
                </a:srgbClr>
              </a:solidFill>
            </a:endParaRPr>
          </a:p>
        </p:txBody>
      </p:sp>
      <p:sp>
        <p:nvSpPr>
          <p:cNvPr id="5" name="Line 1026"/>
          <p:cNvSpPr>
            <a:spLocks noChangeShapeType="1"/>
          </p:cNvSpPr>
          <p:nvPr/>
        </p:nvSpPr>
        <p:spPr bwMode="auto">
          <a:xfrm>
            <a:off x="72236" y="859430"/>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a:solidFill>
                <a:srgbClr val="FFFFFF"/>
              </a:solidFill>
            </a:endParaRPr>
          </a:p>
        </p:txBody>
      </p:sp>
      <p:cxnSp>
        <p:nvCxnSpPr>
          <p:cNvPr id="4" name="Прямая соединительная линия 3"/>
          <p:cNvCxnSpPr/>
          <p:nvPr/>
        </p:nvCxnSpPr>
        <p:spPr>
          <a:xfrm>
            <a:off x="1187624" y="3068960"/>
            <a:ext cx="3116693" cy="171665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nvCxnSpPr>
        <p:spPr>
          <a:xfrm>
            <a:off x="1187624" y="4390275"/>
            <a:ext cx="2808312" cy="11989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2236" y="2437417"/>
            <a:ext cx="1619444" cy="646331"/>
          </a:xfrm>
          <a:prstGeom prst="rect">
            <a:avLst/>
          </a:prstGeom>
          <a:noFill/>
        </p:spPr>
        <p:txBody>
          <a:bodyPr wrap="square" rtlCol="0">
            <a:spAutoFit/>
          </a:bodyPr>
          <a:lstStyle/>
          <a:p>
            <a:pPr algn="ctr" fontAlgn="base">
              <a:spcBef>
                <a:spcPct val="0"/>
              </a:spcBef>
              <a:spcAft>
                <a:spcPct val="0"/>
              </a:spcAft>
            </a:pPr>
            <a:r>
              <a:rPr lang="en-US" dirty="0">
                <a:solidFill>
                  <a:srgbClr val="FFFFFF"/>
                </a:solidFill>
              </a:rPr>
              <a:t>Inner radiation  belt</a:t>
            </a:r>
            <a:endParaRPr lang="ru-RU" dirty="0">
              <a:solidFill>
                <a:srgbClr val="FFFFFF"/>
              </a:solidFill>
            </a:endParaRPr>
          </a:p>
        </p:txBody>
      </p:sp>
      <p:sp>
        <p:nvSpPr>
          <p:cNvPr id="16" name="TextBox 15"/>
          <p:cNvSpPr txBox="1"/>
          <p:nvPr/>
        </p:nvSpPr>
        <p:spPr>
          <a:xfrm>
            <a:off x="72236" y="3736048"/>
            <a:ext cx="1619444" cy="646331"/>
          </a:xfrm>
          <a:prstGeom prst="rect">
            <a:avLst/>
          </a:prstGeom>
          <a:noFill/>
        </p:spPr>
        <p:txBody>
          <a:bodyPr wrap="square" rtlCol="0">
            <a:spAutoFit/>
          </a:bodyPr>
          <a:lstStyle/>
          <a:p>
            <a:pPr algn="ctr" fontAlgn="base">
              <a:spcBef>
                <a:spcPct val="0"/>
              </a:spcBef>
              <a:spcAft>
                <a:spcPct val="0"/>
              </a:spcAft>
            </a:pPr>
            <a:r>
              <a:rPr lang="en-US" dirty="0">
                <a:solidFill>
                  <a:srgbClr val="FFFFFF"/>
                </a:solidFill>
              </a:rPr>
              <a:t>Outer radiation belt</a:t>
            </a:r>
            <a:endParaRPr lang="ru-RU" dirty="0">
              <a:solidFill>
                <a:srgbClr val="FFFFFF"/>
              </a:solidFill>
            </a:endParaRPr>
          </a:p>
        </p:txBody>
      </p:sp>
    </p:spTree>
    <p:extLst>
      <p:ext uri="{BB962C8B-B14F-4D97-AF65-F5344CB8AC3E}">
        <p14:creationId xmlns:p14="http://schemas.microsoft.com/office/powerpoint/2010/main" val="2520943103"/>
      </p:ext>
    </p:extLst>
  </p:cSld>
  <p:clrMapOvr>
    <a:masterClrMapping/>
  </p:clrMapOvr>
  <p:transition spd="slow" advClick="0">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9000">
              <a:schemeClr val="tx2">
                <a:lumMod val="75000"/>
              </a:schemeClr>
            </a:gs>
            <a:gs pos="60000">
              <a:schemeClr val="accent1">
                <a:tint val="44500"/>
                <a:satMod val="160000"/>
              </a:schemeClr>
            </a:gs>
            <a:gs pos="100000">
              <a:schemeClr val="bg1"/>
            </a:gs>
          </a:gsLst>
          <a:lin ang="8100000" scaled="1"/>
          <a:tileRect/>
        </a:gradFill>
        <a:effectLst/>
      </p:bgPr>
    </p:bg>
    <p:spTree>
      <p:nvGrpSpPr>
        <p:cNvPr id="1" name=""/>
        <p:cNvGrpSpPr/>
        <p:nvPr/>
      </p:nvGrpSpPr>
      <p:grpSpPr>
        <a:xfrm>
          <a:off x="0" y="0"/>
          <a:ext cx="0" cy="0"/>
          <a:chOff x="0" y="0"/>
          <a:chExt cx="0" cy="0"/>
        </a:xfrm>
      </p:grpSpPr>
      <p:sp>
        <p:nvSpPr>
          <p:cNvPr id="4098" name="Rectangle 4"/>
          <p:cNvSpPr>
            <a:spLocks noGrp="1" noChangeArrowheads="1"/>
          </p:cNvSpPr>
          <p:nvPr>
            <p:ph type="ctrTitle"/>
          </p:nvPr>
        </p:nvSpPr>
        <p:spPr>
          <a:xfrm>
            <a:off x="539552" y="164757"/>
            <a:ext cx="6336704" cy="576064"/>
          </a:xfrm>
        </p:spPr>
        <p:txBody>
          <a:bodyPr anchor="ctr">
            <a:normAutofit fontScale="90000"/>
          </a:bodyPr>
          <a:lstStyle/>
          <a:p>
            <a:r>
              <a:rPr lang="en-US" altLang="ru-RU" sz="4800" b="1" dirty="0">
                <a:solidFill>
                  <a:srgbClr val="FFFF00"/>
                </a:solidFill>
                <a:effectLst>
                  <a:outerShdw blurRad="38100" dist="38100" dir="2700000" algn="tl">
                    <a:srgbClr val="000000">
                      <a:alpha val="43137"/>
                    </a:srgbClr>
                  </a:outerShdw>
                </a:effectLst>
              </a:rPr>
              <a:t>CubeSat program of MSU</a:t>
            </a:r>
            <a:endParaRPr lang="ru-RU" altLang="ru-RU" sz="4000" dirty="0">
              <a:solidFill>
                <a:srgbClr val="FFFF00"/>
              </a:solidFill>
              <a:effectLst>
                <a:outerShdw blurRad="38100" dist="38100" dir="2700000" algn="tl">
                  <a:srgbClr val="000000">
                    <a:alpha val="43137"/>
                  </a:srgbClr>
                </a:outerShdw>
              </a:effectLst>
            </a:endParaRPr>
          </a:p>
        </p:txBody>
      </p:sp>
      <p:pic>
        <p:nvPicPr>
          <p:cNvPr id="7" name="Рисунок 6">
            <a:extLst>
              <a:ext uri="{FF2B5EF4-FFF2-40B4-BE49-F238E27FC236}">
                <a16:creationId xmlns:a16="http://schemas.microsoft.com/office/drawing/2014/main" id="{254916F6-DFE4-4515-966B-957DFB9B9E0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572000" y="4221088"/>
            <a:ext cx="3096344" cy="2357060"/>
          </a:xfrm>
          <a:prstGeom prst="rect">
            <a:avLst/>
          </a:prstGeom>
          <a:ln w="22225">
            <a:solidFill>
              <a:schemeClr val="accent6">
                <a:lumMod val="75000"/>
              </a:schemeClr>
            </a:solidFill>
          </a:ln>
        </p:spPr>
      </p:pic>
      <p:sp>
        <p:nvSpPr>
          <p:cNvPr id="2" name="TextBox 1">
            <a:extLst>
              <a:ext uri="{FF2B5EF4-FFF2-40B4-BE49-F238E27FC236}">
                <a16:creationId xmlns:a16="http://schemas.microsoft.com/office/drawing/2014/main" id="{1C910CA4-9C0C-4D5C-BD0B-32DDB527B7AF}"/>
              </a:ext>
            </a:extLst>
          </p:cNvPr>
          <p:cNvSpPr txBox="1"/>
          <p:nvPr/>
        </p:nvSpPr>
        <p:spPr>
          <a:xfrm>
            <a:off x="539552" y="764704"/>
            <a:ext cx="5472608" cy="3339376"/>
          </a:xfrm>
          <a:prstGeom prst="rect">
            <a:avLst/>
          </a:prstGeom>
          <a:noFill/>
        </p:spPr>
        <p:txBody>
          <a:bodyPr wrap="square" rtlCol="0">
            <a:spAutoFit/>
          </a:bodyPr>
          <a:lstStyle/>
          <a:p>
            <a:r>
              <a:rPr lang="en-US" sz="2000" dirty="0">
                <a:latin typeface="Arial" panose="020B0604020202020204" pitchFamily="34" charset="0"/>
                <a:ea typeface="Times New Roman" panose="02020603050405020304" pitchFamily="18" charset="0"/>
              </a:rPr>
              <a:t>     In 2018, the </a:t>
            </a:r>
            <a:r>
              <a:rPr lang="en-US" sz="2000" dirty="0">
                <a:solidFill>
                  <a:srgbClr val="C00000"/>
                </a:solidFill>
                <a:latin typeface="Arial" panose="020B0604020202020204" pitchFamily="34" charset="0"/>
                <a:ea typeface="Times New Roman" panose="02020603050405020304" pitchFamily="18" charset="0"/>
              </a:rPr>
              <a:t>SiriusSat-1 and SiriusSat-2 </a:t>
            </a:r>
            <a:r>
              <a:rPr lang="en-US" sz="2000" dirty="0">
                <a:latin typeface="Arial" panose="020B0604020202020204" pitchFamily="34" charset="0"/>
                <a:ea typeface="Times New Roman" panose="02020603050405020304" pitchFamily="18" charset="0"/>
              </a:rPr>
              <a:t>satellites in the 1U+ CubeSat format with </a:t>
            </a:r>
            <a:r>
              <a:rPr lang="en-US" sz="2000" dirty="0">
                <a:solidFill>
                  <a:srgbClr val="0070C0"/>
                </a:solidFill>
                <a:latin typeface="Arial" panose="020B0604020202020204" pitchFamily="34" charset="0"/>
                <a:ea typeface="Times New Roman" panose="02020603050405020304" pitchFamily="18" charset="0"/>
              </a:rPr>
              <a:t>multilayer scintillation detector </a:t>
            </a:r>
            <a:r>
              <a:rPr lang="en-US" sz="2000" dirty="0">
                <a:latin typeface="Arial" panose="020B0604020202020204" pitchFamily="34" charset="0"/>
                <a:ea typeface="Times New Roman" panose="02020603050405020304" pitchFamily="18" charset="0"/>
              </a:rPr>
              <a:t>onboard were launched from the International Space Station.</a:t>
            </a:r>
          </a:p>
          <a:p>
            <a:endParaRPr lang="en-US" sz="1100" dirty="0">
              <a:latin typeface="Arial" panose="020B0604020202020204" pitchFamily="34" charset="0"/>
              <a:ea typeface="Times New Roman" panose="02020603050405020304" pitchFamily="18" charset="0"/>
            </a:endParaRPr>
          </a:p>
          <a:p>
            <a:r>
              <a:rPr lang="en-US" sz="2000" dirty="0">
                <a:latin typeface="Arial" panose="020B0604020202020204" pitchFamily="34" charset="0"/>
                <a:ea typeface="Times New Roman" panose="02020603050405020304" pitchFamily="18" charset="0"/>
              </a:rPr>
              <a:t>     Similar detectors with increased area were installed on a number of scientific and educational small spacecraft launched into low polar orbit in 2019 (</a:t>
            </a:r>
            <a:r>
              <a:rPr lang="en-US" sz="2000" dirty="0">
                <a:solidFill>
                  <a:srgbClr val="C00000"/>
                </a:solidFill>
                <a:latin typeface="Arial" panose="020B0604020202020204" pitchFamily="34" charset="0"/>
                <a:ea typeface="Times New Roman" panose="02020603050405020304" pitchFamily="18" charset="0"/>
              </a:rPr>
              <a:t>VDNH-80, </a:t>
            </a:r>
            <a:r>
              <a:rPr lang="en-US" sz="2000" dirty="0" err="1">
                <a:solidFill>
                  <a:srgbClr val="C00000"/>
                </a:solidFill>
                <a:latin typeface="Arial" panose="020B0604020202020204" pitchFamily="34" charset="0"/>
                <a:ea typeface="Times New Roman" panose="02020603050405020304" pitchFamily="18" charset="0"/>
              </a:rPr>
              <a:t>AmurSat</a:t>
            </a:r>
            <a:r>
              <a:rPr lang="en-US" sz="2000" dirty="0">
                <a:latin typeface="Arial" panose="020B0604020202020204" pitchFamily="34" charset="0"/>
                <a:ea typeface="Times New Roman" panose="02020603050405020304" pitchFamily="18" charset="0"/>
              </a:rPr>
              <a:t>, both CubeSats 3U) and in 2020 (</a:t>
            </a:r>
            <a:r>
              <a:rPr lang="en-US" sz="2000" dirty="0">
                <a:solidFill>
                  <a:srgbClr val="C00000"/>
                </a:solidFill>
                <a:latin typeface="Arial" panose="020B0604020202020204" pitchFamily="34" charset="0"/>
                <a:ea typeface="Times New Roman" panose="02020603050405020304" pitchFamily="18" charset="0"/>
              </a:rPr>
              <a:t>Norby, Descartes</a:t>
            </a:r>
            <a:r>
              <a:rPr lang="en-US" sz="2000" dirty="0">
                <a:latin typeface="Arial" panose="020B0604020202020204" pitchFamily="34" charset="0"/>
                <a:ea typeface="Times New Roman" panose="02020603050405020304" pitchFamily="18" charset="0"/>
              </a:rPr>
              <a:t>, both CubeSats 6U)</a:t>
            </a:r>
            <a:endParaRPr lang="ru-RU" sz="2000" dirty="0">
              <a:latin typeface="Arial" panose="020B0604020202020204" pitchFamily="34" charset="0"/>
              <a:ea typeface="Times New Roman" panose="02020603050405020304" pitchFamily="18" charset="0"/>
            </a:endParaRPr>
          </a:p>
        </p:txBody>
      </p:sp>
      <p:pic>
        <p:nvPicPr>
          <p:cNvPr id="8" name="Рисунок 2">
            <a:extLst>
              <a:ext uri="{FF2B5EF4-FFF2-40B4-BE49-F238E27FC236}">
                <a16:creationId xmlns:a16="http://schemas.microsoft.com/office/drawing/2014/main" id="{91403B5F-F488-4EC2-88F1-2BB89FD57CB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16216" y="1028088"/>
            <a:ext cx="2232248" cy="2649345"/>
          </a:xfrm>
          <a:prstGeom prst="rect">
            <a:avLst/>
          </a:prstGeom>
          <a:noFill/>
          <a:ln w="19050">
            <a:solidFill>
              <a:schemeClr val="accent6">
                <a:lumMod val="75000"/>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6" name="Рисунок 5">
            <a:extLst>
              <a:ext uri="{FF2B5EF4-FFF2-40B4-BE49-F238E27FC236}">
                <a16:creationId xmlns:a16="http://schemas.microsoft.com/office/drawing/2014/main" id="{94ACF635-75C3-4FB3-84CC-8327805FD716}"/>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rightnessContrast bright="20000" contrast="18000"/>
                    </a14:imgEffect>
                  </a14:imgLayer>
                </a14:imgProps>
              </a:ext>
              <a:ext uri="{28A0092B-C50C-407E-A947-70E740481C1C}">
                <a14:useLocalDpi xmlns:a14="http://schemas.microsoft.com/office/drawing/2010/main" val="0"/>
              </a:ext>
            </a:extLst>
          </a:blip>
          <a:srcRect l="5847" r="2928"/>
          <a:stretch/>
        </p:blipFill>
        <p:spPr>
          <a:xfrm>
            <a:off x="971600" y="4222287"/>
            <a:ext cx="2865517" cy="2355861"/>
          </a:xfrm>
          <a:prstGeom prst="rect">
            <a:avLst/>
          </a:prstGeom>
          <a:ln w="31750">
            <a:solidFill>
              <a:schemeClr val="accent6">
                <a:lumMod val="75000"/>
              </a:schemeClr>
            </a:solidFill>
          </a:ln>
        </p:spPr>
      </p:pic>
    </p:spTree>
    <p:extLst>
      <p:ext uri="{BB962C8B-B14F-4D97-AF65-F5344CB8AC3E}">
        <p14:creationId xmlns:p14="http://schemas.microsoft.com/office/powerpoint/2010/main" val="25315162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ctrTitle"/>
          </p:nvPr>
        </p:nvSpPr>
        <p:spPr>
          <a:xfrm>
            <a:off x="251458" y="116632"/>
            <a:ext cx="8641084" cy="1871489"/>
          </a:xfrm>
        </p:spPr>
        <p:txBody>
          <a:bodyPr/>
          <a:lstStyle/>
          <a:p>
            <a:pPr eaLnBrk="1" hangingPunct="1"/>
            <a:r>
              <a:rPr lang="en-US" altLang="ru-RU" sz="3200" b="1" dirty="0">
                <a:solidFill>
                  <a:schemeClr val="bg1">
                    <a:lumMod val="60000"/>
                    <a:lumOff val="40000"/>
                  </a:schemeClr>
                </a:solidFill>
              </a:rPr>
              <a:t>Principles of the gamma-ray and electron detector design </a:t>
            </a:r>
            <a:endParaRPr lang="ru-RU" altLang="ru-RU" sz="3200" b="1" dirty="0">
              <a:solidFill>
                <a:schemeClr val="bg1">
                  <a:lumMod val="60000"/>
                  <a:lumOff val="40000"/>
                </a:schemeClr>
              </a:solidFill>
            </a:endParaRPr>
          </a:p>
        </p:txBody>
      </p:sp>
      <p:sp>
        <p:nvSpPr>
          <p:cNvPr id="70659" name="Rectangle 3"/>
          <p:cNvSpPr>
            <a:spLocks noGrp="1" noChangeArrowheads="1"/>
          </p:cNvSpPr>
          <p:nvPr>
            <p:ph type="subTitle" idx="1"/>
          </p:nvPr>
        </p:nvSpPr>
        <p:spPr>
          <a:xfrm>
            <a:off x="154934" y="1772816"/>
            <a:ext cx="8747201" cy="4032448"/>
          </a:xfrm>
        </p:spPr>
        <p:txBody>
          <a:bodyPr/>
          <a:lstStyle/>
          <a:p>
            <a:pPr marL="342900" indent="-342900" algn="l" eaLnBrk="1" hangingPunct="1">
              <a:buFontTx/>
              <a:buChar char="•"/>
            </a:pPr>
            <a:r>
              <a:rPr lang="en-US" altLang="ru-RU" sz="2400" dirty="0"/>
              <a:t>Scintillation detector with enough sensitive area</a:t>
            </a:r>
            <a:r>
              <a:rPr lang="ru-RU" altLang="ru-RU" sz="2400" dirty="0"/>
              <a:t>: </a:t>
            </a:r>
            <a:r>
              <a:rPr lang="en-US" altLang="ru-RU" sz="2400" dirty="0"/>
              <a:t>not less than</a:t>
            </a:r>
            <a:r>
              <a:rPr lang="ru-RU" altLang="ru-RU" sz="2400" dirty="0"/>
              <a:t> 50 см</a:t>
            </a:r>
            <a:r>
              <a:rPr lang="ru-RU" altLang="ru-RU" sz="2400" baseline="30000" dirty="0"/>
              <a:t>2</a:t>
            </a:r>
            <a:r>
              <a:rPr lang="ru-RU" altLang="ru-RU" sz="2400" dirty="0"/>
              <a:t>.</a:t>
            </a:r>
            <a:r>
              <a:rPr lang="en-US" altLang="ru-RU" sz="2400" dirty="0"/>
              <a:t> Optimal value &gt;</a:t>
            </a:r>
            <a:r>
              <a:rPr lang="ru-RU" altLang="ru-RU" sz="2400" dirty="0"/>
              <a:t>100 см</a:t>
            </a:r>
            <a:r>
              <a:rPr lang="ru-RU" altLang="ru-RU" sz="2400" baseline="30000" dirty="0"/>
              <a:t>2</a:t>
            </a:r>
            <a:endParaRPr lang="en-US" altLang="ru-RU" sz="2400" baseline="30000" dirty="0"/>
          </a:p>
          <a:p>
            <a:pPr marL="342900" indent="-342900" algn="l" eaLnBrk="1" hangingPunct="1">
              <a:buFontTx/>
              <a:buChar char="•"/>
            </a:pPr>
            <a:r>
              <a:rPr lang="en-US" altLang="ru-RU" sz="2400" dirty="0"/>
              <a:t>Combination of plastic scintillator and crystal one for separate registration of gamma-quanta and electrons on the Earth orbit</a:t>
            </a:r>
            <a:endParaRPr lang="ru-RU" altLang="ru-RU" sz="2400" baseline="30000" dirty="0"/>
          </a:p>
          <a:p>
            <a:pPr marL="342900" indent="-342900" algn="l" eaLnBrk="1" hangingPunct="1">
              <a:buFontTx/>
              <a:buChar char="•"/>
            </a:pPr>
            <a:r>
              <a:rPr lang="en-US" altLang="ru-RU" sz="2400" dirty="0"/>
              <a:t>Storage of the collected data in the internal memory of the device. The stored data can be transferred after the correspondent request command.</a:t>
            </a:r>
          </a:p>
          <a:p>
            <a:pPr marL="342900" indent="-342900" algn="l" eaLnBrk="1" hangingPunct="1">
              <a:buFontTx/>
              <a:buChar char="•"/>
            </a:pPr>
            <a:r>
              <a:rPr lang="en-US" altLang="ru-RU" sz="2400" dirty="0"/>
              <a:t>Combination of monitoring and event-by-event data</a:t>
            </a:r>
            <a:endParaRPr lang="ru-RU" altLang="ru-RU" sz="2400" dirty="0"/>
          </a:p>
        </p:txBody>
      </p:sp>
    </p:spTree>
    <p:extLst>
      <p:ext uri="{BB962C8B-B14F-4D97-AF65-F5344CB8AC3E}">
        <p14:creationId xmlns:p14="http://schemas.microsoft.com/office/powerpoint/2010/main" val="2328337472"/>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7172F1F-5A29-4462-9704-C29C06F43BC1}"/>
              </a:ext>
            </a:extLst>
          </p:cNvPr>
          <p:cNvSpPr txBox="1"/>
          <p:nvPr/>
        </p:nvSpPr>
        <p:spPr>
          <a:xfrm>
            <a:off x="200513" y="2367332"/>
            <a:ext cx="6183203" cy="2308324"/>
          </a:xfrm>
          <a:prstGeom prst="rect">
            <a:avLst/>
          </a:prstGeom>
          <a:noFill/>
        </p:spPr>
        <p:txBody>
          <a:bodyPr wrap="square">
            <a:spAutoFit/>
          </a:bodyPr>
          <a:lstStyle/>
          <a:p>
            <a:r>
              <a:rPr lang="en-US" b="1" dirty="0">
                <a:solidFill>
                  <a:srgbClr val="00B98A">
                    <a:lumMod val="75000"/>
                  </a:srgbClr>
                </a:solidFill>
              </a:rPr>
              <a:t>Detector: combination of</a:t>
            </a:r>
            <a:r>
              <a:rPr lang="ru-RU" b="1" dirty="0">
                <a:solidFill>
                  <a:srgbClr val="00B98A">
                    <a:lumMod val="75000"/>
                  </a:srgbClr>
                </a:solidFill>
              </a:rPr>
              <a:t> </a:t>
            </a:r>
            <a:r>
              <a:rPr lang="en-US" b="1" dirty="0">
                <a:solidFill>
                  <a:srgbClr val="00B98A">
                    <a:lumMod val="75000"/>
                  </a:srgbClr>
                </a:solidFill>
              </a:rPr>
              <a:t>~</a:t>
            </a:r>
            <a:r>
              <a:rPr lang="ru-RU" b="1" dirty="0">
                <a:solidFill>
                  <a:srgbClr val="00B98A">
                    <a:lumMod val="75000"/>
                  </a:srgbClr>
                </a:solidFill>
              </a:rPr>
              <a:t>4 </a:t>
            </a:r>
            <a:r>
              <a:rPr lang="en-US" b="1" dirty="0">
                <a:solidFill>
                  <a:srgbClr val="00B98A">
                    <a:lumMod val="75000"/>
                  </a:srgbClr>
                </a:solidFill>
              </a:rPr>
              <a:t>mm of plastic </a:t>
            </a:r>
          </a:p>
          <a:p>
            <a:r>
              <a:rPr lang="en-US" b="1" dirty="0">
                <a:solidFill>
                  <a:srgbClr val="00B98A">
                    <a:lumMod val="75000"/>
                  </a:srgbClr>
                </a:solidFill>
              </a:rPr>
              <a:t>      scintillator and ~10</a:t>
            </a:r>
            <a:r>
              <a:rPr lang="ru-RU" b="1" dirty="0">
                <a:solidFill>
                  <a:srgbClr val="00B98A">
                    <a:lumMod val="75000"/>
                  </a:srgbClr>
                </a:solidFill>
              </a:rPr>
              <a:t> </a:t>
            </a:r>
            <a:r>
              <a:rPr lang="en-US" b="1" dirty="0">
                <a:solidFill>
                  <a:srgbClr val="00B98A">
                    <a:lumMod val="75000"/>
                  </a:srgbClr>
                </a:solidFill>
              </a:rPr>
              <a:t>mm</a:t>
            </a:r>
            <a:r>
              <a:rPr lang="ru-RU" b="1" dirty="0">
                <a:solidFill>
                  <a:srgbClr val="00B98A">
                    <a:lumMod val="75000"/>
                  </a:srgbClr>
                </a:solidFill>
              </a:rPr>
              <a:t> </a:t>
            </a:r>
            <a:r>
              <a:rPr lang="en-US" b="1" dirty="0">
                <a:solidFill>
                  <a:srgbClr val="00B98A">
                    <a:lumMod val="75000"/>
                  </a:srgbClr>
                </a:solidFill>
              </a:rPr>
              <a:t>of </a:t>
            </a:r>
            <a:r>
              <a:rPr lang="en-US" b="1" dirty="0" err="1">
                <a:solidFill>
                  <a:srgbClr val="00B98A">
                    <a:lumMod val="75000"/>
                  </a:srgbClr>
                </a:solidFill>
              </a:rPr>
              <a:t>CsI</a:t>
            </a:r>
            <a:r>
              <a:rPr lang="en-US" b="1" dirty="0">
                <a:solidFill>
                  <a:srgbClr val="00B98A">
                    <a:lumMod val="75000"/>
                  </a:srgbClr>
                </a:solidFill>
              </a:rPr>
              <a:t>(Tl)</a:t>
            </a:r>
          </a:p>
          <a:p>
            <a:r>
              <a:rPr lang="en-US" b="1" dirty="0">
                <a:solidFill>
                  <a:srgbClr val="00B98A">
                    <a:lumMod val="75000"/>
                  </a:srgbClr>
                </a:solidFill>
                <a:latin typeface="+mj-lt"/>
              </a:rPr>
              <a:t>Energy range</a:t>
            </a:r>
            <a:r>
              <a:rPr lang="ru-RU" b="1" dirty="0">
                <a:solidFill>
                  <a:schemeClr val="accent6">
                    <a:lumMod val="75000"/>
                  </a:schemeClr>
                </a:solidFill>
                <a:latin typeface="+mj-lt"/>
              </a:rPr>
              <a:t>: 0.05-2 </a:t>
            </a:r>
            <a:r>
              <a:rPr lang="en-US" b="1" dirty="0">
                <a:solidFill>
                  <a:schemeClr val="accent6">
                    <a:lumMod val="75000"/>
                  </a:schemeClr>
                </a:solidFill>
                <a:latin typeface="+mj-lt"/>
              </a:rPr>
              <a:t>MeV</a:t>
            </a:r>
            <a:endParaRPr lang="ru-RU" b="1" dirty="0">
              <a:solidFill>
                <a:schemeClr val="accent6">
                  <a:lumMod val="75000"/>
                </a:schemeClr>
              </a:solidFill>
              <a:latin typeface="+mj-lt"/>
            </a:endParaRPr>
          </a:p>
          <a:p>
            <a:r>
              <a:rPr lang="en-US" b="1" dirty="0">
                <a:solidFill>
                  <a:schemeClr val="accent6">
                    <a:lumMod val="75000"/>
                  </a:schemeClr>
                </a:solidFill>
                <a:latin typeface="+mj-lt"/>
              </a:rPr>
              <a:t>Effective area</a:t>
            </a:r>
            <a:r>
              <a:rPr lang="ru-RU" b="1" dirty="0">
                <a:solidFill>
                  <a:schemeClr val="accent6">
                    <a:lumMod val="75000"/>
                  </a:schemeClr>
                </a:solidFill>
                <a:latin typeface="+mj-lt"/>
              </a:rPr>
              <a:t> – 18 </a:t>
            </a:r>
            <a:r>
              <a:rPr lang="en-US" b="1" dirty="0">
                <a:solidFill>
                  <a:schemeClr val="accent6">
                    <a:lumMod val="75000"/>
                  </a:schemeClr>
                </a:solidFill>
                <a:latin typeface="+mj-lt"/>
              </a:rPr>
              <a:t>cm</a:t>
            </a:r>
            <a:r>
              <a:rPr lang="ru-RU" b="1" baseline="30000" dirty="0">
                <a:solidFill>
                  <a:schemeClr val="accent6">
                    <a:lumMod val="75000"/>
                  </a:schemeClr>
                </a:solidFill>
                <a:latin typeface="+mj-lt"/>
              </a:rPr>
              <a:t>2</a:t>
            </a:r>
            <a:endParaRPr lang="en-US" b="1" baseline="30000" dirty="0">
              <a:solidFill>
                <a:schemeClr val="accent6">
                  <a:lumMod val="75000"/>
                </a:schemeClr>
              </a:solidFill>
              <a:latin typeface="+mj-lt"/>
            </a:endParaRPr>
          </a:p>
          <a:p>
            <a:r>
              <a:rPr lang="en-US" b="1" dirty="0">
                <a:solidFill>
                  <a:schemeClr val="accent6">
                    <a:lumMod val="75000"/>
                  </a:schemeClr>
                </a:solidFill>
                <a:latin typeface="+mj-lt"/>
              </a:rPr>
              <a:t>3-axe magnetometer is placed inside the instrument</a:t>
            </a:r>
            <a:endParaRPr lang="ru-RU" b="1" dirty="0">
              <a:solidFill>
                <a:schemeClr val="accent6">
                  <a:lumMod val="75000"/>
                </a:schemeClr>
              </a:solidFill>
              <a:latin typeface="+mj-lt"/>
            </a:endParaRPr>
          </a:p>
          <a:p>
            <a:r>
              <a:rPr lang="en-US" b="1" dirty="0">
                <a:solidFill>
                  <a:schemeClr val="accent6">
                    <a:lumMod val="75000"/>
                  </a:schemeClr>
                </a:solidFill>
                <a:latin typeface="+mj-lt"/>
              </a:rPr>
              <a:t>Size: </a:t>
            </a:r>
            <a:r>
              <a:rPr lang="ru-RU" b="1" dirty="0">
                <a:solidFill>
                  <a:schemeClr val="accent6">
                    <a:lumMod val="75000"/>
                  </a:schemeClr>
                </a:solidFill>
                <a:latin typeface="+mj-lt"/>
              </a:rPr>
              <a:t>99х91х29 </a:t>
            </a:r>
            <a:r>
              <a:rPr lang="en-US" b="1" dirty="0">
                <a:solidFill>
                  <a:schemeClr val="accent6">
                    <a:lumMod val="75000"/>
                  </a:schemeClr>
                </a:solidFill>
                <a:latin typeface="+mj-lt"/>
              </a:rPr>
              <a:t>mm</a:t>
            </a:r>
            <a:endParaRPr lang="ru-RU" b="1" dirty="0">
              <a:solidFill>
                <a:schemeClr val="accent6">
                  <a:lumMod val="75000"/>
                </a:schemeClr>
              </a:solidFill>
              <a:latin typeface="+mj-lt"/>
            </a:endParaRPr>
          </a:p>
          <a:p>
            <a:r>
              <a:rPr lang="en-US" b="1" dirty="0">
                <a:solidFill>
                  <a:schemeClr val="accent6">
                    <a:lumMod val="75000"/>
                  </a:schemeClr>
                </a:solidFill>
                <a:latin typeface="+mj-lt"/>
              </a:rPr>
              <a:t>Mass: &lt;</a:t>
            </a:r>
            <a:r>
              <a:rPr lang="ru-RU" b="1" dirty="0">
                <a:solidFill>
                  <a:schemeClr val="accent6">
                    <a:lumMod val="75000"/>
                  </a:schemeClr>
                </a:solidFill>
                <a:latin typeface="+mj-lt"/>
              </a:rPr>
              <a:t> 480 </a:t>
            </a:r>
            <a:r>
              <a:rPr lang="en-US" b="1" dirty="0">
                <a:solidFill>
                  <a:schemeClr val="accent6">
                    <a:lumMod val="75000"/>
                  </a:schemeClr>
                </a:solidFill>
                <a:latin typeface="+mj-lt"/>
              </a:rPr>
              <a:t>g</a:t>
            </a:r>
            <a:endParaRPr lang="ru-RU" b="1" dirty="0">
              <a:solidFill>
                <a:schemeClr val="accent6">
                  <a:lumMod val="75000"/>
                </a:schemeClr>
              </a:solidFill>
              <a:latin typeface="+mj-lt"/>
            </a:endParaRPr>
          </a:p>
          <a:p>
            <a:r>
              <a:rPr lang="en-US" b="1" dirty="0">
                <a:solidFill>
                  <a:schemeClr val="accent6">
                    <a:lumMod val="75000"/>
                  </a:schemeClr>
                </a:solidFill>
                <a:latin typeface="+mj-lt"/>
              </a:rPr>
              <a:t>Power consumption: </a:t>
            </a:r>
            <a:r>
              <a:rPr lang="ru-RU" b="1" dirty="0">
                <a:solidFill>
                  <a:schemeClr val="accent6">
                    <a:lumMod val="75000"/>
                  </a:schemeClr>
                </a:solidFill>
                <a:latin typeface="+mj-lt"/>
              </a:rPr>
              <a:t>1.2 </a:t>
            </a:r>
            <a:r>
              <a:rPr lang="en-US" b="1" dirty="0">
                <a:solidFill>
                  <a:schemeClr val="accent6">
                    <a:lumMod val="75000"/>
                  </a:schemeClr>
                </a:solidFill>
                <a:latin typeface="+mj-lt"/>
              </a:rPr>
              <a:t>W</a:t>
            </a:r>
            <a:endParaRPr lang="ru-RU" b="1" dirty="0">
              <a:solidFill>
                <a:schemeClr val="accent6">
                  <a:lumMod val="75000"/>
                </a:schemeClr>
              </a:solidFill>
              <a:latin typeface="+mj-lt"/>
            </a:endParaRPr>
          </a:p>
        </p:txBody>
      </p:sp>
      <p:pic>
        <p:nvPicPr>
          <p:cNvPr id="3" name="Рисунок 2"/>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20000" contrast="18000"/>
                    </a14:imgEffect>
                  </a14:imgLayer>
                </a14:imgProps>
              </a:ext>
              <a:ext uri="{28A0092B-C50C-407E-A947-70E740481C1C}">
                <a14:useLocalDpi xmlns:a14="http://schemas.microsoft.com/office/drawing/2010/main" val="0"/>
              </a:ext>
            </a:extLst>
          </a:blip>
          <a:srcRect l="5847" r="2928"/>
          <a:stretch/>
        </p:blipFill>
        <p:spPr>
          <a:xfrm>
            <a:off x="6102682" y="1124744"/>
            <a:ext cx="2627564" cy="2160230"/>
          </a:xfrm>
          <a:prstGeom prst="rect">
            <a:avLst/>
          </a:prstGeom>
        </p:spPr>
      </p:pic>
      <p:sp>
        <p:nvSpPr>
          <p:cNvPr id="5" name="TextBox 4"/>
          <p:cNvSpPr txBox="1"/>
          <p:nvPr/>
        </p:nvSpPr>
        <p:spPr>
          <a:xfrm>
            <a:off x="215677" y="116632"/>
            <a:ext cx="8712646" cy="584775"/>
          </a:xfrm>
          <a:prstGeom prst="rect">
            <a:avLst/>
          </a:prstGeom>
          <a:noFill/>
        </p:spPr>
        <p:txBody>
          <a:bodyPr wrap="square" rtlCol="0">
            <a:spAutoFit/>
          </a:bodyPr>
          <a:lstStyle/>
          <a:p>
            <a:r>
              <a:rPr lang="en-US" sz="3200" b="1" dirty="0" err="1">
                <a:solidFill>
                  <a:srgbClr val="C00000"/>
                </a:solidFill>
                <a:effectLst>
                  <a:outerShdw blurRad="38100" dist="38100" dir="2700000" algn="tl">
                    <a:srgbClr val="000000">
                      <a:alpha val="43137"/>
                    </a:srgbClr>
                  </a:outerShdw>
                </a:effectLst>
              </a:rPr>
              <a:t>DeCoR</a:t>
            </a:r>
            <a:r>
              <a:rPr lang="en-US" sz="3200" b="1" dirty="0">
                <a:solidFill>
                  <a:srgbClr val="C00000"/>
                </a:solidFill>
                <a:effectLst>
                  <a:outerShdw blurRad="38100" dist="38100" dir="2700000" algn="tl">
                    <a:srgbClr val="000000">
                      <a:alpha val="43137"/>
                    </a:srgbClr>
                  </a:outerShdw>
                </a:effectLst>
              </a:rPr>
              <a:t> instrument</a:t>
            </a:r>
            <a:endParaRPr lang="ru-RU" sz="3200" b="1" dirty="0">
              <a:solidFill>
                <a:srgbClr val="C00000"/>
              </a:solidFill>
              <a:effectLst>
                <a:outerShdw blurRad="38100" dist="38100" dir="2700000" algn="tl">
                  <a:srgbClr val="000000">
                    <a:alpha val="43137"/>
                  </a:srgbClr>
                </a:outerShdw>
              </a:effectLst>
            </a:endParaRPr>
          </a:p>
        </p:txBody>
      </p:sp>
      <p:cxnSp>
        <p:nvCxnSpPr>
          <p:cNvPr id="6" name="Прямая соединительная линия 5"/>
          <p:cNvCxnSpPr/>
          <p:nvPr/>
        </p:nvCxnSpPr>
        <p:spPr>
          <a:xfrm>
            <a:off x="197204" y="716083"/>
            <a:ext cx="8533042"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97204" y="823624"/>
            <a:ext cx="5598932" cy="1477328"/>
          </a:xfrm>
          <a:prstGeom prst="rect">
            <a:avLst/>
          </a:prstGeom>
          <a:noFill/>
        </p:spPr>
        <p:txBody>
          <a:bodyPr wrap="square" rtlCol="0">
            <a:spAutoFit/>
          </a:bodyPr>
          <a:lstStyle/>
          <a:p>
            <a:r>
              <a:rPr lang="en-US" b="1" dirty="0">
                <a:solidFill>
                  <a:schemeClr val="tx2">
                    <a:lumMod val="25000"/>
                  </a:schemeClr>
                </a:solidFill>
              </a:rPr>
              <a:t>The </a:t>
            </a:r>
            <a:r>
              <a:rPr lang="en-US" b="1" dirty="0" err="1">
                <a:solidFill>
                  <a:schemeClr val="tx2">
                    <a:lumMod val="25000"/>
                  </a:schemeClr>
                </a:solidFill>
              </a:rPr>
              <a:t>DeCoR</a:t>
            </a:r>
            <a:r>
              <a:rPr lang="en-US" b="1" dirty="0">
                <a:solidFill>
                  <a:schemeClr val="tx2">
                    <a:lumMod val="25000"/>
                  </a:schemeClr>
                </a:solidFill>
              </a:rPr>
              <a:t> spectrometer of space radiation  is primarily designed to study fast variations of near-Earth electron fluxes such as micro-bursts observed in the experiment on the FIREBIRD-II satellite</a:t>
            </a:r>
            <a:endParaRPr lang="ru-RU" b="1" dirty="0">
              <a:solidFill>
                <a:schemeClr val="tx2">
                  <a:lumMod val="25000"/>
                </a:schemeClr>
              </a:solidFill>
            </a:endParaRPr>
          </a:p>
        </p:txBody>
      </p:sp>
      <p:pic>
        <p:nvPicPr>
          <p:cNvPr id="8" name="Рисунок 7">
            <a:extLst>
              <a:ext uri="{FF2B5EF4-FFF2-40B4-BE49-F238E27FC236}">
                <a16:creationId xmlns:a16="http://schemas.microsoft.com/office/drawing/2014/main" id="{726DFFC0-193D-4F67-90EE-5383F861F39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3754" y="4770108"/>
            <a:ext cx="2994920" cy="1912786"/>
          </a:xfrm>
          <a:prstGeom prst="rect">
            <a:avLst/>
          </a:prstGeom>
          <a:ln w="19050">
            <a:solidFill>
              <a:schemeClr val="accent6">
                <a:lumMod val="75000"/>
              </a:schemeClr>
            </a:solidFill>
          </a:ln>
        </p:spPr>
      </p:pic>
      <p:sp>
        <p:nvSpPr>
          <p:cNvPr id="9" name="TextBox 8">
            <a:extLst>
              <a:ext uri="{FF2B5EF4-FFF2-40B4-BE49-F238E27FC236}">
                <a16:creationId xmlns:a16="http://schemas.microsoft.com/office/drawing/2014/main" id="{33F6CC3F-52D9-4D9F-882E-203B96A25F52}"/>
              </a:ext>
            </a:extLst>
          </p:cNvPr>
          <p:cNvSpPr txBox="1"/>
          <p:nvPr/>
        </p:nvSpPr>
        <p:spPr>
          <a:xfrm>
            <a:off x="3732729" y="4707629"/>
            <a:ext cx="4572347" cy="1754326"/>
          </a:xfrm>
          <a:prstGeom prst="rect">
            <a:avLst/>
          </a:prstGeom>
          <a:noFill/>
        </p:spPr>
        <p:txBody>
          <a:bodyPr wrap="square" rtlCol="0">
            <a:spAutoFit/>
          </a:bodyPr>
          <a:lstStyle/>
          <a:p>
            <a:r>
              <a:rPr lang="en-US" b="1" dirty="0">
                <a:solidFill>
                  <a:schemeClr val="tx2">
                    <a:lumMod val="25000"/>
                  </a:schemeClr>
                </a:solidFill>
              </a:rPr>
              <a:t>Data are stored in the device memory in monitoring mode (count rates in several channels, continuously) and in event-by-event mode (exact energy and time data for every interaction for a number of events, starts by command)</a:t>
            </a:r>
            <a:endParaRPr lang="ru-RU" b="1" dirty="0">
              <a:solidFill>
                <a:schemeClr val="tx2">
                  <a:lumMod val="25000"/>
                </a:schemeClr>
              </a:solidFill>
            </a:endParaRPr>
          </a:p>
        </p:txBody>
      </p:sp>
      <p:sp>
        <p:nvSpPr>
          <p:cNvPr id="11" name="TextBox 10">
            <a:extLst>
              <a:ext uri="{FF2B5EF4-FFF2-40B4-BE49-F238E27FC236}">
                <a16:creationId xmlns:a16="http://schemas.microsoft.com/office/drawing/2014/main" id="{8234AB46-E793-4671-B567-D366EF5158B2}"/>
              </a:ext>
            </a:extLst>
          </p:cNvPr>
          <p:cNvSpPr txBox="1"/>
          <p:nvPr/>
        </p:nvSpPr>
        <p:spPr>
          <a:xfrm>
            <a:off x="3743747" y="3952200"/>
            <a:ext cx="5184576" cy="646331"/>
          </a:xfrm>
          <a:prstGeom prst="rect">
            <a:avLst/>
          </a:prstGeom>
          <a:noFill/>
        </p:spPr>
        <p:txBody>
          <a:bodyPr wrap="square" rtlCol="0">
            <a:spAutoFit/>
          </a:bodyPr>
          <a:lstStyle/>
          <a:p>
            <a:r>
              <a:rPr lang="en-US" b="1" dirty="0">
                <a:solidFill>
                  <a:schemeClr val="tx2">
                    <a:lumMod val="25000"/>
                  </a:schemeClr>
                </a:solidFill>
              </a:rPr>
              <a:t>Pulse shape analysis is used to determine the scintillator where the interaction took place</a:t>
            </a:r>
            <a:endParaRPr lang="ru-RU" b="1" dirty="0">
              <a:solidFill>
                <a:schemeClr val="tx2">
                  <a:lumMod val="25000"/>
                </a:schemeClr>
              </a:solidFill>
            </a:endParaRPr>
          </a:p>
        </p:txBody>
      </p:sp>
    </p:spTree>
    <p:extLst>
      <p:ext uri="{BB962C8B-B14F-4D97-AF65-F5344CB8AC3E}">
        <p14:creationId xmlns:p14="http://schemas.microsoft.com/office/powerpoint/2010/main" val="8092747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4717" y="-6123"/>
            <a:ext cx="8535400" cy="523220"/>
          </a:xfrm>
          <a:prstGeom prst="rect">
            <a:avLst/>
          </a:prstGeom>
          <a:noFill/>
        </p:spPr>
        <p:txBody>
          <a:bodyPr wrap="square" rtlCol="0">
            <a:spAutoFit/>
          </a:bodyPr>
          <a:lstStyle/>
          <a:p>
            <a:r>
              <a:rPr lang="en-US" sz="2800" b="1" dirty="0">
                <a:solidFill>
                  <a:srgbClr val="C00000"/>
                </a:solidFill>
              </a:rPr>
              <a:t>Space experiments with </a:t>
            </a:r>
            <a:r>
              <a:rPr lang="en-US" sz="2800" b="1" dirty="0" err="1">
                <a:solidFill>
                  <a:srgbClr val="C00000"/>
                </a:solidFill>
              </a:rPr>
              <a:t>DeCoR</a:t>
            </a:r>
            <a:r>
              <a:rPr lang="en-US" sz="2800" b="1" dirty="0">
                <a:solidFill>
                  <a:srgbClr val="C00000"/>
                </a:solidFill>
              </a:rPr>
              <a:t> devices</a:t>
            </a:r>
            <a:endParaRPr lang="ru-RU" sz="2800" b="1" dirty="0">
              <a:solidFill>
                <a:srgbClr val="C00000"/>
              </a:solidFill>
            </a:endParaRPr>
          </a:p>
        </p:txBody>
      </p:sp>
      <p:sp>
        <p:nvSpPr>
          <p:cNvPr id="6" name="TextBox 5"/>
          <p:cNvSpPr txBox="1"/>
          <p:nvPr/>
        </p:nvSpPr>
        <p:spPr>
          <a:xfrm>
            <a:off x="539552" y="548680"/>
            <a:ext cx="8136904" cy="646331"/>
          </a:xfrm>
          <a:prstGeom prst="rect">
            <a:avLst/>
          </a:prstGeom>
          <a:noFill/>
        </p:spPr>
        <p:txBody>
          <a:bodyPr wrap="square" rtlCol="0">
            <a:spAutoFit/>
          </a:bodyPr>
          <a:lstStyle/>
          <a:p>
            <a:r>
              <a:rPr lang="en-US" b="1" dirty="0">
                <a:solidFill>
                  <a:schemeClr val="bg1">
                    <a:lumMod val="75000"/>
                  </a:schemeClr>
                </a:solidFill>
              </a:rPr>
              <a:t>Flight history of </a:t>
            </a:r>
            <a:r>
              <a:rPr lang="en-US" b="1" dirty="0" err="1">
                <a:solidFill>
                  <a:schemeClr val="bg1">
                    <a:lumMod val="75000"/>
                  </a:schemeClr>
                </a:solidFill>
              </a:rPr>
              <a:t>DeCoR</a:t>
            </a:r>
            <a:r>
              <a:rPr lang="ru-RU" b="1" dirty="0">
                <a:solidFill>
                  <a:schemeClr val="bg1">
                    <a:lumMod val="75000"/>
                  </a:schemeClr>
                </a:solidFill>
              </a:rPr>
              <a:t>: 	2019 - … </a:t>
            </a:r>
            <a:r>
              <a:rPr lang="en-US" b="1" dirty="0" err="1">
                <a:solidFill>
                  <a:schemeClr val="bg1">
                    <a:lumMod val="75000"/>
                  </a:schemeClr>
                </a:solidFill>
              </a:rPr>
              <a:t>AmurSat</a:t>
            </a:r>
            <a:r>
              <a:rPr lang="ru-RU" b="1" dirty="0">
                <a:solidFill>
                  <a:schemeClr val="bg1">
                    <a:lumMod val="75000"/>
                  </a:schemeClr>
                </a:solidFill>
              </a:rPr>
              <a:t>, </a:t>
            </a:r>
            <a:r>
              <a:rPr lang="en-US" b="1" dirty="0">
                <a:solidFill>
                  <a:schemeClr val="bg1">
                    <a:lumMod val="75000"/>
                  </a:schemeClr>
                </a:solidFill>
              </a:rPr>
              <a:t>VDNH-</a:t>
            </a:r>
            <a:r>
              <a:rPr lang="ru-RU" b="1" dirty="0">
                <a:solidFill>
                  <a:schemeClr val="bg1">
                    <a:lumMod val="75000"/>
                  </a:schemeClr>
                </a:solidFill>
              </a:rPr>
              <a:t>80</a:t>
            </a:r>
          </a:p>
          <a:p>
            <a:r>
              <a:rPr lang="ru-RU" b="1" dirty="0">
                <a:solidFill>
                  <a:schemeClr val="bg1">
                    <a:lumMod val="75000"/>
                  </a:schemeClr>
                </a:solidFill>
              </a:rPr>
              <a:t>	</a:t>
            </a:r>
            <a:r>
              <a:rPr lang="en-US" b="1" dirty="0">
                <a:solidFill>
                  <a:schemeClr val="bg1">
                    <a:lumMod val="75000"/>
                  </a:schemeClr>
                </a:solidFill>
              </a:rPr>
              <a:t>		</a:t>
            </a:r>
            <a:r>
              <a:rPr lang="ru-RU" b="1" dirty="0">
                <a:solidFill>
                  <a:schemeClr val="bg1">
                    <a:lumMod val="75000"/>
                  </a:schemeClr>
                </a:solidFill>
              </a:rPr>
              <a:t>2020 - … </a:t>
            </a:r>
            <a:r>
              <a:rPr lang="en-US" b="1" dirty="0">
                <a:solidFill>
                  <a:schemeClr val="bg1">
                    <a:lumMod val="75000"/>
                  </a:schemeClr>
                </a:solidFill>
              </a:rPr>
              <a:t>Norby</a:t>
            </a:r>
            <a:r>
              <a:rPr lang="ru-RU" b="1" dirty="0">
                <a:solidFill>
                  <a:schemeClr val="bg1">
                    <a:lumMod val="75000"/>
                  </a:schemeClr>
                </a:solidFill>
              </a:rPr>
              <a:t>, </a:t>
            </a:r>
            <a:r>
              <a:rPr lang="en-US" b="1" dirty="0">
                <a:solidFill>
                  <a:schemeClr val="bg1">
                    <a:lumMod val="75000"/>
                  </a:schemeClr>
                </a:solidFill>
              </a:rPr>
              <a:t>Descartes</a:t>
            </a:r>
            <a:endParaRPr lang="ru-RU" b="1" dirty="0">
              <a:solidFill>
                <a:schemeClr val="bg1">
                  <a:lumMod val="75000"/>
                </a:schemeClr>
              </a:solidFill>
            </a:endParaRPr>
          </a:p>
        </p:txBody>
      </p:sp>
      <p:sp>
        <p:nvSpPr>
          <p:cNvPr id="7" name="TextBox 6"/>
          <p:cNvSpPr txBox="1"/>
          <p:nvPr/>
        </p:nvSpPr>
        <p:spPr>
          <a:xfrm>
            <a:off x="323528" y="6372036"/>
            <a:ext cx="8136904" cy="338554"/>
          </a:xfrm>
          <a:prstGeom prst="rect">
            <a:avLst/>
          </a:prstGeom>
          <a:noFill/>
        </p:spPr>
        <p:txBody>
          <a:bodyPr wrap="square" rtlCol="0">
            <a:spAutoFit/>
          </a:bodyPr>
          <a:lstStyle/>
          <a:p>
            <a:r>
              <a:rPr lang="en-US" sz="1600" b="1" dirty="0">
                <a:solidFill>
                  <a:schemeClr val="bg1">
                    <a:lumMod val="75000"/>
                  </a:schemeClr>
                </a:solidFill>
              </a:rPr>
              <a:t>Example of data from </a:t>
            </a:r>
            <a:r>
              <a:rPr lang="en-US" sz="1600" b="1" dirty="0" err="1">
                <a:solidFill>
                  <a:schemeClr val="bg1">
                    <a:lumMod val="75000"/>
                  </a:schemeClr>
                </a:solidFill>
              </a:rPr>
              <a:t>DeCoR</a:t>
            </a:r>
            <a:r>
              <a:rPr lang="en-US" sz="1600" b="1" dirty="0">
                <a:solidFill>
                  <a:schemeClr val="bg1">
                    <a:lumMod val="75000"/>
                  </a:schemeClr>
                </a:solidFill>
              </a:rPr>
              <a:t> / Descartes: three similar orbits with 1 day interval</a:t>
            </a:r>
            <a:endParaRPr lang="ru-RU" sz="1600" b="1" dirty="0">
              <a:solidFill>
                <a:schemeClr val="bg1">
                  <a:lumMod val="75000"/>
                </a:schemeClr>
              </a:solidFill>
            </a:endParaRPr>
          </a:p>
        </p:txBody>
      </p:sp>
      <p:pic>
        <p:nvPicPr>
          <p:cNvPr id="10" name="Picture 2">
            <a:extLst>
              <a:ext uri="{FF2B5EF4-FFF2-40B4-BE49-F238E27FC236}">
                <a16:creationId xmlns:a16="http://schemas.microsoft.com/office/drawing/2014/main" id="{CF9BCD40-31C0-4A5D-97F2-D8AAFDA47BF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0375" r="1250" b="33924"/>
          <a:stretch/>
        </p:blipFill>
        <p:spPr bwMode="auto">
          <a:xfrm>
            <a:off x="556791" y="1268760"/>
            <a:ext cx="8191424" cy="16650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a:extLst>
              <a:ext uri="{FF2B5EF4-FFF2-40B4-BE49-F238E27FC236}">
                <a16:creationId xmlns:a16="http://schemas.microsoft.com/office/drawing/2014/main" id="{3AFC03B2-5DC9-4669-8CE6-0FB16A4A231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59" t="31626" b="33354"/>
          <a:stretch/>
        </p:blipFill>
        <p:spPr bwMode="auto">
          <a:xfrm>
            <a:off x="286602" y="2996952"/>
            <a:ext cx="8116035" cy="17156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4">
            <a:extLst>
              <a:ext uri="{FF2B5EF4-FFF2-40B4-BE49-F238E27FC236}">
                <a16:creationId xmlns:a16="http://schemas.microsoft.com/office/drawing/2014/main" id="{157A2E29-0549-44A0-A6D3-6C46E3A195A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1367" r="2001" b="33007"/>
          <a:stretch/>
        </p:blipFill>
        <p:spPr bwMode="auto">
          <a:xfrm>
            <a:off x="383877" y="4797153"/>
            <a:ext cx="8220572" cy="1584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Прямая соединительная линия 2">
            <a:extLst>
              <a:ext uri="{FF2B5EF4-FFF2-40B4-BE49-F238E27FC236}">
                <a16:creationId xmlns:a16="http://schemas.microsoft.com/office/drawing/2014/main" id="{C16027DC-07CD-4903-AD2B-96957A3FB119}"/>
              </a:ext>
            </a:extLst>
          </p:cNvPr>
          <p:cNvCxnSpPr/>
          <p:nvPr/>
        </p:nvCxnSpPr>
        <p:spPr>
          <a:xfrm>
            <a:off x="213883" y="517097"/>
            <a:ext cx="86065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65605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3464" y="1772815"/>
            <a:ext cx="7183896" cy="4180243"/>
          </a:xfrm>
          <a:prstGeom prst="rect">
            <a:avLst/>
          </a:prstGeom>
          <a:ln>
            <a:solidFill>
              <a:schemeClr val="tx2">
                <a:lumMod val="25000"/>
              </a:schemeClr>
            </a:solidFill>
          </a:ln>
        </p:spPr>
      </p:pic>
      <p:sp>
        <p:nvSpPr>
          <p:cNvPr id="3" name="TextBox 2"/>
          <p:cNvSpPr txBox="1"/>
          <p:nvPr/>
        </p:nvSpPr>
        <p:spPr>
          <a:xfrm>
            <a:off x="251520" y="980728"/>
            <a:ext cx="8568952" cy="646331"/>
          </a:xfrm>
          <a:prstGeom prst="rect">
            <a:avLst/>
          </a:prstGeom>
          <a:noFill/>
        </p:spPr>
        <p:txBody>
          <a:bodyPr wrap="square" rtlCol="0">
            <a:spAutoFit/>
          </a:bodyPr>
          <a:lstStyle/>
          <a:p>
            <a:r>
              <a:rPr lang="en-US" b="1" dirty="0">
                <a:solidFill>
                  <a:schemeClr val="bg1">
                    <a:lumMod val="75000"/>
                  </a:schemeClr>
                </a:solidFill>
              </a:rPr>
              <a:t>Correlation of count rate of electrons with magnetometer readings in the outer radiation belt </a:t>
            </a:r>
            <a:r>
              <a:rPr lang="ru-RU" b="1" dirty="0">
                <a:solidFill>
                  <a:schemeClr val="bg1">
                    <a:lumMod val="75000"/>
                  </a:schemeClr>
                </a:solidFill>
              </a:rPr>
              <a:t>(</a:t>
            </a:r>
            <a:r>
              <a:rPr lang="en-US" b="1" dirty="0">
                <a:solidFill>
                  <a:schemeClr val="bg1">
                    <a:lumMod val="75000"/>
                  </a:schemeClr>
                </a:solidFill>
              </a:rPr>
              <a:t>monitoring data of </a:t>
            </a:r>
            <a:r>
              <a:rPr lang="en-US" b="1" dirty="0" err="1">
                <a:solidFill>
                  <a:schemeClr val="bg1">
                    <a:lumMod val="75000"/>
                  </a:schemeClr>
                </a:solidFill>
              </a:rPr>
              <a:t>DeCoR</a:t>
            </a:r>
            <a:r>
              <a:rPr lang="en-US" b="1" dirty="0">
                <a:solidFill>
                  <a:schemeClr val="bg1">
                    <a:lumMod val="75000"/>
                  </a:schemeClr>
                </a:solidFill>
              </a:rPr>
              <a:t> / Norby are presented</a:t>
            </a:r>
            <a:r>
              <a:rPr lang="ru-RU" b="1" dirty="0">
                <a:solidFill>
                  <a:schemeClr val="bg1">
                    <a:lumMod val="75000"/>
                  </a:schemeClr>
                </a:solidFill>
              </a:rPr>
              <a:t>)</a:t>
            </a:r>
          </a:p>
        </p:txBody>
      </p:sp>
      <p:sp>
        <p:nvSpPr>
          <p:cNvPr id="5" name="TextBox 4">
            <a:extLst>
              <a:ext uri="{FF2B5EF4-FFF2-40B4-BE49-F238E27FC236}">
                <a16:creationId xmlns:a16="http://schemas.microsoft.com/office/drawing/2014/main" id="{10436F8D-9938-410B-A7EC-098B833B667A}"/>
              </a:ext>
            </a:extLst>
          </p:cNvPr>
          <p:cNvSpPr txBox="1"/>
          <p:nvPr/>
        </p:nvSpPr>
        <p:spPr>
          <a:xfrm>
            <a:off x="323529" y="44624"/>
            <a:ext cx="8535400" cy="523220"/>
          </a:xfrm>
          <a:prstGeom prst="rect">
            <a:avLst/>
          </a:prstGeom>
          <a:noFill/>
        </p:spPr>
        <p:txBody>
          <a:bodyPr wrap="square" rtlCol="0">
            <a:spAutoFit/>
          </a:bodyPr>
          <a:lstStyle/>
          <a:p>
            <a:r>
              <a:rPr lang="en-US" sz="2800" b="1" dirty="0">
                <a:solidFill>
                  <a:schemeClr val="accent2">
                    <a:lumMod val="75000"/>
                  </a:schemeClr>
                </a:solidFill>
              </a:rPr>
              <a:t>Previous space experiments with </a:t>
            </a:r>
            <a:r>
              <a:rPr lang="en-US" sz="2800" b="1" dirty="0" err="1">
                <a:solidFill>
                  <a:schemeClr val="accent2">
                    <a:lumMod val="75000"/>
                  </a:schemeClr>
                </a:solidFill>
              </a:rPr>
              <a:t>DeCoR</a:t>
            </a:r>
            <a:r>
              <a:rPr lang="en-US" sz="2800" b="1" dirty="0">
                <a:solidFill>
                  <a:schemeClr val="accent2">
                    <a:lumMod val="75000"/>
                  </a:schemeClr>
                </a:solidFill>
              </a:rPr>
              <a:t> devices</a:t>
            </a:r>
            <a:endParaRPr lang="ru-RU" sz="2800" b="1" dirty="0">
              <a:solidFill>
                <a:schemeClr val="accent2">
                  <a:lumMod val="75000"/>
                </a:schemeClr>
              </a:solidFill>
            </a:endParaRPr>
          </a:p>
        </p:txBody>
      </p:sp>
    </p:spTree>
    <p:extLst>
      <p:ext uri="{BB962C8B-B14F-4D97-AF65-F5344CB8AC3E}">
        <p14:creationId xmlns:p14="http://schemas.microsoft.com/office/powerpoint/2010/main" val="1013419596"/>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Облака">
  <a:themeElements>
    <a:clrScheme name="Облака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fontScheme name="Облака">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блака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clrMap bg1="dk2" tx1="lt1" bg2="dk1" tx2="lt2" accent1="accent1" accent2="accent2" accent3="accent3" accent4="accent4" accent5="accent5" accent6="accent6" hlink="hlink" folHlink="folHlink"/>
    </a:extraClrScheme>
    <a:extraClrScheme>
      <a:clrScheme name="Облака 2">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Облака 3">
        <a:dk1>
          <a:srgbClr val="010199"/>
        </a:dk1>
        <a:lt1>
          <a:srgbClr val="FFFFFF"/>
        </a:lt1>
        <a:dk2>
          <a:srgbClr val="000092"/>
        </a:dk2>
        <a:lt2>
          <a:srgbClr val="CCFFFF"/>
        </a:lt2>
        <a:accent1>
          <a:srgbClr val="66CCFF"/>
        </a:accent1>
        <a:accent2>
          <a:srgbClr val="2EBDBA"/>
        </a:accent2>
        <a:accent3>
          <a:srgbClr val="AAAAC7"/>
        </a:accent3>
        <a:accent4>
          <a:srgbClr val="DADADA"/>
        </a:accent4>
        <a:accent5>
          <a:srgbClr val="B8E2FF"/>
        </a:accent5>
        <a:accent6>
          <a:srgbClr val="29ABA8"/>
        </a:accent6>
        <a:hlink>
          <a:srgbClr val="66FFFF"/>
        </a:hlink>
        <a:folHlink>
          <a:srgbClr val="CC99FF"/>
        </a:folHlink>
      </a:clrScheme>
      <a:clrMap bg1="dk2" tx1="lt1" bg2="dk1" tx2="lt2" accent1="accent1" accent2="accent2" accent3="accent3" accent4="accent4" accent5="accent5" accent6="accent6" hlink="hlink" folHlink="folHlink"/>
    </a:extraClrScheme>
    <a:extraClrScheme>
      <a:clrScheme name="Облака 4">
        <a:dk1>
          <a:srgbClr val="000000"/>
        </a:dk1>
        <a:lt1>
          <a:srgbClr val="FFFFFF"/>
        </a:lt1>
        <a:dk2>
          <a:srgbClr val="006A67"/>
        </a:dk2>
        <a:lt2>
          <a:srgbClr val="FFFFCC"/>
        </a:lt2>
        <a:accent1>
          <a:srgbClr val="33CCCC"/>
        </a:accent1>
        <a:accent2>
          <a:srgbClr val="6D6FC7"/>
        </a:accent2>
        <a:accent3>
          <a:srgbClr val="AAB9B8"/>
        </a:accent3>
        <a:accent4>
          <a:srgbClr val="DADADA"/>
        </a:accent4>
        <a:accent5>
          <a:srgbClr val="ADE2E2"/>
        </a:accent5>
        <a:accent6>
          <a:srgbClr val="6264B4"/>
        </a:accent6>
        <a:hlink>
          <a:srgbClr val="00FFFF"/>
        </a:hlink>
        <a:folHlink>
          <a:srgbClr val="00CC66"/>
        </a:folHlink>
      </a:clrScheme>
      <a:clrMap bg1="dk2" tx1="lt1" bg2="dk1" tx2="lt2" accent1="accent1" accent2="accent2" accent3="accent3" accent4="accent4" accent5="accent5" accent6="accent6" hlink="hlink" folHlink="folHlink"/>
    </a:extraClrScheme>
    <a:extraClrScheme>
      <a:clrScheme name="Облака 5">
        <a:dk1>
          <a:srgbClr val="4D4D4D"/>
        </a:dk1>
        <a:lt1>
          <a:srgbClr val="FFFFFF"/>
        </a:lt1>
        <a:dk2>
          <a:srgbClr val="650BB7"/>
        </a:dk2>
        <a:lt2>
          <a:srgbClr val="FFFFFF"/>
        </a:lt2>
        <a:accent1>
          <a:srgbClr val="FF66FF"/>
        </a:accent1>
        <a:accent2>
          <a:srgbClr val="666699"/>
        </a:accent2>
        <a:accent3>
          <a:srgbClr val="B8AAD8"/>
        </a:accent3>
        <a:accent4>
          <a:srgbClr val="DADADA"/>
        </a:accent4>
        <a:accent5>
          <a:srgbClr val="FFB8FF"/>
        </a:accent5>
        <a:accent6>
          <a:srgbClr val="5C5C8A"/>
        </a:accent6>
        <a:hlink>
          <a:srgbClr val="E9E9FF"/>
        </a:hlink>
        <a:folHlink>
          <a:srgbClr val="CCECFF"/>
        </a:folHlink>
      </a:clrScheme>
      <a:clrMap bg1="dk2" tx1="lt1" bg2="dk1" tx2="lt2" accent1="accent1" accent2="accent2" accent3="accent3" accent4="accent4" accent5="accent5" accent6="accent6" hlink="hlink" folHlink="folHlink"/>
    </a:extraClrScheme>
    <a:extraClrScheme>
      <a:clrScheme name="Облака 6">
        <a:dk1>
          <a:srgbClr val="FFFFFF"/>
        </a:dk1>
        <a:lt1>
          <a:srgbClr val="FFFFFF"/>
        </a:lt1>
        <a:dk2>
          <a:srgbClr val="005000"/>
        </a:dk2>
        <a:lt2>
          <a:srgbClr val="DCEAAE"/>
        </a:lt2>
        <a:accent1>
          <a:srgbClr val="99CC00"/>
        </a:accent1>
        <a:accent2>
          <a:srgbClr val="6F801A"/>
        </a:accent2>
        <a:accent3>
          <a:srgbClr val="AAB3AA"/>
        </a:accent3>
        <a:accent4>
          <a:srgbClr val="DADADA"/>
        </a:accent4>
        <a:accent5>
          <a:srgbClr val="CAE2AA"/>
        </a:accent5>
        <a:accent6>
          <a:srgbClr val="647316"/>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Облака 7">
        <a:dk1>
          <a:srgbClr val="4F4F77"/>
        </a:dk1>
        <a:lt1>
          <a:srgbClr val="FFFFFF"/>
        </a:lt1>
        <a:dk2>
          <a:srgbClr val="7979A5"/>
        </a:dk2>
        <a:lt2>
          <a:srgbClr val="F3F3FF"/>
        </a:lt2>
        <a:accent1>
          <a:srgbClr val="5D5D8B"/>
        </a:accent1>
        <a:accent2>
          <a:srgbClr val="66CCFF"/>
        </a:accent2>
        <a:accent3>
          <a:srgbClr val="BEBECF"/>
        </a:accent3>
        <a:accent4>
          <a:srgbClr val="DADADA"/>
        </a:accent4>
        <a:accent5>
          <a:srgbClr val="B6B6C4"/>
        </a:accent5>
        <a:accent6>
          <a:srgbClr val="5CB9E7"/>
        </a:accent6>
        <a:hlink>
          <a:srgbClr val="CCECFF"/>
        </a:hlink>
        <a:folHlink>
          <a:srgbClr val="FFFFCC"/>
        </a:folHlink>
      </a:clrScheme>
      <a:clrMap bg1="dk2" tx1="lt1" bg2="dk1" tx2="lt2" accent1="accent1" accent2="accent2" accent3="accent3" accent4="accent4" accent5="accent5" accent6="accent6" hlink="hlink" folHlink="folHlink"/>
    </a:extraClrScheme>
    <a:extraClrScheme>
      <a:clrScheme name="Облака 8">
        <a:dk1>
          <a:srgbClr val="000000"/>
        </a:dk1>
        <a:lt1>
          <a:srgbClr val="B9B9B9"/>
        </a:lt1>
        <a:dk2>
          <a:srgbClr val="8A8472"/>
        </a:dk2>
        <a:lt2>
          <a:srgbClr val="4D4D4D"/>
        </a:lt2>
        <a:accent1>
          <a:srgbClr val="EDEEE2"/>
        </a:accent1>
        <a:accent2>
          <a:srgbClr val="7FAA7E"/>
        </a:accent2>
        <a:accent3>
          <a:srgbClr val="D9D9D9"/>
        </a:accent3>
        <a:accent4>
          <a:srgbClr val="000000"/>
        </a:accent4>
        <a:accent5>
          <a:srgbClr val="F4F5EE"/>
        </a:accent5>
        <a:accent6>
          <a:srgbClr val="729A72"/>
        </a:accent6>
        <a:hlink>
          <a:srgbClr val="008000"/>
        </a:hlink>
        <a:folHlink>
          <a:srgbClr val="989400"/>
        </a:folHlink>
      </a:clrScheme>
      <a:clrMap bg1="lt1" tx1="dk1" bg2="lt2" tx2="dk2" accent1="accent1" accent2="accent2" accent3="accent3" accent4="accent4" accent5="accent5" accent6="accent6" hlink="hlink" folHlink="folHlink"/>
    </a:extraClrScheme>
    <a:extraClrScheme>
      <a:clrScheme name="Облака 9">
        <a:dk1>
          <a:srgbClr val="000000"/>
        </a:dk1>
        <a:lt1>
          <a:srgbClr val="FEA24E"/>
        </a:lt1>
        <a:dk2>
          <a:srgbClr val="CC6600"/>
        </a:dk2>
        <a:lt2>
          <a:srgbClr val="808080"/>
        </a:lt2>
        <a:accent1>
          <a:srgbClr val="FBEECD"/>
        </a:accent1>
        <a:accent2>
          <a:srgbClr val="ECD044"/>
        </a:accent2>
        <a:accent3>
          <a:srgbClr val="FECEB2"/>
        </a:accent3>
        <a:accent4>
          <a:srgbClr val="000000"/>
        </a:accent4>
        <a:accent5>
          <a:srgbClr val="FDF5E3"/>
        </a:accent5>
        <a:accent6>
          <a:srgbClr val="D6BC3D"/>
        </a:accent6>
        <a:hlink>
          <a:srgbClr val="E42B00"/>
        </a:hlink>
        <a:folHlink>
          <a:srgbClr val="996633"/>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Оформление по умолчанию">
  <a:themeElements>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Оформление по умолчанию">
  <a:themeElements>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Оформление по умолчанию">
  <a:themeElements>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Облака">
  <a:themeElements>
    <a:clrScheme name="Облака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fontScheme name="Облака">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блака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clrMap bg1="dk2" tx1="lt1" bg2="dk1" tx2="lt2" accent1="accent1" accent2="accent2" accent3="accent3" accent4="accent4" accent5="accent5" accent6="accent6" hlink="hlink" folHlink="folHlink"/>
    </a:extraClrScheme>
    <a:extraClrScheme>
      <a:clrScheme name="Облака 2">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Облака 3">
        <a:dk1>
          <a:srgbClr val="010199"/>
        </a:dk1>
        <a:lt1>
          <a:srgbClr val="FFFFFF"/>
        </a:lt1>
        <a:dk2>
          <a:srgbClr val="000092"/>
        </a:dk2>
        <a:lt2>
          <a:srgbClr val="CCFFFF"/>
        </a:lt2>
        <a:accent1>
          <a:srgbClr val="66CCFF"/>
        </a:accent1>
        <a:accent2>
          <a:srgbClr val="2EBDBA"/>
        </a:accent2>
        <a:accent3>
          <a:srgbClr val="AAAAC7"/>
        </a:accent3>
        <a:accent4>
          <a:srgbClr val="DADADA"/>
        </a:accent4>
        <a:accent5>
          <a:srgbClr val="B8E2FF"/>
        </a:accent5>
        <a:accent6>
          <a:srgbClr val="29ABA8"/>
        </a:accent6>
        <a:hlink>
          <a:srgbClr val="66FFFF"/>
        </a:hlink>
        <a:folHlink>
          <a:srgbClr val="CC99FF"/>
        </a:folHlink>
      </a:clrScheme>
      <a:clrMap bg1="dk2" tx1="lt1" bg2="dk1" tx2="lt2" accent1="accent1" accent2="accent2" accent3="accent3" accent4="accent4" accent5="accent5" accent6="accent6" hlink="hlink" folHlink="folHlink"/>
    </a:extraClrScheme>
    <a:extraClrScheme>
      <a:clrScheme name="Облака 4">
        <a:dk1>
          <a:srgbClr val="000000"/>
        </a:dk1>
        <a:lt1>
          <a:srgbClr val="FFFFFF"/>
        </a:lt1>
        <a:dk2>
          <a:srgbClr val="006A67"/>
        </a:dk2>
        <a:lt2>
          <a:srgbClr val="FFFFCC"/>
        </a:lt2>
        <a:accent1>
          <a:srgbClr val="33CCCC"/>
        </a:accent1>
        <a:accent2>
          <a:srgbClr val="6D6FC7"/>
        </a:accent2>
        <a:accent3>
          <a:srgbClr val="AAB9B8"/>
        </a:accent3>
        <a:accent4>
          <a:srgbClr val="DADADA"/>
        </a:accent4>
        <a:accent5>
          <a:srgbClr val="ADE2E2"/>
        </a:accent5>
        <a:accent6>
          <a:srgbClr val="6264B4"/>
        </a:accent6>
        <a:hlink>
          <a:srgbClr val="00FFFF"/>
        </a:hlink>
        <a:folHlink>
          <a:srgbClr val="00CC66"/>
        </a:folHlink>
      </a:clrScheme>
      <a:clrMap bg1="dk2" tx1="lt1" bg2="dk1" tx2="lt2" accent1="accent1" accent2="accent2" accent3="accent3" accent4="accent4" accent5="accent5" accent6="accent6" hlink="hlink" folHlink="folHlink"/>
    </a:extraClrScheme>
    <a:extraClrScheme>
      <a:clrScheme name="Облака 5">
        <a:dk1>
          <a:srgbClr val="4D4D4D"/>
        </a:dk1>
        <a:lt1>
          <a:srgbClr val="FFFFFF"/>
        </a:lt1>
        <a:dk2>
          <a:srgbClr val="650BB7"/>
        </a:dk2>
        <a:lt2>
          <a:srgbClr val="FFFFFF"/>
        </a:lt2>
        <a:accent1>
          <a:srgbClr val="FF66FF"/>
        </a:accent1>
        <a:accent2>
          <a:srgbClr val="666699"/>
        </a:accent2>
        <a:accent3>
          <a:srgbClr val="B8AAD8"/>
        </a:accent3>
        <a:accent4>
          <a:srgbClr val="DADADA"/>
        </a:accent4>
        <a:accent5>
          <a:srgbClr val="FFB8FF"/>
        </a:accent5>
        <a:accent6>
          <a:srgbClr val="5C5C8A"/>
        </a:accent6>
        <a:hlink>
          <a:srgbClr val="E9E9FF"/>
        </a:hlink>
        <a:folHlink>
          <a:srgbClr val="CCECFF"/>
        </a:folHlink>
      </a:clrScheme>
      <a:clrMap bg1="dk2" tx1="lt1" bg2="dk1" tx2="lt2" accent1="accent1" accent2="accent2" accent3="accent3" accent4="accent4" accent5="accent5" accent6="accent6" hlink="hlink" folHlink="folHlink"/>
    </a:extraClrScheme>
    <a:extraClrScheme>
      <a:clrScheme name="Облака 6">
        <a:dk1>
          <a:srgbClr val="FFFFFF"/>
        </a:dk1>
        <a:lt1>
          <a:srgbClr val="FFFFFF"/>
        </a:lt1>
        <a:dk2>
          <a:srgbClr val="005000"/>
        </a:dk2>
        <a:lt2>
          <a:srgbClr val="DCEAAE"/>
        </a:lt2>
        <a:accent1>
          <a:srgbClr val="99CC00"/>
        </a:accent1>
        <a:accent2>
          <a:srgbClr val="6F801A"/>
        </a:accent2>
        <a:accent3>
          <a:srgbClr val="AAB3AA"/>
        </a:accent3>
        <a:accent4>
          <a:srgbClr val="DADADA"/>
        </a:accent4>
        <a:accent5>
          <a:srgbClr val="CAE2AA"/>
        </a:accent5>
        <a:accent6>
          <a:srgbClr val="647316"/>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Облака 7">
        <a:dk1>
          <a:srgbClr val="4F4F77"/>
        </a:dk1>
        <a:lt1>
          <a:srgbClr val="FFFFFF"/>
        </a:lt1>
        <a:dk2>
          <a:srgbClr val="7979A5"/>
        </a:dk2>
        <a:lt2>
          <a:srgbClr val="F3F3FF"/>
        </a:lt2>
        <a:accent1>
          <a:srgbClr val="5D5D8B"/>
        </a:accent1>
        <a:accent2>
          <a:srgbClr val="66CCFF"/>
        </a:accent2>
        <a:accent3>
          <a:srgbClr val="BEBECF"/>
        </a:accent3>
        <a:accent4>
          <a:srgbClr val="DADADA"/>
        </a:accent4>
        <a:accent5>
          <a:srgbClr val="B6B6C4"/>
        </a:accent5>
        <a:accent6>
          <a:srgbClr val="5CB9E7"/>
        </a:accent6>
        <a:hlink>
          <a:srgbClr val="CCECFF"/>
        </a:hlink>
        <a:folHlink>
          <a:srgbClr val="FFFFCC"/>
        </a:folHlink>
      </a:clrScheme>
      <a:clrMap bg1="dk2" tx1="lt1" bg2="dk1" tx2="lt2" accent1="accent1" accent2="accent2" accent3="accent3" accent4="accent4" accent5="accent5" accent6="accent6" hlink="hlink" folHlink="folHlink"/>
    </a:extraClrScheme>
    <a:extraClrScheme>
      <a:clrScheme name="Облака 8">
        <a:dk1>
          <a:srgbClr val="000000"/>
        </a:dk1>
        <a:lt1>
          <a:srgbClr val="B9B9B9"/>
        </a:lt1>
        <a:dk2>
          <a:srgbClr val="8A8472"/>
        </a:dk2>
        <a:lt2>
          <a:srgbClr val="4D4D4D"/>
        </a:lt2>
        <a:accent1>
          <a:srgbClr val="EDEEE2"/>
        </a:accent1>
        <a:accent2>
          <a:srgbClr val="7FAA7E"/>
        </a:accent2>
        <a:accent3>
          <a:srgbClr val="D9D9D9"/>
        </a:accent3>
        <a:accent4>
          <a:srgbClr val="000000"/>
        </a:accent4>
        <a:accent5>
          <a:srgbClr val="F4F5EE"/>
        </a:accent5>
        <a:accent6>
          <a:srgbClr val="729A72"/>
        </a:accent6>
        <a:hlink>
          <a:srgbClr val="008000"/>
        </a:hlink>
        <a:folHlink>
          <a:srgbClr val="989400"/>
        </a:folHlink>
      </a:clrScheme>
      <a:clrMap bg1="lt1" tx1="dk1" bg2="lt2" tx2="dk2" accent1="accent1" accent2="accent2" accent3="accent3" accent4="accent4" accent5="accent5" accent6="accent6" hlink="hlink" folHlink="folHlink"/>
    </a:extraClrScheme>
    <a:extraClrScheme>
      <a:clrScheme name="Облака 9">
        <a:dk1>
          <a:srgbClr val="000000"/>
        </a:dk1>
        <a:lt1>
          <a:srgbClr val="FEA24E"/>
        </a:lt1>
        <a:dk2>
          <a:srgbClr val="CC6600"/>
        </a:dk2>
        <a:lt2>
          <a:srgbClr val="808080"/>
        </a:lt2>
        <a:accent1>
          <a:srgbClr val="FBEECD"/>
        </a:accent1>
        <a:accent2>
          <a:srgbClr val="ECD044"/>
        </a:accent2>
        <a:accent3>
          <a:srgbClr val="FECEB2"/>
        </a:accent3>
        <a:accent4>
          <a:srgbClr val="000000"/>
        </a:accent4>
        <a:accent5>
          <a:srgbClr val="FDF5E3"/>
        </a:accent5>
        <a:accent6>
          <a:srgbClr val="D6BC3D"/>
        </a:accent6>
        <a:hlink>
          <a:srgbClr val="E42B00"/>
        </a:hlink>
        <a:folHlink>
          <a:srgbClr val="996633"/>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4206</TotalTime>
  <Words>1397</Words>
  <Application>Microsoft Office PowerPoint</Application>
  <PresentationFormat>Экран (4:3)</PresentationFormat>
  <Paragraphs>134</Paragraphs>
  <Slides>22</Slides>
  <Notes>6</Notes>
  <HiddenSlides>0</HiddenSlides>
  <MMClips>0</MMClips>
  <ScaleCrop>false</ScaleCrop>
  <HeadingPairs>
    <vt:vector size="6" baseType="variant">
      <vt:variant>
        <vt:lpstr>Использованные шрифты</vt:lpstr>
      </vt:variant>
      <vt:variant>
        <vt:i4>4</vt:i4>
      </vt:variant>
      <vt:variant>
        <vt:lpstr>Тема</vt:lpstr>
      </vt:variant>
      <vt:variant>
        <vt:i4>7</vt:i4>
      </vt:variant>
      <vt:variant>
        <vt:lpstr>Заголовки слайдов</vt:lpstr>
      </vt:variant>
      <vt:variant>
        <vt:i4>22</vt:i4>
      </vt:variant>
    </vt:vector>
  </HeadingPairs>
  <TitlesOfParts>
    <vt:vector size="33" baseType="lpstr">
      <vt:lpstr>Arial</vt:lpstr>
      <vt:lpstr>Calibri</vt:lpstr>
      <vt:lpstr>Times New Roman</vt:lpstr>
      <vt:lpstr>Wingdings</vt:lpstr>
      <vt:lpstr>Тема Office</vt:lpstr>
      <vt:lpstr>Облака</vt:lpstr>
      <vt:lpstr>1_Тема Office</vt:lpstr>
      <vt:lpstr>Оформление по умолчанию</vt:lpstr>
      <vt:lpstr>1_Оформление по умолчанию</vt:lpstr>
      <vt:lpstr>2_Оформление по умолчанию</vt:lpstr>
      <vt:lpstr>1_Облака</vt:lpstr>
      <vt:lpstr>Презентация PowerPoint</vt:lpstr>
      <vt:lpstr>Презентация PowerPoint</vt:lpstr>
      <vt:lpstr>Презентация PowerPoint</vt:lpstr>
      <vt:lpstr>Презентация PowerPoint</vt:lpstr>
      <vt:lpstr>CubeSat program of MSU</vt:lpstr>
      <vt:lpstr>Principles of the gamma-ray and electron detector design </vt:lpstr>
      <vt:lpstr>Презентация PowerPoint</vt:lpstr>
      <vt:lpstr>Презентация PowerPoint</vt:lpstr>
      <vt:lpstr>Презентация PowerPoint</vt:lpstr>
      <vt:lpstr>Презентация PowerPoint</vt:lpstr>
      <vt:lpstr>Missions with DeCoR instruments of 2022-2023: sensitive area is increased up to 64 см2</vt:lpstr>
      <vt:lpstr>Презентация PowerPoint</vt:lpstr>
      <vt:lpstr>Avion satellite</vt:lpstr>
      <vt:lpstr>Презентация PowerPoint</vt:lpstr>
      <vt:lpstr>Презентация PowerPoint</vt:lpstr>
      <vt:lpstr>Презентация PowerPoint</vt:lpstr>
      <vt:lpstr>Презентация PowerPoint</vt:lpstr>
      <vt:lpstr>Презентация PowerPoint</vt:lpstr>
      <vt:lpstr>Future cubesats of MSU for Geo and Helio Environment Monitoring </vt:lpstr>
      <vt:lpstr>Презентация PowerPoint</vt:lpstr>
      <vt:lpstr>Презентация PowerPoint</vt:lpstr>
      <vt:lpstr>Презентация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ИНТЕРСОНГ-user</dc:creator>
  <cp:lastModifiedBy>Asus</cp:lastModifiedBy>
  <cp:revision>367</cp:revision>
  <dcterms:created xsi:type="dcterms:W3CDTF">2018-09-07T16:38:19Z</dcterms:created>
  <dcterms:modified xsi:type="dcterms:W3CDTF">2023-09-27T08:20:35Z</dcterms:modified>
</cp:coreProperties>
</file>