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7" r:id="rId2"/>
    <p:sldId id="261" r:id="rId3"/>
    <p:sldId id="263"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2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B77F7-53C3-406B-918B-25A6B1F20AEB}" type="datetimeFigureOut">
              <a:rPr lang="ru-RU" smtClean="0"/>
              <a:pPr/>
              <a:t>28.09.2023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EF8B0-0650-4AAC-BF02-FF59B8F16C53}" type="slidenum">
              <a:rPr lang="ru-RU" smtClean="0"/>
              <a:pPr/>
              <a:t>‹#›</a:t>
            </a:fld>
            <a:endParaRPr lang="ru-RU"/>
          </a:p>
        </p:txBody>
      </p:sp>
    </p:spTree>
    <p:extLst>
      <p:ext uri="{BB962C8B-B14F-4D97-AF65-F5344CB8AC3E}">
        <p14:creationId xmlns:p14="http://schemas.microsoft.com/office/powerpoint/2010/main" xmlns="" val="153696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bwMode="auto">
          <a:noFill/>
          <a:ln>
            <a:solidFill>
              <a:srgbClr val="000000"/>
            </a:solidFill>
            <a:miter lim="800000"/>
            <a:headEnd/>
            <a:tailEnd/>
          </a:ln>
        </p:spPr>
      </p:sp>
      <p:sp>
        <p:nvSpPr>
          <p:cNvPr id="7373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7373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0A410B-CDD3-45BB-974B-8F2F6EC0AC1B}" type="slidenum">
              <a:rPr lang="ru-RU" smtClean="0"/>
              <a:pPr/>
              <a:t>19</a:t>
            </a:fld>
            <a:endParaRPr lang="ru-RU" smtClean="0"/>
          </a:p>
        </p:txBody>
      </p:sp>
    </p:spTree>
    <p:extLst>
      <p:ext uri="{BB962C8B-B14F-4D97-AF65-F5344CB8AC3E}">
        <p14:creationId xmlns:p14="http://schemas.microsoft.com/office/powerpoint/2010/main" xmlns="" val="255367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28.09.2023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28.09.2023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28.09.2023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28.09.2023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worldbuildingschool.com/wp-content/uploads/2012/07/Island-Arc.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Прямоугольник 4"/>
          <p:cNvSpPr/>
          <p:nvPr/>
        </p:nvSpPr>
        <p:spPr>
          <a:xfrm>
            <a:off x="500034" y="1285860"/>
            <a:ext cx="8215370" cy="1938992"/>
          </a:xfrm>
          <a:prstGeom prst="rect">
            <a:avLst/>
          </a:prstGeom>
        </p:spPr>
        <p:txBody>
          <a:bodyPr wrap="square">
            <a:spAutoFit/>
          </a:bodyPr>
          <a:lstStyle/>
          <a:p>
            <a:pPr algn="ctr"/>
            <a:r>
              <a:rPr lang="en-US" sz="2400" b="1" dirty="0" smtClean="0">
                <a:solidFill>
                  <a:schemeClr val="bg1"/>
                </a:solidFill>
              </a:rPr>
              <a:t>A seismic phenomenon considered from the standpoint of </a:t>
            </a:r>
            <a:r>
              <a:rPr lang="en-US" sz="2400" b="1" dirty="0" err="1" smtClean="0">
                <a:solidFill>
                  <a:schemeClr val="bg1"/>
                </a:solidFill>
              </a:rPr>
              <a:t>nonequilibrium</a:t>
            </a:r>
            <a:r>
              <a:rPr lang="en-US" sz="2400" b="1" dirty="0" smtClean="0">
                <a:solidFill>
                  <a:schemeClr val="bg1"/>
                </a:solidFill>
              </a:rPr>
              <a:t> thermodynamics as a process of destruction of an unstable nonlinear structure on the example of the </a:t>
            </a:r>
            <a:r>
              <a:rPr lang="en-US" sz="2400" b="1" dirty="0" err="1" smtClean="0">
                <a:solidFill>
                  <a:schemeClr val="bg1"/>
                </a:solidFill>
              </a:rPr>
              <a:t>Kronotsky</a:t>
            </a:r>
            <a:r>
              <a:rPr lang="en-US" sz="2400" b="1" dirty="0" smtClean="0">
                <a:solidFill>
                  <a:schemeClr val="bg1"/>
                </a:solidFill>
              </a:rPr>
              <a:t> earthquake on December 05, 1997.</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2714612" y="4714884"/>
            <a:ext cx="4929222" cy="461665"/>
          </a:xfrm>
          <a:prstGeom prst="rect">
            <a:avLst/>
          </a:prstGeom>
        </p:spPr>
        <p:txBody>
          <a:bodyPr wrap="square">
            <a:spAutoFit/>
          </a:bodyPr>
          <a:lstStyle/>
          <a:p>
            <a:pPr algn="ctr"/>
            <a:r>
              <a:rPr lang="en-US" sz="2400" b="1" dirty="0" smtClean="0">
                <a:solidFill>
                  <a:schemeClr val="bg1"/>
                </a:solidFill>
                <a:latin typeface="Times New Roman" pitchFamily="18" charset="0"/>
                <a:cs typeface="Times New Roman" pitchFamily="18" charset="0"/>
              </a:rPr>
              <a:t>Bogdanov V. V., Pavlov A</a:t>
            </a:r>
            <a:r>
              <a:rPr lang="en-US" sz="2400" b="1" dirty="0" smtClean="0">
                <a:solidFill>
                  <a:schemeClr val="bg1"/>
                </a:solidFill>
              </a:rPr>
              <a:t>.V.</a:t>
            </a:r>
            <a:endParaRPr lang="ru-RU" sz="2400" b="1" dirty="0" smtClean="0">
              <a:solidFill>
                <a:schemeClr val="bg1"/>
              </a:solidFill>
            </a:endParaRPr>
          </a:p>
        </p:txBody>
      </p:sp>
      <p:sp>
        <p:nvSpPr>
          <p:cNvPr id="7" name="Прямоугольник 6"/>
          <p:cNvSpPr/>
          <p:nvPr/>
        </p:nvSpPr>
        <p:spPr>
          <a:xfrm>
            <a:off x="1785918" y="5857892"/>
            <a:ext cx="6948264" cy="707886"/>
          </a:xfrm>
          <a:prstGeom prst="rect">
            <a:avLst/>
          </a:prstGeom>
        </p:spPr>
        <p:txBody>
          <a:bodyPr wrap="square">
            <a:spAutoFit/>
          </a:bodyPr>
          <a:lstStyle/>
          <a:p>
            <a:pPr algn="ctr"/>
            <a:r>
              <a:rPr lang="en-US" sz="2000" b="1" dirty="0" smtClean="0">
                <a:solidFill>
                  <a:schemeClr val="bg1"/>
                </a:solidFill>
                <a:latin typeface="Times New Roman" pitchFamily="18" charset="0"/>
                <a:cs typeface="Times New Roman" pitchFamily="18" charset="0"/>
              </a:rPr>
              <a:t>Institute of </a:t>
            </a:r>
            <a:r>
              <a:rPr lang="ru-RU" sz="2000" b="1" dirty="0" smtClean="0">
                <a:solidFill>
                  <a:schemeClr val="bg1"/>
                </a:solidFill>
                <a:latin typeface="Times New Roman" pitchFamily="18" charset="0"/>
                <a:cs typeface="Times New Roman" pitchFamily="18" charset="0"/>
              </a:rPr>
              <a:t>С</a:t>
            </a:r>
            <a:r>
              <a:rPr lang="en-US" sz="2000" b="1" dirty="0" smtClean="0">
                <a:solidFill>
                  <a:schemeClr val="bg1"/>
                </a:solidFill>
                <a:latin typeface="Times New Roman" pitchFamily="18" charset="0"/>
                <a:cs typeface="Times New Roman" pitchFamily="18" charset="0"/>
              </a:rPr>
              <a:t>osmophysical Research and Radio Wave Propagation FEB RAS, Russia  </a:t>
            </a:r>
            <a:endParaRPr lang="ru-RU" sz="2000" b="1" dirty="0" smtClean="0">
              <a:solidFill>
                <a:schemeClr val="bg1"/>
              </a:solidFill>
              <a:latin typeface="Times New Roman" pitchFamily="18" charset="0"/>
              <a:cs typeface="Times New Roman" pitchFamily="18" charset="0"/>
            </a:endParaRPr>
          </a:p>
        </p:txBody>
      </p:sp>
      <p:sp>
        <p:nvSpPr>
          <p:cNvPr id="9" name="Прямоугольник 8"/>
          <p:cNvSpPr/>
          <p:nvPr/>
        </p:nvSpPr>
        <p:spPr>
          <a:xfrm>
            <a:off x="5000628" y="0"/>
            <a:ext cx="3929090" cy="1200329"/>
          </a:xfrm>
          <a:prstGeom prst="rect">
            <a:avLst/>
          </a:prstGeom>
        </p:spPr>
        <p:txBody>
          <a:bodyPr wrap="square">
            <a:spAutoFit/>
          </a:bodyPr>
          <a:lstStyle/>
          <a:p>
            <a:pPr algn="ctr">
              <a:lnSpc>
                <a:spcPct val="90000"/>
              </a:lnSpc>
            </a:pPr>
            <a:r>
              <a:rPr lang="ru-RU" sz="2000" dirty="0" smtClean="0">
                <a:solidFill>
                  <a:schemeClr val="bg1"/>
                </a:solidFill>
                <a:latin typeface="Times New Roman" pitchFamily="18" charset="0"/>
              </a:rPr>
              <a:t>Небо и Земля </a:t>
            </a:r>
          </a:p>
          <a:p>
            <a:pPr algn="ctr">
              <a:lnSpc>
                <a:spcPct val="90000"/>
              </a:lnSpc>
            </a:pPr>
            <a:r>
              <a:rPr lang="ru-RU" sz="2000" dirty="0" smtClean="0">
                <a:solidFill>
                  <a:schemeClr val="bg1"/>
                </a:solidFill>
                <a:latin typeface="Times New Roman" pitchFamily="18" charset="0"/>
              </a:rPr>
              <a:t>разделены, но они делают одно дело</a:t>
            </a:r>
          </a:p>
          <a:p>
            <a:pPr algn="ctr">
              <a:lnSpc>
                <a:spcPct val="90000"/>
              </a:lnSpc>
            </a:pPr>
            <a:r>
              <a:rPr lang="ru-RU" sz="2000" dirty="0" smtClean="0">
                <a:solidFill>
                  <a:schemeClr val="bg1"/>
                </a:solidFill>
                <a:latin typeface="Times New Roman" pitchFamily="18" charset="0"/>
              </a:rPr>
              <a:t>                                </a:t>
            </a:r>
            <a:r>
              <a:rPr lang="ru-RU" sz="2000" dirty="0" smtClean="0">
                <a:solidFill>
                  <a:schemeClr val="bg1"/>
                </a:solidFill>
                <a:latin typeface="Times New Roman" pitchFamily="18" charset="0"/>
                <a:cs typeface="Times New Roman" pitchFamily="18" charset="0"/>
              </a:rPr>
              <a:t>Конфуций</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642911" y="214290"/>
            <a:ext cx="3500462" cy="2672665"/>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4714876" y="214290"/>
            <a:ext cx="3524213" cy="2644882"/>
          </a:xfrm>
          <a:prstGeom prst="rect">
            <a:avLst/>
          </a:prstGeom>
          <a:noFill/>
          <a:ln w="9525">
            <a:noFill/>
            <a:miter lim="800000"/>
            <a:headEnd/>
            <a:tailEnd/>
          </a:ln>
          <a:effectLst/>
        </p:spPr>
      </p:pic>
      <p:sp>
        <p:nvSpPr>
          <p:cNvPr id="6" name="Прямоугольник 5"/>
          <p:cNvSpPr/>
          <p:nvPr/>
        </p:nvSpPr>
        <p:spPr>
          <a:xfrm>
            <a:off x="285720" y="3143248"/>
            <a:ext cx="8572560" cy="923330"/>
          </a:xfrm>
          <a:prstGeom prst="rect">
            <a:avLst/>
          </a:prstGeom>
        </p:spPr>
        <p:txBody>
          <a:bodyPr wrap="square">
            <a:spAutoFit/>
          </a:bodyPr>
          <a:lstStyle/>
          <a:p>
            <a:r>
              <a:rPr lang="en-US" dirty="0" smtClean="0">
                <a:latin typeface="Times New Roman" pitchFamily="18" charset="0"/>
                <a:cs typeface="Times New Roman" pitchFamily="18" charset="0"/>
              </a:rPr>
              <a:t>Fig. 2. Probability distribution earthquakes by depth for 1996 (a) and Sum of wavelet</a:t>
            </a:r>
          </a:p>
          <a:p>
            <a:r>
              <a:rPr lang="en-US" dirty="0" smtClean="0">
                <a:latin typeface="Times New Roman" pitchFamily="18" charset="0"/>
                <a:cs typeface="Times New Roman" pitchFamily="18" charset="0"/>
              </a:rPr>
              <a:t>coefficients for probability distribution earthquakes by depth for 1996 (b).</a:t>
            </a:r>
          </a:p>
          <a:p>
            <a:endParaRPr lang="ru-RU" dirty="0"/>
          </a:p>
        </p:txBody>
      </p:sp>
      <p:sp>
        <p:nvSpPr>
          <p:cNvPr id="7" name="Прямоугольник 6"/>
          <p:cNvSpPr/>
          <p:nvPr/>
        </p:nvSpPr>
        <p:spPr>
          <a:xfrm>
            <a:off x="357158" y="4000504"/>
            <a:ext cx="8786842" cy="2554545"/>
          </a:xfrm>
          <a:prstGeom prst="rect">
            <a:avLst/>
          </a:prstGeom>
        </p:spPr>
        <p:txBody>
          <a:bodyPr wrap="square">
            <a:spAutoFit/>
          </a:bodyPr>
          <a:lstStyle/>
          <a:p>
            <a:r>
              <a:rPr lang="en-US" sz="2000" dirty="0" smtClean="0">
                <a:latin typeface="Times New Roman" pitchFamily="18" charset="0"/>
                <a:cs typeface="Times New Roman" pitchFamily="18" charset="0"/>
              </a:rPr>
              <a:t>As an example, Fig. 2a shows the original probability distribution series calculated for 1996 for the entire area indicated in Fig. 1. the calculation of the sum of wavelet coefficients over all scale levels, which characterizes the distribution of the "energy" of the studied seismic process over depth in a given sector (the y-axis in Fig. 2b), was performed. For the </a:t>
            </a:r>
            <a:r>
              <a:rPr lang="en-US" sz="2000" dirty="0" err="1" smtClean="0">
                <a:latin typeface="Times New Roman" pitchFamily="18" charset="0"/>
                <a:cs typeface="Times New Roman" pitchFamily="18" charset="0"/>
              </a:rPr>
              <a:t>Kronotsky</a:t>
            </a:r>
            <a:r>
              <a:rPr lang="en-US" sz="2000" dirty="0" smtClean="0">
                <a:latin typeface="Times New Roman" pitchFamily="18" charset="0"/>
                <a:cs typeface="Times New Roman" pitchFamily="18" charset="0"/>
              </a:rPr>
              <a:t> earthquake, four time periods were considered from January 01 to December 31 for 1994, 1995, 1996 and from January 01 to December 04, 1997. until the event itself. The earthquake itself occurred on December 05, 1997. in sector number 1.</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srcRect/>
          <a:stretch>
            <a:fillRect/>
          </a:stretch>
        </p:blipFill>
        <p:spPr bwMode="auto">
          <a:xfrm>
            <a:off x="214282" y="214290"/>
            <a:ext cx="8429684" cy="5214974"/>
          </a:xfrm>
          <a:prstGeom prst="rect">
            <a:avLst/>
          </a:prstGeom>
          <a:noFill/>
          <a:ln w="9525">
            <a:noFill/>
            <a:miter lim="800000"/>
            <a:headEnd/>
            <a:tailEnd/>
          </a:ln>
          <a:effectLst/>
        </p:spPr>
      </p:pic>
      <p:sp>
        <p:nvSpPr>
          <p:cNvPr id="7" name="Прямоугольник 6"/>
          <p:cNvSpPr/>
          <p:nvPr/>
        </p:nvSpPr>
        <p:spPr>
          <a:xfrm>
            <a:off x="428596" y="5572140"/>
            <a:ext cx="8358246" cy="1015663"/>
          </a:xfrm>
          <a:prstGeom prst="rect">
            <a:avLst/>
          </a:prstGeom>
        </p:spPr>
        <p:txBody>
          <a:bodyPr wrap="square">
            <a:spAutoFit/>
          </a:bodyPr>
          <a:lstStyle/>
          <a:p>
            <a:r>
              <a:rPr lang="en-US" sz="2000" dirty="0" smtClean="0">
                <a:latin typeface="Times New Roman" pitchFamily="18" charset="0"/>
                <a:cs typeface="Times New Roman" pitchFamily="18" charset="0"/>
              </a:rPr>
              <a:t>Fig. 3. The summed wavelet coefficients from scale level 1 to 32 for probability distributions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of earthquakes with energy class KS ≥ 8.5 over depth intervals </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=1km for 1994 and 1995.</a:t>
            </a:r>
            <a:endParaRPr lang="ru-RU"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357158" y="142852"/>
            <a:ext cx="8358246" cy="5072098"/>
          </a:xfrm>
          <a:prstGeom prst="rect">
            <a:avLst/>
          </a:prstGeom>
          <a:noFill/>
          <a:ln w="9525">
            <a:noFill/>
            <a:miter lim="800000"/>
            <a:headEnd/>
            <a:tailEnd/>
          </a:ln>
          <a:effectLst/>
        </p:spPr>
      </p:pic>
      <p:sp>
        <p:nvSpPr>
          <p:cNvPr id="6" name="Прямоугольник 5"/>
          <p:cNvSpPr/>
          <p:nvPr/>
        </p:nvSpPr>
        <p:spPr>
          <a:xfrm>
            <a:off x="428596" y="5429264"/>
            <a:ext cx="8358246" cy="1200329"/>
          </a:xfrm>
          <a:prstGeom prst="rect">
            <a:avLst/>
          </a:prstGeom>
        </p:spPr>
        <p:txBody>
          <a:bodyPr wrap="square">
            <a:spAutoFit/>
          </a:bodyPr>
          <a:lstStyle/>
          <a:p>
            <a:r>
              <a:rPr lang="en-US" dirty="0" smtClean="0"/>
              <a:t>Fig. 4. The summed wavelet coefficients from scale level 1 to 32 for the probability</a:t>
            </a:r>
          </a:p>
          <a:p>
            <a:r>
              <a:rPr lang="en-US" dirty="0" smtClean="0"/>
              <a:t>distributions P(</a:t>
            </a:r>
            <a:r>
              <a:rPr lang="en-US" dirty="0" err="1" smtClean="0"/>
              <a:t>Δh</a:t>
            </a:r>
            <a:r>
              <a:rPr lang="en-US" dirty="0" smtClean="0"/>
              <a:t>) of earthquakes with energy class KS ≥ 8.5 over depth intervals</a:t>
            </a:r>
          </a:p>
          <a:p>
            <a:r>
              <a:rPr lang="en-US" dirty="0" err="1" smtClean="0"/>
              <a:t>Δh</a:t>
            </a:r>
            <a:r>
              <a:rPr lang="en-US" dirty="0" smtClean="0"/>
              <a:t>=1 km for 1996 and for the period from 01.01.1997 to 04.12.1997. The triangle in</a:t>
            </a:r>
          </a:p>
          <a:p>
            <a:r>
              <a:rPr lang="en-US" dirty="0" smtClean="0"/>
              <a:t>sector №8 marks two earthquakes on June 21, 1996 and July 18, 1996 (see text)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142852"/>
            <a:ext cx="9001156" cy="6715148"/>
          </a:xfrm>
        </p:spPr>
        <p:txBody>
          <a:bodyPr>
            <a:normAutofit/>
          </a:bodyPr>
          <a:lstStyle/>
          <a:p>
            <a:pPr marL="0" indent="0">
              <a:spcBef>
                <a:spcPts val="0"/>
              </a:spcBef>
              <a:buNone/>
            </a:pPr>
            <a:r>
              <a:rPr lang="en-US" sz="2000" dirty="0" smtClean="0">
                <a:latin typeface="Times New Roman" pitchFamily="18" charset="0"/>
                <a:cs typeface="Times New Roman" pitchFamily="18" charset="0"/>
              </a:rPr>
              <a:t>Figure 3 shows the results of wavelet decompositions for 1994 and 1995 for all</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studied sectors. In sector №1 in 1994, 23 events occurred (N is marked in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legend for the corresponding year and in the corresponding sector) with their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concentration at depths of 18 km and 40 km, while the sum of the wavelet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coefficients for these depths was, respectively Coeff18 = 1 and Coeff40 =1.5. In 1995, the number of events in this sector increased to 44, and their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intensity shifted to depths in the region of 30, 40, and 50 km and Coeff30 = 1.1,</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Coeff40 = 1.6, Coeff50 = 1.1. In 1996, the number of events increased to 96</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 a clear maximum at 40 km Coeff40 = 2.2 and additional maxima at 12</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km Coeff12 = 0.5, 23 km Coeff23 = 0.9 and 50 km Coeff50 = 1.1. In 1997,</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number of events decreased to 64 with two intensity maxima at depths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36 km Coeff36 = 0.6 and 48 km Coeff48 = 0.8 (see Figure 4). Moreover, at 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depth of 40 km, there was a clear decrease in seismic activity Coeff40 = 0.2.</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Corresponding changes for the period 1994–1995 (Figure 3) also occurred in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each of the studied sectors from 2 to 12, and an increase in the number of events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characteristic of all sectors. The exceptions are sectors №8, №9, and №12, for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which the number of events decreased from 11, 12, and 4 in 1994 to 7, 8 and 3</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1995. At the same time, a shift to shallow depths with increasing earthquake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intensity occurred in 1995 in sectors №4 (at zero depths with Coeff0 = 2.4) and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№7 (at zero depths with Coeff0 = 1.8). In sector №6, the intensity of events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shallow depths up to 20 km in 1994 slightly decreased compared to 1995.</a:t>
            </a:r>
            <a:endParaRPr lang="ru-RU"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285728"/>
            <a:ext cx="9001156" cy="6357982"/>
          </a:xfrm>
        </p:spPr>
        <p:txBody>
          <a:bodyPr>
            <a:normAutofit/>
          </a:bodyPr>
          <a:lstStyle/>
          <a:p>
            <a:pPr marL="0" indent="0">
              <a:spcBef>
                <a:spcPts val="0"/>
              </a:spcBef>
              <a:buNone/>
            </a:pPr>
            <a:r>
              <a:rPr lang="en-US" sz="2000" dirty="0" smtClean="0">
                <a:latin typeface="Times New Roman" pitchFamily="18" charset="0"/>
                <a:cs typeface="Times New Roman" pitchFamily="18" charset="0"/>
              </a:rPr>
              <a:t>In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sector №11, the intensity of events in 1994 was located at shallow depths from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0 to 10 km with a maximum at zero depth (Coeff0 = 4). In 1995, the intensity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earthquakes dropped sharply with the formation of a maximum at a depth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40 km with Coeff40 = 2.2. It should be noted that for the period 1994–1995 at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depth of 40 km, distinct maxima of events of different intensity formed at 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depth of 40 km in sectors 2, 3, 4, 7, 8, 10, and 12.</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1996 (see Figure 4), an increase in the intensity of earthquakes at shallow</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depths up to 20 km clearly manifested itself in sectors №6 (Coeff5 = 1.9) and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№8 (Coeff0 = 3). During this period, two earthquakes occurred in sector №8,</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followed by aftershock activity with a total number of events N = 414:</a:t>
            </a:r>
          </a:p>
          <a:p>
            <a:pPr marL="0" indent="0">
              <a:spcBef>
                <a:spcPts val="0"/>
              </a:spcBef>
              <a:buNone/>
            </a:pPr>
            <a:r>
              <a:rPr lang="ru-RU" sz="2000" dirty="0" smtClean="0">
                <a:latin typeface="Times New Roman" pitchFamily="18" charset="0"/>
                <a:cs typeface="Times New Roman" pitchFamily="18" charset="0"/>
              </a:rPr>
              <a:t>       </a:t>
            </a:r>
            <a:r>
              <a:rPr lang="pt-BR" sz="2000" dirty="0" smtClean="0">
                <a:latin typeface="Times New Roman" pitchFamily="18" charset="0"/>
                <a:cs typeface="Times New Roman" pitchFamily="18" charset="0"/>
              </a:rPr>
              <a:t>– 21.06.1996.; φ = 51.27, λ = 159.63; h = 2 km, K</a:t>
            </a:r>
            <a:r>
              <a:rPr lang="pt-BR" sz="1400" dirty="0" smtClean="0">
                <a:latin typeface="Times New Roman" pitchFamily="18" charset="0"/>
                <a:cs typeface="Times New Roman" pitchFamily="18" charset="0"/>
              </a:rPr>
              <a:t>S</a:t>
            </a:r>
            <a:r>
              <a:rPr lang="pt-BR" sz="2000" dirty="0" smtClean="0">
                <a:latin typeface="Times New Roman" pitchFamily="18" charset="0"/>
                <a:cs typeface="Times New Roman" pitchFamily="18" charset="0"/>
              </a:rPr>
              <a:t> = 13.9; M = 6.2;</a:t>
            </a:r>
          </a:p>
          <a:p>
            <a:pPr marL="0" indent="0">
              <a:spcBef>
                <a:spcPts val="0"/>
              </a:spcBef>
              <a:buNone/>
            </a:pPr>
            <a:r>
              <a:rPr lang="ru-RU" sz="2000" dirty="0" smtClean="0">
                <a:latin typeface="Times New Roman" pitchFamily="18" charset="0"/>
                <a:cs typeface="Times New Roman" pitchFamily="18" charset="0"/>
              </a:rPr>
              <a:t>       </a:t>
            </a:r>
            <a:r>
              <a:rPr lang="pt-BR" sz="2000" dirty="0" smtClean="0">
                <a:latin typeface="Times New Roman" pitchFamily="18" charset="0"/>
                <a:cs typeface="Times New Roman" pitchFamily="18" charset="0"/>
              </a:rPr>
              <a:t>– 18.07.1996; φ = 51.22, λ = 159.82; h = 8 km, K</a:t>
            </a:r>
            <a:r>
              <a:rPr lang="pt-BR" sz="1400" dirty="0" smtClean="0">
                <a:latin typeface="Times New Roman" pitchFamily="18" charset="0"/>
                <a:cs typeface="Times New Roman" pitchFamily="18" charset="0"/>
              </a:rPr>
              <a:t>S</a:t>
            </a:r>
            <a:r>
              <a:rPr lang="pt-BR" sz="2000" dirty="0" smtClean="0">
                <a:latin typeface="Times New Roman" pitchFamily="18" charset="0"/>
                <a:cs typeface="Times New Roman" pitchFamily="18" charset="0"/>
              </a:rPr>
              <a:t> = 13.5; M = 6.0.</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From 01 January 1996 to 20 June 1996 (before the earthquake of 21 June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1996), 5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seismic events with K</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8.5 occurred in sector №8. From 21 June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1996 to 17 July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1996 (before the earthquake of 18 July 1996), there were 348</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earthquakes with </a:t>
            </a:r>
            <a:r>
              <a:rPr lang="ru-RU" sz="2000" dirty="0" smtClean="0">
                <a:latin typeface="Times New Roman" pitchFamily="18" charset="0"/>
                <a:cs typeface="Times New Roman" pitchFamily="18" charset="0"/>
              </a:rPr>
              <a:t>   </a:t>
            </a:r>
          </a:p>
          <a:p>
            <a:pPr>
              <a:buNone/>
            </a:pPr>
            <a:r>
              <a:rPr lang="en-US" sz="2000" dirty="0" smtClean="0">
                <a:latin typeface="Times New Roman" pitchFamily="18" charset="0"/>
                <a:cs typeface="Times New Roman" pitchFamily="18" charset="0"/>
              </a:rPr>
              <a:t>K</a:t>
            </a:r>
            <a:r>
              <a:rPr lang="en-US" sz="1400" dirty="0" smtClean="0">
                <a:latin typeface="Times New Roman" pitchFamily="18" charset="0"/>
                <a:cs typeface="Times New Roman" pitchFamily="18" charset="0"/>
              </a:rPr>
              <a: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8.5 (aftershock activity). After the earthquake of 18</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July 1996 the aftershock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activity in this sector sharply decreased, and only 61</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seismic events with K</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8.5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occurred until 31 December 1996. Seismic activity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 depth of 40 km decreased in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1997 in sectors №1, 2, 4, 9, 11, 12.</a:t>
            </a:r>
            <a:endParaRPr lang="ru-RU"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428728" y="285728"/>
            <a:ext cx="5857916" cy="4307890"/>
          </a:xfrm>
          <a:prstGeom prst="rect">
            <a:avLst/>
          </a:prstGeom>
          <a:noFill/>
          <a:ln w="9525">
            <a:noFill/>
            <a:miter lim="800000"/>
            <a:headEnd/>
            <a:tailEnd/>
          </a:ln>
          <a:effectLst/>
        </p:spPr>
      </p:pic>
      <p:sp>
        <p:nvSpPr>
          <p:cNvPr id="5" name="Прямоугольник 4"/>
          <p:cNvSpPr/>
          <p:nvPr/>
        </p:nvSpPr>
        <p:spPr>
          <a:xfrm>
            <a:off x="214282" y="4714884"/>
            <a:ext cx="9215502" cy="1938992"/>
          </a:xfrm>
          <a:prstGeom prst="rect">
            <a:avLst/>
          </a:prstGeom>
        </p:spPr>
        <p:txBody>
          <a:bodyPr wrap="square">
            <a:spAutoFit/>
          </a:bodyPr>
          <a:lstStyle/>
          <a:p>
            <a:r>
              <a:rPr lang="en-US" sz="2000" dirty="0" smtClean="0">
                <a:latin typeface="Times New Roman" pitchFamily="18" charset="0"/>
                <a:cs typeface="Times New Roman" pitchFamily="18" charset="0"/>
              </a:rPr>
              <a:t>Fig. 5. The summed wavelet coefficients from scale level 1 to 32 for the probability</a:t>
            </a:r>
          </a:p>
          <a:p>
            <a:r>
              <a:rPr lang="en-US" sz="2000" dirty="0" smtClean="0">
                <a:latin typeface="Times New Roman" pitchFamily="18" charset="0"/>
                <a:cs typeface="Times New Roman" pitchFamily="18" charset="0"/>
              </a:rPr>
              <a:t>distributions P(</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of earthquakes with energy class KS ≥ 8.5 over depth intervals</a:t>
            </a:r>
          </a:p>
          <a:p>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 1 km for the SΣ region for the entire period of 1994, 1995, 1996 and from</a:t>
            </a:r>
          </a:p>
          <a:p>
            <a:r>
              <a:rPr lang="en-US" sz="2000" dirty="0" smtClean="0">
                <a:latin typeface="Times New Roman" pitchFamily="18" charset="0"/>
                <a:cs typeface="Times New Roman" pitchFamily="18" charset="0"/>
              </a:rPr>
              <a:t>01.01.1997 to 04.12.1997. For comparison, the intensity distribution of seismic events</a:t>
            </a:r>
          </a:p>
          <a:p>
            <a:r>
              <a:rPr lang="en-US" sz="2000" dirty="0" smtClean="0">
                <a:latin typeface="Times New Roman" pitchFamily="18" charset="0"/>
                <a:cs typeface="Times New Roman" pitchFamily="18" charset="0"/>
              </a:rPr>
              <a:t>for the period of instrumental observations from 01.01.1962 to 31.12.2021 is presented,</a:t>
            </a:r>
          </a:p>
          <a:p>
            <a:r>
              <a:rPr lang="en-US" sz="2000" dirty="0" smtClean="0">
                <a:latin typeface="Times New Roman" pitchFamily="18" charset="0"/>
                <a:cs typeface="Times New Roman" pitchFamily="18" charset="0"/>
              </a:rPr>
              <a:t>against which events develop for the considered period of time 1994–1997</a:t>
            </a:r>
            <a:r>
              <a:rPr lang="en-US"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285728"/>
            <a:ext cx="8429684" cy="6286544"/>
          </a:xfrm>
        </p:spPr>
        <p:txBody>
          <a:bodyPr>
            <a:normAutofit/>
          </a:bodyPr>
          <a:lstStyle/>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en-US" sz="2000" dirty="0" smtClean="0">
                <a:latin typeface="Times New Roman" pitchFamily="18" charset="0"/>
                <a:cs typeface="Times New Roman" pitchFamily="18" charset="0"/>
              </a:rPr>
              <a:t>It follows from Figures 3–5 that for 1994, starting from zero depths,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intensity of seismic events (numerical values of </a:t>
            </a:r>
            <a:r>
              <a:rPr lang="en-US" sz="2000" dirty="0" err="1" smtClean="0">
                <a:latin typeface="Times New Roman" pitchFamily="18" charset="0"/>
                <a:cs typeface="Times New Roman" pitchFamily="18" charset="0"/>
              </a:rPr>
              <a:t>Coeff</a:t>
            </a:r>
            <a:r>
              <a:rPr lang="en-US" sz="2000" dirty="0" smtClean="0">
                <a:latin typeface="Times New Roman" pitchFamily="18" charset="0"/>
                <a:cs typeface="Times New Roman" pitchFamily="18" charset="0"/>
              </a:rPr>
              <a:t>) decreases with increasing</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depth and merges with the averaged intensity of 1962–2021 obtained over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entire instrumental period of observation. The intensity for 1994 exceeds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average starting from 30 km. The intensity over 1995 at shallow depths (from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0 to 10 km) becomes less than the intensity over 1994. The intensity of seismic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events at shallow depths (from 0 to 15 km) in 1996 exceeds the intensity for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1994 and 1995 , due to the aftershock activity after </a:t>
            </a:r>
            <a:r>
              <a:rPr lang="en-US" sz="2000" dirty="0" err="1" smtClean="0">
                <a:latin typeface="Times New Roman" pitchFamily="18" charset="0"/>
                <a:cs typeface="Times New Roman" pitchFamily="18" charset="0"/>
              </a:rPr>
              <a:t>occurence</a:t>
            </a:r>
            <a:r>
              <a:rPr lang="en-US" sz="2000" dirty="0" smtClean="0">
                <a:latin typeface="Times New Roman" pitchFamily="18" charset="0"/>
                <a:cs typeface="Times New Roman" pitchFamily="18" charset="0"/>
              </a:rPr>
              <a:t> the earthquakes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21 June 1996 and 18 July 1996, remaining similar to the average intensity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the period of instrumental observations from 1962 to 2021. The intensity at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shallow depths decreases in 1997 and practically merges with the intensity from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1994–1996 at depths greater than 35 km.</a:t>
            </a:r>
            <a:endParaRPr lang="ru-RU"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858000"/>
          </a:xfrm>
        </p:spPr>
        <p:txBody>
          <a:bodyPr>
            <a:noAutofit/>
          </a:bodyPr>
          <a:lstStyle/>
          <a:p>
            <a:pPr algn="just">
              <a:buNone/>
            </a:pPr>
            <a:r>
              <a:rPr lang="en-US" sz="2000" dirty="0" smtClean="0">
                <a:latin typeface="Times New Roman" pitchFamily="18" charset="0"/>
                <a:cs typeface="Times New Roman" pitchFamily="18" charset="0"/>
              </a:rPr>
              <a:t>4 Conclusions</a:t>
            </a:r>
          </a:p>
          <a:p>
            <a:pPr>
              <a:lnSpc>
                <a:spcPct val="80000"/>
              </a:lnSpc>
              <a:buNone/>
            </a:pPr>
            <a:r>
              <a:rPr lang="en-US" sz="2000" dirty="0" smtClean="0">
                <a:latin typeface="Times New Roman" pitchFamily="18" charset="0"/>
                <a:cs typeface="Times New Roman" pitchFamily="18" charset="0"/>
              </a:rPr>
              <a:t>Taking into account the hypothesis expressed earlier, let us summarize the results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study. In sector №8 in 1996, two earthquakes with magnitudes M ≥ 6.0</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took place at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depths ranging from 0 to 10 km. The first event (21.06.1996) was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accompanied by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increased aftershock activity (348 earthquakes with KS ≥ 8.5</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occurred from </a:t>
            </a:r>
            <a:r>
              <a:rPr lang="ru-RU" sz="2000" dirty="0" smtClean="0">
                <a:latin typeface="Times New Roman" pitchFamily="18" charset="0"/>
                <a:cs typeface="Times New Roman" pitchFamily="18" charset="0"/>
              </a:rPr>
              <a:t>  </a:t>
            </a:r>
          </a:p>
          <a:p>
            <a:pPr>
              <a:lnSpc>
                <a:spcPct val="80000"/>
              </a:lnSpc>
              <a:buNone/>
            </a:pPr>
            <a:r>
              <a:rPr lang="en-US" sz="2000" dirty="0" smtClean="0">
                <a:latin typeface="Times New Roman" pitchFamily="18" charset="0"/>
                <a:cs typeface="Times New Roman" pitchFamily="18" charset="0"/>
              </a:rPr>
              <a:t>21.06.1996 to the second shock on 18.07.1996). After the second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shock, the activity </a:t>
            </a:r>
            <a:endParaRPr lang="ru-RU" sz="2000" dirty="0" smtClean="0">
              <a:latin typeface="Times New Roman" pitchFamily="18" charset="0"/>
              <a:cs typeface="Times New Roman" pitchFamily="18" charset="0"/>
            </a:endParaRPr>
          </a:p>
          <a:p>
            <a:pPr marL="0" indent="0">
              <a:lnSpc>
                <a:spcPct val="80000"/>
              </a:lnSpc>
              <a:spcBef>
                <a:spcPts val="0"/>
              </a:spcBef>
              <a:buNone/>
            </a:pPr>
            <a:r>
              <a:rPr lang="en-US" sz="2000" dirty="0" smtClean="0">
                <a:latin typeface="Times New Roman" pitchFamily="18" charset="0"/>
                <a:cs typeface="Times New Roman" pitchFamily="18" charset="0"/>
              </a:rPr>
              <a:t>decreased sharply, and until 31 December 1996, only 61 seismic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events occurred.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Considering the dynamics of general seismicity over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years (see Figures 3, 4), we see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that in areas far from the main shock, at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depths of the upcoming earthquake, strong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events with aftershock activity arose,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after which a seismic lull followed, lasting until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the onset of the main event 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05.12.1997 with ML = 7.0 (h = 10 km). The distance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from the main shock,</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which took place in sector №1, to the seismic events preceding it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in sector №8</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 subsequent intensification of aftershock activity, was more than 400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km.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 turn, from 1994 to the main shock on 05.12.1997, seismic activity increased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t>
            </a:r>
            <a:endParaRPr lang="ru-RU" sz="2000" dirty="0" smtClean="0">
              <a:latin typeface="Times New Roman" pitchFamily="18" charset="0"/>
              <a:cs typeface="Times New Roman" pitchFamily="18" charset="0"/>
            </a:endParaRPr>
          </a:p>
          <a:p>
            <a:pPr>
              <a:lnSpc>
                <a:spcPct val="80000"/>
              </a:lnSpc>
              <a:buNone/>
            </a:pPr>
            <a:r>
              <a:rPr lang="en-US" sz="2000" dirty="0" smtClean="0">
                <a:latin typeface="Times New Roman" pitchFamily="18" charset="0"/>
                <a:cs typeface="Times New Roman" pitchFamily="18" charset="0"/>
              </a:rPr>
              <a:t>shallow depths (from 0 to 20 km) in sectors that are </a:t>
            </a:r>
            <a:r>
              <a:rPr lang="en-US" sz="2000" dirty="0" err="1" smtClean="0">
                <a:latin typeface="Times New Roman" pitchFamily="18" charset="0"/>
                <a:cs typeface="Times New Roman" pitchFamily="18" charset="0"/>
              </a:rPr>
              <a:t>mosaically</a:t>
            </a:r>
            <a:r>
              <a:rPr lang="en-US" sz="2000" dirty="0" smtClean="0">
                <a:latin typeface="Times New Roman" pitchFamily="18" charset="0"/>
                <a:cs typeface="Times New Roman" pitchFamily="18" charset="0"/>
              </a:rPr>
              <a:t> scattered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along the </a:t>
            </a:r>
            <a:endParaRPr lang="ru-RU" sz="2000" dirty="0" smtClean="0">
              <a:latin typeface="Times New Roman" pitchFamily="18" charset="0"/>
              <a:cs typeface="Times New Roman" pitchFamily="18" charset="0"/>
            </a:endParaRPr>
          </a:p>
          <a:p>
            <a:pPr marL="0" indent="0">
              <a:lnSpc>
                <a:spcPct val="80000"/>
              </a:lnSpc>
              <a:buNone/>
            </a:pPr>
            <a:r>
              <a:rPr lang="en-US" sz="2000" dirty="0" smtClean="0">
                <a:latin typeface="Times New Roman" pitchFamily="18" charset="0"/>
                <a:cs typeface="Times New Roman" pitchFamily="18" charset="0"/>
              </a:rPr>
              <a:t>eastern coast of Kamchatka, as well as in different time intervals (not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simultaneously). To support this hypothesis, we can note:</a:t>
            </a:r>
            <a:endParaRPr lang="ru-RU" sz="2000" dirty="0" smtClean="0">
              <a:latin typeface="Times New Roman" pitchFamily="18" charset="0"/>
              <a:cs typeface="Times New Roman" pitchFamily="18" charset="0"/>
            </a:endParaRPr>
          </a:p>
          <a:p>
            <a:pPr marL="0" indent="0">
              <a:lnSpc>
                <a:spcPct val="70000"/>
              </a:lnSpc>
              <a:buNone/>
            </a:pPr>
            <a:r>
              <a:rPr lang="en-US" sz="2000" dirty="0" smtClean="0"/>
              <a:t>– in the sectors, </a:t>
            </a:r>
            <a:r>
              <a:rPr lang="en-US" sz="2000" dirty="0" err="1" smtClean="0"/>
              <a:t>mosaically</a:t>
            </a:r>
            <a:r>
              <a:rPr lang="en-US" sz="2000" dirty="0" smtClean="0"/>
              <a:t> scattered along the east coast, there was a background</a:t>
            </a:r>
          </a:p>
          <a:p>
            <a:pPr marL="0" indent="0">
              <a:lnSpc>
                <a:spcPct val="70000"/>
              </a:lnSpc>
              <a:buNone/>
            </a:pPr>
            <a:r>
              <a:rPr lang="en-US" sz="2000" dirty="0" smtClean="0"/>
              <a:t>increase in seismic activity at the depths of an impending strong</a:t>
            </a:r>
            <a:r>
              <a:rPr lang="ru-RU" sz="2000" dirty="0" smtClean="0"/>
              <a:t> </a:t>
            </a:r>
            <a:r>
              <a:rPr lang="en-US" sz="2000" dirty="0" smtClean="0"/>
              <a:t>earthquake several years before its onset;</a:t>
            </a:r>
          </a:p>
          <a:p>
            <a:pPr marL="0" indent="0">
              <a:lnSpc>
                <a:spcPct val="70000"/>
              </a:lnSpc>
              <a:buNone/>
            </a:pPr>
            <a:r>
              <a:rPr lang="en-US" sz="2000" dirty="0" smtClean="0"/>
              <a:t>– the occurrence of foreshock events far and at the depths of an impending</a:t>
            </a:r>
          </a:p>
          <a:p>
            <a:pPr marL="0" indent="0">
              <a:lnSpc>
                <a:spcPct val="70000"/>
              </a:lnSpc>
              <a:buNone/>
            </a:pPr>
            <a:r>
              <a:rPr lang="en-US" sz="2000" dirty="0" smtClean="0"/>
              <a:t>major earthquake.</a:t>
            </a:r>
            <a:endParaRPr lang="ru-RU" sz="20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0"/>
            <a:ext cx="8643998" cy="6596066"/>
          </a:xfrm>
        </p:spPr>
        <p:txBody>
          <a:bodyPr>
            <a:normAutofit/>
          </a:bodyPr>
          <a:lstStyle/>
          <a:p>
            <a:pPr algn="just">
              <a:buNone/>
            </a:pPr>
            <a:endParaRPr lang="en-US" sz="2000" dirty="0" smtClean="0"/>
          </a:p>
          <a:p>
            <a:pPr algn="just">
              <a:buNone/>
            </a:pPr>
            <a:endParaRPr lang="ru-RU"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It is absolutely clear that the consideration of one event as a confirmation of</a:t>
            </a:r>
          </a:p>
          <a:p>
            <a:pPr marL="0" indent="0" algn="just">
              <a:spcBef>
                <a:spcPts val="0"/>
              </a:spcBef>
              <a:buNone/>
            </a:pPr>
            <a:r>
              <a:rPr lang="en-US" sz="2000" dirty="0" smtClean="0">
                <a:latin typeface="Times New Roman" pitchFamily="18" charset="0"/>
                <a:cs typeface="Times New Roman" pitchFamily="18" charset="0"/>
              </a:rPr>
              <a:t>the stated hypothesis is not enough and requires further research on the example of other large earthquakes. In addition, due to the impossibility of accurately determining the depth of the earthquake hypocenter, replacing it with </a:t>
            </a:r>
            <a:r>
              <a:rPr lang="en-US" sz="2000" dirty="0" err="1" smtClean="0">
                <a:latin typeface="Times New Roman" pitchFamily="18" charset="0"/>
                <a:cs typeface="Times New Roman" pitchFamily="18" charset="0"/>
              </a:rPr>
              <a:t>hmet</a:t>
            </a:r>
            <a:r>
              <a:rPr lang="en-US" sz="2000" dirty="0" smtClean="0">
                <a:latin typeface="Times New Roman" pitchFamily="18" charset="0"/>
                <a:cs typeface="Times New Roman" pitchFamily="18" charset="0"/>
              </a:rPr>
              <a:t>, when the error </a:t>
            </a:r>
            <a:r>
              <a:rPr lang="en-US" sz="2000" dirty="0" err="1" smtClean="0">
                <a:latin typeface="Times New Roman" pitchFamily="18" charset="0"/>
                <a:cs typeface="Times New Roman" pitchFamily="18" charset="0"/>
              </a:rPr>
              <a:t>Δhmist</a:t>
            </a:r>
            <a:r>
              <a:rPr lang="en-US" sz="2000" dirty="0" smtClean="0">
                <a:latin typeface="Times New Roman" pitchFamily="18" charset="0"/>
                <a:cs typeface="Times New Roman" pitchFamily="18" charset="0"/>
              </a:rPr>
              <a:t> can be commensurate with the depth itself, seems to be somewhat arbitrary. However, the ideology of this approach to the analysis of the depth distributions of earthquake epicenters on the eve of major events based on the application of the general conclusions of </a:t>
            </a:r>
            <a:r>
              <a:rPr lang="en-US" sz="2000" dirty="0" err="1" smtClean="0">
                <a:latin typeface="Times New Roman" pitchFamily="18" charset="0"/>
                <a:cs typeface="Times New Roman" pitchFamily="18" charset="0"/>
              </a:rPr>
              <a:t>nonequilibrium</a:t>
            </a:r>
            <a:r>
              <a:rPr lang="en-US" sz="2000" dirty="0" smtClean="0">
                <a:latin typeface="Times New Roman" pitchFamily="18" charset="0"/>
                <a:cs typeface="Times New Roman" pitchFamily="18" charset="0"/>
              </a:rPr>
              <a:t> thermodynamics, in our opinion, is promising.</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3"/>
          <a:srcRect/>
          <a:stretch>
            <a:fillRect/>
          </a:stretch>
        </p:blipFill>
        <p:spPr>
          <a:xfrm>
            <a:off x="1071538" y="285728"/>
            <a:ext cx="7143750" cy="6143668"/>
          </a:xfrm>
          <a:noFill/>
        </p:spPr>
      </p:pic>
      <p:sp>
        <p:nvSpPr>
          <p:cNvPr id="47107" name="Прямоугольник 3"/>
          <p:cNvSpPr>
            <a:spLocks noChangeArrowheads="1"/>
          </p:cNvSpPr>
          <p:nvPr/>
        </p:nvSpPr>
        <p:spPr bwMode="auto">
          <a:xfrm>
            <a:off x="1928794" y="4929198"/>
            <a:ext cx="5572125" cy="1200329"/>
          </a:xfrm>
          <a:prstGeom prst="rect">
            <a:avLst/>
          </a:prstGeom>
          <a:noFill/>
          <a:ln w="9525">
            <a:noFill/>
            <a:miter lim="800000"/>
            <a:headEnd/>
            <a:tailEnd/>
          </a:ln>
        </p:spPr>
        <p:txBody>
          <a:bodyPr>
            <a:spAutoFit/>
          </a:bodyPr>
          <a:lstStyle/>
          <a:p>
            <a:pPr algn="ctr">
              <a:buFontTx/>
              <a:buNone/>
            </a:pPr>
            <a:r>
              <a:rPr lang="en-US" sz="3600" b="1" i="1" dirty="0" smtClean="0">
                <a:effectLst>
                  <a:outerShdw blurRad="38100" dist="38100" dir="2700000" algn="tl">
                    <a:srgbClr val="000000"/>
                  </a:outerShdw>
                </a:effectLst>
              </a:rPr>
              <a:t>Thank you</a:t>
            </a:r>
            <a:endParaRPr lang="ru-RU" sz="3600" b="1" i="1" dirty="0" smtClean="0">
              <a:effectLst>
                <a:outerShdw blurRad="38100" dist="38100" dir="2700000" algn="tl">
                  <a:srgbClr val="000000"/>
                </a:outerShdw>
              </a:effectLst>
            </a:endParaRPr>
          </a:p>
          <a:p>
            <a:pPr algn="ctr">
              <a:buFontTx/>
              <a:buNone/>
            </a:pPr>
            <a:r>
              <a:rPr lang="ru-RU" sz="3600" b="1" i="1" dirty="0" smtClean="0">
                <a:effectLst>
                  <a:outerShdw blurRad="38100" dist="38100" dir="2700000" algn="tl">
                    <a:srgbClr val="000000"/>
                  </a:outerShdw>
                </a:effectLst>
              </a:rPr>
              <a:t> </a:t>
            </a:r>
            <a:r>
              <a:rPr lang="en-US" sz="3600" b="1" i="1" dirty="0" smtClean="0">
                <a:effectLst>
                  <a:outerShdw blurRad="38100" dist="38100" dir="2700000" algn="tl">
                    <a:srgbClr val="000000"/>
                  </a:outerShdw>
                </a:effectLst>
              </a:rPr>
              <a:t>for attention!</a:t>
            </a:r>
            <a:endParaRPr lang="ru-RU" sz="3600" b="1" i="1" dirty="0">
              <a:effectLst>
                <a:outerShdw blurRad="38100" dist="38100" dir="2700000" algn="tl">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8901114" cy="6715148"/>
          </a:xfrm>
        </p:spPr>
        <p:txBody>
          <a:bodyPr>
            <a:noAutofit/>
          </a:bodyPr>
          <a:lstStyle/>
          <a:p>
            <a:pPr algn="just">
              <a:buNone/>
            </a:pP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Introduction</a:t>
            </a:r>
            <a:endParaRPr lang="ru-RU" sz="2000" i="1" dirty="0" smtClean="0">
              <a:latin typeface="Times New Roman" pitchFamily="18" charset="0"/>
              <a:cs typeface="Times New Roman" pitchFamily="18" charset="0"/>
            </a:endParaRPr>
          </a:p>
          <a:p>
            <a:pPr algn="just">
              <a:buNone/>
            </a:pPr>
            <a:r>
              <a:rPr lang="ru-RU"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study of the processes that determine the evolution of open physical systems has led scientists to understand the fact that their development is due to unstable dissipative nonlinear </a:t>
            </a:r>
            <a:r>
              <a:rPr lang="en-US" sz="2000" dirty="0" smtClean="0">
                <a:latin typeface="Times New Roman" pitchFamily="18" charset="0"/>
                <a:cs typeface="Times New Roman" pitchFamily="18" charset="0"/>
              </a:rPr>
              <a:t>systems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Moreover, the instability of open systems is understood as such that, at characteristic observation times, as a result of the influence of minor external perturbations, it comes to a deviation in its state by an amount comparable to the characteristic values ​​of the quantities that determine this state. In turn, an open non-equilibrium system that is in a stationary state far from thermodynamic equilibrium, which is provided by a balance between energy dissipation within the system itself and the influx of energy coming from outside, is called a dissipative system or a dissipative </a:t>
            </a:r>
            <a:r>
              <a:rPr lang="en-US" sz="2000" dirty="0" smtClean="0">
                <a:latin typeface="Times New Roman" pitchFamily="18" charset="0"/>
                <a:cs typeface="Times New Roman" pitchFamily="18" charset="0"/>
              </a:rPr>
              <a:t>structure. </a:t>
            </a:r>
            <a:r>
              <a:rPr lang="en-US" sz="2000" dirty="0">
                <a:latin typeface="Times New Roman" pitchFamily="18" charset="0"/>
                <a:cs typeface="Times New Roman" pitchFamily="18" charset="0"/>
              </a:rPr>
              <a:t>In addition, in an open system, due to the coordinated interaction of many of its elements through intensive (flow) exchange of matter and energy with the environment in non-equilibrium conditions, an ordering process (spatial, temporal or </a:t>
            </a:r>
            <a:r>
              <a:rPr lang="en-US" sz="2000" dirty="0" err="1">
                <a:latin typeface="Times New Roman" pitchFamily="18" charset="0"/>
                <a:cs typeface="Times New Roman" pitchFamily="18" charset="0"/>
              </a:rPr>
              <a:t>spatio</a:t>
            </a:r>
            <a:r>
              <a:rPr lang="en-US" sz="2000" dirty="0">
                <a:latin typeface="Times New Roman" pitchFamily="18" charset="0"/>
                <a:cs typeface="Times New Roman" pitchFamily="18" charset="0"/>
              </a:rPr>
              <a:t>-temporal), called self-organization, can occur. In other words, in such systems, the coordinated behavior of subsystems is observed, as a result of which the degree of its ordering increases, i.e. entropy decreases. The conducted research in the field of "dissipative structures" led to the conclusion that the process of "self-organization" occurs much faster in the presence of external and internal disturbances (noise) in the system. Thus, noise phenomena lead to an acceleration of the self-organization process</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a:p>
            <a:pPr marL="0">
              <a:spcBef>
                <a:spcPts val="0"/>
              </a:spcBef>
              <a:buNone/>
            </a:pP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929718" cy="6858000"/>
          </a:xfrm>
        </p:spPr>
        <p:txBody>
          <a:bodyPr>
            <a:normAutofit/>
          </a:bodyPr>
          <a:lstStyle/>
          <a:p>
            <a:pPr marL="0" indent="0" algn="just">
              <a:spcBef>
                <a:spcPts val="0"/>
              </a:spcBef>
              <a:buNone/>
            </a:pPr>
            <a:r>
              <a:rPr lang="en-US" sz="2000" dirty="0" smtClean="0">
                <a:latin typeface="Times New Roman" pitchFamily="18" charset="0"/>
                <a:cs typeface="Times New Roman" pitchFamily="18" charset="0"/>
              </a:rPr>
              <a:t>Thus, from the most general considerations, we can consider the preparatory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stage of an earthquake as the development of instability that forms in local areas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lithosphere against the background of external disturbances that arise in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chain ”Sun - </a:t>
            </a:r>
            <a:r>
              <a:rPr lang="en-US" sz="2000" dirty="0" err="1" smtClean="0">
                <a:latin typeface="Times New Roman" pitchFamily="18" charset="0"/>
                <a:cs typeface="Times New Roman" pitchFamily="18" charset="0"/>
              </a:rPr>
              <a:t>heliosphere</a:t>
            </a:r>
            <a:r>
              <a:rPr lang="en-US" sz="2000" dirty="0" smtClean="0">
                <a:latin typeface="Times New Roman" pitchFamily="18" charset="0"/>
                <a:cs typeface="Times New Roman" pitchFamily="18" charset="0"/>
              </a:rPr>
              <a:t> - magnetosphere - ionosphere - neutral atmosphere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lithosphere”.A</a:t>
            </a:r>
            <a:r>
              <a:rPr lang="en-US" sz="2000" dirty="0" smtClean="0">
                <a:latin typeface="Times New Roman" pitchFamily="18" charset="0"/>
                <a:cs typeface="Times New Roman" pitchFamily="18" charset="0"/>
              </a:rPr>
              <a:t> regular process, determined by compression or extension of the </a:t>
            </a:r>
            <a:r>
              <a:rPr lang="en-US" sz="2000" dirty="0" err="1" smtClean="0">
                <a:latin typeface="Times New Roman" pitchFamily="18" charset="0"/>
                <a:cs typeface="Times New Roman" pitchFamily="18" charset="0"/>
              </a:rPr>
              <a:t>lithospheric</a:t>
            </a:r>
            <a:r>
              <a:rPr lang="en-US" sz="2000" dirty="0" smtClean="0">
                <a:latin typeface="Times New Roman" pitchFamily="18" charset="0"/>
                <a:cs typeface="Times New Roman" pitchFamily="18" charset="0"/>
              </a:rPr>
              <a:t> plate, or other physical and chemical phenomena in a seismically active region on a global scale, is affected by a certain set of external disturbances in a consistent system of </a:t>
            </a:r>
            <a:r>
              <a:rPr lang="en-US" sz="2000" dirty="0" err="1" smtClean="0">
                <a:latin typeface="Times New Roman" pitchFamily="18" charset="0"/>
                <a:cs typeface="Times New Roman" pitchFamily="18" charset="0"/>
              </a:rPr>
              <a:t>geospheres</a:t>
            </a:r>
            <a:r>
              <a:rPr lang="en-US" sz="2000" dirty="0" smtClean="0">
                <a:latin typeface="Times New Roman" pitchFamily="18" charset="0"/>
                <a:cs typeface="Times New Roman" pitchFamily="18" charset="0"/>
              </a:rPr>
              <a:t>, determined by the system of solar-terrestrial relations. These perturbations excite the development of various instabilities, ultimately leading to local (in the volume of the focus) destruction of the structure, which is in a special limiting (critical) state. This state is characterized by a certain, but rather complex balance between fluctuations in the system and its average characteristics, which determine the macroscopic state.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should be noted that the greatest difficulties in processing the parameters of the Catalog arise when determining the depth of an event. Each real value of the depth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real</a:t>
            </a:r>
            <a:r>
              <a:rPr lang="en-US" sz="2000" dirty="0" smtClean="0">
                <a:latin typeface="Times New Roman" pitchFamily="18" charset="0"/>
                <a:cs typeface="Times New Roman" pitchFamily="18" charset="0"/>
              </a:rPr>
              <a:t> is within the corresponding error interval ± </a:t>
            </a:r>
            <a:r>
              <a:rPr lang="ru-RU"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mist</a:t>
            </a:r>
            <a:r>
              <a:rPr lang="en-US" sz="2000" dirty="0" smtClean="0">
                <a:latin typeface="Times New Roman" pitchFamily="18" charset="0"/>
                <a:cs typeface="Times New Roman" pitchFamily="18" charset="0"/>
              </a:rPr>
              <a:t> relative to the depth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met</a:t>
            </a:r>
            <a:r>
              <a:rPr lang="en-US" sz="2000" dirty="0" smtClean="0">
                <a:latin typeface="Times New Roman" pitchFamily="18" charset="0"/>
                <a:cs typeface="Times New Roman" pitchFamily="18" charset="0"/>
              </a:rPr>
              <a:t> calculated by a certain method. That is, the real depth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real</a:t>
            </a:r>
            <a:r>
              <a:rPr lang="en-US" sz="2000" dirty="0" smtClean="0">
                <a:latin typeface="Times New Roman" pitchFamily="18" charset="0"/>
                <a:cs typeface="Times New Roman" pitchFamily="18" charset="0"/>
              </a:rPr>
              <a:t> can take any value from the set of values covered by the interval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met</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mist</a:t>
            </a:r>
            <a:r>
              <a:rPr lang="ru-RU"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real</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met</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mist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Therefore, in this fuzzy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situation, we will be interested not in some undefined value of the depth </a:t>
            </a:r>
            <a:r>
              <a:rPr lang="en-US" sz="2000" dirty="0" err="1" smtClean="0">
                <a:latin typeface="Times New Roman" pitchFamily="18" charset="0"/>
                <a:cs typeface="Times New Roman" pitchFamily="18" charset="0"/>
              </a:rPr>
              <a:t>h</a:t>
            </a:r>
            <a:r>
              <a:rPr lang="en-US" sz="1600" dirty="0" err="1" smtClean="0">
                <a:latin typeface="Times New Roman" pitchFamily="18" charset="0"/>
                <a:cs typeface="Times New Roman" pitchFamily="18" charset="0"/>
              </a:rPr>
              <a:t>real</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which falls somewhere in the corresponding error interval, but in the depth value</a:t>
            </a:r>
            <a:r>
              <a:rPr lang="ru-RU"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t>
            </a:r>
            <a:r>
              <a:rPr lang="en-US" sz="1600" dirty="0" err="1" smtClean="0">
                <a:latin typeface="Times New Roman" pitchFamily="18" charset="0"/>
                <a:cs typeface="Times New Roman" pitchFamily="18" charset="0"/>
              </a:rPr>
              <a:t>met</a:t>
            </a: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itself, calculated according to a certain method, for which the error interval</a:t>
            </a:r>
            <a:r>
              <a:rPr lang="el-GR" sz="2000" dirty="0" smtClean="0"/>
              <a:t> ±Δ</a:t>
            </a:r>
            <a:r>
              <a:rPr lang="en-US" sz="2000" dirty="0" err="1" smtClean="0"/>
              <a:t>hmist</a:t>
            </a:r>
            <a:r>
              <a:rPr lang="en-US" sz="2000" dirty="0" smtClean="0"/>
              <a:t> is calculated</a:t>
            </a:r>
            <a:r>
              <a:rPr lang="ru-RU" sz="2000" dirty="0" smtClean="0"/>
              <a:t>.</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0"/>
            <a:ext cx="8715436" cy="6715148"/>
          </a:xfrm>
        </p:spPr>
        <p:txBody>
          <a:bodyPr>
            <a:normAutofit/>
          </a:bodyPr>
          <a:lstStyle/>
          <a:p>
            <a:pPr marL="0" indent="0" algn="just">
              <a:spcBef>
                <a:spcPts val="0"/>
              </a:spcBef>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proposed work uses the Catalog of earthquakes recorded by the Kamchatka regional network of seismic stations of the Kamchatka branch of the Geophysical Service of the Russian Academy of Sciences (KB GS RAS). </a:t>
            </a:r>
            <a:endParaRPr lang="ru-RU" sz="2000" dirty="0" smtClean="0">
              <a:latin typeface="Times New Roman" pitchFamily="18" charset="0"/>
              <a:cs typeface="Times New Roman" pitchFamily="18" charset="0"/>
            </a:endParaRPr>
          </a:p>
          <a:p>
            <a:pPr marL="0" indent="0" algn="just">
              <a:spcBef>
                <a:spcPts val="0"/>
              </a:spcBef>
              <a:buNone/>
            </a:pPr>
            <a:endParaRPr lang="ru-RU" sz="1800" i="1" dirty="0" smtClean="0">
              <a:latin typeface="Times New Roman" pitchFamily="18" charset="0"/>
              <a:cs typeface="Times New Roman" pitchFamily="18" charset="0"/>
            </a:endParaRPr>
          </a:p>
          <a:p>
            <a:pPr marL="0" indent="0" algn="just">
              <a:spcBef>
                <a:spcPts val="0"/>
              </a:spcBef>
              <a:buNone/>
            </a:pPr>
            <a:r>
              <a:rPr lang="ru-RU" sz="2000" b="1"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Probabilistic methods for describing the seism</a:t>
            </a:r>
            <a:r>
              <a:rPr lang="en-US" sz="2000" b="1" dirty="0" smtClean="0"/>
              <a:t>ic regime</a:t>
            </a:r>
            <a:endParaRPr lang="ru-RU" sz="2000" i="1" dirty="0" smtClean="0">
              <a:latin typeface="Times New Roman" pitchFamily="18" charset="0"/>
              <a:cs typeface="Times New Roman" pitchFamily="18" charset="0"/>
            </a:endParaRPr>
          </a:p>
          <a:p>
            <a:pPr marL="0" algn="just">
              <a:spcBef>
                <a:spcPts val="0"/>
              </a:spcBef>
              <a:buNone/>
            </a:pPr>
            <a:r>
              <a:rPr lang="en-US" sz="2000" dirty="0" smtClean="0">
                <a:latin typeface="Times New Roman" pitchFamily="18" charset="0"/>
                <a:cs typeface="Times New Roman" pitchFamily="18" charset="0"/>
              </a:rPr>
              <a:t>In the most general case, in order to consistently fulfill an earthquake forecast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answer the questions “where and when” a structure will form in a special</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state, and “what energy will be released” when it is destroyed, you need to know</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trajectory of the unstable system. This trajectory describes the evolution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active structure of the source zone in the phase space with a dimension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equal to the number of variables describing its behavior. For such a description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earthquakes, it is necessary to create a model that includes the whole complex</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phenomena of various nature, and it is also necessary to know the parameters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the macroscopic state of the structure and the boundary conditions. But there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no such model. However, assuming that the structure of the source zone is an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unstable nonlinear system, which is under the influence of external perturbations,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then, according to the general principles of nonlinear dynamics, it can go into</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special limiting state. In this case (purely theoretically) we must calculate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various averaged characteristics on the actual trajectories of unstable systems,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dynamics of which has the nature of chaos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214290"/>
            <a:ext cx="8786874" cy="6286544"/>
          </a:xfrm>
        </p:spPr>
        <p:txBody>
          <a:bodyPr>
            <a:normAutofit lnSpcReduction="10000"/>
          </a:bodyPr>
          <a:lstStyle/>
          <a:p>
            <a:pPr marL="0" indent="0" algn="just">
              <a:spcBef>
                <a:spcPts val="0"/>
              </a:spcBef>
              <a:buNone/>
            </a:pPr>
            <a:r>
              <a:rPr lang="en-US" sz="2000" dirty="0" smtClean="0">
                <a:latin typeface="Times New Roman" pitchFamily="18" charset="0"/>
                <a:cs typeface="Times New Roman" pitchFamily="18" charset="0"/>
              </a:rPr>
              <a:t>The averaging functional is chosen as a certain probability. </a:t>
            </a:r>
            <a:r>
              <a:rPr lang="en-US" sz="2000" dirty="0" err="1" smtClean="0">
                <a:latin typeface="Times New Roman" pitchFamily="18" charset="0"/>
                <a:cs typeface="Times New Roman" pitchFamily="18" charset="0"/>
              </a:rPr>
              <a:t>Consequently,initially</a:t>
            </a:r>
            <a:r>
              <a:rPr lang="en-US" sz="2000" dirty="0" smtClean="0">
                <a:latin typeface="Times New Roman" pitchFamily="18" charset="0"/>
                <a:cs typeface="Times New Roman" pitchFamily="18" charset="0"/>
              </a:rPr>
              <a:t> nonlinear systems with chaos dynamics are described by probabilistic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methods. Therefore, the transition of the system to one or another special state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its destruction itself is of a probabilistic nature. However, it is the destruction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unstable structures in the lithosphere in a seismically active region that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perceived as an earthquake, and this fact, therefore, also has a probabilistic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character. Thus, by studying the result of the destruction of the nonlinear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structure of the source zone as a random event, we ultimately study the seismic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regime by probabilistic methods and, ultimately, by indirect methods, study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dynamics of the structure of seismically active zones of the lithosphere.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The methods of monitoring of a stress-strain </a:t>
            </a:r>
            <a:r>
              <a:rPr lang="en-US" sz="2000" dirty="0" err="1" smtClean="0">
                <a:latin typeface="Times New Roman" pitchFamily="18" charset="0"/>
                <a:cs typeface="Times New Roman" pitchFamily="18" charset="0"/>
              </a:rPr>
              <a:t>geoenvironment</a:t>
            </a:r>
            <a:r>
              <a:rPr lang="en-US" sz="2000" dirty="0" smtClean="0">
                <a:latin typeface="Times New Roman" pitchFamily="18" charset="0"/>
                <a:cs typeface="Times New Roman" pitchFamily="18" charset="0"/>
              </a:rPr>
              <a:t> related to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study of changes in the seismic regime can be extended. Indeed, if for its study we use the method of calculating the probabilities of earthquakes for various random events proposed by </a:t>
            </a:r>
            <a:r>
              <a:rPr lang="en-US" sz="2000" dirty="0" err="1" smtClean="0">
                <a:latin typeface="Times New Roman" pitchFamily="18" charset="0"/>
                <a:cs typeface="Times New Roman" pitchFamily="18" charset="0"/>
              </a:rPr>
              <a:t>Bogdanov</a:t>
            </a:r>
            <a:r>
              <a:rPr lang="en-US" sz="2000" dirty="0" smtClean="0">
                <a:latin typeface="Times New Roman" pitchFamily="18" charset="0"/>
                <a:cs typeface="Times New Roman" pitchFamily="18" charset="0"/>
              </a:rPr>
              <a:t> and his collaborators.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method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is based on the axiomatic approach proposed by A.N. </a:t>
            </a:r>
            <a:r>
              <a:rPr lang="en-US" sz="2000" dirty="0" err="1" smtClean="0">
                <a:latin typeface="Times New Roman" pitchFamily="18" charset="0"/>
                <a:cs typeface="Times New Roman" pitchFamily="18" charset="0"/>
              </a:rPr>
              <a:t>Kolmogorov</a:t>
            </a:r>
            <a:r>
              <a:rPr lang="en-US" sz="2000" dirty="0" smtClean="0">
                <a:latin typeface="Times New Roman" pitchFamily="18" charset="0"/>
                <a:cs typeface="Times New Roman" pitchFamily="18" charset="0"/>
              </a:rPr>
              <a:t> in 1933.</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allows us to consider each earthquake as a single outcome </a:t>
            </a:r>
            <a:r>
              <a:rPr lang="en-US" sz="2000" dirty="0" err="1" smtClean="0">
                <a:latin typeface="Times New Roman" pitchFamily="18" charset="0"/>
                <a:cs typeface="Times New Roman" pitchFamily="18" charset="0"/>
              </a:rPr>
              <a:t>ωi</a:t>
            </a:r>
            <a:r>
              <a:rPr lang="en-US" sz="2000" dirty="0" smtClean="0">
                <a:latin typeface="Times New Roman" pitchFamily="18" charset="0"/>
                <a:cs typeface="Times New Roman" pitchFamily="18" charset="0"/>
              </a:rPr>
              <a:t> in the space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elementary events Ω, the power of which is determined by the number of events 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earthquake catalog.</a:t>
            </a:r>
            <a:r>
              <a:rPr lang="ru-RU" sz="2000" dirty="0" smtClean="0">
                <a:latin typeface="Times New Roman" pitchFamily="18" charset="0"/>
                <a:cs typeface="Times New Roman" pitchFamily="18" charset="0"/>
              </a:rPr>
              <a:t> </a:t>
            </a:r>
            <a:r>
              <a:rPr lang="en-US" sz="2000" dirty="0" smtClean="0"/>
              <a:t>In turn, each elementary event </a:t>
            </a:r>
            <a:r>
              <a:rPr lang="en-US" sz="2000" dirty="0" err="1" smtClean="0"/>
              <a:t>ωi</a:t>
            </a:r>
            <a:r>
              <a:rPr lang="en-US" sz="2000" dirty="0" smtClean="0"/>
              <a:t> in Ω is characterized by</a:t>
            </a:r>
            <a:r>
              <a:rPr lang="ru-RU" sz="2000" dirty="0" smtClean="0"/>
              <a:t> </a:t>
            </a:r>
            <a:r>
              <a:rPr lang="en-US" sz="2000" dirty="0" smtClean="0"/>
              <a:t>a system of random variables: energy class </a:t>
            </a:r>
            <a:r>
              <a:rPr lang="en-US" sz="2000" dirty="0" err="1" smtClean="0"/>
              <a:t>K</a:t>
            </a:r>
            <a:r>
              <a:rPr lang="en-US" sz="1400" dirty="0" err="1" smtClean="0"/>
              <a:t>i</a:t>
            </a:r>
            <a:r>
              <a:rPr lang="en-US" sz="2000" dirty="0" smtClean="0"/>
              <a:t>, latitude </a:t>
            </a:r>
            <a:r>
              <a:rPr lang="el-GR" sz="2000" dirty="0" smtClean="0"/>
              <a:t>φ</a:t>
            </a:r>
            <a:r>
              <a:rPr lang="en-US" sz="1400" dirty="0" err="1" smtClean="0"/>
              <a:t>i</a:t>
            </a:r>
            <a:r>
              <a:rPr lang="en-US" sz="2000" dirty="0" smtClean="0"/>
              <a:t>, longitude </a:t>
            </a:r>
            <a:r>
              <a:rPr lang="el-GR" sz="2000" dirty="0" smtClean="0"/>
              <a:t>λ</a:t>
            </a:r>
            <a:r>
              <a:rPr lang="en-US" sz="1400" dirty="0" err="1" smtClean="0"/>
              <a:t>i</a:t>
            </a:r>
            <a:r>
              <a:rPr lang="en-US" sz="2000" dirty="0" smtClean="0"/>
              <a:t>, depth</a:t>
            </a:r>
            <a:r>
              <a:rPr lang="ru-RU" sz="2000" dirty="0" smtClean="0"/>
              <a:t> </a:t>
            </a:r>
            <a:r>
              <a:rPr lang="en-US" sz="2000" dirty="0" smtClean="0"/>
              <a:t>h</a:t>
            </a:r>
            <a:r>
              <a:rPr lang="en-US" sz="1400" dirty="0" smtClean="0"/>
              <a:t>i</a:t>
            </a:r>
            <a:r>
              <a:rPr lang="en-US" sz="2000" dirty="0" smtClean="0"/>
              <a:t>, time </a:t>
            </a:r>
            <a:r>
              <a:rPr lang="en-US" sz="2000" dirty="0" err="1" smtClean="0"/>
              <a:t>t</a:t>
            </a:r>
            <a:r>
              <a:rPr lang="en-US" sz="1400" dirty="0" err="1" smtClean="0"/>
              <a:t>i</a:t>
            </a:r>
            <a:r>
              <a:rPr lang="en-US" sz="2000" dirty="0" smtClean="0"/>
              <a:t>. The time of a specific event in this model, as a random variable and</a:t>
            </a:r>
            <a:r>
              <a:rPr lang="ru-RU" sz="2000" dirty="0" smtClean="0"/>
              <a:t> </a:t>
            </a:r>
            <a:r>
              <a:rPr lang="en-US" sz="2000" dirty="0" smtClean="0"/>
              <a:t>having no mathematical expectation, is excluded from this system.</a:t>
            </a:r>
            <a:r>
              <a:rPr lang="ru-RU" sz="2000" dirty="0" smtClean="0"/>
              <a:t>  </a:t>
            </a:r>
            <a:endParaRPr lang="ru-RU" sz="2000" dirty="0" smtClean="0">
              <a:latin typeface="Times New Roman" pitchFamily="18" charset="0"/>
              <a:cs typeface="Times New Roman" pitchFamily="18" charset="0"/>
            </a:endParaRPr>
          </a:p>
          <a:p>
            <a:pPr marL="0" algn="just">
              <a:spcBef>
                <a:spcPts val="0"/>
              </a:spcBef>
              <a:buNone/>
            </a:pP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0"/>
            <a:ext cx="9144000" cy="6500858"/>
          </a:xfrm>
        </p:spPr>
        <p:txBody>
          <a:bodyPr>
            <a:noAutofit/>
          </a:bodyPr>
          <a:lstStyle/>
          <a:p>
            <a:pPr marL="0" indent="0">
              <a:spcBef>
                <a:spcPts val="0"/>
              </a:spcBef>
              <a:buNone/>
            </a:pPr>
            <a:r>
              <a:rPr lang="en-US" sz="2000" dirty="0" smtClean="0">
                <a:latin typeface="Times New Roman" pitchFamily="18" charset="0"/>
                <a:cs typeface="Times New Roman" pitchFamily="18" charset="0"/>
              </a:rPr>
              <a:t>In the future,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we will consider a certain time interval ΔT, in which random events fall according</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the earthquake catalog. The seismicity of the entire region or its selected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part is considered as a complete group of events and is described in the form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distributions of conditional and unconditional probabilities P having 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frequency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representation. Random events are defined as combinations of a system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random variables φ, λ, </a:t>
            </a:r>
            <a:r>
              <a:rPr lang="en-US" sz="2000" dirty="0" err="1" smtClean="0">
                <a:latin typeface="Times New Roman" pitchFamily="18" charset="0"/>
                <a:cs typeface="Times New Roman" pitchFamily="18" charset="0"/>
              </a:rPr>
              <a:t>h,K</a:t>
            </a:r>
            <a:r>
              <a:rPr lang="en-US" sz="2000" dirty="0" smtClean="0">
                <a:latin typeface="Times New Roman" pitchFamily="18" charset="0"/>
                <a:cs typeface="Times New Roman" pitchFamily="18" charset="0"/>
              </a:rPr>
              <a:t> in the set F . This allows us to represent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catalog</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seismic events over the observation period as a probability space of three</a:t>
            </a:r>
            <a:r>
              <a:rPr lang="ru-RU" sz="2000" dirty="0" smtClean="0">
                <a:latin typeface="Times New Roman" pitchFamily="18" charset="0"/>
                <a:cs typeface="Times New Roman" pitchFamily="18" charset="0"/>
              </a:rPr>
              <a:t> </a:t>
            </a:r>
            <a:r>
              <a:rPr lang="pt-BR" sz="2000" dirty="0" smtClean="0">
                <a:latin typeface="Times New Roman" pitchFamily="18" charset="0"/>
                <a:cs typeface="Times New Roman" pitchFamily="18" charset="0"/>
              </a:rPr>
              <a:t>objects {Ω, F, P}</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continuous values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probability of hitting random events for some interval, the time interval ΔT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within the given intervals in latitude </a:t>
            </a:r>
            <a:r>
              <a:rPr lang="en-US" sz="2000" dirty="0" err="1" smtClean="0">
                <a:latin typeface="Times New Roman" pitchFamily="18" charset="0"/>
                <a:cs typeface="Times New Roman" pitchFamily="18" charset="0"/>
              </a:rPr>
              <a:t>Δφi</a:t>
            </a:r>
            <a:r>
              <a:rPr lang="en-US" sz="2000" dirty="0" smtClean="0">
                <a:latin typeface="Times New Roman" pitchFamily="18" charset="0"/>
                <a:cs typeface="Times New Roman" pitchFamily="18" charset="0"/>
              </a:rPr>
              <a:t>, longitude </a:t>
            </a:r>
            <a:r>
              <a:rPr lang="en-US" sz="2000" dirty="0" err="1" smtClean="0">
                <a:latin typeface="Times New Roman" pitchFamily="18" charset="0"/>
                <a:cs typeface="Times New Roman" pitchFamily="18" charset="0"/>
              </a:rPr>
              <a:t>Δλj</a:t>
            </a:r>
            <a:r>
              <a:rPr lang="en-US" sz="2000" dirty="0" smtClean="0">
                <a:latin typeface="Times New Roman" pitchFamily="18" charset="0"/>
                <a:cs typeface="Times New Roman" pitchFamily="18" charset="0"/>
              </a:rPr>
              <a:t> , depth </a:t>
            </a:r>
            <a:r>
              <a:rPr lang="en-US" sz="2000" dirty="0" err="1" smtClean="0">
                <a:latin typeface="Times New Roman" pitchFamily="18" charset="0"/>
                <a:cs typeface="Times New Roman" pitchFamily="18" charset="0"/>
              </a:rPr>
              <a:t>Δhm</a:t>
            </a:r>
            <a:r>
              <a:rPr lang="en-US" sz="2000" dirty="0" smtClean="0">
                <a:latin typeface="Times New Roman" pitchFamily="18" charset="0"/>
                <a:cs typeface="Times New Roman" pitchFamily="18" charset="0"/>
              </a:rPr>
              <a:t> and class</a:t>
            </a:r>
            <a:r>
              <a:rPr lang="ru-RU"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ΔKn</a:t>
            </a:r>
            <a:r>
              <a:rPr lang="en-US" sz="2000" dirty="0" smtClean="0">
                <a:latin typeface="Times New Roman" pitchFamily="18" charset="0"/>
                <a:cs typeface="Times New Roman" pitchFamily="18" charset="0"/>
              </a:rPr>
              <a:t> are calculated by the formula:</a:t>
            </a:r>
          </a:p>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t>
            </a:r>
            <a:r>
              <a:rPr lang="el-GR" sz="2000" dirty="0" smtClean="0">
                <a:latin typeface="Times New Roman" pitchFamily="18" charset="0"/>
                <a:cs typeface="Times New Roman" pitchFamily="18" charset="0"/>
              </a:rPr>
              <a:t>Δφ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Δλ</a:t>
            </a:r>
            <a:r>
              <a:rPr lang="en-US" sz="2000" dirty="0" smtClean="0">
                <a:latin typeface="Times New Roman" pitchFamily="18" charset="0"/>
                <a:cs typeface="Times New Roman" pitchFamily="18" charset="0"/>
              </a:rPr>
              <a:t>j ,</a:t>
            </a:r>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hm</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Kn</a:t>
            </a:r>
            <a:r>
              <a:rPr lang="en-US" sz="2000" dirty="0" smtClean="0">
                <a:latin typeface="Times New Roman" pitchFamily="18" charset="0"/>
                <a:cs typeface="Times New Roman" pitchFamily="18" charset="0"/>
              </a:rPr>
              <a:t>) = F(</a:t>
            </a:r>
            <a:r>
              <a:rPr lang="el-GR" sz="2000" dirty="0" smtClean="0">
                <a:latin typeface="Times New Roman" pitchFamily="18" charset="0"/>
                <a:cs typeface="Times New Roman" pitchFamily="18" charset="0"/>
              </a:rPr>
              <a:t>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λ</a:t>
            </a:r>
            <a:r>
              <a:rPr lang="en-US" sz="2000" dirty="0" smtClean="0">
                <a:latin typeface="Times New Roman" pitchFamily="18" charset="0"/>
                <a:cs typeface="Times New Roman" pitchFamily="18" charset="0"/>
              </a:rPr>
              <a:t>j , </a:t>
            </a:r>
            <a:r>
              <a:rPr lang="en-US" sz="2000" dirty="0" err="1" smtClean="0">
                <a:latin typeface="Times New Roman" pitchFamily="18" charset="0"/>
                <a:cs typeface="Times New Roman" pitchFamily="18" charset="0"/>
              </a:rPr>
              <a:t>hm,Kn</a:t>
            </a:r>
            <a:r>
              <a:rPr lang="en-US" sz="2000" dirty="0" smtClean="0">
                <a:latin typeface="Times New Roman" pitchFamily="18" charset="0"/>
                <a:cs typeface="Times New Roman" pitchFamily="18" charset="0"/>
              </a:rPr>
              <a:t>) − F(</a:t>
            </a:r>
            <a:r>
              <a:rPr lang="el-GR" sz="2000" dirty="0" smtClean="0">
                <a:latin typeface="Times New Roman" pitchFamily="18" charset="0"/>
                <a:cs typeface="Times New Roman" pitchFamily="18" charset="0"/>
              </a:rPr>
              <a:t>φ</a:t>
            </a:r>
            <a:r>
              <a:rPr lang="en-US" sz="2000" dirty="0" smtClean="0">
                <a:latin typeface="Times New Roman" pitchFamily="18" charset="0"/>
                <a:cs typeface="Times New Roman" pitchFamily="18" charset="0"/>
              </a:rPr>
              <a:t>i−1, </a:t>
            </a:r>
            <a:r>
              <a:rPr lang="el-GR" sz="2000" dirty="0" smtClean="0">
                <a:latin typeface="Times New Roman" pitchFamily="18" charset="0"/>
                <a:cs typeface="Times New Roman" pitchFamily="18" charset="0"/>
              </a:rPr>
              <a:t>λ</a:t>
            </a:r>
            <a:r>
              <a:rPr lang="en-US" sz="2000" dirty="0" smtClean="0">
                <a:latin typeface="Times New Roman" pitchFamily="18" charset="0"/>
                <a:cs typeface="Times New Roman" pitchFamily="18" charset="0"/>
              </a:rPr>
              <a:t>j−1, hm−1,</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Kn−1) =</a:t>
            </a:r>
          </a:p>
          <a:p>
            <a:pPr>
              <a:buNone/>
            </a:pP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P(</a:t>
            </a:r>
            <a:r>
              <a:rPr lang="el-GR" sz="2000" dirty="0" smtClean="0">
                <a:latin typeface="Times New Roman" pitchFamily="18" charset="0"/>
                <a:cs typeface="Times New Roman" pitchFamily="18" charset="0"/>
              </a:rPr>
              <a:t>Δφ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P(</a:t>
            </a:r>
            <a:r>
              <a:rPr lang="el-GR" sz="2000" dirty="0" smtClean="0">
                <a:latin typeface="Times New Roman" pitchFamily="18" charset="0"/>
                <a:cs typeface="Times New Roman" pitchFamily="18" charset="0"/>
              </a:rPr>
              <a:t>Δλ</a:t>
            </a:r>
            <a:r>
              <a:rPr lang="en-US" sz="2000" dirty="0" smtClean="0">
                <a:latin typeface="Times New Roman" pitchFamily="18" charset="0"/>
                <a:cs typeface="Times New Roman" pitchFamily="18" charset="0"/>
              </a:rPr>
              <a:t>j |</a:t>
            </a:r>
            <a:r>
              <a:rPr lang="el-GR" sz="2000" dirty="0" smtClean="0">
                <a:latin typeface="Times New Roman" pitchFamily="18" charset="0"/>
                <a:cs typeface="Times New Roman" pitchFamily="18" charset="0"/>
              </a:rPr>
              <a:t>Δφ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 P(</a:t>
            </a:r>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hm</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Δλ</a:t>
            </a:r>
            <a:r>
              <a:rPr lang="en-US" sz="2000" dirty="0" smtClean="0">
                <a:latin typeface="Times New Roman" pitchFamily="18" charset="0"/>
                <a:cs typeface="Times New Roman" pitchFamily="18" charset="0"/>
              </a:rPr>
              <a:t>j) ・ P(</a:t>
            </a:r>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Kn</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Δφ</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a:t>
            </a:r>
            <a:r>
              <a:rPr lang="el-GR" sz="2000" dirty="0" smtClean="0">
                <a:latin typeface="Times New Roman" pitchFamily="18" charset="0"/>
                <a:cs typeface="Times New Roman" pitchFamily="18" charset="0"/>
              </a:rPr>
              <a:t>Δλ</a:t>
            </a:r>
            <a:r>
              <a:rPr lang="en-US" sz="2000" dirty="0" smtClean="0">
                <a:latin typeface="Times New Roman" pitchFamily="18" charset="0"/>
                <a:cs typeface="Times New Roman" pitchFamily="18" charset="0"/>
              </a:rPr>
              <a:t>j ,</a:t>
            </a:r>
            <a:r>
              <a:rPr lang="el-GR" sz="2000" dirty="0" smtClean="0">
                <a:latin typeface="Times New Roman" pitchFamily="18" charset="0"/>
                <a:cs typeface="Times New Roman" pitchFamily="18" charset="0"/>
              </a:rPr>
              <a:t>Δ</a:t>
            </a:r>
            <a:r>
              <a:rPr lang="en-US" sz="2000" dirty="0" err="1" smtClean="0">
                <a:latin typeface="Times New Roman" pitchFamily="18" charset="0"/>
                <a:cs typeface="Times New Roman" pitchFamily="18" charset="0"/>
              </a:rPr>
              <a:t>hm</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where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j, m and n are the indices of the corresponding intervals of random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variables.</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Let us consider the practical application of this approach to describe the seismic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regime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using examples of the study of the distribution of the depth of weak</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events KS ≥ 8.5 on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the eve of </a:t>
            </a:r>
            <a:r>
              <a:rPr lang="en-US" sz="2000" dirty="0" err="1" smtClean="0">
                <a:latin typeface="Times New Roman" pitchFamily="18" charset="0"/>
                <a:cs typeface="Times New Roman" pitchFamily="18" charset="0"/>
              </a:rPr>
              <a:t>Kronotsky</a:t>
            </a:r>
            <a:r>
              <a:rPr lang="en-US" sz="2000" dirty="0" smtClean="0">
                <a:latin typeface="Times New Roman" pitchFamily="18" charset="0"/>
                <a:cs typeface="Times New Roman" pitchFamily="18" charset="0"/>
              </a:rPr>
              <a:t> earthquake (05.12.1997).</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this end, on the basis of the described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approach with the subsequent use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wavelet decomposition methods, we study the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dynamics of changes in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probability distributions over the depth of ”background” </a:t>
            </a:r>
            <a:endParaRPr lang="ru-RU"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earthquakes that occur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several years before strong Kamchatka events with M ˃7.0.</a:t>
            </a: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214290"/>
            <a:ext cx="9001156" cy="6643710"/>
          </a:xfrm>
        </p:spPr>
        <p:txBody>
          <a:bodyPr>
            <a:normAutofit/>
          </a:bodyPr>
          <a:lstStyle/>
          <a:p>
            <a:pPr algn="just">
              <a:buNone/>
            </a:pPr>
            <a:r>
              <a:rPr lang="en-US" sz="2000" dirty="0" smtClean="0">
                <a:latin typeface="Times New Roman" pitchFamily="18" charset="0"/>
                <a:cs typeface="Times New Roman" pitchFamily="18" charset="0"/>
              </a:rPr>
              <a:t>This allows us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identify the depth range at which anomalous changing the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Parameters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this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wavelet decomposition. At the same time, according to the findings</a:t>
            </a:r>
            <a:r>
              <a:rPr lang="ru-RU"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of nonlinear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dynamics, it is known that as the degree of instability of an arbitrary</a:t>
            </a:r>
            <a:r>
              <a:rPr lang="ru-RU"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system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increases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it approaches the critical state, both the intensity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parameter</a:t>
            </a:r>
            <a:r>
              <a:rPr lang="ru-RU" sz="2000" dirty="0" smtClean="0">
                <a:latin typeface="Times New Roman" pitchFamily="18" charset="0"/>
                <a:cs typeface="Times New Roman" pitchFamily="18" charset="0"/>
              </a:rPr>
              <a:t> </a:t>
            </a:r>
          </a:p>
          <a:p>
            <a:pPr algn="just">
              <a:buNone/>
            </a:pPr>
            <a:r>
              <a:rPr lang="en-US" sz="2000" dirty="0" smtClean="0">
                <a:latin typeface="Times New Roman" pitchFamily="18" charset="0"/>
                <a:cs typeface="Times New Roman" pitchFamily="18" charset="0"/>
              </a:rPr>
              <a:t>fluctuations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the time and length of correlations increase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Therefore,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initial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local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(“microscopic”) internal processes develop and acquire the character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coordinated ones, forming already on a global (“macroscopic”) scale and capturing</a:t>
            </a:r>
          </a:p>
          <a:p>
            <a:pPr algn="just">
              <a:buNone/>
            </a:pPr>
            <a:r>
              <a:rPr lang="en-US" sz="2000" dirty="0" smtClean="0">
                <a:latin typeface="Times New Roman" pitchFamily="18" charset="0"/>
                <a:cs typeface="Times New Roman" pitchFamily="18" charset="0"/>
              </a:rPr>
              <a:t>large seismically active areas. An increase in the length and amplitude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correlations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in a </a:t>
            </a:r>
            <a:r>
              <a:rPr lang="en-US" sz="2000" dirty="0" err="1" smtClean="0">
                <a:latin typeface="Times New Roman" pitchFamily="18" charset="0"/>
                <a:cs typeface="Times New Roman" pitchFamily="18" charset="0"/>
              </a:rPr>
              <a:t>nonequilibrium</a:t>
            </a:r>
            <a:r>
              <a:rPr lang="en-US" sz="2000" dirty="0" smtClean="0">
                <a:latin typeface="Times New Roman" pitchFamily="18" charset="0"/>
                <a:cs typeface="Times New Roman" pitchFamily="18" charset="0"/>
              </a:rPr>
              <a:t> seismically active system indicates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connection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processes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in some local selected area with its other parts. But logically,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this should lead, over a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certain time interval τ , to the formation of conditions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conducive to an increase in the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frequency of earthquakes in various parts of this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region with less energy than in the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main impending shock. Therefore, during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preparation of a strong (catastrophic)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earthquake, large volumes of the lithosphere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a seismically active region are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involved in the preparation area with</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simultaneous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increase in the frequency of </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occurrence of weak (background)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events.</a:t>
            </a:r>
            <a:endParaRPr lang="ru-RU" sz="2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0"/>
            <a:ext cx="8858312" cy="6286520"/>
          </a:xfrm>
        </p:spPr>
        <p:txBody>
          <a:bodyPr>
            <a:normAutofit fontScale="92500" lnSpcReduction="20000"/>
          </a:bodyPr>
          <a:lstStyle/>
          <a:p>
            <a:pPr marL="0" indent="0" algn="just">
              <a:spcBef>
                <a:spcPts val="0"/>
              </a:spcBef>
              <a:buNone/>
            </a:pPr>
            <a:endParaRPr lang="ru-RU" sz="2000" dirty="0" smtClean="0">
              <a:latin typeface="Times New Roman" pitchFamily="18" charset="0"/>
              <a:cs typeface="Times New Roman" pitchFamily="18" charset="0"/>
            </a:endParaRPr>
          </a:p>
          <a:p>
            <a:pPr marL="0" indent="0" algn="just">
              <a:spcBef>
                <a:spcPts val="0"/>
              </a:spcBef>
              <a:buNone/>
            </a:pPr>
            <a:r>
              <a:rPr lang="en-US" sz="2200" dirty="0" smtClean="0">
                <a:latin typeface="Times New Roman" pitchFamily="18" charset="0"/>
                <a:cs typeface="Times New Roman" pitchFamily="18" charset="0"/>
              </a:rPr>
              <a:t>Based on the foregoing, it can be assumed that the preparation of an earthquake</a:t>
            </a:r>
          </a:p>
          <a:p>
            <a:pPr marL="0" indent="0" algn="just">
              <a:spcBef>
                <a:spcPts val="0"/>
              </a:spcBef>
              <a:buNone/>
            </a:pPr>
            <a:r>
              <a:rPr lang="en-US" sz="2200" dirty="0" smtClean="0">
                <a:latin typeface="Times New Roman" pitchFamily="18" charset="0"/>
                <a:cs typeface="Times New Roman" pitchFamily="18" charset="0"/>
              </a:rPr>
              <a:t>corresponds to the formation of an unstable nonlinear system, which is</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under the influence of external disturbance factors and develops according to the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scenario of nonlinear dynamics. The interaction of the lithosphere with the environment</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 chain ”Sun–</a:t>
            </a:r>
            <a:r>
              <a:rPr lang="en-US" sz="2200" dirty="0" err="1" smtClean="0">
                <a:latin typeface="Times New Roman" pitchFamily="18" charset="0"/>
                <a:cs typeface="Times New Roman" pitchFamily="18" charset="0"/>
              </a:rPr>
              <a:t>heliosphere</a:t>
            </a:r>
            <a:r>
              <a:rPr lang="en-US" sz="2200" dirty="0" smtClean="0">
                <a:latin typeface="Times New Roman" pitchFamily="18" charset="0"/>
                <a:cs typeface="Times New Roman" pitchFamily="18" charset="0"/>
              </a:rPr>
              <a:t>–magnetosphere–ionosphere–neutral atmosphere”)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with its non-equilibrium conditions, can be the starting point in the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emergence of a new dynamic system, called the dissipative structure</a:t>
            </a:r>
            <a:r>
              <a:rPr lang="ru-RU" sz="22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In this case, the scales of the connection between different parts of the nonlinear structure change. In this regard, we make a hypothesis:</a:t>
            </a:r>
            <a:r>
              <a:rPr lang="ru-RU" sz="2200" dirty="0" smtClean="0">
                <a:latin typeface="Times New Roman" pitchFamily="18" charset="0"/>
                <a:cs typeface="Times New Roman" pitchFamily="18" charset="0"/>
              </a:rPr>
              <a:t> </a:t>
            </a:r>
          </a:p>
          <a:p>
            <a:pPr algn="just">
              <a:buNone/>
            </a:pP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During the preparation of the main major event with M ∼ 7.0 in a certain</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volume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of a seismically active region, which is in an unstable state far from</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equilibrium, a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consistent, correlated increase in seismic activity occurs at the</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”background” level,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which covers areas far from the epicenter of the future </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event.</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At the same time,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strong foreshocks with subsequent development of </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aftershock</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activity are possible in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these areas at the depths of an upcoming </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earthquake.</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The scales that determine the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temporal τ and spatial L correlation during the</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formation of these earthquakes are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several years for τ and hundreds of  kilometers</a:t>
            </a:r>
            <a:r>
              <a:rPr lang="ru-RU" sz="2200" i="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for L and depend on the magnitude M </a:t>
            </a:r>
            <a:endParaRPr lang="ru-RU" sz="2200" i="1" dirty="0" smtClean="0">
              <a:latin typeface="Times New Roman" pitchFamily="18" charset="0"/>
              <a:cs typeface="Times New Roman" pitchFamily="18" charset="0"/>
            </a:endParaRPr>
          </a:p>
          <a:p>
            <a:pPr algn="just">
              <a:buNone/>
            </a:pPr>
            <a:r>
              <a:rPr lang="en-US" sz="2200" i="1" dirty="0" smtClean="0">
                <a:latin typeface="Times New Roman" pitchFamily="18" charset="0"/>
                <a:cs typeface="Times New Roman" pitchFamily="18" charset="0"/>
              </a:rPr>
              <a:t>of the upcoming main shock.</a:t>
            </a:r>
            <a:r>
              <a:rPr lang="ru-RU" sz="2200" i="1" dirty="0" smtClean="0">
                <a:latin typeface="Times New Roman" pitchFamily="18" charset="0"/>
                <a:cs typeface="Times New Roman" pitchFamily="18" charset="0"/>
              </a:rPr>
              <a:t> </a:t>
            </a:r>
            <a:endParaRPr lang="ru-RU" sz="2200" i="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42852"/>
            <a:ext cx="8929718" cy="6715148"/>
          </a:xfrm>
        </p:spPr>
        <p:txBody>
          <a:bodyPr>
            <a:normAutofit/>
          </a:bodyPr>
          <a:lstStyle/>
          <a:p>
            <a:pPr algn="just">
              <a:buNone/>
            </a:pPr>
            <a:r>
              <a:rPr lang="en-US" sz="2000" b="1" dirty="0" smtClean="0">
                <a:latin typeface="Times New Roman" pitchFamily="18" charset="0"/>
                <a:cs typeface="Times New Roman" pitchFamily="18" charset="0"/>
              </a:rPr>
              <a:t>3 ANALYSIS OF THE KRONOTSKY EARTHQUAKE</a:t>
            </a:r>
            <a:endParaRPr lang="ru-RU" sz="20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To test this hypothesis, the </a:t>
            </a:r>
            <a:r>
              <a:rPr lang="en-US" sz="2000" dirty="0" err="1" smtClean="0">
                <a:latin typeface="Times New Roman" pitchFamily="18" charset="0"/>
                <a:cs typeface="Times New Roman" pitchFamily="18" charset="0"/>
              </a:rPr>
              <a:t>Kronotsky</a:t>
            </a:r>
            <a:r>
              <a:rPr lang="en-US" sz="2000" dirty="0" smtClean="0">
                <a:latin typeface="Times New Roman" pitchFamily="18" charset="0"/>
                <a:cs typeface="Times New Roman" pitchFamily="18" charset="0"/>
              </a:rPr>
              <a:t> earthquake was considered: 05.12.1997</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11:26:51 (UT), </a:t>
            </a:r>
            <a:r>
              <a:rPr lang="el-GR" sz="2000" dirty="0" smtClean="0">
                <a:latin typeface="Times New Roman" pitchFamily="18" charset="0"/>
                <a:cs typeface="Times New Roman" pitchFamily="18" charset="0"/>
              </a:rPr>
              <a:t>φ = 54.64◦</a:t>
            </a:r>
            <a:r>
              <a:rPr lang="en-US" sz="2000" dirty="0" smtClean="0">
                <a:latin typeface="Times New Roman" pitchFamily="18" charset="0"/>
                <a:cs typeface="Times New Roman" pitchFamily="18" charset="0"/>
              </a:rPr>
              <a:t>N, </a:t>
            </a:r>
            <a:r>
              <a:rPr lang="el-GR" sz="2000" dirty="0" smtClean="0">
                <a:latin typeface="Times New Roman" pitchFamily="18" charset="0"/>
                <a:cs typeface="Times New Roman" pitchFamily="18" charset="0"/>
              </a:rPr>
              <a:t>λ = 162.55◦</a:t>
            </a:r>
            <a:r>
              <a:rPr lang="en-US" sz="2000" dirty="0" smtClean="0">
                <a:latin typeface="Times New Roman" pitchFamily="18" charset="0"/>
                <a:cs typeface="Times New Roman" pitchFamily="18" charset="0"/>
              </a:rPr>
              <a:t>E, depth h = 10 km, depth determination</a:t>
            </a:r>
          </a:p>
          <a:p>
            <a:r>
              <a:rPr lang="en-US" sz="2000" dirty="0" smtClean="0">
                <a:latin typeface="Times New Roman" pitchFamily="18" charset="0"/>
                <a:cs typeface="Times New Roman" pitchFamily="18" charset="0"/>
              </a:rPr>
              <a:t>error 2 km, energy class in terms of the amplitude of the S wave, determined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the </a:t>
            </a:r>
            <a:r>
              <a:rPr lang="en-US" sz="2000" dirty="0" err="1" smtClean="0">
                <a:latin typeface="Times New Roman" pitchFamily="18" charset="0"/>
                <a:cs typeface="Times New Roman" pitchFamily="18" charset="0"/>
              </a:rPr>
              <a:t>nomogram</a:t>
            </a:r>
            <a:r>
              <a:rPr lang="en-US" sz="2000" dirty="0" smtClean="0">
                <a:latin typeface="Times New Roman" pitchFamily="18" charset="0"/>
                <a:cs typeface="Times New Roman" pitchFamily="18" charset="0"/>
              </a:rPr>
              <a:t> of S.A. </a:t>
            </a:r>
            <a:r>
              <a:rPr lang="en-US" sz="2000" dirty="0" err="1" smtClean="0">
                <a:latin typeface="Times New Roman" pitchFamily="18" charset="0"/>
                <a:cs typeface="Times New Roman" pitchFamily="18" charset="0"/>
              </a:rPr>
              <a:t>Fedotov</a:t>
            </a:r>
            <a:r>
              <a:rPr lang="en-US" sz="2000" dirty="0" smtClean="0">
                <a:latin typeface="Times New Roman" pitchFamily="18" charset="0"/>
                <a:cs typeface="Times New Roman" pitchFamily="18" charset="0"/>
              </a:rPr>
              <a:t> K</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15.5, local magnitude of the Kamchatka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region (according to Ch. Richter) M</a:t>
            </a:r>
            <a:r>
              <a:rPr lang="en-US" sz="14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 7.0, magnitude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by code-waves M</a:t>
            </a:r>
            <a:r>
              <a:rPr lang="en-US" sz="1800"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 7.7.</a:t>
            </a:r>
            <a:r>
              <a:rPr lang="en-US" sz="2000" dirty="0" smtClean="0"/>
              <a:t> </a:t>
            </a:r>
          </a:p>
        </p:txBody>
      </p:sp>
      <p:pic>
        <p:nvPicPr>
          <p:cNvPr id="6" name="Picture 2"/>
          <p:cNvPicPr>
            <a:picLocks noChangeAspect="1" noChangeArrowheads="1"/>
          </p:cNvPicPr>
          <p:nvPr/>
        </p:nvPicPr>
        <p:blipFill>
          <a:blip r:embed="rId2" cstate="print"/>
          <a:srcRect/>
          <a:stretch>
            <a:fillRect/>
          </a:stretch>
        </p:blipFill>
        <p:spPr bwMode="auto">
          <a:xfrm>
            <a:off x="214282" y="2214554"/>
            <a:ext cx="3429024" cy="2917463"/>
          </a:xfrm>
          <a:prstGeom prst="rect">
            <a:avLst/>
          </a:prstGeom>
          <a:noFill/>
          <a:ln w="9525">
            <a:noFill/>
            <a:miter lim="800000"/>
            <a:headEnd/>
            <a:tailEnd/>
          </a:ln>
          <a:effectLst/>
        </p:spPr>
      </p:pic>
      <p:sp>
        <p:nvSpPr>
          <p:cNvPr id="8" name="Прямоугольник 7"/>
          <p:cNvSpPr/>
          <p:nvPr/>
        </p:nvSpPr>
        <p:spPr>
          <a:xfrm>
            <a:off x="3643306" y="2149019"/>
            <a:ext cx="5500694" cy="4708981"/>
          </a:xfrm>
          <a:prstGeom prst="rect">
            <a:avLst/>
          </a:prstGeom>
        </p:spPr>
        <p:txBody>
          <a:bodyPr wrap="square">
            <a:spAutoFit/>
          </a:bodyPr>
          <a:lstStyle/>
          <a:p>
            <a:pPr algn="just"/>
            <a:r>
              <a:rPr lang="en-US" sz="2000" dirty="0" smtClean="0">
                <a:latin typeface="Times New Roman" pitchFamily="18" charset="0"/>
                <a:cs typeface="Times New Roman" pitchFamily="18" charset="0"/>
              </a:rPr>
              <a:t>Figure 1 shows the area along the eastern coast of the Kamchatka Peninsula,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which is divided into 12 sectors, defined by intervals of latitude </a:t>
            </a:r>
            <a:r>
              <a:rPr lang="en-US" sz="2000" dirty="0" err="1" smtClean="0">
                <a:latin typeface="Times New Roman" pitchFamily="18" charset="0"/>
                <a:cs typeface="Times New Roman" pitchFamily="18" charset="0"/>
              </a:rPr>
              <a:t>Δφ</a:t>
            </a:r>
            <a:r>
              <a:rPr lang="en-US" sz="2000" dirty="0" smtClean="0">
                <a:latin typeface="Times New Roman" pitchFamily="18" charset="0"/>
                <a:cs typeface="Times New Roman" pitchFamily="18" charset="0"/>
              </a:rPr>
              <a:t> = 1◦ </a:t>
            </a:r>
            <a:r>
              <a:rPr lang="en-US" sz="2000" dirty="0" err="1" smtClean="0">
                <a:latin typeface="Times New Roman" pitchFamily="18" charset="0"/>
                <a:cs typeface="Times New Roman" pitchFamily="18" charset="0"/>
              </a:rPr>
              <a:t>andlongitude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Δλ</a:t>
            </a:r>
            <a:r>
              <a:rPr lang="en-US" sz="2000" dirty="0" smtClean="0">
                <a:latin typeface="Times New Roman" pitchFamily="18" charset="0"/>
                <a:cs typeface="Times New Roman" pitchFamily="18" charset="0"/>
              </a:rPr>
              <a:t> = 1.5◦. For these areas, based on the catalog of seismic </a:t>
            </a:r>
            <a:r>
              <a:rPr lang="en-US" sz="2000" dirty="0" err="1" smtClean="0">
                <a:latin typeface="Times New Roman" pitchFamily="18" charset="0"/>
                <a:cs typeface="Times New Roman" pitchFamily="18" charset="0"/>
              </a:rPr>
              <a:t>eventsprovided</a:t>
            </a:r>
            <a:r>
              <a:rPr lang="en-US" sz="2000" dirty="0" smtClean="0">
                <a:latin typeface="Times New Roman" pitchFamily="18" charset="0"/>
                <a:cs typeface="Times New Roman" pitchFamily="18" charset="0"/>
              </a:rPr>
              <a:t> by the KB GS RAS, on the basis of equation (1) the probability distributions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(histograms) characterizing the occurrence of seismic events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with an energy class M ≥ 3.5 in the given depth intervals with 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step </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 1 km will be further calculated up to H = 100 km.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the next processing step, the obtained seismic event probability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distribution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series P(</a:t>
            </a:r>
            <a:r>
              <a:rPr lang="en-US" sz="2000" dirty="0" err="1" smtClean="0">
                <a:latin typeface="Times New Roman" pitchFamily="18" charset="0"/>
                <a:cs typeface="Times New Roman" pitchFamily="18" charset="0"/>
              </a:rPr>
              <a:t>Δh</a:t>
            </a:r>
            <a:r>
              <a:rPr lang="en-US" sz="2000" dirty="0" smtClean="0">
                <a:latin typeface="Times New Roman" pitchFamily="18" charset="0"/>
                <a:cs typeface="Times New Roman" pitchFamily="18" charset="0"/>
              </a:rPr>
              <a:t>) over depth were presented in the form of a continuous wavelet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decomposition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decomposition was carried out up</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the 32nd scale level.</a:t>
            </a:r>
            <a:endParaRPr lang="ru-RU" sz="2000" dirty="0">
              <a:latin typeface="Times New Roman" pitchFamily="18" charset="0"/>
              <a:cs typeface="Times New Roman" pitchFamily="18" charset="0"/>
            </a:endParaRPr>
          </a:p>
        </p:txBody>
      </p:sp>
      <p:sp>
        <p:nvSpPr>
          <p:cNvPr id="9" name="Прямоугольник 8"/>
          <p:cNvSpPr/>
          <p:nvPr/>
        </p:nvSpPr>
        <p:spPr>
          <a:xfrm>
            <a:off x="0" y="5214950"/>
            <a:ext cx="3643306" cy="1477328"/>
          </a:xfrm>
          <a:prstGeom prst="rect">
            <a:avLst/>
          </a:prstGeom>
        </p:spPr>
        <p:txBody>
          <a:bodyPr wrap="square">
            <a:spAutoFit/>
          </a:bodyPr>
          <a:lstStyle/>
          <a:p>
            <a:r>
              <a:rPr lang="en-US" dirty="0" smtClean="0">
                <a:latin typeface="Times New Roman" pitchFamily="18" charset="0"/>
                <a:cs typeface="Times New Roman" pitchFamily="18" charset="0"/>
              </a:rPr>
              <a:t>Fig. 1. Location of 12 regions along the eastern coast of Kamchatka with dimensions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latitude and longitude Si = </a:t>
            </a:r>
            <a:r>
              <a:rPr lang="el-GR" dirty="0" smtClean="0">
                <a:latin typeface="Times New Roman" pitchFamily="18" charset="0"/>
                <a:cs typeface="Times New Roman" pitchFamily="18" charset="0"/>
              </a:rPr>
              <a:t>Δφ × Δλ = 1◦ × 1.5◦.</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34853</TotalTime>
  <Words>3920</Words>
  <Application>Microsoft Office PowerPoint</Application>
  <PresentationFormat>Экран (4:3)</PresentationFormat>
  <Paragraphs>117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Бумажная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В.В. Богданов</cp:lastModifiedBy>
  <cp:revision>367</cp:revision>
  <dcterms:modified xsi:type="dcterms:W3CDTF">2023-09-28T00:06:45Z</dcterms:modified>
</cp:coreProperties>
</file>