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8" r:id="rId1"/>
  </p:sldMasterIdLst>
  <p:notesMasterIdLst>
    <p:notesMasterId r:id="rId34"/>
  </p:notesMasterIdLst>
  <p:handoutMasterIdLst>
    <p:handoutMasterId r:id="rId35"/>
  </p:handoutMasterIdLst>
  <p:sldIdLst>
    <p:sldId id="256" r:id="rId2"/>
    <p:sldId id="410" r:id="rId3"/>
    <p:sldId id="417" r:id="rId4"/>
    <p:sldId id="418" r:id="rId5"/>
    <p:sldId id="373" r:id="rId6"/>
    <p:sldId id="411" r:id="rId7"/>
    <p:sldId id="419" r:id="rId8"/>
    <p:sldId id="412" r:id="rId9"/>
    <p:sldId id="426" r:id="rId10"/>
    <p:sldId id="358" r:id="rId11"/>
    <p:sldId id="346" r:id="rId12"/>
    <p:sldId id="401" r:id="rId13"/>
    <p:sldId id="399" r:id="rId14"/>
    <p:sldId id="420" r:id="rId15"/>
    <p:sldId id="394" r:id="rId16"/>
    <p:sldId id="396" r:id="rId17"/>
    <p:sldId id="400" r:id="rId18"/>
    <p:sldId id="413" r:id="rId19"/>
    <p:sldId id="415" r:id="rId20"/>
    <p:sldId id="421" r:id="rId21"/>
    <p:sldId id="392" r:id="rId22"/>
    <p:sldId id="416" r:id="rId23"/>
    <p:sldId id="381" r:id="rId24"/>
    <p:sldId id="393" r:id="rId25"/>
    <p:sldId id="372" r:id="rId26"/>
    <p:sldId id="397" r:id="rId27"/>
    <p:sldId id="289" r:id="rId28"/>
    <p:sldId id="422" r:id="rId29"/>
    <p:sldId id="423" r:id="rId30"/>
    <p:sldId id="424" r:id="rId31"/>
    <p:sldId id="427" r:id="rId32"/>
    <p:sldId id="374" r:id="rId33"/>
  </p:sldIdLst>
  <p:sldSz cx="9144000" cy="6858000" type="screen4x3"/>
  <p:notesSz cx="9874250" cy="6797675"/>
  <p:defaultTextStyle>
    <a:defPPr>
      <a:defRPr lang="ru-RU"/>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141">
          <p15:clr>
            <a:srgbClr val="A4A3A4"/>
          </p15:clr>
        </p15:guide>
        <p15:guide id="2" pos="311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66"/>
    <a:srgbClr val="0000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Нет стиля, сетка таблиц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504" autoAdjust="0"/>
    <p:restoredTop sz="99023" autoAdjust="0"/>
  </p:normalViewPr>
  <p:slideViewPr>
    <p:cSldViewPr>
      <p:cViewPr>
        <p:scale>
          <a:sx n="66" d="100"/>
          <a:sy n="66" d="100"/>
        </p:scale>
        <p:origin x="-1843" y="-542"/>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p:cViewPr varScale="1">
        <p:scale>
          <a:sx n="76" d="100"/>
          <a:sy n="76" d="100"/>
        </p:scale>
        <p:origin x="-2214" y="-96"/>
      </p:cViewPr>
      <p:guideLst>
        <p:guide orient="horz" pos="2141"/>
        <p:guide pos="311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46.wmf"/><Relationship Id="rId2" Type="http://schemas.openxmlformats.org/officeDocument/2006/relationships/image" Target="../media/image45.wmf"/><Relationship Id="rId1" Type="http://schemas.openxmlformats.org/officeDocument/2006/relationships/image" Target="../media/image44.wmf"/><Relationship Id="rId4" Type="http://schemas.openxmlformats.org/officeDocument/2006/relationships/image" Target="../media/image47.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2706" name="Rectangle 2"/>
          <p:cNvSpPr>
            <a:spLocks noGrp="1" noChangeArrowheads="1"/>
          </p:cNvSpPr>
          <p:nvPr>
            <p:ph type="hdr" sz="quarter"/>
          </p:nvPr>
        </p:nvSpPr>
        <p:spPr bwMode="auto">
          <a:xfrm>
            <a:off x="0" y="0"/>
            <a:ext cx="4278313" cy="339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a:latin typeface="Arial" charset="0"/>
              </a:defRPr>
            </a:lvl1pPr>
          </a:lstStyle>
          <a:p>
            <a:pPr>
              <a:defRPr/>
            </a:pPr>
            <a:endParaRPr lang="ru-RU"/>
          </a:p>
        </p:txBody>
      </p:sp>
      <p:sp>
        <p:nvSpPr>
          <p:cNvPr id="72708" name="Rectangle 4"/>
          <p:cNvSpPr>
            <a:spLocks noGrp="1" noChangeArrowheads="1"/>
          </p:cNvSpPr>
          <p:nvPr>
            <p:ph type="ftr" sz="quarter" idx="2"/>
          </p:nvPr>
        </p:nvSpPr>
        <p:spPr bwMode="auto">
          <a:xfrm>
            <a:off x="0" y="6456363"/>
            <a:ext cx="4278313"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a:latin typeface="Arial" charset="0"/>
              </a:defRPr>
            </a:lvl1pPr>
          </a:lstStyle>
          <a:p>
            <a:pPr>
              <a:defRPr/>
            </a:pPr>
            <a:endParaRPr lang="ru-RU"/>
          </a:p>
        </p:txBody>
      </p:sp>
      <p:sp>
        <p:nvSpPr>
          <p:cNvPr id="72709" name="Rectangle 5"/>
          <p:cNvSpPr>
            <a:spLocks noGrp="1" noChangeArrowheads="1"/>
          </p:cNvSpPr>
          <p:nvPr>
            <p:ph type="sldNum" sz="quarter" idx="3"/>
          </p:nvPr>
        </p:nvSpPr>
        <p:spPr bwMode="auto">
          <a:xfrm>
            <a:off x="5592763" y="6456363"/>
            <a:ext cx="4279900" cy="339725"/>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20DB6FF3-E912-4172-B67D-7BC70019A847}" type="slidenum">
              <a:rPr lang="ru-RU" altLang="ru-RU"/>
              <a:pPr/>
              <a:t>‹#›</a:t>
            </a:fld>
            <a:endParaRPr lang="ru-RU" altLang="ru-RU"/>
          </a:p>
        </p:txBody>
      </p:sp>
    </p:spTree>
    <p:extLst>
      <p:ext uri="{BB962C8B-B14F-4D97-AF65-F5344CB8AC3E}">
        <p14:creationId xmlns:p14="http://schemas.microsoft.com/office/powerpoint/2010/main" val="37311684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4278313" cy="339725"/>
          </a:xfrm>
          <a:prstGeom prst="rect">
            <a:avLst/>
          </a:prstGeom>
        </p:spPr>
        <p:txBody>
          <a:bodyPr vert="horz" lIns="91440" tIns="45720" rIns="91440" bIns="45720" rtlCol="0"/>
          <a:lstStyle>
            <a:lvl1pPr algn="l">
              <a:defRPr sz="1200">
                <a:latin typeface="Arial" charset="0"/>
              </a:defRPr>
            </a:lvl1pPr>
          </a:lstStyle>
          <a:p>
            <a:pPr>
              <a:defRPr/>
            </a:pPr>
            <a:endParaRPr lang="ru-RU"/>
          </a:p>
        </p:txBody>
      </p:sp>
      <p:sp>
        <p:nvSpPr>
          <p:cNvPr id="3" name="Дата 2"/>
          <p:cNvSpPr>
            <a:spLocks noGrp="1"/>
          </p:cNvSpPr>
          <p:nvPr>
            <p:ph type="dt" idx="1"/>
          </p:nvPr>
        </p:nvSpPr>
        <p:spPr>
          <a:xfrm>
            <a:off x="5592763" y="0"/>
            <a:ext cx="4279900" cy="339725"/>
          </a:xfrm>
          <a:prstGeom prst="rect">
            <a:avLst/>
          </a:prstGeom>
        </p:spPr>
        <p:txBody>
          <a:bodyPr vert="horz" lIns="91440" tIns="45720" rIns="91440" bIns="45720" rtlCol="0"/>
          <a:lstStyle>
            <a:lvl1pPr algn="r">
              <a:defRPr sz="1200">
                <a:latin typeface="Arial" charset="0"/>
              </a:defRPr>
            </a:lvl1pPr>
          </a:lstStyle>
          <a:p>
            <a:pPr>
              <a:defRPr/>
            </a:pPr>
            <a:fld id="{A59DDCEC-494F-4E98-8ED4-D1F40C0B2DAB}" type="datetimeFigureOut">
              <a:rPr lang="ru-RU"/>
              <a:pPr>
                <a:defRPr/>
              </a:pPr>
              <a:t>22.09.2023</a:t>
            </a:fld>
            <a:endParaRPr lang="ru-RU"/>
          </a:p>
        </p:txBody>
      </p:sp>
      <p:sp>
        <p:nvSpPr>
          <p:cNvPr id="4" name="Образ слайда 3"/>
          <p:cNvSpPr>
            <a:spLocks noGrp="1" noRot="1" noChangeAspect="1"/>
          </p:cNvSpPr>
          <p:nvPr>
            <p:ph type="sldImg" idx="2"/>
          </p:nvPr>
        </p:nvSpPr>
        <p:spPr>
          <a:xfrm>
            <a:off x="3238500" y="509588"/>
            <a:ext cx="3397250" cy="2549525"/>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985838" y="3228975"/>
            <a:ext cx="7902575" cy="3059113"/>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6456363"/>
            <a:ext cx="4278313" cy="339725"/>
          </a:xfrm>
          <a:prstGeom prst="rect">
            <a:avLst/>
          </a:prstGeom>
        </p:spPr>
        <p:txBody>
          <a:bodyPr vert="horz" lIns="91440" tIns="45720" rIns="91440" bIns="45720" rtlCol="0" anchor="b"/>
          <a:lstStyle>
            <a:lvl1pPr algn="l">
              <a:defRPr sz="1200">
                <a:latin typeface="Arial" charset="0"/>
              </a:defRPr>
            </a:lvl1pPr>
          </a:lstStyle>
          <a:p>
            <a:pPr>
              <a:defRPr/>
            </a:pPr>
            <a:endParaRPr lang="ru-RU"/>
          </a:p>
        </p:txBody>
      </p:sp>
      <p:sp>
        <p:nvSpPr>
          <p:cNvPr id="7" name="Номер слайда 6"/>
          <p:cNvSpPr>
            <a:spLocks noGrp="1"/>
          </p:cNvSpPr>
          <p:nvPr>
            <p:ph type="sldNum" sz="quarter" idx="5"/>
          </p:nvPr>
        </p:nvSpPr>
        <p:spPr>
          <a:xfrm>
            <a:off x="5592763" y="6456363"/>
            <a:ext cx="4279900" cy="339725"/>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A505C982-AA34-410C-B332-077126A0C726}" type="slidenum">
              <a:rPr lang="ru-RU" altLang="ru-RU"/>
              <a:pPr/>
              <a:t>‹#›</a:t>
            </a:fld>
            <a:endParaRPr lang="ru-RU" altLang="ru-RU"/>
          </a:p>
        </p:txBody>
      </p:sp>
    </p:spTree>
    <p:extLst>
      <p:ext uri="{BB962C8B-B14F-4D97-AF65-F5344CB8AC3E}">
        <p14:creationId xmlns:p14="http://schemas.microsoft.com/office/powerpoint/2010/main" val="6292604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9700"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2052AD60-5A91-40E1-AFB0-C24519953E6B}" type="slidenum">
              <a:rPr lang="ru-RU" altLang="ru-RU">
                <a:latin typeface="Arial" panose="020B0604020202020204" pitchFamily="34" charset="0"/>
              </a:rPr>
              <a:pPr algn="r" eaLnBrk="1" hangingPunct="1">
                <a:spcBef>
                  <a:spcPct val="0"/>
                </a:spcBef>
              </a:pPr>
              <a:t>5</a:t>
            </a:fld>
            <a:endParaRPr lang="ru-RU" altLang="ru-RU">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0724"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53621D8-3264-4CE3-B5CF-5C181C184C40}" type="slidenum">
              <a:rPr lang="ru-RU" altLang="ru-RU">
                <a:latin typeface="Arial" panose="020B0604020202020204" pitchFamily="34" charset="0"/>
              </a:rPr>
              <a:pPr algn="r" eaLnBrk="1" hangingPunct="1">
                <a:spcBef>
                  <a:spcPct val="0"/>
                </a:spcBef>
              </a:pPr>
              <a:t>17</a:t>
            </a:fld>
            <a:endParaRPr lang="ru-RU" altLang="ru-RU">
              <a:latin typeface="Arial" panose="020B0604020202020204" pitchFamily="34" charset="0"/>
            </a:endParaRPr>
          </a:p>
        </p:txBody>
      </p:sp>
    </p:spTree>
    <p:extLst>
      <p:ext uri="{BB962C8B-B14F-4D97-AF65-F5344CB8AC3E}">
        <p14:creationId xmlns:p14="http://schemas.microsoft.com/office/powerpoint/2010/main" val="8616433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9CED26-1D99-4BAA-9759-3C3481252095}" type="slidenum">
              <a:rPr lang="ru-RU" altLang="ru-RU">
                <a:latin typeface="Arial" panose="020B0604020202020204" pitchFamily="34" charset="0"/>
              </a:rPr>
              <a:pPr algn="r" eaLnBrk="1" hangingPunct="1">
                <a:spcBef>
                  <a:spcPct val="0"/>
                </a:spcBef>
              </a:pPr>
              <a:t>18</a:t>
            </a:fld>
            <a:endParaRPr lang="ru-RU" altLang="ru-RU">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9CED26-1D99-4BAA-9759-3C3481252095}" type="slidenum">
              <a:rPr lang="ru-RU" altLang="ru-RU">
                <a:latin typeface="Arial" panose="020B0604020202020204" pitchFamily="34" charset="0"/>
              </a:rPr>
              <a:pPr algn="r" eaLnBrk="1" hangingPunct="1">
                <a:spcBef>
                  <a:spcPct val="0"/>
                </a:spcBef>
              </a:pPr>
              <a:t>19</a:t>
            </a:fld>
            <a:endParaRPr lang="ru-RU" altLang="ru-RU">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3796"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407AEB-FCF7-440F-98E0-DC71FBCBABCB}" type="slidenum">
              <a:rPr lang="ru-RU" altLang="ru-RU">
                <a:latin typeface="Arial" panose="020B0604020202020204" pitchFamily="34" charset="0"/>
              </a:rPr>
              <a:pPr algn="r" eaLnBrk="1" hangingPunct="1">
                <a:spcBef>
                  <a:spcPct val="0"/>
                </a:spcBef>
              </a:pPr>
              <a:t>20</a:t>
            </a:fld>
            <a:endParaRPr lang="ru-RU" altLang="ru-RU">
              <a:latin typeface="Arial" panose="020B0604020202020204" pitchFamily="34" charset="0"/>
            </a:endParaRPr>
          </a:p>
        </p:txBody>
      </p:sp>
    </p:spTree>
    <p:extLst>
      <p:ext uri="{BB962C8B-B14F-4D97-AF65-F5344CB8AC3E}">
        <p14:creationId xmlns:p14="http://schemas.microsoft.com/office/powerpoint/2010/main" val="12498984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3796"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407AEB-FCF7-440F-98E0-DC71FBCBABCB}" type="slidenum">
              <a:rPr lang="ru-RU" altLang="ru-RU">
                <a:latin typeface="Arial" panose="020B0604020202020204" pitchFamily="34" charset="0"/>
              </a:rPr>
              <a:pPr algn="r" eaLnBrk="1" hangingPunct="1">
                <a:spcBef>
                  <a:spcPct val="0"/>
                </a:spcBef>
              </a:pPr>
              <a:t>21</a:t>
            </a:fld>
            <a:endParaRPr lang="ru-RU" altLang="ru-RU">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3796"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B407AEB-FCF7-440F-98E0-DC71FBCBABCB}" type="slidenum">
              <a:rPr lang="ru-RU" altLang="ru-RU">
                <a:latin typeface="Arial" panose="020B0604020202020204" pitchFamily="34" charset="0"/>
              </a:rPr>
              <a:pPr algn="r" eaLnBrk="1" hangingPunct="1">
                <a:spcBef>
                  <a:spcPct val="0"/>
                </a:spcBef>
              </a:pPr>
              <a:t>23</a:t>
            </a:fld>
            <a:endParaRPr lang="ru-RU" altLang="ru-RU">
              <a:latin typeface="Arial" panose="020B0604020202020204" pitchFamily="34" charset="0"/>
            </a:endParaRPr>
          </a:p>
        </p:txBody>
      </p:sp>
    </p:spTree>
    <p:extLst>
      <p:ext uri="{BB962C8B-B14F-4D97-AF65-F5344CB8AC3E}">
        <p14:creationId xmlns:p14="http://schemas.microsoft.com/office/powerpoint/2010/main" val="35364300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4820"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245BE7D-B5F6-4474-9839-E1500672E013}" type="slidenum">
              <a:rPr lang="ru-RU" altLang="ru-RU">
                <a:latin typeface="Arial" panose="020B0604020202020204" pitchFamily="34" charset="0"/>
              </a:rPr>
              <a:pPr algn="r" eaLnBrk="1" hangingPunct="1">
                <a:spcBef>
                  <a:spcPct val="0"/>
                </a:spcBef>
              </a:pPr>
              <a:t>24</a:t>
            </a:fld>
            <a:endParaRPr lang="ru-RU" altLang="ru-RU">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4820"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245BE7D-B5F6-4474-9839-E1500672E013}" type="slidenum">
              <a:rPr lang="ru-RU" altLang="ru-RU">
                <a:latin typeface="Arial" panose="020B0604020202020204" pitchFamily="34" charset="0"/>
              </a:rPr>
              <a:pPr algn="r" eaLnBrk="1" hangingPunct="1">
                <a:spcBef>
                  <a:spcPct val="0"/>
                </a:spcBef>
              </a:pPr>
              <a:t>25</a:t>
            </a:fld>
            <a:endParaRPr lang="ru-RU" altLang="ru-RU">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4820"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D245BE7D-B5F6-4474-9839-E1500672E013}" type="slidenum">
              <a:rPr lang="ru-RU" altLang="ru-RU">
                <a:latin typeface="Arial" panose="020B0604020202020204" pitchFamily="34" charset="0"/>
              </a:rPr>
              <a:pPr algn="r" eaLnBrk="1" hangingPunct="1">
                <a:spcBef>
                  <a:spcPct val="0"/>
                </a:spcBef>
              </a:pPr>
              <a:t>26</a:t>
            </a:fld>
            <a:endParaRPr lang="ru-RU" altLang="ru-RU">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ru-RU" sz="1000" smtClean="0">
                <a:latin typeface="Arial" pitchFamily="34" charset="0"/>
              </a:rPr>
              <a:t>Лекция 1. Основные понятия. Алгоритм обратного распространения ошибки</a:t>
            </a:r>
            <a:endParaRPr lang="en-US" altLang="ru-RU" sz="1000" smtClean="0">
              <a:latin typeface="Arial Cyr" charset="-52"/>
            </a:endParaRPr>
          </a:p>
        </p:txBody>
      </p:sp>
      <p:sp>
        <p:nvSpPr>
          <p:cNvPr id="41987"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AEF6DE1D-D7E5-4BB5-A9F6-E4BF7ED8EEB1}" type="slidenum">
              <a:rPr lang="en-US" altLang="ru-RU" sz="1000" smtClean="0">
                <a:latin typeface="Arial" pitchFamily="34" charset="0"/>
              </a:rPr>
              <a:pPr>
                <a:spcBef>
                  <a:spcPct val="0"/>
                </a:spcBef>
              </a:pPr>
              <a:t>28</a:t>
            </a:fld>
            <a:endParaRPr lang="en-US" altLang="ru-RU" sz="1000" smtClean="0">
              <a:latin typeface="Arial Cyr" charset="-52"/>
            </a:endParaRPr>
          </a:p>
        </p:txBody>
      </p:sp>
      <p:sp>
        <p:nvSpPr>
          <p:cNvPr id="41988" name="Rectangle 2"/>
          <p:cNvSpPr>
            <a:spLocks noGrp="1" noRot="1" noChangeAspect="1" noChangeArrowheads="1" noTextEdit="1"/>
          </p:cNvSpPr>
          <p:nvPr>
            <p:ph type="sldImg"/>
          </p:nvPr>
        </p:nvSpPr>
        <p:spPr>
          <a:ln cap="flat"/>
        </p:spPr>
      </p:sp>
      <p:sp>
        <p:nvSpPr>
          <p:cNvPr id="41989"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ru-RU" altLang="ru-RU"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1748"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B2DEB-C17E-444B-989D-124977721CF0}" type="slidenum">
              <a:rPr lang="ru-RU" altLang="ru-RU">
                <a:latin typeface="Arial" panose="020B0604020202020204" pitchFamily="34" charset="0"/>
              </a:rPr>
              <a:pPr algn="r" eaLnBrk="1" hangingPunct="1">
                <a:spcBef>
                  <a:spcPct val="0"/>
                </a:spcBef>
              </a:pPr>
              <a:t>9</a:t>
            </a:fld>
            <a:endParaRPr lang="ru-RU" altLang="ru-RU">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ru-RU" sz="1000" smtClean="0">
                <a:latin typeface="Arial" pitchFamily="34" charset="0"/>
              </a:rPr>
              <a:t>Лекция 1. Основные понятия. Алгоритм обратного распространения ошибки</a:t>
            </a:r>
            <a:endParaRPr lang="en-US" altLang="ru-RU" sz="1000" smtClean="0">
              <a:latin typeface="Arial Cyr" charset="-52"/>
            </a:endParaRPr>
          </a:p>
        </p:txBody>
      </p:sp>
      <p:sp>
        <p:nvSpPr>
          <p:cNvPr id="43011"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1737365A-28DF-461F-B62B-6F2FC95FF620}" type="slidenum">
              <a:rPr lang="en-US" altLang="ru-RU" sz="1000" smtClean="0">
                <a:latin typeface="Arial" pitchFamily="34" charset="0"/>
              </a:rPr>
              <a:pPr>
                <a:spcBef>
                  <a:spcPct val="0"/>
                </a:spcBef>
              </a:pPr>
              <a:t>29</a:t>
            </a:fld>
            <a:endParaRPr lang="en-US" altLang="ru-RU" sz="1000" smtClean="0">
              <a:latin typeface="Arial Cyr" charset="-52"/>
            </a:endParaRPr>
          </a:p>
        </p:txBody>
      </p:sp>
      <p:sp>
        <p:nvSpPr>
          <p:cNvPr id="43012" name="Rectangle 2"/>
          <p:cNvSpPr>
            <a:spLocks noGrp="1" noRot="1" noChangeAspect="1" noChangeArrowheads="1" noTextEdit="1"/>
          </p:cNvSpPr>
          <p:nvPr>
            <p:ph type="sldImg"/>
          </p:nvPr>
        </p:nvSpPr>
        <p:spPr>
          <a:ln cap="flat"/>
        </p:spPr>
      </p:sp>
      <p:sp>
        <p:nvSpPr>
          <p:cNvPr id="43013"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smtClean="0"/>
              <a:t>Несколько выходов</a:t>
            </a:r>
          </a:p>
          <a:p>
            <a:endParaRPr lang="en-US" altLang="ru-RU" smtClean="0">
              <a:latin typeface="Times New Roman Cyr"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6"/>
          <p:cNvSpPr>
            <a:spLocks noGrp="1" noChangeArrowheads="1"/>
          </p:cNvSpPr>
          <p:nvPr>
            <p:ph type="ftr" sz="quarter" idx="4"/>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r>
              <a:rPr lang="en-US" altLang="ru-RU" sz="1000" smtClean="0">
                <a:latin typeface="Arial" pitchFamily="34" charset="0"/>
              </a:rPr>
              <a:t>Лекция 1. Основные понятия. Алгоритм обратного распространения ошибки</a:t>
            </a:r>
            <a:endParaRPr lang="en-US" altLang="ru-RU" sz="1000" smtClean="0">
              <a:latin typeface="Arial Cyr" charset="-52"/>
            </a:endParaRPr>
          </a:p>
        </p:txBody>
      </p:sp>
      <p:sp>
        <p:nvSpPr>
          <p:cNvPr id="44035"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71525" eaLnBrk="0" hangingPunct="0">
              <a:spcBef>
                <a:spcPct val="30000"/>
              </a:spcBef>
              <a:defRPr sz="1200">
                <a:solidFill>
                  <a:schemeClr val="tx1"/>
                </a:solidFill>
                <a:latin typeface="Times New Roman" pitchFamily="18" charset="0"/>
              </a:defRPr>
            </a:lvl1pPr>
            <a:lvl2pPr marL="747713" indent="-287338" defTabSz="771525" eaLnBrk="0" hangingPunct="0">
              <a:spcBef>
                <a:spcPct val="30000"/>
              </a:spcBef>
              <a:defRPr sz="1200">
                <a:solidFill>
                  <a:schemeClr val="tx1"/>
                </a:solidFill>
                <a:latin typeface="Times New Roman" pitchFamily="18" charset="0"/>
              </a:defRPr>
            </a:lvl2pPr>
            <a:lvl3pPr marL="1150938" indent="-230188" defTabSz="771525" eaLnBrk="0" hangingPunct="0">
              <a:spcBef>
                <a:spcPct val="30000"/>
              </a:spcBef>
              <a:defRPr sz="1200">
                <a:solidFill>
                  <a:schemeClr val="tx1"/>
                </a:solidFill>
                <a:latin typeface="Times New Roman" pitchFamily="18" charset="0"/>
              </a:defRPr>
            </a:lvl3pPr>
            <a:lvl4pPr marL="1611313" indent="-230188" defTabSz="771525" eaLnBrk="0" hangingPunct="0">
              <a:spcBef>
                <a:spcPct val="30000"/>
              </a:spcBef>
              <a:defRPr sz="1200">
                <a:solidFill>
                  <a:schemeClr val="tx1"/>
                </a:solidFill>
                <a:latin typeface="Times New Roman" pitchFamily="18" charset="0"/>
              </a:defRPr>
            </a:lvl4pPr>
            <a:lvl5pPr marL="2071688" indent="-230188" defTabSz="771525" eaLnBrk="0" hangingPunct="0">
              <a:spcBef>
                <a:spcPct val="30000"/>
              </a:spcBef>
              <a:defRPr sz="1200">
                <a:solidFill>
                  <a:schemeClr val="tx1"/>
                </a:solidFill>
                <a:latin typeface="Times New Roman" pitchFamily="18" charset="0"/>
              </a:defRPr>
            </a:lvl5pPr>
            <a:lvl6pPr marL="2528888" indent="-230188" defTabSz="771525" eaLnBrk="0" fontAlgn="base" hangingPunct="0">
              <a:spcBef>
                <a:spcPct val="30000"/>
              </a:spcBef>
              <a:spcAft>
                <a:spcPct val="0"/>
              </a:spcAft>
              <a:defRPr sz="1200">
                <a:solidFill>
                  <a:schemeClr val="tx1"/>
                </a:solidFill>
                <a:latin typeface="Times New Roman" pitchFamily="18" charset="0"/>
              </a:defRPr>
            </a:lvl6pPr>
            <a:lvl7pPr marL="2986088" indent="-230188" defTabSz="771525" eaLnBrk="0" fontAlgn="base" hangingPunct="0">
              <a:spcBef>
                <a:spcPct val="30000"/>
              </a:spcBef>
              <a:spcAft>
                <a:spcPct val="0"/>
              </a:spcAft>
              <a:defRPr sz="1200">
                <a:solidFill>
                  <a:schemeClr val="tx1"/>
                </a:solidFill>
                <a:latin typeface="Times New Roman" pitchFamily="18" charset="0"/>
              </a:defRPr>
            </a:lvl7pPr>
            <a:lvl8pPr marL="3443288" indent="-230188" defTabSz="771525" eaLnBrk="0" fontAlgn="base" hangingPunct="0">
              <a:spcBef>
                <a:spcPct val="30000"/>
              </a:spcBef>
              <a:spcAft>
                <a:spcPct val="0"/>
              </a:spcAft>
              <a:defRPr sz="1200">
                <a:solidFill>
                  <a:schemeClr val="tx1"/>
                </a:solidFill>
                <a:latin typeface="Times New Roman" pitchFamily="18" charset="0"/>
              </a:defRPr>
            </a:lvl8pPr>
            <a:lvl9pPr marL="3900488" indent="-230188" defTabSz="771525"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E169CCC2-DE65-4459-A8DC-31F23932B998}" type="slidenum">
              <a:rPr lang="en-US" altLang="ru-RU" sz="1000" smtClean="0">
                <a:latin typeface="Arial" pitchFamily="34" charset="0"/>
              </a:rPr>
              <a:pPr>
                <a:spcBef>
                  <a:spcPct val="0"/>
                </a:spcBef>
              </a:pPr>
              <a:t>30</a:t>
            </a:fld>
            <a:endParaRPr lang="en-US" altLang="ru-RU" sz="1000" smtClean="0">
              <a:latin typeface="Arial Cyr" charset="-52"/>
            </a:endParaRPr>
          </a:p>
        </p:txBody>
      </p:sp>
      <p:sp>
        <p:nvSpPr>
          <p:cNvPr id="44036" name="Rectangle 2"/>
          <p:cNvSpPr>
            <a:spLocks noGrp="1" noRot="1" noChangeAspect="1" noChangeArrowheads="1" noTextEdit="1"/>
          </p:cNvSpPr>
          <p:nvPr>
            <p:ph type="sldImg"/>
          </p:nvPr>
        </p:nvSpPr>
        <p:spPr>
          <a:ln cap="flat"/>
        </p:spPr>
      </p:sp>
      <p:sp>
        <p:nvSpPr>
          <p:cNvPr id="4403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ru-RU" dirty="0" err="1" smtClean="0"/>
              <a:t>Отличие</a:t>
            </a:r>
            <a:r>
              <a:rPr lang="en-US" altLang="ru-RU" dirty="0" smtClean="0"/>
              <a:t> </a:t>
            </a:r>
            <a:r>
              <a:rPr lang="en-US" altLang="ru-RU" dirty="0" err="1" smtClean="0"/>
              <a:t>от</a:t>
            </a:r>
            <a:r>
              <a:rPr lang="en-US" altLang="ru-RU" dirty="0" smtClean="0"/>
              <a:t> </a:t>
            </a:r>
            <a:r>
              <a:rPr lang="ru-RU" altLang="ru-RU" dirty="0" smtClean="0"/>
              <a:t>т</a:t>
            </a:r>
            <a:r>
              <a:rPr lang="en-US" altLang="ru-RU" dirty="0" err="1" smtClean="0"/>
              <a:t>радиционного</a:t>
            </a:r>
            <a:r>
              <a:rPr lang="en-US" altLang="ru-RU" dirty="0" smtClean="0"/>
              <a:t> </a:t>
            </a:r>
            <a:r>
              <a:rPr lang="en-US" altLang="ru-RU" dirty="0" err="1" smtClean="0"/>
              <a:t>программирования</a:t>
            </a:r>
            <a:endParaRPr lang="en-US" altLang="ru-RU" dirty="0" smtClean="0"/>
          </a:p>
          <a:p>
            <a:r>
              <a:rPr lang="en-US" altLang="ru-RU" dirty="0" err="1" smtClean="0"/>
              <a:t>Вместо</a:t>
            </a:r>
            <a:r>
              <a:rPr lang="en-US" altLang="ru-RU" dirty="0" smtClean="0"/>
              <a:t> </a:t>
            </a:r>
            <a:r>
              <a:rPr lang="en-US" altLang="ru-RU" dirty="0" err="1" smtClean="0"/>
              <a:t>алгоритма</a:t>
            </a:r>
            <a:r>
              <a:rPr lang="en-US" altLang="ru-RU" dirty="0" smtClean="0"/>
              <a:t> - </a:t>
            </a:r>
            <a:r>
              <a:rPr lang="en-US" altLang="ru-RU" dirty="0" err="1" smtClean="0"/>
              <a:t>примеры</a:t>
            </a:r>
            <a:endParaRPr lang="en-US" altLang="ru-RU" dirty="0" smtClean="0"/>
          </a:p>
          <a:p>
            <a:r>
              <a:rPr lang="en-US" altLang="ru-RU" dirty="0" smtClean="0"/>
              <a:t>1) </a:t>
            </a:r>
            <a:r>
              <a:rPr lang="en-US" altLang="ru-RU" dirty="0" err="1" smtClean="0"/>
              <a:t>Подготовка</a:t>
            </a:r>
            <a:r>
              <a:rPr lang="en-US" altLang="ru-RU" dirty="0" smtClean="0"/>
              <a:t> </a:t>
            </a:r>
            <a:r>
              <a:rPr lang="en-US" altLang="ru-RU" dirty="0" err="1" smtClean="0"/>
              <a:t>данных</a:t>
            </a:r>
            <a:endParaRPr lang="en-US" altLang="ru-RU" dirty="0" smtClean="0"/>
          </a:p>
          <a:p>
            <a:r>
              <a:rPr lang="en-US" altLang="ru-RU" dirty="0" smtClean="0"/>
              <a:t>2) </a:t>
            </a:r>
            <a:r>
              <a:rPr lang="en-US" altLang="ru-RU" dirty="0" err="1" smtClean="0"/>
              <a:t>Выбор</a:t>
            </a:r>
            <a:r>
              <a:rPr lang="en-US" altLang="ru-RU" dirty="0" smtClean="0"/>
              <a:t> </a:t>
            </a:r>
            <a:r>
              <a:rPr lang="en-US" altLang="ru-RU" dirty="0" err="1" smtClean="0"/>
              <a:t>архитектуры</a:t>
            </a:r>
            <a:endParaRPr lang="en-US" altLang="ru-RU" dirty="0" smtClean="0"/>
          </a:p>
          <a:p>
            <a:r>
              <a:rPr lang="en-US" altLang="ru-RU" dirty="0" smtClean="0"/>
              <a:t>3) </a:t>
            </a:r>
            <a:r>
              <a:rPr lang="en-US" altLang="ru-RU" dirty="0" err="1" smtClean="0"/>
              <a:t>Тренировка</a:t>
            </a:r>
            <a:endParaRPr lang="en-US" altLang="ru-RU" dirty="0" smtClean="0"/>
          </a:p>
          <a:p>
            <a:r>
              <a:rPr lang="en-US" altLang="ru-RU" dirty="0" smtClean="0"/>
              <a:t>4) </a:t>
            </a:r>
            <a:r>
              <a:rPr lang="en-US" altLang="ru-RU" dirty="0" err="1" smtClean="0"/>
              <a:t>Применение</a:t>
            </a:r>
            <a:endParaRPr lang="en-US" altLang="ru-RU" dirty="0" smtClean="0"/>
          </a:p>
          <a:p>
            <a:endParaRPr lang="en-US" altLang="ru-RU" dirty="0" smtClean="0">
              <a:latin typeface="Times New Roman Cyr"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8676"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EFD286C5-5732-4518-A940-1A1C269186E8}" type="slidenum">
              <a:rPr lang="ru-RU" altLang="ru-RU">
                <a:latin typeface="Arial" panose="020B0604020202020204" pitchFamily="34" charset="0"/>
              </a:rPr>
              <a:pPr algn="r" eaLnBrk="1" hangingPunct="1">
                <a:spcBef>
                  <a:spcPct val="0"/>
                </a:spcBef>
              </a:pPr>
              <a:t>31</a:t>
            </a:fld>
            <a:endParaRPr lang="ru-RU" altLang="ru-RU">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0724"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453621D8-3264-4CE3-B5CF-5C181C184C40}" type="slidenum">
              <a:rPr lang="ru-RU" altLang="ru-RU">
                <a:latin typeface="Arial" panose="020B0604020202020204" pitchFamily="34" charset="0"/>
              </a:rPr>
              <a:pPr algn="r" eaLnBrk="1" hangingPunct="1">
                <a:spcBef>
                  <a:spcPct val="0"/>
                </a:spcBef>
              </a:pPr>
              <a:t>32</a:t>
            </a:fld>
            <a:endParaRPr lang="ru-RU" altLang="ru-RU">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5604"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9A68684D-CEC4-4C7D-BA2A-D9811DFFB5D9}" type="slidenum">
              <a:rPr lang="ru-RU" altLang="ru-RU">
                <a:latin typeface="Arial" panose="020B0604020202020204" pitchFamily="34" charset="0"/>
              </a:rPr>
              <a:pPr algn="r" eaLnBrk="1" hangingPunct="1">
                <a:spcBef>
                  <a:spcPct val="0"/>
                </a:spcBef>
              </a:pPr>
              <a:t>10</a:t>
            </a:fld>
            <a:endParaRPr lang="ru-RU" altLang="ru-RU">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6628"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8700039E-B9CD-42F1-A0BD-01407AEEC628}" type="slidenum">
              <a:rPr lang="ru-RU" altLang="ru-RU">
                <a:latin typeface="Arial" panose="020B0604020202020204" pitchFamily="34" charset="0"/>
              </a:rPr>
              <a:pPr algn="r" eaLnBrk="1" hangingPunct="1">
                <a:spcBef>
                  <a:spcPct val="0"/>
                </a:spcBef>
              </a:pPr>
              <a:t>11</a:t>
            </a:fld>
            <a:endParaRPr lang="ru-RU" altLang="ru-RU">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1748"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196B2DEB-C17E-444B-989D-124977721CF0}" type="slidenum">
              <a:rPr lang="ru-RU" altLang="ru-RU">
                <a:latin typeface="Arial" panose="020B0604020202020204" pitchFamily="34" charset="0"/>
              </a:rPr>
              <a:pPr algn="r" eaLnBrk="1" hangingPunct="1">
                <a:spcBef>
                  <a:spcPct val="0"/>
                </a:spcBef>
              </a:pPr>
              <a:t>12</a:t>
            </a:fld>
            <a:endParaRPr lang="ru-RU" altLang="ru-RU">
              <a:latin typeface="Arial" panose="020B0604020202020204" pitchFamily="34" charset="0"/>
            </a:endParaRPr>
          </a:p>
        </p:txBody>
      </p:sp>
    </p:spTree>
    <p:extLst>
      <p:ext uri="{BB962C8B-B14F-4D97-AF65-F5344CB8AC3E}">
        <p14:creationId xmlns:p14="http://schemas.microsoft.com/office/powerpoint/2010/main" val="2311306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2765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3CA12B99-F996-4825-BB6C-606931588205}" type="slidenum">
              <a:rPr lang="ru-RU" altLang="ru-RU">
                <a:latin typeface="Arial" panose="020B0604020202020204" pitchFamily="34" charset="0"/>
              </a:rPr>
              <a:pPr algn="r" eaLnBrk="1" hangingPunct="1">
                <a:spcBef>
                  <a:spcPct val="0"/>
                </a:spcBef>
              </a:pPr>
              <a:t>13</a:t>
            </a:fld>
            <a:endParaRPr lang="ru-RU" altLang="ru-RU">
              <a:latin typeface="Arial" panose="020B0604020202020204" pitchFamily="34" charset="0"/>
            </a:endParaRPr>
          </a:p>
        </p:txBody>
      </p:sp>
    </p:spTree>
    <p:extLst>
      <p:ext uri="{BB962C8B-B14F-4D97-AF65-F5344CB8AC3E}">
        <p14:creationId xmlns:p14="http://schemas.microsoft.com/office/powerpoint/2010/main" val="35672147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9CED26-1D99-4BAA-9759-3C3481252095}" type="slidenum">
              <a:rPr lang="ru-RU" altLang="ru-RU">
                <a:latin typeface="Arial" panose="020B0604020202020204" pitchFamily="34" charset="0"/>
              </a:rPr>
              <a:pPr algn="r" eaLnBrk="1" hangingPunct="1">
                <a:spcBef>
                  <a:spcPct val="0"/>
                </a:spcBef>
              </a:pPr>
              <a:t>14</a:t>
            </a:fld>
            <a:endParaRPr lang="ru-RU" altLang="ru-RU">
              <a:latin typeface="Arial" panose="020B0604020202020204" pitchFamily="34" charset="0"/>
            </a:endParaRPr>
          </a:p>
        </p:txBody>
      </p:sp>
    </p:spTree>
    <p:extLst>
      <p:ext uri="{BB962C8B-B14F-4D97-AF65-F5344CB8AC3E}">
        <p14:creationId xmlns:p14="http://schemas.microsoft.com/office/powerpoint/2010/main" val="3161140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9CED26-1D99-4BAA-9759-3C3481252095}" type="slidenum">
              <a:rPr lang="ru-RU" altLang="ru-RU">
                <a:latin typeface="Arial" panose="020B0604020202020204" pitchFamily="34" charset="0"/>
              </a:rPr>
              <a:pPr algn="r" eaLnBrk="1" hangingPunct="1">
                <a:spcBef>
                  <a:spcPct val="0"/>
                </a:spcBef>
              </a:pPr>
              <a:t>15</a:t>
            </a:fld>
            <a:endParaRPr lang="ru-RU" altLang="ru-RU">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altLang="ru-RU" smtClean="0"/>
          </a:p>
        </p:txBody>
      </p:sp>
      <p:sp>
        <p:nvSpPr>
          <p:cNvPr id="32772" name="Номер слайда 3"/>
          <p:cNvSpPr txBox="1">
            <a:spLocks noGrp="1"/>
          </p:cNvSpPr>
          <p:nvPr/>
        </p:nvSpPr>
        <p:spPr bwMode="auto">
          <a:xfrm>
            <a:off x="5592763" y="6456363"/>
            <a:ext cx="42799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589CED26-1D99-4BAA-9759-3C3481252095}" type="slidenum">
              <a:rPr lang="ru-RU" altLang="ru-RU">
                <a:latin typeface="Arial" panose="020B0604020202020204" pitchFamily="34" charset="0"/>
              </a:rPr>
              <a:pPr algn="r" eaLnBrk="1" hangingPunct="1">
                <a:spcBef>
                  <a:spcPct val="0"/>
                </a:spcBef>
              </a:pPr>
              <a:t>16</a:t>
            </a:fld>
            <a:endParaRPr lang="ru-RU" altLang="ru-RU">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12"/>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817581" y="3132290"/>
            <a:ext cx="7175351" cy="1793167"/>
          </a:xfrm>
          <a:effectLst/>
        </p:spPr>
        <p:txBody>
          <a:bodyPr/>
          <a:lstStyle>
            <a:lvl1pPr marL="640080" indent="-457200" algn="l">
              <a:defRPr sz="5400"/>
            </a:lvl1pPr>
          </a:lstStyle>
          <a:p>
            <a:r>
              <a:rPr lang="ru-RU" smtClean="0"/>
              <a:t>Образец заголовка</a:t>
            </a:r>
            <a:endParaRPr lang="en-US" dirty="0"/>
          </a:p>
        </p:txBody>
      </p:sp>
      <p:sp>
        <p:nvSpPr>
          <p:cNvPr id="8" name="Date Placeholder 3"/>
          <p:cNvSpPr>
            <a:spLocks noGrp="1"/>
          </p:cNvSpPr>
          <p:nvPr>
            <p:ph type="dt" sz="half" idx="10"/>
          </p:nvPr>
        </p:nvSpPr>
        <p:spPr/>
        <p:txBody>
          <a:bodyPr/>
          <a:lstStyle>
            <a:lvl1pPr>
              <a:defRPr/>
            </a:lvl1pPr>
          </a:lstStyle>
          <a:p>
            <a:pPr>
              <a:defRPr/>
            </a:pPr>
            <a:fld id="{971F930C-340F-4E6D-9A92-B7A794CD6B32}" type="datetimeFigureOut">
              <a:rPr lang="ru-RU" altLang="ru-RU"/>
              <a:pPr>
                <a:defRPr/>
              </a:pPr>
              <a:t>22.09.2023</a:t>
            </a:fld>
            <a:endParaRPr lang="ru-RU" altLang="ru-RU"/>
          </a:p>
        </p:txBody>
      </p:sp>
      <p:sp>
        <p:nvSpPr>
          <p:cNvPr id="9" name="Footer Placeholder 4"/>
          <p:cNvSpPr>
            <a:spLocks noGrp="1"/>
          </p:cNvSpPr>
          <p:nvPr>
            <p:ph type="ftr" sz="quarter" idx="11"/>
          </p:nvPr>
        </p:nvSpPr>
        <p:spPr/>
        <p:txBody>
          <a:bodyPr/>
          <a:lstStyle>
            <a:lvl1pPr>
              <a:defRPr/>
            </a:lvl1pPr>
          </a:lstStyle>
          <a:p>
            <a:pPr>
              <a:defRPr/>
            </a:pPr>
            <a:endParaRPr lang="ru-RU" altLang="ru-RU"/>
          </a:p>
        </p:txBody>
      </p:sp>
      <p:sp>
        <p:nvSpPr>
          <p:cNvPr id="10" name="Slide Number Placeholder 5"/>
          <p:cNvSpPr>
            <a:spLocks noGrp="1"/>
          </p:cNvSpPr>
          <p:nvPr>
            <p:ph type="sldNum" sz="quarter" idx="12"/>
          </p:nvPr>
        </p:nvSpPr>
        <p:spPr/>
        <p:txBody>
          <a:bodyPr/>
          <a:lstStyle>
            <a:lvl1pPr>
              <a:defRPr/>
            </a:lvl1pPr>
          </a:lstStyle>
          <a:p>
            <a:fld id="{55C2CB1B-EB21-4918-AF3F-988FEA201D51}" type="slidenum">
              <a:rPr lang="ru-RU" altLang="ru-RU"/>
              <a:pPr/>
              <a:t>‹#›</a:t>
            </a:fld>
            <a:endParaRPr lang="ru-RU" altLang="ru-RU"/>
          </a:p>
        </p:txBody>
      </p:sp>
    </p:spTree>
    <p:extLst>
      <p:ext uri="{BB962C8B-B14F-4D97-AF65-F5344CB8AC3E}">
        <p14:creationId xmlns:p14="http://schemas.microsoft.com/office/powerpoint/2010/main" val="351819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lvl1pPr>
              <a:defRPr/>
            </a:lvl1pPr>
          </a:lstStyle>
          <a:p>
            <a:pPr>
              <a:defRPr/>
            </a:pPr>
            <a:fld id="{EEF352CA-E3B8-405C-84D1-50748A93B095}" type="datetimeFigureOut">
              <a:rPr lang="ru-RU" altLang="ru-RU"/>
              <a:pPr>
                <a:defRPr/>
              </a:pPr>
              <a:t>22.09.2023</a:t>
            </a:fld>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5B3A125F-3E06-4D22-AA85-61FCD8A9B20C}" type="slidenum">
              <a:rPr lang="ru-RU" altLang="ru-RU"/>
              <a:pPr/>
              <a:t>‹#›</a:t>
            </a:fld>
            <a:endParaRPr lang="ru-RU" altLang="ru-RU"/>
          </a:p>
        </p:txBody>
      </p:sp>
    </p:spTree>
    <p:extLst>
      <p:ext uri="{BB962C8B-B14F-4D97-AF65-F5344CB8AC3E}">
        <p14:creationId xmlns:p14="http://schemas.microsoft.com/office/powerpoint/2010/main" val="7692351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lvl1pPr>
              <a:defRPr/>
            </a:lvl1pPr>
          </a:lstStyle>
          <a:p>
            <a:pPr>
              <a:defRPr/>
            </a:pPr>
            <a:fld id="{3C3905FB-2D32-4503-8217-B1F08442E9D6}" type="datetimeFigureOut">
              <a:rPr lang="ru-RU" altLang="ru-RU"/>
              <a:pPr>
                <a:defRPr/>
              </a:pPr>
              <a:t>22.09.2023</a:t>
            </a:fld>
            <a:endParaRPr lang="ru-RU" altLang="ru-RU"/>
          </a:p>
        </p:txBody>
      </p:sp>
      <p:sp>
        <p:nvSpPr>
          <p:cNvPr id="5" name="Footer Placeholder 4"/>
          <p:cNvSpPr>
            <a:spLocks noGrp="1"/>
          </p:cNvSpPr>
          <p:nvPr>
            <p:ph type="ftr" sz="quarter" idx="11"/>
          </p:nvPr>
        </p:nvSpPr>
        <p:spPr/>
        <p:txBody>
          <a:bodyPr/>
          <a:lstStyle>
            <a:lvl1pPr>
              <a:defRPr/>
            </a:lvl1pPr>
          </a:lstStyle>
          <a:p>
            <a:pPr>
              <a:defRPr/>
            </a:pPr>
            <a:endParaRPr lang="ru-RU" altLang="ru-RU"/>
          </a:p>
        </p:txBody>
      </p:sp>
      <p:sp>
        <p:nvSpPr>
          <p:cNvPr id="6" name="Slide Number Placeholder 5"/>
          <p:cNvSpPr>
            <a:spLocks noGrp="1"/>
          </p:cNvSpPr>
          <p:nvPr>
            <p:ph type="sldNum" sz="quarter" idx="12"/>
          </p:nvPr>
        </p:nvSpPr>
        <p:spPr/>
        <p:txBody>
          <a:bodyPr/>
          <a:lstStyle>
            <a:lvl1pPr>
              <a:defRPr/>
            </a:lvl1pPr>
          </a:lstStyle>
          <a:p>
            <a:fld id="{7D67C68A-9ACA-4F52-9C1B-AA4A7455789C}" type="slidenum">
              <a:rPr lang="ru-RU" altLang="ru-RU"/>
              <a:pPr/>
              <a:t>‹#›</a:t>
            </a:fld>
            <a:endParaRPr lang="ru-RU" altLang="ru-RU"/>
          </a:p>
        </p:txBody>
      </p:sp>
    </p:spTree>
    <p:extLst>
      <p:ext uri="{BB962C8B-B14F-4D97-AF65-F5344CB8AC3E}">
        <p14:creationId xmlns:p14="http://schemas.microsoft.com/office/powerpoint/2010/main" val="181275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4"/>
          </p:nvPr>
        </p:nvSpPr>
        <p:spPr/>
        <p:txBody>
          <a:bodyPr/>
          <a:lstStyle>
            <a:lvl1pPr>
              <a:defRPr/>
            </a:lvl1pPr>
          </a:lstStyle>
          <a:p>
            <a:pPr>
              <a:defRPr/>
            </a:pPr>
            <a:fld id="{3B84CF99-B38D-42BD-9BCD-A3A4E0FE1340}" type="datetimeFigureOut">
              <a:rPr lang="ru-RU" altLang="ru-RU"/>
              <a:pPr>
                <a:defRPr/>
              </a:pPr>
              <a:t>22.09.2023</a:t>
            </a:fld>
            <a:endParaRPr lang="ru-RU" altLang="ru-RU"/>
          </a:p>
        </p:txBody>
      </p:sp>
      <p:sp>
        <p:nvSpPr>
          <p:cNvPr id="5" name="Footer Placeholder 4"/>
          <p:cNvSpPr>
            <a:spLocks noGrp="1"/>
          </p:cNvSpPr>
          <p:nvPr>
            <p:ph type="ftr" sz="quarter" idx="15"/>
          </p:nvPr>
        </p:nvSpPr>
        <p:spPr/>
        <p:txBody>
          <a:bodyPr/>
          <a:lstStyle>
            <a:lvl1pPr>
              <a:defRPr/>
            </a:lvl1pPr>
          </a:lstStyle>
          <a:p>
            <a:pPr>
              <a:defRPr/>
            </a:pPr>
            <a:endParaRPr lang="ru-RU" altLang="ru-RU"/>
          </a:p>
        </p:txBody>
      </p:sp>
      <p:sp>
        <p:nvSpPr>
          <p:cNvPr id="6" name="Slide Number Placeholder 5"/>
          <p:cNvSpPr>
            <a:spLocks noGrp="1"/>
          </p:cNvSpPr>
          <p:nvPr>
            <p:ph type="sldNum" sz="quarter" idx="16"/>
          </p:nvPr>
        </p:nvSpPr>
        <p:spPr/>
        <p:txBody>
          <a:bodyPr/>
          <a:lstStyle>
            <a:lvl1pPr>
              <a:defRPr/>
            </a:lvl1pPr>
          </a:lstStyle>
          <a:p>
            <a:fld id="{FB0B2E8D-9AF8-45A7-B447-DE82E04E73DC}" type="slidenum">
              <a:rPr lang="ru-RU" altLang="ru-RU"/>
              <a:pPr/>
              <a:t>‹#›</a:t>
            </a:fld>
            <a:endParaRPr lang="ru-RU" altLang="ru-RU"/>
          </a:p>
        </p:txBody>
      </p:sp>
    </p:spTree>
    <p:extLst>
      <p:ext uri="{BB962C8B-B14F-4D97-AF65-F5344CB8AC3E}">
        <p14:creationId xmlns:p14="http://schemas.microsoft.com/office/powerpoint/2010/main" val="3433988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6" name="Rectangle 8"/>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8" name="Date Placeholder 3"/>
          <p:cNvSpPr>
            <a:spLocks noGrp="1"/>
          </p:cNvSpPr>
          <p:nvPr>
            <p:ph type="dt" sz="half" idx="10"/>
          </p:nvPr>
        </p:nvSpPr>
        <p:spPr/>
        <p:txBody>
          <a:bodyPr/>
          <a:lstStyle>
            <a:lvl1pPr>
              <a:defRPr/>
            </a:lvl1pPr>
          </a:lstStyle>
          <a:p>
            <a:pPr>
              <a:defRPr/>
            </a:pPr>
            <a:fld id="{BB55303C-FA12-4F8A-B6A8-7AF6FC6A291A}" type="datetimeFigureOut">
              <a:rPr lang="ru-RU" altLang="ru-RU"/>
              <a:pPr>
                <a:defRPr/>
              </a:pPr>
              <a:t>22.09.2023</a:t>
            </a:fld>
            <a:endParaRPr lang="ru-RU" altLang="ru-RU"/>
          </a:p>
        </p:txBody>
      </p:sp>
      <p:sp>
        <p:nvSpPr>
          <p:cNvPr id="9" name="Footer Placeholder 4"/>
          <p:cNvSpPr>
            <a:spLocks noGrp="1"/>
          </p:cNvSpPr>
          <p:nvPr>
            <p:ph type="ftr" sz="quarter" idx="11"/>
          </p:nvPr>
        </p:nvSpPr>
        <p:spPr/>
        <p:txBody>
          <a:bodyPr/>
          <a:lstStyle>
            <a:lvl1pPr>
              <a:defRPr/>
            </a:lvl1pPr>
          </a:lstStyle>
          <a:p>
            <a:pPr>
              <a:defRPr/>
            </a:pPr>
            <a:endParaRPr lang="ru-RU" altLang="ru-RU"/>
          </a:p>
        </p:txBody>
      </p:sp>
      <p:sp>
        <p:nvSpPr>
          <p:cNvPr id="10" name="Slide Number Placeholder 5"/>
          <p:cNvSpPr>
            <a:spLocks noGrp="1"/>
          </p:cNvSpPr>
          <p:nvPr>
            <p:ph type="sldNum" sz="quarter" idx="12"/>
          </p:nvPr>
        </p:nvSpPr>
        <p:spPr/>
        <p:txBody>
          <a:bodyPr/>
          <a:lstStyle>
            <a:lvl1pPr>
              <a:defRPr/>
            </a:lvl1pPr>
          </a:lstStyle>
          <a:p>
            <a:fld id="{D0FECC8B-5DD9-4D81-BD4C-E5BBB97F677A}" type="slidenum">
              <a:rPr lang="ru-RU" altLang="ru-RU"/>
              <a:pPr/>
              <a:t>‹#›</a:t>
            </a:fld>
            <a:endParaRPr lang="ru-RU" altLang="ru-RU"/>
          </a:p>
        </p:txBody>
      </p:sp>
    </p:spTree>
    <p:extLst>
      <p:ext uri="{BB962C8B-B14F-4D97-AF65-F5344CB8AC3E}">
        <p14:creationId xmlns:p14="http://schemas.microsoft.com/office/powerpoint/2010/main" val="3173428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Date Placeholder 3"/>
          <p:cNvSpPr>
            <a:spLocks noGrp="1"/>
          </p:cNvSpPr>
          <p:nvPr>
            <p:ph type="dt" sz="half" idx="15"/>
          </p:nvPr>
        </p:nvSpPr>
        <p:spPr/>
        <p:txBody>
          <a:bodyPr/>
          <a:lstStyle>
            <a:lvl1pPr>
              <a:defRPr/>
            </a:lvl1pPr>
          </a:lstStyle>
          <a:p>
            <a:pPr>
              <a:defRPr/>
            </a:pPr>
            <a:fld id="{1B7E220D-925C-4D22-85E5-275D744D302D}" type="datetimeFigureOut">
              <a:rPr lang="ru-RU" altLang="ru-RU"/>
              <a:pPr>
                <a:defRPr/>
              </a:pPr>
              <a:t>22.09.2023</a:t>
            </a:fld>
            <a:endParaRPr lang="ru-RU" altLang="ru-RU"/>
          </a:p>
        </p:txBody>
      </p:sp>
      <p:sp>
        <p:nvSpPr>
          <p:cNvPr id="6" name="Footer Placeholder 4"/>
          <p:cNvSpPr>
            <a:spLocks noGrp="1"/>
          </p:cNvSpPr>
          <p:nvPr>
            <p:ph type="ftr" sz="quarter" idx="16"/>
          </p:nvPr>
        </p:nvSpPr>
        <p:spPr/>
        <p:txBody>
          <a:bodyPr/>
          <a:lstStyle>
            <a:lvl1pPr>
              <a:defRPr/>
            </a:lvl1pPr>
          </a:lstStyle>
          <a:p>
            <a:pPr>
              <a:defRPr/>
            </a:pPr>
            <a:endParaRPr lang="ru-RU" altLang="ru-RU"/>
          </a:p>
        </p:txBody>
      </p:sp>
      <p:sp>
        <p:nvSpPr>
          <p:cNvPr id="7" name="Slide Number Placeholder 5"/>
          <p:cNvSpPr>
            <a:spLocks noGrp="1"/>
          </p:cNvSpPr>
          <p:nvPr>
            <p:ph type="sldNum" sz="quarter" idx="17"/>
          </p:nvPr>
        </p:nvSpPr>
        <p:spPr/>
        <p:txBody>
          <a:bodyPr/>
          <a:lstStyle>
            <a:lvl1pPr>
              <a:defRPr/>
            </a:lvl1pPr>
          </a:lstStyle>
          <a:p>
            <a:fld id="{A6F03A9E-D82C-4695-A212-DC7BF68FCAA6}" type="slidenum">
              <a:rPr lang="ru-RU" altLang="ru-RU"/>
              <a:pPr/>
              <a:t>‹#›</a:t>
            </a:fld>
            <a:endParaRPr lang="ru-RU" altLang="ru-RU"/>
          </a:p>
        </p:txBody>
      </p:sp>
    </p:spTree>
    <p:extLst>
      <p:ext uri="{BB962C8B-B14F-4D97-AF65-F5344CB8AC3E}">
        <p14:creationId xmlns:p14="http://schemas.microsoft.com/office/powerpoint/2010/main" val="1339466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0" name="Title 9"/>
          <p:cNvSpPr>
            <a:spLocks noGrp="1"/>
          </p:cNvSpPr>
          <p:nvPr>
            <p:ph type="title"/>
          </p:nvPr>
        </p:nvSpPr>
        <p:spPr/>
        <p:txBody>
          <a:bodyPr/>
          <a:lstStyle/>
          <a:p>
            <a:r>
              <a:rPr lang="ru-RU" smtClean="0"/>
              <a:t>Образец заголовка</a:t>
            </a:r>
            <a:endParaRPr lang="en-US" dirty="0"/>
          </a:p>
        </p:txBody>
      </p:sp>
      <p:sp>
        <p:nvSpPr>
          <p:cNvPr id="7" name="Date Placeholder 3"/>
          <p:cNvSpPr>
            <a:spLocks noGrp="1"/>
          </p:cNvSpPr>
          <p:nvPr>
            <p:ph type="dt" sz="half" idx="10"/>
          </p:nvPr>
        </p:nvSpPr>
        <p:spPr/>
        <p:txBody>
          <a:bodyPr/>
          <a:lstStyle>
            <a:lvl1pPr>
              <a:defRPr/>
            </a:lvl1pPr>
          </a:lstStyle>
          <a:p>
            <a:pPr>
              <a:defRPr/>
            </a:pPr>
            <a:fld id="{7810E394-EE13-4365-822B-DC05A768E706}" type="datetimeFigureOut">
              <a:rPr lang="ru-RU" altLang="ru-RU"/>
              <a:pPr>
                <a:defRPr/>
              </a:pPr>
              <a:t>22.09.2023</a:t>
            </a:fld>
            <a:endParaRPr lang="ru-RU" altLang="ru-RU"/>
          </a:p>
        </p:txBody>
      </p:sp>
      <p:sp>
        <p:nvSpPr>
          <p:cNvPr id="8" name="Footer Placeholder 4"/>
          <p:cNvSpPr>
            <a:spLocks noGrp="1"/>
          </p:cNvSpPr>
          <p:nvPr>
            <p:ph type="ftr" sz="quarter" idx="11"/>
          </p:nvPr>
        </p:nvSpPr>
        <p:spPr/>
        <p:txBody>
          <a:bodyPr/>
          <a:lstStyle>
            <a:lvl1pPr>
              <a:defRPr/>
            </a:lvl1pPr>
          </a:lstStyle>
          <a:p>
            <a:pPr>
              <a:defRPr/>
            </a:pPr>
            <a:endParaRPr lang="ru-RU" altLang="ru-RU"/>
          </a:p>
        </p:txBody>
      </p:sp>
      <p:sp>
        <p:nvSpPr>
          <p:cNvPr id="9" name="Slide Number Placeholder 5"/>
          <p:cNvSpPr>
            <a:spLocks noGrp="1"/>
          </p:cNvSpPr>
          <p:nvPr>
            <p:ph type="sldNum" sz="quarter" idx="12"/>
          </p:nvPr>
        </p:nvSpPr>
        <p:spPr/>
        <p:txBody>
          <a:bodyPr/>
          <a:lstStyle>
            <a:lvl1pPr>
              <a:defRPr/>
            </a:lvl1pPr>
          </a:lstStyle>
          <a:p>
            <a:fld id="{52B1062F-57FB-4F53-AA5E-6772C93EEDEE}" type="slidenum">
              <a:rPr lang="ru-RU" altLang="ru-RU"/>
              <a:pPr/>
              <a:t>‹#›</a:t>
            </a:fld>
            <a:endParaRPr lang="ru-RU" altLang="ru-RU"/>
          </a:p>
        </p:txBody>
      </p:sp>
    </p:spTree>
    <p:extLst>
      <p:ext uri="{BB962C8B-B14F-4D97-AF65-F5344CB8AC3E}">
        <p14:creationId xmlns:p14="http://schemas.microsoft.com/office/powerpoint/2010/main" val="8925269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3"/>
          <p:cNvSpPr>
            <a:spLocks noGrp="1"/>
          </p:cNvSpPr>
          <p:nvPr>
            <p:ph type="dt" sz="half" idx="10"/>
          </p:nvPr>
        </p:nvSpPr>
        <p:spPr/>
        <p:txBody>
          <a:bodyPr/>
          <a:lstStyle>
            <a:lvl1pPr>
              <a:defRPr/>
            </a:lvl1pPr>
          </a:lstStyle>
          <a:p>
            <a:pPr>
              <a:defRPr/>
            </a:pPr>
            <a:fld id="{BA43374C-973D-4EE2-B5F0-A7489950DA9B}" type="datetimeFigureOut">
              <a:rPr lang="ru-RU" altLang="ru-RU"/>
              <a:pPr>
                <a:defRPr/>
              </a:pPr>
              <a:t>22.09.2023</a:t>
            </a:fld>
            <a:endParaRPr lang="ru-RU" altLang="ru-RU"/>
          </a:p>
        </p:txBody>
      </p:sp>
      <p:sp>
        <p:nvSpPr>
          <p:cNvPr id="4" name="Footer Placeholder 4"/>
          <p:cNvSpPr>
            <a:spLocks noGrp="1"/>
          </p:cNvSpPr>
          <p:nvPr>
            <p:ph type="ftr" sz="quarter" idx="11"/>
          </p:nvPr>
        </p:nvSpPr>
        <p:spPr/>
        <p:txBody>
          <a:bodyPr/>
          <a:lstStyle>
            <a:lvl1pPr>
              <a:defRPr/>
            </a:lvl1pPr>
          </a:lstStyle>
          <a:p>
            <a:pPr>
              <a:defRPr/>
            </a:pPr>
            <a:endParaRPr lang="ru-RU" altLang="ru-RU"/>
          </a:p>
        </p:txBody>
      </p:sp>
      <p:sp>
        <p:nvSpPr>
          <p:cNvPr id="5" name="Slide Number Placeholder 5"/>
          <p:cNvSpPr>
            <a:spLocks noGrp="1"/>
          </p:cNvSpPr>
          <p:nvPr>
            <p:ph type="sldNum" sz="quarter" idx="12"/>
          </p:nvPr>
        </p:nvSpPr>
        <p:spPr/>
        <p:txBody>
          <a:bodyPr/>
          <a:lstStyle>
            <a:lvl1pPr>
              <a:defRPr/>
            </a:lvl1pPr>
          </a:lstStyle>
          <a:p>
            <a:fld id="{863064F5-2561-46D2-8697-19E18551FAAF}" type="slidenum">
              <a:rPr lang="ru-RU" altLang="ru-RU"/>
              <a:pPr/>
              <a:t>‹#›</a:t>
            </a:fld>
            <a:endParaRPr lang="ru-RU" altLang="ru-RU"/>
          </a:p>
        </p:txBody>
      </p:sp>
    </p:spTree>
    <p:extLst>
      <p:ext uri="{BB962C8B-B14F-4D97-AF65-F5344CB8AC3E}">
        <p14:creationId xmlns:p14="http://schemas.microsoft.com/office/powerpoint/2010/main" val="4023318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43C8C3D-C391-4687-9B8D-882F1F63849D}" type="datetimeFigureOut">
              <a:rPr lang="ru-RU" altLang="ru-RU"/>
              <a:pPr>
                <a:defRPr/>
              </a:pPr>
              <a:t>22.09.2023</a:t>
            </a:fld>
            <a:endParaRPr lang="ru-RU" altLang="ru-RU"/>
          </a:p>
        </p:txBody>
      </p:sp>
      <p:sp>
        <p:nvSpPr>
          <p:cNvPr id="3" name="Footer Placeholder 4"/>
          <p:cNvSpPr>
            <a:spLocks noGrp="1"/>
          </p:cNvSpPr>
          <p:nvPr>
            <p:ph type="ftr" sz="quarter" idx="11"/>
          </p:nvPr>
        </p:nvSpPr>
        <p:spPr/>
        <p:txBody>
          <a:bodyPr/>
          <a:lstStyle>
            <a:lvl1pPr>
              <a:defRPr/>
            </a:lvl1pPr>
          </a:lstStyle>
          <a:p>
            <a:pPr>
              <a:defRPr/>
            </a:pPr>
            <a:endParaRPr lang="ru-RU" altLang="ru-RU"/>
          </a:p>
        </p:txBody>
      </p:sp>
      <p:sp>
        <p:nvSpPr>
          <p:cNvPr id="4" name="Slide Number Placeholder 5"/>
          <p:cNvSpPr>
            <a:spLocks noGrp="1"/>
          </p:cNvSpPr>
          <p:nvPr>
            <p:ph type="sldNum" sz="quarter" idx="12"/>
          </p:nvPr>
        </p:nvSpPr>
        <p:spPr/>
        <p:txBody>
          <a:bodyPr/>
          <a:lstStyle>
            <a:lvl1pPr>
              <a:defRPr/>
            </a:lvl1pPr>
          </a:lstStyle>
          <a:p>
            <a:fld id="{C34AE344-6A46-4C53-96A5-46AEA230D65A}" type="slidenum">
              <a:rPr lang="ru-RU" altLang="ru-RU"/>
              <a:pPr/>
              <a:t>‹#›</a:t>
            </a:fld>
            <a:endParaRPr lang="ru-RU" altLang="ru-RU"/>
          </a:p>
        </p:txBody>
      </p:sp>
    </p:spTree>
    <p:extLst>
      <p:ext uri="{BB962C8B-B14F-4D97-AF65-F5344CB8AC3E}">
        <p14:creationId xmlns:p14="http://schemas.microsoft.com/office/powerpoint/2010/main" val="4064768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3"/>
          <p:cNvSpPr>
            <a:spLocks noGrp="1"/>
          </p:cNvSpPr>
          <p:nvPr>
            <p:ph type="dt" sz="half" idx="10"/>
          </p:nvPr>
        </p:nvSpPr>
        <p:spPr/>
        <p:txBody>
          <a:bodyPr/>
          <a:lstStyle>
            <a:lvl1pPr>
              <a:defRPr/>
            </a:lvl1pPr>
          </a:lstStyle>
          <a:p>
            <a:pPr>
              <a:defRPr/>
            </a:pPr>
            <a:fld id="{B394BF99-2A4B-4481-B59B-6CD0A1672AE6}" type="datetimeFigureOut">
              <a:rPr lang="ru-RU" altLang="ru-RU"/>
              <a:pPr>
                <a:defRPr/>
              </a:pPr>
              <a:t>22.09.2023</a:t>
            </a:fld>
            <a:endParaRPr lang="ru-RU" altLang="ru-RU"/>
          </a:p>
        </p:txBody>
      </p:sp>
      <p:sp>
        <p:nvSpPr>
          <p:cNvPr id="6" name="Footer Placeholder 4"/>
          <p:cNvSpPr>
            <a:spLocks noGrp="1"/>
          </p:cNvSpPr>
          <p:nvPr>
            <p:ph type="ftr" sz="quarter" idx="11"/>
          </p:nvPr>
        </p:nvSpPr>
        <p:spPr/>
        <p:txBody>
          <a:bodyPr/>
          <a:lstStyle>
            <a:lvl1pPr>
              <a:defRPr/>
            </a:lvl1pPr>
          </a:lstStyle>
          <a:p>
            <a:pPr>
              <a:defRPr/>
            </a:pPr>
            <a:endParaRPr lang="ru-RU" altLang="ru-RU"/>
          </a:p>
        </p:txBody>
      </p:sp>
      <p:sp>
        <p:nvSpPr>
          <p:cNvPr id="7" name="Slide Number Placeholder 5"/>
          <p:cNvSpPr>
            <a:spLocks noGrp="1"/>
          </p:cNvSpPr>
          <p:nvPr>
            <p:ph type="sldNum" sz="quarter" idx="12"/>
          </p:nvPr>
        </p:nvSpPr>
        <p:spPr/>
        <p:txBody>
          <a:bodyPr/>
          <a:lstStyle>
            <a:lvl1pPr>
              <a:defRPr/>
            </a:lvl1pPr>
          </a:lstStyle>
          <a:p>
            <a:fld id="{7AC1331E-CC22-4164-9C78-7D6C6DF2BC06}" type="slidenum">
              <a:rPr lang="ru-RU" altLang="ru-RU"/>
              <a:pPr/>
              <a:t>‹#›</a:t>
            </a:fld>
            <a:endParaRPr lang="ru-RU" altLang="ru-RU"/>
          </a:p>
        </p:txBody>
      </p:sp>
    </p:spTree>
    <p:extLst>
      <p:ext uri="{BB962C8B-B14F-4D97-AF65-F5344CB8AC3E}">
        <p14:creationId xmlns:p14="http://schemas.microsoft.com/office/powerpoint/2010/main" val="1000239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5"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9"/>
          <p:cNvSpPr/>
          <p:nvPr/>
        </p:nvSpPr>
        <p:spPr>
          <a:xfrm>
            <a:off x="0" y="2652713"/>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rtlCol="0">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ru-RU" noProof="0" smtClean="0"/>
              <a:t>Вставка рисунка</a:t>
            </a:r>
            <a:endParaRPr lang="en-US" noProof="0"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 name="Title 1"/>
          <p:cNvSpPr>
            <a:spLocks noGrp="1"/>
          </p:cNvSpPr>
          <p:nvPr>
            <p:ph type="title"/>
          </p:nvPr>
        </p:nvSpPr>
        <p:spPr>
          <a:xfrm>
            <a:off x="727268" y="4464421"/>
            <a:ext cx="6383538" cy="1143000"/>
          </a:xfrm>
        </p:spPr>
        <p:txBody>
          <a:bodyPr anchor="b"/>
          <a:lstStyle>
            <a:lvl1pPr algn="l">
              <a:defRPr sz="4600" b="1"/>
            </a:lvl1pPr>
          </a:lstStyle>
          <a:p>
            <a:r>
              <a:rPr lang="ru-RU" smtClean="0"/>
              <a:t>Образец заголовка</a:t>
            </a:r>
            <a:endParaRPr lang="en-US" dirty="0"/>
          </a:p>
        </p:txBody>
      </p:sp>
      <p:sp>
        <p:nvSpPr>
          <p:cNvPr id="9" name="Date Placeholder 4"/>
          <p:cNvSpPr>
            <a:spLocks noGrp="1"/>
          </p:cNvSpPr>
          <p:nvPr>
            <p:ph type="dt" sz="half" idx="10"/>
          </p:nvPr>
        </p:nvSpPr>
        <p:spPr/>
        <p:txBody>
          <a:bodyPr/>
          <a:lstStyle>
            <a:lvl1pPr>
              <a:defRPr/>
            </a:lvl1pPr>
          </a:lstStyle>
          <a:p>
            <a:pPr>
              <a:defRPr/>
            </a:pPr>
            <a:fld id="{925C5AB5-936C-4F44-AE50-2F2D85417AB6}" type="datetimeFigureOut">
              <a:rPr lang="ru-RU" altLang="ru-RU"/>
              <a:pPr>
                <a:defRPr/>
              </a:pPr>
              <a:t>22.09.2023</a:t>
            </a:fld>
            <a:endParaRPr lang="ru-RU" altLang="ru-RU"/>
          </a:p>
        </p:txBody>
      </p:sp>
      <p:sp>
        <p:nvSpPr>
          <p:cNvPr id="10" name="Footer Placeholder 5"/>
          <p:cNvSpPr>
            <a:spLocks noGrp="1"/>
          </p:cNvSpPr>
          <p:nvPr>
            <p:ph type="ftr" sz="quarter" idx="11"/>
          </p:nvPr>
        </p:nvSpPr>
        <p:spPr/>
        <p:txBody>
          <a:bodyPr/>
          <a:lstStyle>
            <a:lvl1pPr>
              <a:defRPr/>
            </a:lvl1pPr>
          </a:lstStyle>
          <a:p>
            <a:pPr>
              <a:defRPr/>
            </a:pPr>
            <a:endParaRPr lang="ru-RU" altLang="ru-RU"/>
          </a:p>
        </p:txBody>
      </p:sp>
      <p:sp>
        <p:nvSpPr>
          <p:cNvPr id="11" name="Slide Number Placeholder 6"/>
          <p:cNvSpPr>
            <a:spLocks noGrp="1"/>
          </p:cNvSpPr>
          <p:nvPr>
            <p:ph type="sldNum" sz="quarter" idx="12"/>
          </p:nvPr>
        </p:nvSpPr>
        <p:spPr/>
        <p:txBody>
          <a:bodyPr/>
          <a:lstStyle>
            <a:lvl1pPr>
              <a:defRPr/>
            </a:lvl1pPr>
          </a:lstStyle>
          <a:p>
            <a:fld id="{D1B8B279-DCF4-4723-A918-1362F59922F1}" type="slidenum">
              <a:rPr lang="ru-RU" altLang="ru-RU"/>
              <a:pPr/>
              <a:t>‹#›</a:t>
            </a:fld>
            <a:endParaRPr lang="ru-RU" altLang="ru-RU"/>
          </a:p>
        </p:txBody>
      </p:sp>
    </p:spTree>
    <p:extLst>
      <p:ext uri="{BB962C8B-B14F-4D97-AF65-F5344CB8AC3E}">
        <p14:creationId xmlns:p14="http://schemas.microsoft.com/office/powerpoint/2010/main" val="38800287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767676"/>
            </a:gs>
            <a:gs pos="50000">
              <a:srgbClr val="FFFFFF"/>
            </a:gs>
            <a:gs pos="100000">
              <a:srgbClr val="767676"/>
            </a:gs>
          </a:gsLst>
          <a:lin ang="18900000" scaled="1"/>
        </a:gradFill>
        <a:effectLst/>
      </p:bgPr>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9" name="Rectangle 8"/>
          <p:cNvSpPr/>
          <p:nvPr/>
        </p:nvSpPr>
        <p:spPr>
          <a:xfrm>
            <a:off x="0" y="3768725"/>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Placeholder 1"/>
          <p:cNvSpPr>
            <a:spLocks noGrp="1"/>
          </p:cNvSpPr>
          <p:nvPr>
            <p:ph type="title"/>
          </p:nvPr>
        </p:nvSpPr>
        <p:spPr>
          <a:xfrm>
            <a:off x="1793875" y="4371975"/>
            <a:ext cx="6511925"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1037" name="Text Placeholder 2"/>
          <p:cNvSpPr>
            <a:spLocks noGrp="1"/>
          </p:cNvSpPr>
          <p:nvPr>
            <p:ph type="body" idx="1"/>
          </p:nvPr>
        </p:nvSpPr>
        <p:spPr bwMode="auto">
          <a:xfrm>
            <a:off x="1143000" y="731838"/>
            <a:ext cx="6400800"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endParaRPr lang="en-US" altLang="ru-RU" smtClean="0"/>
          </a:p>
        </p:txBody>
      </p:sp>
      <p:sp>
        <p:nvSpPr>
          <p:cNvPr id="4" name="Date Placeholder 3"/>
          <p:cNvSpPr>
            <a:spLocks noGrp="1"/>
          </p:cNvSpPr>
          <p:nvPr>
            <p:ph type="dt" sz="half" idx="2"/>
          </p:nvPr>
        </p:nvSpPr>
        <p:spPr>
          <a:xfrm>
            <a:off x="6172200" y="6172200"/>
            <a:ext cx="2514600" cy="365125"/>
          </a:xfrm>
          <a:prstGeom prst="rect">
            <a:avLst/>
          </a:prstGeom>
        </p:spPr>
        <p:txBody>
          <a:bodyPr vert="horz" wrap="square" lIns="91440" tIns="45720" rIns="91440" bIns="45720" numCol="1" anchor="ctr" anchorCtr="0" compatLnSpc="1">
            <a:prstTxWarp prst="textNoShape">
              <a:avLst/>
            </a:prstTxWarp>
          </a:bodyPr>
          <a:lstStyle>
            <a:lvl1pPr algn="r">
              <a:defRPr sz="1100" b="1">
                <a:solidFill>
                  <a:srgbClr val="7F7F7F"/>
                </a:solidFill>
                <a:latin typeface="Arial" charset="0"/>
              </a:defRPr>
            </a:lvl1pPr>
          </a:lstStyle>
          <a:p>
            <a:pPr>
              <a:defRPr/>
            </a:pPr>
            <a:fld id="{3BC50132-6D5B-4759-A539-1380CFA7F752}" type="datetimeFigureOut">
              <a:rPr lang="ru-RU" altLang="ru-RU"/>
              <a:pPr>
                <a:defRPr/>
              </a:pPr>
              <a:t>22.09.2023</a:t>
            </a:fld>
            <a:endParaRPr lang="ru-RU" altLang="ru-RU"/>
          </a:p>
        </p:txBody>
      </p:sp>
      <p:sp>
        <p:nvSpPr>
          <p:cNvPr id="5" name="Footer Placeholder 4"/>
          <p:cNvSpPr>
            <a:spLocks noGrp="1"/>
          </p:cNvSpPr>
          <p:nvPr>
            <p:ph type="ftr" sz="quarter" idx="3"/>
          </p:nvPr>
        </p:nvSpPr>
        <p:spPr>
          <a:xfrm>
            <a:off x="457200" y="6172200"/>
            <a:ext cx="3352800" cy="365125"/>
          </a:xfrm>
          <a:prstGeom prst="rect">
            <a:avLst/>
          </a:prstGeom>
        </p:spPr>
        <p:txBody>
          <a:bodyPr vert="horz" wrap="square" lIns="91440" tIns="45720" rIns="91440" bIns="45720" numCol="1" anchor="ctr" anchorCtr="0" compatLnSpc="1">
            <a:prstTxWarp prst="textNoShape">
              <a:avLst/>
            </a:prstTxWarp>
          </a:bodyPr>
          <a:lstStyle>
            <a:lvl1pPr>
              <a:defRPr sz="1100" b="1">
                <a:solidFill>
                  <a:srgbClr val="7F7F7F"/>
                </a:solidFill>
                <a:latin typeface="Arial" charset="0"/>
              </a:defRPr>
            </a:lvl1pPr>
          </a:lstStyle>
          <a:p>
            <a:pPr>
              <a:defRPr/>
            </a:pPr>
            <a:endParaRPr lang="ru-RU" alt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wrap="square" lIns="91440" tIns="45720" rIns="91440" bIns="45720" numCol="1" anchor="ctr" anchorCtr="0" compatLnSpc="1">
            <a:prstTxWarp prst="textNoShape">
              <a:avLst/>
            </a:prstTxWarp>
          </a:bodyPr>
          <a:lstStyle>
            <a:lvl1pPr algn="ctr">
              <a:defRPr sz="1200" b="1">
                <a:solidFill>
                  <a:srgbClr val="7F7F7F"/>
                </a:solidFill>
              </a:defRPr>
            </a:lvl1pPr>
          </a:lstStyle>
          <a:p>
            <a:fld id="{9015C836-D11D-4F34-881B-9F9C2D11A232}" type="slidenum">
              <a:rPr lang="ru-RU" altLang="ru-RU"/>
              <a:pPr/>
              <a:t>‹#›</a:t>
            </a:fld>
            <a:endParaRPr lang="ru-RU" altLang="ru-RU"/>
          </a:p>
        </p:txBody>
      </p:sp>
    </p:spTree>
  </p:cSld>
  <p:clrMap bg1="lt1" tx1="dk1" bg2="lt2" tx2="dk2" accent1="accent1" accent2="accent2" accent3="accent3" accent4="accent4" accent5="accent5" accent6="accent6" hlink="hlink" folHlink="folHlink"/>
  <p:sldLayoutIdLst>
    <p:sldLayoutId id="2147484223" r:id="rId1"/>
    <p:sldLayoutId id="2147484215" r:id="rId2"/>
    <p:sldLayoutId id="2147484224" r:id="rId3"/>
    <p:sldLayoutId id="2147484216" r:id="rId4"/>
    <p:sldLayoutId id="2147484217" r:id="rId5"/>
    <p:sldLayoutId id="2147484218" r:id="rId6"/>
    <p:sldLayoutId id="2147484219" r:id="rId7"/>
    <p:sldLayoutId id="2147484220" r:id="rId8"/>
    <p:sldLayoutId id="2147484225" r:id="rId9"/>
    <p:sldLayoutId id="2147484221" r:id="rId10"/>
    <p:sldLayoutId id="2147484222" r:id="rId11"/>
  </p:sldLayoutIdLst>
  <p:timing>
    <p:tnLst>
      <p:par>
        <p:cTn id="1" dur="indefinite" restart="never" nodeType="tmRoot"/>
      </p:par>
    </p:tnLst>
  </p:timing>
  <p:txStyles>
    <p:titleStyle>
      <a:lvl1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2pPr>
      <a:lvl3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3pPr>
      <a:lvl4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4pPr>
      <a:lvl5pPr marL="319088" indent="-319088" algn="r" rtl="0" eaLnBrk="0" fontAlgn="base" hangingPunct="0">
        <a:spcBef>
          <a:spcPct val="0"/>
        </a:spcBef>
        <a:spcAft>
          <a:spcPct val="0"/>
        </a:spcAft>
        <a:buClr>
          <a:srgbClr val="C3260C"/>
        </a:buClr>
        <a:buSzPct val="128000"/>
        <a:buFont typeface="Georgia" panose="02040502050405020303" pitchFamily="18" charset="0"/>
        <a:buChar char="*"/>
        <a:defRPr sz="4600" b="1">
          <a:solidFill>
            <a:schemeClr val="tx1"/>
          </a:solidFill>
          <a:latin typeface="Trebuchet MS"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563" algn="l" rtl="0" eaLnBrk="0" fontAlgn="base" hangingPunct="0">
        <a:spcBef>
          <a:spcPct val="20000"/>
        </a:spcBef>
        <a:spcAft>
          <a:spcPts val="300"/>
        </a:spcAft>
        <a:buClr>
          <a:srgbClr val="C3260C"/>
        </a:buClr>
        <a:buSzPct val="130000"/>
        <a:buFont typeface="Georgia" panose="02040502050405020303" pitchFamily="18" charset="0"/>
        <a:buChar char="*"/>
        <a:defRPr sz="2200" kern="1200">
          <a:solidFill>
            <a:srgbClr val="404040"/>
          </a:solidFill>
          <a:latin typeface="+mn-lt"/>
          <a:ea typeface="+mn-ea"/>
          <a:cs typeface="+mn-cs"/>
        </a:defRPr>
      </a:lvl1pPr>
      <a:lvl2pPr marL="547688" indent="-182563" algn="l" rtl="0" eaLnBrk="0" fontAlgn="base" hangingPunct="0">
        <a:spcBef>
          <a:spcPct val="20000"/>
        </a:spcBef>
        <a:spcAft>
          <a:spcPts val="300"/>
        </a:spcAft>
        <a:buClr>
          <a:srgbClr val="C3260C"/>
        </a:buClr>
        <a:buSzPct val="130000"/>
        <a:buFont typeface="Georgia" panose="02040502050405020303" pitchFamily="18" charset="0"/>
        <a:buChar char="*"/>
        <a:defRPr sz="2000" kern="1200">
          <a:solidFill>
            <a:srgbClr val="404040"/>
          </a:solidFill>
          <a:latin typeface="+mn-lt"/>
          <a:ea typeface="+mn-ea"/>
          <a:cs typeface="+mn-cs"/>
        </a:defRPr>
      </a:lvl2pPr>
      <a:lvl3pPr marL="822325" indent="-182563" algn="l" rtl="0" eaLnBrk="0" fontAlgn="base" hangingPunct="0">
        <a:spcBef>
          <a:spcPct val="20000"/>
        </a:spcBef>
        <a:spcAft>
          <a:spcPts val="300"/>
        </a:spcAft>
        <a:buClr>
          <a:srgbClr val="C3260C"/>
        </a:buClr>
        <a:buSzPct val="130000"/>
        <a:buFont typeface="Georgia" panose="02040502050405020303" pitchFamily="18" charset="0"/>
        <a:buChar char="*"/>
        <a:defRPr kern="1200">
          <a:solidFill>
            <a:srgbClr val="404040"/>
          </a:solidFill>
          <a:latin typeface="+mn-lt"/>
          <a:ea typeface="+mn-ea"/>
          <a:cs typeface="+mn-cs"/>
        </a:defRPr>
      </a:lvl3pPr>
      <a:lvl4pPr marL="1096963" indent="-182563" algn="l" rtl="0" eaLnBrk="0" fontAlgn="base" hangingPunct="0">
        <a:spcBef>
          <a:spcPct val="20000"/>
        </a:spcBef>
        <a:spcAft>
          <a:spcPts val="300"/>
        </a:spcAft>
        <a:buClr>
          <a:srgbClr val="C3260C"/>
        </a:buClr>
        <a:buSzPct val="130000"/>
        <a:buFont typeface="Georgia" panose="02040502050405020303" pitchFamily="18" charset="0"/>
        <a:buChar char="*"/>
        <a:defRPr sz="1600" kern="1200">
          <a:solidFill>
            <a:srgbClr val="404040"/>
          </a:solidFill>
          <a:latin typeface="+mn-lt"/>
          <a:ea typeface="+mn-ea"/>
          <a:cs typeface="+mn-cs"/>
        </a:defRPr>
      </a:lvl4pPr>
      <a:lvl5pPr marL="1389063" indent="-182563" algn="l" rtl="0" eaLnBrk="0" fontAlgn="base" hangingPunct="0">
        <a:spcBef>
          <a:spcPct val="20000"/>
        </a:spcBef>
        <a:spcAft>
          <a:spcPts val="300"/>
        </a:spcAft>
        <a:buClr>
          <a:srgbClr val="C3260C"/>
        </a:buClr>
        <a:buSzPct val="130000"/>
        <a:buFont typeface="Georgia" panose="02040502050405020303" pitchFamily="18" charset="0"/>
        <a:buChar char="*"/>
        <a:defRPr sz="1400" kern="1200">
          <a:solidFill>
            <a:srgbClr val="404040"/>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sinp.msu.ru/en"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9.xml"/><Relationship Id="rId7" Type="http://schemas.openxmlformats.org/officeDocument/2006/relationships/image" Target="../media/image45.wmf"/><Relationship Id="rId12" Type="http://schemas.openxmlformats.org/officeDocument/2006/relationships/image" Target="../media/image14.png"/><Relationship Id="rId2" Type="http://schemas.openxmlformats.org/officeDocument/2006/relationships/slideLayout" Target="../slideLayouts/slideLayout6.xml"/><Relationship Id="rId1" Type="http://schemas.openxmlformats.org/officeDocument/2006/relationships/vmlDrawing" Target="../drawings/vmlDrawing1.vml"/><Relationship Id="rId6" Type="http://schemas.openxmlformats.org/officeDocument/2006/relationships/oleObject" Target="../embeddings/oleObject2.bin"/><Relationship Id="rId11" Type="http://schemas.openxmlformats.org/officeDocument/2006/relationships/image" Target="../media/image47.emf"/><Relationship Id="rId5" Type="http://schemas.openxmlformats.org/officeDocument/2006/relationships/image" Target="../media/image44.wmf"/><Relationship Id="rId10" Type="http://schemas.openxmlformats.org/officeDocument/2006/relationships/oleObject" Target="../embeddings/oleObject4.bin"/><Relationship Id="rId4" Type="http://schemas.openxmlformats.org/officeDocument/2006/relationships/oleObject" Target="../embeddings/oleObject1.bin"/><Relationship Id="rId9" Type="http://schemas.openxmlformats.org/officeDocument/2006/relationships/image" Target="../media/image46.wmf"/></Relationships>
</file>

<file path=ppt/slides/_rels/slide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notesSlide" Target="../notesSlides/notesSlide20.xml"/><Relationship Id="rId7" Type="http://schemas.openxmlformats.org/officeDocument/2006/relationships/image" Target="../media/image49.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image" Target="../media/image48.emf"/><Relationship Id="rId4" Type="http://schemas.openxmlformats.org/officeDocument/2006/relationships/oleObject" Target="../embeddings/oleObject5.bin"/></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3"/>
          <p:cNvSpPr>
            <a:spLocks noGrp="1" noChangeArrowheads="1"/>
          </p:cNvSpPr>
          <p:nvPr>
            <p:ph type="subTitle" idx="1"/>
          </p:nvPr>
        </p:nvSpPr>
        <p:spPr>
          <a:xfrm>
            <a:off x="120314" y="548680"/>
            <a:ext cx="8772166" cy="4536504"/>
          </a:xfrm>
        </p:spPr>
        <p:txBody>
          <a:bodyPr>
            <a:noAutofit/>
          </a:bodyPr>
          <a:lstStyle/>
          <a:p>
            <a:pPr algn="ctr">
              <a:lnSpc>
                <a:spcPct val="120000"/>
              </a:lnSpc>
            </a:pPr>
            <a:r>
              <a:rPr lang="en-US" sz="3600" b="1" cap="all" dirty="0" smtClean="0">
                <a:solidFill>
                  <a:srgbClr val="FF0000"/>
                </a:solidFill>
              </a:rPr>
              <a:t>Space </a:t>
            </a:r>
            <a:r>
              <a:rPr lang="en-US" sz="3600" b="1" cap="all" dirty="0">
                <a:solidFill>
                  <a:srgbClr val="FF0000"/>
                </a:solidFill>
              </a:rPr>
              <a:t>Weather Prediction </a:t>
            </a:r>
            <a:endParaRPr lang="ru-RU" sz="3600" b="1" cap="all" dirty="0" smtClean="0">
              <a:solidFill>
                <a:srgbClr val="FF0000"/>
              </a:solidFill>
            </a:endParaRPr>
          </a:p>
          <a:p>
            <a:pPr algn="ctr">
              <a:lnSpc>
                <a:spcPct val="120000"/>
              </a:lnSpc>
            </a:pPr>
            <a:r>
              <a:rPr lang="en-US" sz="3600" b="1" cap="all" dirty="0" smtClean="0">
                <a:solidFill>
                  <a:srgbClr val="FF0000"/>
                </a:solidFill>
              </a:rPr>
              <a:t>in </a:t>
            </a:r>
            <a:r>
              <a:rPr lang="en-US" sz="3600" b="1" cap="all" dirty="0">
                <a:solidFill>
                  <a:srgbClr val="FF0000"/>
                </a:solidFill>
              </a:rPr>
              <a:t>SINP MSU </a:t>
            </a:r>
            <a:r>
              <a:rPr lang="en-US" sz="3600" b="1" cap="all" dirty="0" smtClean="0">
                <a:solidFill>
                  <a:srgbClr val="FF0000"/>
                </a:solidFill>
              </a:rPr>
              <a:t>Space </a:t>
            </a:r>
            <a:r>
              <a:rPr lang="en-US" sz="3600" b="1" cap="all" dirty="0">
                <a:solidFill>
                  <a:srgbClr val="FF0000"/>
                </a:solidFill>
              </a:rPr>
              <a:t>Weather </a:t>
            </a:r>
            <a:endParaRPr lang="ru-RU" sz="3600" b="1" cap="all" dirty="0" smtClean="0">
              <a:solidFill>
                <a:srgbClr val="FF0000"/>
              </a:solidFill>
            </a:endParaRPr>
          </a:p>
          <a:p>
            <a:pPr algn="ctr">
              <a:lnSpc>
                <a:spcPct val="120000"/>
              </a:lnSpc>
            </a:pPr>
            <a:r>
              <a:rPr lang="en-US" sz="3600" b="1" cap="all" dirty="0" smtClean="0">
                <a:solidFill>
                  <a:srgbClr val="FF0000"/>
                </a:solidFill>
              </a:rPr>
              <a:t>Analysis Center</a:t>
            </a:r>
            <a:r>
              <a:rPr lang="ru-RU" altLang="ru-RU" sz="3200" b="1" dirty="0" smtClean="0">
                <a:solidFill>
                  <a:srgbClr val="FF0000"/>
                </a:solidFill>
              </a:rPr>
              <a:t/>
            </a:r>
            <a:br>
              <a:rPr lang="ru-RU" altLang="ru-RU" sz="3200" b="1" dirty="0" smtClean="0">
                <a:solidFill>
                  <a:srgbClr val="FF0000"/>
                </a:solidFill>
              </a:rPr>
            </a:br>
            <a:endParaRPr lang="en-US" altLang="ru-RU" sz="3200" b="1" dirty="0" smtClean="0">
              <a:solidFill>
                <a:srgbClr val="FF0000"/>
              </a:solidFill>
            </a:endParaRPr>
          </a:p>
          <a:p>
            <a:pPr algn="ctr">
              <a:lnSpc>
                <a:spcPct val="120000"/>
              </a:lnSpc>
            </a:pPr>
            <a:endParaRPr lang="en-US" altLang="ru-RU" sz="3200" b="1" dirty="0">
              <a:solidFill>
                <a:srgbClr val="FF0000"/>
              </a:solidFill>
            </a:endParaRPr>
          </a:p>
          <a:p>
            <a:pPr algn="ctr">
              <a:lnSpc>
                <a:spcPct val="120000"/>
              </a:lnSpc>
            </a:pPr>
            <a:endParaRPr lang="en-US" altLang="ru-RU" sz="3200" b="1" dirty="0" smtClean="0">
              <a:solidFill>
                <a:srgbClr val="FF0000"/>
              </a:solidFill>
            </a:endParaRPr>
          </a:p>
          <a:p>
            <a:pPr algn="ctr">
              <a:lnSpc>
                <a:spcPct val="120000"/>
              </a:lnSpc>
            </a:pPr>
            <a:endParaRPr lang="ru-RU" altLang="ru-RU" sz="3200" b="1" dirty="0" smtClean="0"/>
          </a:p>
        </p:txBody>
      </p:sp>
      <p:sp>
        <p:nvSpPr>
          <p:cNvPr id="5124" name="Rectangle 7"/>
          <p:cNvSpPr>
            <a:spLocks noChangeArrowheads="1"/>
          </p:cNvSpPr>
          <p:nvPr/>
        </p:nvSpPr>
        <p:spPr bwMode="auto">
          <a:xfrm>
            <a:off x="0" y="3284984"/>
            <a:ext cx="9144000" cy="2016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ctr" eaLnBrk="1" hangingPunct="1">
              <a:spcAft>
                <a:spcPct val="0"/>
              </a:spcAft>
              <a:buClrTx/>
              <a:buSzTx/>
              <a:buNone/>
            </a:pPr>
            <a:r>
              <a:rPr lang="en-US" sz="2400" b="1" cap="all" dirty="0" err="1">
                <a:solidFill>
                  <a:srgbClr val="0000FF"/>
                </a:solidFill>
              </a:rPr>
              <a:t>Myagkova</a:t>
            </a:r>
            <a:r>
              <a:rPr lang="en-US" sz="2400" b="1" cap="all" dirty="0">
                <a:solidFill>
                  <a:srgbClr val="0000FF"/>
                </a:solidFill>
              </a:rPr>
              <a:t> I.N., </a:t>
            </a:r>
            <a:r>
              <a:rPr lang="en-US" sz="2400" b="1" cap="all" dirty="0" err="1">
                <a:solidFill>
                  <a:srgbClr val="0000FF"/>
                </a:solidFill>
              </a:rPr>
              <a:t>Dolenko</a:t>
            </a:r>
            <a:r>
              <a:rPr lang="en-US" sz="2400" b="1" cap="all" dirty="0">
                <a:solidFill>
                  <a:srgbClr val="0000FF"/>
                </a:solidFill>
              </a:rPr>
              <a:t> S.A., </a:t>
            </a:r>
            <a:r>
              <a:rPr lang="en-US" sz="2400" b="1" cap="all" dirty="0" err="1">
                <a:solidFill>
                  <a:srgbClr val="0000FF"/>
                </a:solidFill>
              </a:rPr>
              <a:t>Kalegaev</a:t>
            </a:r>
            <a:r>
              <a:rPr lang="en-US" sz="2400" b="1" cap="all" dirty="0">
                <a:solidFill>
                  <a:srgbClr val="0000FF"/>
                </a:solidFill>
              </a:rPr>
              <a:t> </a:t>
            </a:r>
            <a:r>
              <a:rPr lang="en-US" sz="2400" b="1" cap="all" dirty="0" smtClean="0">
                <a:solidFill>
                  <a:srgbClr val="0000FF"/>
                </a:solidFill>
              </a:rPr>
              <a:t>V.V.</a:t>
            </a:r>
          </a:p>
          <a:p>
            <a:pPr algn="ctr" eaLnBrk="1" hangingPunct="1">
              <a:spcAft>
                <a:spcPct val="0"/>
              </a:spcAft>
              <a:buClrTx/>
              <a:buSzTx/>
              <a:buNone/>
            </a:pPr>
            <a:endParaRPr lang="en-US" sz="2400" b="1" cap="all" dirty="0" smtClean="0">
              <a:solidFill>
                <a:srgbClr val="0000FF"/>
              </a:solidFill>
            </a:endParaRPr>
          </a:p>
          <a:p>
            <a:pPr algn="ctr">
              <a:buNone/>
            </a:pPr>
            <a:r>
              <a:rPr lang="en-US" sz="2400" b="1" cap="all" dirty="0">
                <a:solidFill>
                  <a:schemeClr val="tx1"/>
                </a:solidFill>
                <a:hlinkClick r:id="rId2" tooltip="Go to Homepage"/>
              </a:rPr>
              <a:t>SKOBELTSYN INSTITUTE OF NUCLEAR PHYSICS</a:t>
            </a:r>
            <a:br>
              <a:rPr lang="en-US" sz="2400" b="1" cap="all" dirty="0">
                <a:solidFill>
                  <a:schemeClr val="tx1"/>
                </a:solidFill>
                <a:hlinkClick r:id="rId2" tooltip="Go to Homepage"/>
              </a:rPr>
            </a:br>
            <a:r>
              <a:rPr lang="en-US" sz="2400" b="1" cap="all" dirty="0">
                <a:solidFill>
                  <a:schemeClr val="tx1"/>
                </a:solidFill>
                <a:hlinkClick r:id="rId2" tooltip="Go to Homepage"/>
              </a:rPr>
              <a:t>LOMONOSOV MOSCOW STATE </a:t>
            </a:r>
            <a:r>
              <a:rPr lang="en-US" sz="2400" b="1" cap="all" dirty="0" smtClean="0">
                <a:solidFill>
                  <a:schemeClr val="tx1"/>
                </a:solidFill>
                <a:hlinkClick r:id="rId2" tooltip="Go to Homepage"/>
              </a:rPr>
              <a:t>UNIVERSITY</a:t>
            </a:r>
            <a:endParaRPr lang="ru-RU" sz="2400" b="1" cap="all" dirty="0" smtClean="0">
              <a:solidFill>
                <a:schemeClr val="tx1"/>
              </a:solidFill>
            </a:endParaRPr>
          </a:p>
          <a:p>
            <a:pPr algn="ctr"/>
            <a:endParaRPr lang="en-US" sz="2400" b="1" cap="all" dirty="0">
              <a:solidFill>
                <a:schemeClr val="tx1"/>
              </a:solidFill>
            </a:endParaRPr>
          </a:p>
          <a:p>
            <a:r>
              <a:rPr lang="en-US" sz="2400" i="1" dirty="0" err="1" smtClean="0"/>
              <a:t>irina</a:t>
            </a:r>
            <a:r>
              <a:rPr lang="ru-RU" sz="2400" i="1" dirty="0"/>
              <a:t>@</a:t>
            </a:r>
            <a:r>
              <a:rPr lang="en-US" sz="2400" i="1" dirty="0" err="1"/>
              <a:t>srd</a:t>
            </a:r>
            <a:r>
              <a:rPr lang="ru-RU" sz="2400" i="1" dirty="0"/>
              <a:t>.</a:t>
            </a:r>
            <a:r>
              <a:rPr lang="en-US" sz="2400" i="1" dirty="0" err="1"/>
              <a:t>sinp</a:t>
            </a:r>
            <a:r>
              <a:rPr lang="ru-RU" sz="2400" i="1" dirty="0"/>
              <a:t>.msu.ru</a:t>
            </a:r>
            <a:endParaRPr lang="ru-RU" sz="2400" dirty="0"/>
          </a:p>
          <a:p>
            <a:pPr algn="ctr" eaLnBrk="1" hangingPunct="1">
              <a:spcAft>
                <a:spcPct val="0"/>
              </a:spcAft>
              <a:buClrTx/>
              <a:buSzTx/>
              <a:buFontTx/>
              <a:buNone/>
            </a:pPr>
            <a:r>
              <a:rPr lang="ru-RU" altLang="ru-RU" sz="2400" dirty="0" smtClean="0"/>
              <a:t> </a:t>
            </a:r>
          </a:p>
        </p:txBody>
      </p:sp>
      <p:pic>
        <p:nvPicPr>
          <p:cNvPr id="5127" name="Picture 9" descr="НИИЯФ МГУ"/>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92280" y="5648021"/>
            <a:ext cx="1907704" cy="1209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4"/>
          <p:cNvSpPr>
            <a:spLocks noChangeArrowheads="1"/>
          </p:cNvSpPr>
          <p:nvPr/>
        </p:nvSpPr>
        <p:spPr bwMode="auto">
          <a:xfrm>
            <a:off x="539750" y="260350"/>
            <a:ext cx="8532813"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Dynamic systems and time series</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220" name="Line 5"/>
          <p:cNvSpPr>
            <a:spLocks noChangeShapeType="1"/>
          </p:cNvSpPr>
          <p:nvPr/>
        </p:nvSpPr>
        <p:spPr bwMode="auto">
          <a:xfrm>
            <a:off x="179388" y="765175"/>
            <a:ext cx="84963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9221"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 name="Rectangle 4"/>
          <p:cNvSpPr>
            <a:spLocks noChangeArrowheads="1"/>
          </p:cNvSpPr>
          <p:nvPr/>
        </p:nvSpPr>
        <p:spPr bwMode="auto">
          <a:xfrm>
            <a:off x="468313" y="836712"/>
            <a:ext cx="8675687"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120000"/>
              </a:lnSpc>
              <a:spcBef>
                <a:spcPts val="1200"/>
              </a:spcBef>
              <a:spcAft>
                <a:spcPct val="0"/>
              </a:spcAft>
              <a:buClrTx/>
              <a:buSzTx/>
              <a:buFont typeface="Wingdings" panose="05000000000000000000" pitchFamily="2" charset="2"/>
              <a:buChar char="§"/>
            </a:pPr>
            <a:r>
              <a:rPr lang="en-US" altLang="ru-RU" sz="2000" dirty="0">
                <a:solidFill>
                  <a:srgbClr val="000066"/>
                </a:solidFill>
                <a:latin typeface="Arial" panose="020B0604020202020204" pitchFamily="34" charset="0"/>
              </a:rPr>
              <a:t>Dynamic system (DS) is a complex system that changes over time, described by a set of parameters (features</a:t>
            </a:r>
            <a:r>
              <a:rPr lang="en-US" altLang="ru-RU" sz="2000" dirty="0" smtClean="0">
                <a:solidFill>
                  <a:srgbClr val="000066"/>
                </a:solidFill>
                <a:latin typeface="Arial" panose="020B0604020202020204" pitchFamily="34" charset="0"/>
              </a:rPr>
              <a:t>)</a:t>
            </a:r>
            <a:endParaRPr lang="ru-RU" altLang="ru-RU" sz="2000" dirty="0" smtClean="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r>
              <a:rPr lang="en-US" altLang="ru-RU" sz="2000" dirty="0" smtClean="0">
                <a:solidFill>
                  <a:srgbClr val="000066"/>
                </a:solidFill>
                <a:latin typeface="Arial" panose="020B0604020202020204" pitchFamily="34" charset="0"/>
              </a:rPr>
              <a:t>The </a:t>
            </a:r>
            <a:r>
              <a:rPr lang="en-US" altLang="ru-RU" sz="2000" dirty="0">
                <a:solidFill>
                  <a:srgbClr val="000066"/>
                </a:solidFill>
                <a:latin typeface="Arial" panose="020B0604020202020204" pitchFamily="34" charset="0"/>
              </a:rPr>
              <a:t>state of the DS depends on its </a:t>
            </a:r>
            <a:r>
              <a:rPr lang="en-US" altLang="ru-RU" sz="2000" dirty="0" smtClean="0">
                <a:solidFill>
                  <a:srgbClr val="000066"/>
                </a:solidFill>
                <a:latin typeface="Arial" panose="020B0604020202020204" pitchFamily="34" charset="0"/>
              </a:rPr>
              <a:t>background</a:t>
            </a:r>
            <a:endParaRPr lang="ru-RU" altLang="ru-RU" sz="2000" dirty="0" smtClean="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r>
              <a:rPr lang="en-US" altLang="ru-RU" sz="2000" dirty="0" smtClean="0">
                <a:solidFill>
                  <a:srgbClr val="000066"/>
                </a:solidFill>
                <a:latin typeface="Arial" panose="020B0604020202020204" pitchFamily="34" charset="0"/>
              </a:rPr>
              <a:t>The </a:t>
            </a:r>
            <a:r>
              <a:rPr lang="en-US" altLang="ru-RU" sz="2000" dirty="0">
                <a:solidFill>
                  <a:srgbClr val="000066"/>
                </a:solidFill>
                <a:latin typeface="Arial" panose="020B0604020202020204" pitchFamily="34" charset="0"/>
              </a:rPr>
              <a:t>state of the DS may depend on external </a:t>
            </a:r>
            <a:r>
              <a:rPr lang="en-US" altLang="ru-RU" sz="2000" dirty="0" smtClean="0">
                <a:solidFill>
                  <a:srgbClr val="000066"/>
                </a:solidFill>
                <a:latin typeface="Arial" panose="020B0604020202020204" pitchFamily="34" charset="0"/>
              </a:rPr>
              <a:t>influences</a:t>
            </a:r>
            <a:endParaRPr lang="ru-RU" altLang="ru-RU" sz="2000" dirty="0" smtClean="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r>
              <a:rPr lang="en-US" altLang="ru-RU" sz="2000" dirty="0" smtClean="0">
                <a:solidFill>
                  <a:srgbClr val="000066"/>
                </a:solidFill>
                <a:latin typeface="Arial" panose="020B0604020202020204" pitchFamily="34" charset="0"/>
              </a:rPr>
              <a:t>The </a:t>
            </a:r>
            <a:r>
              <a:rPr lang="en-US" altLang="ru-RU" sz="2000" dirty="0">
                <a:solidFill>
                  <a:srgbClr val="000066"/>
                </a:solidFill>
                <a:latin typeface="Arial" panose="020B0604020202020204" pitchFamily="34" charset="0"/>
              </a:rPr>
              <a:t>behavior of the DS is described by a multivariate time series (MTS), each feature corresponds to a component of the time series</a:t>
            </a:r>
            <a:endParaRPr lang="ru-RU" altLang="ru-RU" sz="2000" dirty="0">
              <a:solidFill>
                <a:srgbClr val="000066"/>
              </a:solidFill>
              <a:latin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1854225" y="3632317"/>
            <a:ext cx="5435550" cy="3037043"/>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
          <p:cNvSpPr>
            <a:spLocks noChangeArrowheads="1"/>
          </p:cNvSpPr>
          <p:nvPr/>
        </p:nvSpPr>
        <p:spPr bwMode="auto">
          <a:xfrm>
            <a:off x="611188" y="254000"/>
            <a:ext cx="8281987" cy="55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400" b="1" dirty="0">
                <a:solidFill>
                  <a:srgbClr val="000066"/>
                </a:solidFill>
                <a:latin typeface="Arial" panose="020B0604020202020204" pitchFamily="34" charset="0"/>
              </a:rPr>
              <a:t>Methods for processing multivariate time series data</a:t>
            </a:r>
            <a:endParaRPr lang="en-US" altLang="ru-RU" sz="24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0244" name="Line 5"/>
          <p:cNvSpPr>
            <a:spLocks noChangeShapeType="1"/>
          </p:cNvSpPr>
          <p:nvPr/>
        </p:nvSpPr>
        <p:spPr bwMode="auto">
          <a:xfrm>
            <a:off x="179388" y="765175"/>
            <a:ext cx="8208962"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0245"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Rectangle 4"/>
          <p:cNvSpPr>
            <a:spLocks noChangeArrowheads="1"/>
          </p:cNvSpPr>
          <p:nvPr/>
        </p:nvSpPr>
        <p:spPr bwMode="auto">
          <a:xfrm>
            <a:off x="468313" y="836712"/>
            <a:ext cx="8675687"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120000"/>
              </a:lnSpc>
              <a:spcBef>
                <a:spcPts val="1200"/>
              </a:spcBef>
              <a:spcAft>
                <a:spcPct val="0"/>
              </a:spcAft>
              <a:buClrTx/>
              <a:buSzTx/>
              <a:buFont typeface="Wingdings" panose="05000000000000000000" pitchFamily="2" charset="2"/>
              <a:buChar char="§"/>
            </a:pPr>
            <a:r>
              <a:rPr lang="en-US" altLang="ru-RU" sz="2000" dirty="0">
                <a:solidFill>
                  <a:srgbClr val="C00000"/>
                </a:solidFill>
                <a:latin typeface="Arial" panose="020B0604020202020204" pitchFamily="34" charset="0"/>
              </a:rPr>
              <a:t>Recurrent mode - examples must follow in the same order as in the original time series</a:t>
            </a:r>
          </a:p>
          <a:p>
            <a:pPr eaLnBrk="1" hangingPunct="1">
              <a:lnSpc>
                <a:spcPct val="120000"/>
              </a:lnSpc>
              <a:spcBef>
                <a:spcPts val="1200"/>
              </a:spcBef>
              <a:spcAft>
                <a:spcPct val="0"/>
              </a:spcAft>
              <a:buClrTx/>
              <a:buSzTx/>
              <a:buFont typeface="Wingdings" panose="05000000000000000000" pitchFamily="2" charset="2"/>
              <a:buChar char="§"/>
            </a:pPr>
            <a:r>
              <a:rPr lang="en-US" altLang="ru-RU" sz="2000" dirty="0">
                <a:solidFill>
                  <a:srgbClr val="C00000"/>
                </a:solidFill>
                <a:latin typeface="Arial" panose="020B0604020202020204" pitchFamily="34" charset="0"/>
              </a:rPr>
              <a:t>Time series immersion</a:t>
            </a:r>
            <a:endParaRPr lang="ru-RU" altLang="ru-RU" sz="2000" dirty="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endParaRPr lang="ru-RU" altLang="ru-RU" sz="2000" dirty="0" smtClean="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endParaRPr lang="ru-RU" altLang="ru-RU" sz="2000" dirty="0">
              <a:solidFill>
                <a:srgbClr val="000066"/>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endParaRPr lang="ru-RU" altLang="ru-RU" sz="2000" dirty="0" smtClean="0">
              <a:solidFill>
                <a:srgbClr val="000066"/>
              </a:solidFill>
              <a:latin typeface="Arial" panose="020B0604020202020204" pitchFamily="34" charset="0"/>
            </a:endParaRPr>
          </a:p>
          <a:p>
            <a:pPr marL="0" indent="0" eaLnBrk="1" hangingPunct="1">
              <a:lnSpc>
                <a:spcPct val="120000"/>
              </a:lnSpc>
              <a:spcBef>
                <a:spcPts val="1200"/>
              </a:spcBef>
              <a:spcAft>
                <a:spcPct val="0"/>
              </a:spcAft>
              <a:buClrTx/>
              <a:buSzTx/>
              <a:buNone/>
            </a:pPr>
            <a:r>
              <a:rPr lang="ru-RU" altLang="ru-RU" sz="2000" dirty="0" smtClean="0">
                <a:solidFill>
                  <a:srgbClr val="000066"/>
                </a:solidFill>
                <a:latin typeface="Arial" panose="020B0604020202020204" pitchFamily="34" charset="0"/>
              </a:rPr>
              <a:t/>
            </a:r>
            <a:br>
              <a:rPr lang="ru-RU" altLang="ru-RU" sz="2000" dirty="0" smtClean="0">
                <a:solidFill>
                  <a:srgbClr val="000066"/>
                </a:solidFill>
                <a:latin typeface="Arial" panose="020B0604020202020204" pitchFamily="34" charset="0"/>
              </a:rPr>
            </a:br>
            <a:r>
              <a:rPr lang="en-US" altLang="ru-RU" sz="2000" dirty="0">
                <a:solidFill>
                  <a:srgbClr val="000066"/>
                </a:solidFill>
                <a:latin typeface="Arial" panose="020B0604020202020204" pitchFamily="34" charset="0"/>
              </a:rPr>
              <a:t>The issue of additional inclusion of components of each time series, as a rule, requires a separate study</a:t>
            </a:r>
            <a:r>
              <a:rPr lang="en-US" altLang="ru-RU" sz="2000" dirty="0" smtClean="0">
                <a:solidFill>
                  <a:srgbClr val="000066"/>
                </a:solidFill>
                <a:latin typeface="Arial" panose="020B0604020202020204" pitchFamily="34" charset="0"/>
              </a:rPr>
              <a:t>. So</a:t>
            </a:r>
            <a:r>
              <a:rPr lang="en-US" altLang="ru-RU" sz="2000" dirty="0">
                <a:solidFill>
                  <a:srgbClr val="000066"/>
                </a:solidFill>
                <a:latin typeface="Arial" panose="020B0604020202020204" pitchFamily="34" charset="0"/>
              </a:rPr>
              <a:t>, we build an approximation of the display of points in the original space according to the value of the desired forecast:</a:t>
            </a:r>
            <a:r>
              <a:rPr lang="ru-RU" altLang="ru-RU" sz="2000" dirty="0" smtClean="0">
                <a:solidFill>
                  <a:srgbClr val="000066"/>
                </a:solidFill>
                <a:latin typeface="Arial" panose="020B0604020202020204" pitchFamily="34" charset="0"/>
              </a:rPr>
              <a:t/>
            </a:r>
            <a:br>
              <a:rPr lang="ru-RU" altLang="ru-RU" sz="2000" dirty="0" smtClean="0">
                <a:solidFill>
                  <a:srgbClr val="000066"/>
                </a:solidFill>
                <a:latin typeface="Arial" panose="020B0604020202020204" pitchFamily="34" charset="0"/>
              </a:rPr>
            </a:br>
            <a:r>
              <a:rPr lang="ru-RU" altLang="ru-RU" sz="2000" dirty="0" smtClean="0">
                <a:solidFill>
                  <a:srgbClr val="000066"/>
                </a:solidFill>
                <a:latin typeface="Arial" panose="020B0604020202020204" pitchFamily="34" charset="0"/>
              </a:rPr>
              <a:t>(</a:t>
            </a:r>
            <a:r>
              <a:rPr lang="en-US" altLang="ru-RU" sz="2000" dirty="0" smtClean="0">
                <a:solidFill>
                  <a:srgbClr val="000066"/>
                </a:solidFill>
                <a:latin typeface="Arial" panose="020B0604020202020204" pitchFamily="34" charset="0"/>
              </a:rPr>
              <a:t>A</a:t>
            </a:r>
            <a:r>
              <a:rPr lang="en-US" altLang="ru-RU" sz="2000" baseline="-25000" dirty="0" smtClean="0">
                <a:solidFill>
                  <a:srgbClr val="000066"/>
                </a:solidFill>
                <a:latin typeface="Arial" panose="020B0604020202020204" pitchFamily="34" charset="0"/>
              </a:rPr>
              <a:t>t</a:t>
            </a:r>
            <a:r>
              <a:rPr lang="en-US" altLang="ru-RU" sz="2000" dirty="0" smtClean="0">
                <a:solidFill>
                  <a:srgbClr val="000066"/>
                </a:solidFill>
                <a:latin typeface="Arial" panose="020B0604020202020204" pitchFamily="34" charset="0"/>
              </a:rPr>
              <a:t>, A</a:t>
            </a:r>
            <a:r>
              <a:rPr lang="en-US" altLang="ru-RU" sz="2000" baseline="-25000" dirty="0" smtClean="0">
                <a:solidFill>
                  <a:srgbClr val="000066"/>
                </a:solidFill>
                <a:latin typeface="Arial" panose="020B0604020202020204" pitchFamily="34" charset="0"/>
              </a:rPr>
              <a:t>t-1</a:t>
            </a:r>
            <a:r>
              <a:rPr lang="en-US" altLang="ru-RU" sz="2000" dirty="0" smtClean="0">
                <a:solidFill>
                  <a:srgbClr val="000066"/>
                </a:solidFill>
                <a:latin typeface="Arial" panose="020B0604020202020204" pitchFamily="34" charset="0"/>
              </a:rPr>
              <a:t>,…, A</a:t>
            </a:r>
            <a:r>
              <a:rPr lang="en-US" altLang="ru-RU" sz="2000" baseline="-25000" dirty="0" smtClean="0">
                <a:solidFill>
                  <a:srgbClr val="000066"/>
                </a:solidFill>
                <a:latin typeface="Arial" panose="020B0604020202020204" pitchFamily="34" charset="0"/>
              </a:rPr>
              <a:t>t-</a:t>
            </a:r>
            <a:r>
              <a:rPr lang="en-US" altLang="ru-RU" sz="2000" baseline="-25000" dirty="0" err="1" smtClean="0">
                <a:solidFill>
                  <a:srgbClr val="000066"/>
                </a:solidFill>
                <a:latin typeface="Arial" panose="020B0604020202020204" pitchFamily="34" charset="0"/>
              </a:rPr>
              <a:t>t</a:t>
            </a:r>
            <a:r>
              <a:rPr lang="en-US" altLang="ru-RU" sz="1800" baseline="-40000" dirty="0" err="1" smtClean="0">
                <a:solidFill>
                  <a:srgbClr val="000066"/>
                </a:solidFill>
                <a:latin typeface="Arial" panose="020B0604020202020204" pitchFamily="34" charset="0"/>
              </a:rPr>
              <a:t>A</a:t>
            </a:r>
            <a:r>
              <a:rPr lang="en-US" altLang="ru-RU" sz="2000" dirty="0" smtClean="0">
                <a:solidFill>
                  <a:srgbClr val="000066"/>
                </a:solidFill>
                <a:latin typeface="Arial" panose="020B0604020202020204" pitchFamily="34" charset="0"/>
              </a:rPr>
              <a:t>, </a:t>
            </a:r>
            <a:r>
              <a:rPr lang="en-US" altLang="ru-RU" sz="2000" dirty="0" err="1" smtClean="0">
                <a:solidFill>
                  <a:srgbClr val="000066"/>
                </a:solidFill>
                <a:latin typeface="Arial" panose="020B0604020202020204" pitchFamily="34" charset="0"/>
              </a:rPr>
              <a:t>B</a:t>
            </a:r>
            <a:r>
              <a:rPr lang="en-US" altLang="ru-RU" sz="2000" baseline="-25000" dirty="0" err="1" smtClean="0">
                <a:solidFill>
                  <a:srgbClr val="000066"/>
                </a:solidFill>
                <a:latin typeface="Arial" panose="020B0604020202020204" pitchFamily="34" charset="0"/>
              </a:rPr>
              <a:t>t</a:t>
            </a:r>
            <a:r>
              <a:rPr lang="en-US" altLang="ru-RU" sz="2000" dirty="0" smtClean="0">
                <a:solidFill>
                  <a:srgbClr val="000066"/>
                </a:solidFill>
                <a:latin typeface="Arial" panose="020B0604020202020204" pitchFamily="34" charset="0"/>
              </a:rPr>
              <a:t>, B</a:t>
            </a:r>
            <a:r>
              <a:rPr lang="en-US" altLang="ru-RU" sz="2000" baseline="-25000" dirty="0" smtClean="0">
                <a:solidFill>
                  <a:srgbClr val="000066"/>
                </a:solidFill>
                <a:latin typeface="Arial" panose="020B0604020202020204" pitchFamily="34" charset="0"/>
              </a:rPr>
              <a:t>t-1</a:t>
            </a:r>
            <a:r>
              <a:rPr lang="en-US" altLang="ru-RU" sz="2000" dirty="0" smtClean="0">
                <a:solidFill>
                  <a:srgbClr val="000066"/>
                </a:solidFill>
                <a:latin typeface="Arial" panose="020B0604020202020204" pitchFamily="34" charset="0"/>
              </a:rPr>
              <a:t>,…, </a:t>
            </a:r>
            <a:r>
              <a:rPr lang="en-US" altLang="ru-RU" sz="2000" dirty="0" err="1" smtClean="0">
                <a:solidFill>
                  <a:srgbClr val="000066"/>
                </a:solidFill>
                <a:latin typeface="Arial" panose="020B0604020202020204" pitchFamily="34" charset="0"/>
              </a:rPr>
              <a:t>B</a:t>
            </a:r>
            <a:r>
              <a:rPr lang="en-US" altLang="ru-RU" sz="2000" baseline="-25000" dirty="0" err="1" smtClean="0">
                <a:solidFill>
                  <a:srgbClr val="000066"/>
                </a:solidFill>
                <a:latin typeface="Arial" panose="020B0604020202020204" pitchFamily="34" charset="0"/>
              </a:rPr>
              <a:t>t-t</a:t>
            </a:r>
            <a:r>
              <a:rPr lang="en-US" altLang="ru-RU" sz="1800" baseline="-40000" dirty="0" err="1" smtClean="0">
                <a:solidFill>
                  <a:srgbClr val="000066"/>
                </a:solidFill>
                <a:latin typeface="Arial" panose="020B0604020202020204" pitchFamily="34" charset="0"/>
              </a:rPr>
              <a:t>B</a:t>
            </a:r>
            <a:r>
              <a:rPr lang="en-US" altLang="ru-RU" sz="2000" dirty="0" smtClean="0">
                <a:solidFill>
                  <a:srgbClr val="000066"/>
                </a:solidFill>
                <a:latin typeface="Arial" panose="020B0604020202020204" pitchFamily="34" charset="0"/>
              </a:rPr>
              <a:t>, </a:t>
            </a:r>
            <a:r>
              <a:rPr lang="ru-RU" altLang="ru-RU" sz="2000" dirty="0" smtClean="0">
                <a:solidFill>
                  <a:srgbClr val="000066"/>
                </a:solidFill>
                <a:latin typeface="Arial" panose="020B0604020202020204" pitchFamily="34" charset="0"/>
              </a:rPr>
              <a:t>С</a:t>
            </a:r>
            <a:r>
              <a:rPr lang="en-US" altLang="ru-RU" sz="2000" baseline="-25000" dirty="0" smtClean="0">
                <a:solidFill>
                  <a:srgbClr val="000066"/>
                </a:solidFill>
                <a:latin typeface="Arial" panose="020B0604020202020204" pitchFamily="34" charset="0"/>
              </a:rPr>
              <a:t>t</a:t>
            </a:r>
            <a:r>
              <a:rPr lang="en-US" altLang="ru-RU" sz="2000" dirty="0" smtClean="0">
                <a:solidFill>
                  <a:srgbClr val="000066"/>
                </a:solidFill>
                <a:latin typeface="Arial" panose="020B0604020202020204" pitchFamily="34" charset="0"/>
              </a:rPr>
              <a:t>, </a:t>
            </a:r>
            <a:r>
              <a:rPr lang="ru-RU" altLang="ru-RU" sz="2000" dirty="0" smtClean="0">
                <a:solidFill>
                  <a:srgbClr val="000066"/>
                </a:solidFill>
                <a:latin typeface="Arial" panose="020B0604020202020204" pitchFamily="34" charset="0"/>
              </a:rPr>
              <a:t>С</a:t>
            </a:r>
            <a:r>
              <a:rPr lang="en-US" altLang="ru-RU" sz="2000" baseline="-25000" dirty="0" smtClean="0">
                <a:solidFill>
                  <a:srgbClr val="000066"/>
                </a:solidFill>
                <a:latin typeface="Arial" panose="020B0604020202020204" pitchFamily="34" charset="0"/>
              </a:rPr>
              <a:t>t-1</a:t>
            </a:r>
            <a:r>
              <a:rPr lang="en-US" altLang="ru-RU" sz="2000" dirty="0" smtClean="0">
                <a:solidFill>
                  <a:srgbClr val="000066"/>
                </a:solidFill>
                <a:latin typeface="Arial" panose="020B0604020202020204" pitchFamily="34" charset="0"/>
              </a:rPr>
              <a:t>,…, </a:t>
            </a:r>
            <a:r>
              <a:rPr lang="ru-RU" altLang="ru-RU" sz="2000" dirty="0" smtClean="0">
                <a:solidFill>
                  <a:srgbClr val="000066"/>
                </a:solidFill>
                <a:latin typeface="Arial" panose="020B0604020202020204" pitchFamily="34" charset="0"/>
              </a:rPr>
              <a:t>С</a:t>
            </a:r>
            <a:r>
              <a:rPr lang="en-US" altLang="ru-RU" sz="2000" baseline="-25000" dirty="0" smtClean="0">
                <a:solidFill>
                  <a:srgbClr val="000066"/>
                </a:solidFill>
                <a:latin typeface="Arial" panose="020B0604020202020204" pitchFamily="34" charset="0"/>
              </a:rPr>
              <a:t>t-t</a:t>
            </a:r>
            <a:r>
              <a:rPr lang="ru-RU" altLang="ru-RU" sz="1800" baseline="-40000" dirty="0" smtClean="0">
                <a:solidFill>
                  <a:srgbClr val="000066"/>
                </a:solidFill>
                <a:latin typeface="Arial" panose="020B0604020202020204" pitchFamily="34" charset="0"/>
              </a:rPr>
              <a:t>С</a:t>
            </a:r>
            <a:r>
              <a:rPr lang="en-US" altLang="ru-RU" sz="2000" dirty="0" smtClean="0">
                <a:solidFill>
                  <a:srgbClr val="000066"/>
                </a:solidFill>
                <a:latin typeface="Arial" panose="020B0604020202020204" pitchFamily="34" charset="0"/>
              </a:rPr>
              <a:t>, </a:t>
            </a:r>
            <a:r>
              <a:rPr lang="en-US" altLang="ru-RU" sz="2000" dirty="0" err="1" smtClean="0">
                <a:solidFill>
                  <a:srgbClr val="000066"/>
                </a:solidFill>
                <a:latin typeface="Arial" panose="020B0604020202020204" pitchFamily="34" charset="0"/>
              </a:rPr>
              <a:t>Y</a:t>
            </a:r>
            <a:r>
              <a:rPr lang="en-US" altLang="ru-RU" sz="2000" baseline="-25000" dirty="0" err="1" smtClean="0">
                <a:solidFill>
                  <a:srgbClr val="000066"/>
                </a:solidFill>
                <a:latin typeface="Arial" panose="020B0604020202020204" pitchFamily="34" charset="0"/>
              </a:rPr>
              <a:t>t</a:t>
            </a:r>
            <a:r>
              <a:rPr lang="en-US" altLang="ru-RU" sz="2000" dirty="0" smtClean="0">
                <a:solidFill>
                  <a:srgbClr val="000066"/>
                </a:solidFill>
                <a:latin typeface="Arial" panose="020B0604020202020204" pitchFamily="34" charset="0"/>
              </a:rPr>
              <a:t>, Y</a:t>
            </a:r>
            <a:r>
              <a:rPr lang="en-US" altLang="ru-RU" sz="2000" baseline="-25000" dirty="0" smtClean="0">
                <a:solidFill>
                  <a:srgbClr val="000066"/>
                </a:solidFill>
                <a:latin typeface="Arial" panose="020B0604020202020204" pitchFamily="34" charset="0"/>
              </a:rPr>
              <a:t>t-1</a:t>
            </a:r>
            <a:r>
              <a:rPr lang="en-US" altLang="ru-RU" sz="2000" dirty="0" smtClean="0">
                <a:solidFill>
                  <a:srgbClr val="000066"/>
                </a:solidFill>
                <a:latin typeface="Arial" panose="020B0604020202020204" pitchFamily="34" charset="0"/>
              </a:rPr>
              <a:t>,…, </a:t>
            </a:r>
            <a:r>
              <a:rPr lang="en-US" altLang="ru-RU" sz="2000" dirty="0" err="1" smtClean="0">
                <a:solidFill>
                  <a:srgbClr val="000066"/>
                </a:solidFill>
                <a:latin typeface="Arial" panose="020B0604020202020204" pitchFamily="34" charset="0"/>
              </a:rPr>
              <a:t>Y</a:t>
            </a:r>
            <a:r>
              <a:rPr lang="en-US" altLang="ru-RU" sz="2000" baseline="-25000" dirty="0" err="1" smtClean="0">
                <a:solidFill>
                  <a:srgbClr val="000066"/>
                </a:solidFill>
                <a:latin typeface="Arial" panose="020B0604020202020204" pitchFamily="34" charset="0"/>
              </a:rPr>
              <a:t>t-t</a:t>
            </a:r>
            <a:r>
              <a:rPr lang="en-US" altLang="ru-RU" sz="1800" baseline="-40000" dirty="0" err="1" smtClean="0">
                <a:solidFill>
                  <a:srgbClr val="000066"/>
                </a:solidFill>
                <a:latin typeface="Arial" panose="020B0604020202020204" pitchFamily="34" charset="0"/>
              </a:rPr>
              <a:t>Y</a:t>
            </a:r>
            <a:r>
              <a:rPr lang="en-US" altLang="ru-RU" sz="2000" dirty="0" smtClean="0">
                <a:solidFill>
                  <a:srgbClr val="000066"/>
                </a:solidFill>
                <a:latin typeface="Arial" panose="020B0604020202020204" pitchFamily="34" charset="0"/>
              </a:rPr>
              <a:t>) → Y</a:t>
            </a:r>
            <a:r>
              <a:rPr lang="en-US" altLang="ru-RU" sz="2000" baseline="-25000" dirty="0" smtClean="0">
                <a:solidFill>
                  <a:srgbClr val="000066"/>
                </a:solidFill>
                <a:latin typeface="Arial" panose="020B0604020202020204" pitchFamily="34" charset="0"/>
              </a:rPr>
              <a:t>t+1</a:t>
            </a:r>
            <a:endParaRPr lang="ru-RU" altLang="ru-RU" sz="2000" dirty="0">
              <a:solidFill>
                <a:srgbClr val="000066"/>
              </a:solidFill>
              <a:latin typeface="Arial" panose="020B0604020202020204" pitchFamily="34" charset="0"/>
            </a:endParaRPr>
          </a:p>
        </p:txBody>
      </p:sp>
      <p:pic>
        <p:nvPicPr>
          <p:cNvPr id="5" name="Рисунок 4"/>
          <p:cNvPicPr>
            <a:picLocks noChangeAspect="1"/>
          </p:cNvPicPr>
          <p:nvPr/>
        </p:nvPicPr>
        <p:blipFill>
          <a:blip r:embed="rId3"/>
          <a:stretch>
            <a:fillRect/>
          </a:stretch>
        </p:blipFill>
        <p:spPr>
          <a:xfrm>
            <a:off x="177391" y="1989138"/>
            <a:ext cx="8908709" cy="223252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11188"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Criteria for assessing the quality of </a:t>
            </a:r>
            <a:r>
              <a:rPr lang="en-US" altLang="ru-RU" sz="2800" b="1" dirty="0" smtClean="0">
                <a:solidFill>
                  <a:srgbClr val="000066"/>
                </a:solidFill>
                <a:latin typeface="Arial" panose="020B0604020202020204" pitchFamily="34" charset="0"/>
              </a:rPr>
              <a:t>forecast</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4" name="Line 5"/>
          <p:cNvSpPr>
            <a:spLocks noChangeShapeType="1"/>
          </p:cNvSpPr>
          <p:nvPr/>
        </p:nvSpPr>
        <p:spPr bwMode="auto">
          <a:xfrm flipV="1">
            <a:off x="179388" y="765174"/>
            <a:ext cx="87851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65"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mc:AlternateContent xmlns:mc="http://schemas.openxmlformats.org/markup-compatibility/2006">
        <mc:Choice xmlns:a14="http://schemas.microsoft.com/office/drawing/2010/main" Requires="a14">
          <p:sp>
            <p:nvSpPr>
              <p:cNvPr id="8" name="Rectangle 4"/>
              <p:cNvSpPr>
                <a:spLocks noChangeArrowheads="1"/>
              </p:cNvSpPr>
              <p:nvPr/>
            </p:nvSpPr>
            <p:spPr bwMode="auto">
              <a:xfrm>
                <a:off x="684337" y="836712"/>
                <a:ext cx="8136135" cy="597807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eaLnBrk="1" hangingPunct="1">
                  <a:lnSpc>
                    <a:spcPct val="120000"/>
                  </a:lnSpc>
                  <a:spcBef>
                    <a:spcPts val="600"/>
                  </a:spcBef>
                  <a:spcAft>
                    <a:spcPct val="0"/>
                  </a:spcAft>
                  <a:buClrTx/>
                  <a:buSzTx/>
                  <a:buNone/>
                </a:pPr>
                <a:r>
                  <a:rPr lang="en-US" altLang="ru-RU" sz="2000" dirty="0">
                    <a:solidFill>
                      <a:srgbClr val="000066"/>
                    </a:solidFill>
                    <a:latin typeface="Arial" panose="020B0604020202020204" pitchFamily="34" charset="0"/>
                  </a:rPr>
                  <a:t>Let 𝑥_𝑖 be the desired output value, 𝑦_𝑖 be the model predictionMean</a:t>
                </a:r>
                <a:r>
                  <a:rPr lang="en-US" altLang="ru-RU" sz="2000" dirty="0">
                    <a:solidFill>
                      <a:srgbClr val="000066"/>
                    </a:solidFill>
                    <a:latin typeface="Arial" panose="020B0604020202020204" pitchFamily="34" charset="0"/>
                  </a:rPr>
                  <a:t> absolute </a:t>
                </a:r>
                <a:r>
                  <a:rPr lang="en-US" altLang="ru-RU" sz="2000" dirty="0" smtClean="0">
                    <a:solidFill>
                      <a:srgbClr val="000066"/>
                    </a:solidFill>
                    <a:latin typeface="Arial" panose="020B0604020202020204" pitchFamily="34" charset="0"/>
                  </a:rPr>
                  <a:t>deviation (MAE)</a:t>
                </a:r>
                <a:endParaRPr lang="en-US" sz="1600" i="1" dirty="0" smtClean="0">
                  <a:latin typeface="Cambria Math" panose="02040503050406030204" pitchFamily="18" charset="0"/>
                </a:endParaRPr>
              </a:p>
              <a:p>
                <a:pPr marL="0" indent="0" eaLnBrk="1" hangingPunct="1">
                  <a:lnSpc>
                    <a:spcPct val="120000"/>
                  </a:lnSpc>
                  <a:spcBef>
                    <a:spcPts val="600"/>
                  </a:spcBef>
                  <a:spcAft>
                    <a:spcPct val="0"/>
                  </a:spcAft>
                  <a:buClrTx/>
                  <a:buSzTx/>
                  <a:buNone/>
                </a:pPr>
                <a14:m>
                  <m:oMathPara xmlns:m="http://schemas.openxmlformats.org/officeDocument/2006/math">
                    <m:oMathParaPr>
                      <m:jc m:val="centerGroup"/>
                    </m:oMathParaPr>
                    <m:oMath xmlns:m="http://schemas.openxmlformats.org/officeDocument/2006/math">
                      <m:r>
                        <a:rPr lang="en-US" sz="1600" i="1">
                          <a:latin typeface="Cambria Math" panose="02040503050406030204" pitchFamily="18" charset="0"/>
                        </a:rPr>
                        <m:t>САО=</m:t>
                      </m:r>
                      <m:f>
                        <m:fPr>
                          <m:ctrlPr>
                            <a:rPr lang="ru-RU" sz="1600" i="1">
                              <a:latin typeface="Cambria Math"/>
                            </a:rPr>
                          </m:ctrlPr>
                        </m:fPr>
                        <m:num>
                          <m:nary>
                            <m:naryPr>
                              <m:chr m:val="∑"/>
                              <m:limLoc m:val="undOvr"/>
                              <m:supHide m:val="on"/>
                              <m:ctrlPr>
                                <a:rPr lang="ru-RU" sz="1600" i="1">
                                  <a:latin typeface="Cambria Math"/>
                                </a:rPr>
                              </m:ctrlPr>
                            </m:naryPr>
                            <m:sub>
                              <m:r>
                                <a:rPr lang="en-US" sz="1600" i="1">
                                  <a:latin typeface="Cambria Math" panose="02040503050406030204" pitchFamily="18" charset="0"/>
                                </a:rPr>
                                <m:t>𝑖</m:t>
                              </m:r>
                            </m:sub>
                            <m:sup/>
                            <m:e>
                              <m:r>
                                <a:rPr lang="en-US" sz="1600" i="1">
                                  <a:latin typeface="Cambria Math" panose="02040503050406030204" pitchFamily="18" charset="0"/>
                                </a:rPr>
                                <m:t>|</m:t>
                              </m:r>
                              <m:sSub>
                                <m:sSubPr>
                                  <m:ctrlPr>
                                    <a:rPr lang="ru-RU" sz="1600" i="1">
                                      <a:latin typeface="Cambria Math"/>
                                    </a:rPr>
                                  </m:ctrlPr>
                                </m:sSubPr>
                                <m:e>
                                  <m:r>
                                    <a:rPr lang="en-US" sz="1600" i="1">
                                      <a:latin typeface="Cambria Math" panose="02040503050406030204" pitchFamily="18" charset="0"/>
                                    </a:rPr>
                                    <m:t>𝑥</m:t>
                                  </m:r>
                                </m:e>
                                <m:sub>
                                  <m:r>
                                    <a:rPr lang="en-US" sz="1600" i="1">
                                      <a:latin typeface="Cambria Math" panose="02040503050406030204" pitchFamily="18" charset="0"/>
                                    </a:rPr>
                                    <m:t>𝑖</m:t>
                                  </m:r>
                                </m:sub>
                              </m:sSub>
                              <m:r>
                                <a:rPr lang="en-US" sz="1600" i="1">
                                  <a:latin typeface="Cambria Math" panose="02040503050406030204" pitchFamily="18" charset="0"/>
                                </a:rPr>
                                <m:t>−</m:t>
                              </m:r>
                              <m:sSub>
                                <m:sSubPr>
                                  <m:ctrlPr>
                                    <a:rPr lang="ru-RU" sz="1600" i="1">
                                      <a:latin typeface="Cambria Math"/>
                                    </a:rPr>
                                  </m:ctrlPr>
                                </m:sSubPr>
                                <m:e>
                                  <m:r>
                                    <a:rPr lang="en-US" sz="1600" i="1">
                                      <a:latin typeface="Cambria Math" panose="02040503050406030204" pitchFamily="18" charset="0"/>
                                    </a:rPr>
                                    <m:t>𝑦</m:t>
                                  </m:r>
                                </m:e>
                                <m:sub>
                                  <m:r>
                                    <a:rPr lang="en-US" sz="1600" i="1">
                                      <a:latin typeface="Cambria Math" panose="02040503050406030204" pitchFamily="18" charset="0"/>
                                    </a:rPr>
                                    <m:t>𝑖</m:t>
                                  </m:r>
                                </m:sub>
                              </m:sSub>
                              <m:r>
                                <a:rPr lang="en-US" sz="1600" i="1">
                                  <a:latin typeface="Cambria Math" panose="02040503050406030204" pitchFamily="18" charset="0"/>
                                </a:rPr>
                                <m:t>|</m:t>
                              </m:r>
                            </m:e>
                          </m:nary>
                        </m:num>
                        <m:den>
                          <m:r>
                            <a:rPr lang="en-US" sz="1600" i="1">
                              <a:latin typeface="Cambria Math" panose="02040503050406030204" pitchFamily="18" charset="0"/>
                            </a:rPr>
                            <m:t>𝑁</m:t>
                          </m:r>
                        </m:den>
                      </m:f>
                    </m:oMath>
                  </m:oMathPara>
                </a14:m>
                <a:endParaRPr lang="ru-RU" altLang="ru-RU" sz="1600" dirty="0" smtClean="0">
                  <a:solidFill>
                    <a:srgbClr val="000066"/>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en-US" altLang="ru-RU" sz="2000" dirty="0" smtClean="0">
                    <a:solidFill>
                      <a:srgbClr val="000066"/>
                    </a:solidFill>
                    <a:latin typeface="Arial" panose="020B0604020202020204" pitchFamily="34" charset="0"/>
                  </a:rPr>
                  <a:t>RMSE</a:t>
                </a:r>
                <a:endParaRPr lang="ru-RU" altLang="ru-RU" sz="2000" dirty="0" smtClean="0">
                  <a:solidFill>
                    <a:srgbClr val="000066"/>
                  </a:solidFill>
                  <a:latin typeface="Arial" panose="020B0604020202020204" pitchFamily="34" charset="0"/>
                </a:endParaRPr>
              </a:p>
              <a:p>
                <a:pPr marL="0" indent="0" eaLnBrk="1" hangingPunct="1">
                  <a:lnSpc>
                    <a:spcPct val="120000"/>
                  </a:lnSpc>
                  <a:spcBef>
                    <a:spcPts val="600"/>
                  </a:spcBef>
                  <a:spcAft>
                    <a:spcPct val="0"/>
                  </a:spcAft>
                  <a:buClrTx/>
                  <a:buSzTx/>
                  <a:buNone/>
                </a:pPr>
                <a14:m>
                  <m:oMathPara xmlns:m="http://schemas.openxmlformats.org/officeDocument/2006/math">
                    <m:oMathParaPr>
                      <m:jc m:val="centerGroup"/>
                    </m:oMathParaPr>
                    <m:oMath xmlns:m="http://schemas.openxmlformats.org/officeDocument/2006/math">
                      <m:r>
                        <a:rPr lang="ru-RU" sz="1800" i="1">
                          <a:latin typeface="Cambria Math" panose="02040503050406030204" pitchFamily="18" charset="0"/>
                        </a:rPr>
                        <m:t>СКО</m:t>
                      </m:r>
                      <m:r>
                        <a:rPr lang="en-US" sz="1800" i="1">
                          <a:latin typeface="Cambria Math" panose="02040503050406030204" pitchFamily="18" charset="0"/>
                        </a:rPr>
                        <m:t>=</m:t>
                      </m:r>
                      <m:rad>
                        <m:radPr>
                          <m:degHide m:val="on"/>
                          <m:ctrlPr>
                            <a:rPr lang="ru-RU" sz="1800" i="1">
                              <a:latin typeface="Cambria Math"/>
                            </a:rPr>
                          </m:ctrlPr>
                        </m:radPr>
                        <m:deg/>
                        <m:e>
                          <m:f>
                            <m:fPr>
                              <m:ctrlPr>
                                <a:rPr lang="ru-RU" sz="1800" i="1">
                                  <a:latin typeface="Cambria Math"/>
                                </a:rPr>
                              </m:ctrlPr>
                            </m:fPr>
                            <m:num>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sSup>
                                    <m:sSupPr>
                                      <m:ctrlPr>
                                        <a:rPr lang="ru-RU" sz="1800" i="1">
                                          <a:latin typeface="Cambria Math"/>
                                        </a:rPr>
                                      </m:ctrlPr>
                                    </m:sSupPr>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e>
                                    <m:sup>
                                      <m:r>
                                        <a:rPr lang="en-US" sz="1800" i="1">
                                          <a:latin typeface="Cambria Math" panose="02040503050406030204" pitchFamily="18" charset="0"/>
                                        </a:rPr>
                                        <m:t>2</m:t>
                                      </m:r>
                                    </m:sup>
                                  </m:sSup>
                                </m:e>
                              </m:nary>
                            </m:num>
                            <m:den>
                              <m:r>
                                <a:rPr lang="en-US" sz="1800" i="1">
                                  <a:latin typeface="Cambria Math" panose="02040503050406030204" pitchFamily="18" charset="0"/>
                                </a:rPr>
                                <m:t>𝑁</m:t>
                              </m:r>
                            </m:den>
                          </m:f>
                        </m:e>
                      </m:rad>
                    </m:oMath>
                  </m:oMathPara>
                </a14:m>
                <a:endParaRPr lang="ru-RU" altLang="ru-RU" sz="1800" dirty="0" smtClean="0">
                  <a:solidFill>
                    <a:srgbClr val="000066"/>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en-US" altLang="ru-RU" sz="2000" dirty="0">
                    <a:solidFill>
                      <a:srgbClr val="000066"/>
                    </a:solidFill>
                    <a:latin typeface="Arial" panose="020B0604020202020204" pitchFamily="34" charset="0"/>
                  </a:rPr>
                  <a:t>Correlation coefficient</a:t>
                </a:r>
                <a:endParaRPr lang="en-US" sz="1800" i="1" dirty="0" smtClean="0">
                  <a:latin typeface="Cambria Math" panose="02040503050406030204" pitchFamily="18" charset="0"/>
                </a:endParaRPr>
              </a:p>
              <a:p>
                <a:pPr marL="0" indent="0" eaLnBrk="1" hangingPunct="1">
                  <a:lnSpc>
                    <a:spcPct val="120000"/>
                  </a:lnSpc>
                  <a:spcBef>
                    <a:spcPts val="600"/>
                  </a:spcBef>
                  <a:spcAft>
                    <a:spcPct val="0"/>
                  </a:spcAft>
                  <a:buClrTx/>
                  <a:buSzTx/>
                  <a:buNone/>
                </a:pPr>
                <a14:m>
                  <m:oMathPara xmlns:m="http://schemas.openxmlformats.org/officeDocument/2006/math">
                    <m:oMathParaPr>
                      <m:jc m:val="centerGroup"/>
                    </m:oMathParaPr>
                    <m:oMath xmlns:m="http://schemas.openxmlformats.org/officeDocument/2006/math">
                      <m:r>
                        <a:rPr lang="en-US" sz="1800" i="1">
                          <a:latin typeface="Cambria Math" panose="02040503050406030204" pitchFamily="18" charset="0"/>
                        </a:rPr>
                        <m:t>𝑟</m:t>
                      </m:r>
                      <m:r>
                        <a:rPr lang="en-US" sz="1800" i="1">
                          <a:latin typeface="Cambria Math" panose="02040503050406030204" pitchFamily="18" charset="0"/>
                        </a:rPr>
                        <m:t>=</m:t>
                      </m:r>
                      <m:f>
                        <m:fPr>
                          <m:ctrlPr>
                            <a:rPr lang="ru-RU" sz="1800" i="1">
                              <a:latin typeface="Cambria Math"/>
                            </a:rPr>
                          </m:ctrlPr>
                        </m:fPr>
                        <m:num>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acc>
                                <m:accPr>
                                  <m:chr m:val="̅"/>
                                  <m:ctrlPr>
                                    <a:rPr lang="ru-RU" sz="1800" i="1">
                                      <a:latin typeface="Cambria Math"/>
                                    </a:rPr>
                                  </m:ctrlPr>
                                </m:accPr>
                                <m:e>
                                  <m:r>
                                    <a:rPr lang="en-US" sz="1800" i="1">
                                      <a:latin typeface="Cambria Math" panose="02040503050406030204" pitchFamily="18" charset="0"/>
                                    </a:rPr>
                                    <m:t>𝑥</m:t>
                                  </m:r>
                                </m:e>
                              </m:acc>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acc>
                                <m:accPr>
                                  <m:chr m:val="̅"/>
                                  <m:ctrlPr>
                                    <a:rPr lang="ru-RU" sz="1800" i="1">
                                      <a:latin typeface="Cambria Math"/>
                                    </a:rPr>
                                  </m:ctrlPr>
                                </m:accPr>
                                <m:e>
                                  <m:r>
                                    <a:rPr lang="en-US" sz="1800" i="1">
                                      <a:latin typeface="Cambria Math" panose="02040503050406030204" pitchFamily="18" charset="0"/>
                                    </a:rPr>
                                    <m:t>𝑦</m:t>
                                  </m:r>
                                </m:e>
                              </m:acc>
                              <m:r>
                                <a:rPr lang="en-US" sz="1800" i="1">
                                  <a:latin typeface="Cambria Math" panose="02040503050406030204" pitchFamily="18" charset="0"/>
                                </a:rPr>
                                <m:t>)</m:t>
                              </m:r>
                            </m:e>
                          </m:nary>
                        </m:num>
                        <m:den>
                          <m:rad>
                            <m:radPr>
                              <m:degHide m:val="on"/>
                              <m:ctrlPr>
                                <a:rPr lang="ru-RU" sz="1800" i="1">
                                  <a:latin typeface="Cambria Math"/>
                                </a:rPr>
                              </m:ctrlPr>
                            </m:radPr>
                            <m:deg/>
                            <m:e>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sSup>
                                    <m:sSupPr>
                                      <m:ctrlPr>
                                        <a:rPr lang="ru-RU" sz="1800" i="1">
                                          <a:latin typeface="Cambria Math"/>
                                        </a:rPr>
                                      </m:ctrlPr>
                                    </m:sSupPr>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acc>
                                        <m:accPr>
                                          <m:chr m:val="̅"/>
                                          <m:ctrlPr>
                                            <a:rPr lang="ru-RU" sz="1800" i="1">
                                              <a:latin typeface="Cambria Math"/>
                                            </a:rPr>
                                          </m:ctrlPr>
                                        </m:accPr>
                                        <m:e>
                                          <m:r>
                                            <a:rPr lang="en-US" sz="1800" i="1">
                                              <a:latin typeface="Cambria Math" panose="02040503050406030204" pitchFamily="18" charset="0"/>
                                            </a:rPr>
                                            <m:t>𝑥</m:t>
                                          </m:r>
                                        </m:e>
                                      </m:acc>
                                      <m:r>
                                        <a:rPr lang="en-US" sz="1800" i="1">
                                          <a:latin typeface="Cambria Math" panose="02040503050406030204" pitchFamily="18" charset="0"/>
                                        </a:rPr>
                                        <m:t>)</m:t>
                                      </m:r>
                                    </m:e>
                                    <m:sup>
                                      <m:r>
                                        <a:rPr lang="en-US" sz="1800" i="1">
                                          <a:latin typeface="Cambria Math" panose="02040503050406030204" pitchFamily="18" charset="0"/>
                                        </a:rPr>
                                        <m:t>2</m:t>
                                      </m:r>
                                    </m:sup>
                                  </m:sSup>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sSup>
                                        <m:sSupPr>
                                          <m:ctrlPr>
                                            <a:rPr lang="ru-RU" sz="1800" i="1">
                                              <a:latin typeface="Cambria Math"/>
                                            </a:rPr>
                                          </m:ctrlPr>
                                        </m:sSupPr>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acc>
                                            <m:accPr>
                                              <m:chr m:val="̅"/>
                                              <m:ctrlPr>
                                                <a:rPr lang="ru-RU" sz="1800" i="1">
                                                  <a:latin typeface="Cambria Math"/>
                                                </a:rPr>
                                              </m:ctrlPr>
                                            </m:accPr>
                                            <m:e>
                                              <m:r>
                                                <a:rPr lang="en-US" sz="1800" i="1">
                                                  <a:latin typeface="Cambria Math" panose="02040503050406030204" pitchFamily="18" charset="0"/>
                                                </a:rPr>
                                                <m:t>𝑦</m:t>
                                              </m:r>
                                            </m:e>
                                          </m:acc>
                                          <m:r>
                                            <a:rPr lang="en-US" sz="1800" i="1">
                                              <a:latin typeface="Cambria Math" panose="02040503050406030204" pitchFamily="18" charset="0"/>
                                            </a:rPr>
                                            <m:t>)</m:t>
                                          </m:r>
                                        </m:e>
                                        <m:sup>
                                          <m:r>
                                            <a:rPr lang="en-US" sz="1800" i="1">
                                              <a:latin typeface="Cambria Math" panose="02040503050406030204" pitchFamily="18" charset="0"/>
                                            </a:rPr>
                                            <m:t>2</m:t>
                                          </m:r>
                                        </m:sup>
                                      </m:sSup>
                                    </m:e>
                                  </m:nary>
                                </m:e>
                              </m:nary>
                            </m:e>
                          </m:rad>
                        </m:den>
                      </m:f>
                    </m:oMath>
                  </m:oMathPara>
                </a14:m>
                <a:endParaRPr lang="ru-RU" altLang="ru-RU" sz="1800" dirty="0" smtClean="0">
                  <a:solidFill>
                    <a:srgbClr val="000066"/>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en-US" altLang="ru-RU" sz="2000" dirty="0">
                    <a:solidFill>
                      <a:srgbClr val="000066"/>
                    </a:solidFill>
                    <a:latin typeface="Arial" panose="020B0604020202020204" pitchFamily="34" charset="0"/>
                  </a:rPr>
                  <a:t>Correlation coefficient</a:t>
                </a:r>
                <a:endParaRPr lang="en-US" sz="1800" i="1" dirty="0" smtClean="0">
                  <a:latin typeface="Cambria Math"/>
                </a:endParaRPr>
              </a:p>
              <a:p>
                <a:pPr marL="0" indent="0" eaLnBrk="1" hangingPunct="1">
                  <a:lnSpc>
                    <a:spcPct val="120000"/>
                  </a:lnSpc>
                  <a:spcBef>
                    <a:spcPts val="600"/>
                  </a:spcBef>
                  <a:spcAft>
                    <a:spcPct val="0"/>
                  </a:spcAft>
                  <a:buClrTx/>
                  <a:buSzTx/>
                  <a:buNone/>
                </a:pPr>
                <a14:m>
                  <m:oMathPara xmlns:m="http://schemas.openxmlformats.org/officeDocument/2006/math">
                    <m:oMathParaPr>
                      <m:jc m:val="centerGroup"/>
                    </m:oMathParaPr>
                    <m:oMath xmlns:m="http://schemas.openxmlformats.org/officeDocument/2006/math">
                      <m:sSup>
                        <m:sSupPr>
                          <m:ctrlPr>
                            <a:rPr lang="ru-RU" sz="1800" i="1">
                              <a:latin typeface="Cambria Math"/>
                            </a:rPr>
                          </m:ctrlPr>
                        </m:sSupPr>
                        <m:e>
                          <m:r>
                            <a:rPr lang="ru-RU" sz="1800" i="1">
                              <a:latin typeface="Cambria Math" panose="02040503050406030204" pitchFamily="18" charset="0"/>
                            </a:rPr>
                            <m:t>𝑅</m:t>
                          </m:r>
                        </m:e>
                        <m:sup>
                          <m:r>
                            <a:rPr lang="ru-RU" sz="1800" i="1">
                              <a:latin typeface="Cambria Math" panose="02040503050406030204" pitchFamily="18" charset="0"/>
                            </a:rPr>
                            <m:t>2</m:t>
                          </m:r>
                        </m:sup>
                      </m:sSup>
                      <m:r>
                        <a:rPr lang="en-US" sz="1800" i="1">
                          <a:latin typeface="Cambria Math" panose="02040503050406030204" pitchFamily="18" charset="0"/>
                        </a:rPr>
                        <m:t>=1−</m:t>
                      </m:r>
                      <m:rad>
                        <m:radPr>
                          <m:degHide m:val="on"/>
                          <m:ctrlPr>
                            <a:rPr lang="ru-RU" sz="1800" i="1">
                              <a:latin typeface="Cambria Math"/>
                            </a:rPr>
                          </m:ctrlPr>
                        </m:radPr>
                        <m:deg/>
                        <m:e>
                          <m:f>
                            <m:fPr>
                              <m:ctrlPr>
                                <a:rPr lang="ru-RU" sz="1800" i="1">
                                  <a:latin typeface="Cambria Math"/>
                                </a:rPr>
                              </m:ctrlPr>
                            </m:fPr>
                            <m:num>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sSup>
                                    <m:sSupPr>
                                      <m:ctrlPr>
                                        <a:rPr lang="ru-RU" sz="1800" i="1">
                                          <a:latin typeface="Cambria Math"/>
                                        </a:rPr>
                                      </m:ctrlPr>
                                    </m:sSupPr>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𝑦</m:t>
                                          </m:r>
                                        </m:e>
                                        <m:sub>
                                          <m:r>
                                            <a:rPr lang="en-US" sz="1800" i="1">
                                              <a:latin typeface="Cambria Math" panose="02040503050406030204" pitchFamily="18" charset="0"/>
                                            </a:rPr>
                                            <m:t>𝑖</m:t>
                                          </m:r>
                                        </m:sub>
                                      </m:sSub>
                                      <m:r>
                                        <a:rPr lang="en-US" sz="1800" i="1">
                                          <a:latin typeface="Cambria Math" panose="02040503050406030204" pitchFamily="18" charset="0"/>
                                        </a:rPr>
                                        <m:t>)</m:t>
                                      </m:r>
                                    </m:e>
                                    <m:sup>
                                      <m:r>
                                        <a:rPr lang="en-US" sz="1800" i="1">
                                          <a:latin typeface="Cambria Math" panose="02040503050406030204" pitchFamily="18" charset="0"/>
                                        </a:rPr>
                                        <m:t>2</m:t>
                                      </m:r>
                                    </m:sup>
                                  </m:sSup>
                                </m:e>
                              </m:nary>
                            </m:num>
                            <m:den>
                              <m:nary>
                                <m:naryPr>
                                  <m:chr m:val="∑"/>
                                  <m:limLoc m:val="undOvr"/>
                                  <m:supHide m:val="on"/>
                                  <m:ctrlPr>
                                    <a:rPr lang="ru-RU" sz="1800" i="1">
                                      <a:latin typeface="Cambria Math"/>
                                    </a:rPr>
                                  </m:ctrlPr>
                                </m:naryPr>
                                <m:sub>
                                  <m:r>
                                    <a:rPr lang="en-US" sz="1800" i="1">
                                      <a:latin typeface="Cambria Math" panose="02040503050406030204" pitchFamily="18" charset="0"/>
                                    </a:rPr>
                                    <m:t>𝑖</m:t>
                                  </m:r>
                                </m:sub>
                                <m:sup/>
                                <m:e>
                                  <m:sSup>
                                    <m:sSupPr>
                                      <m:ctrlPr>
                                        <a:rPr lang="ru-RU" sz="1800" i="1">
                                          <a:latin typeface="Cambria Math"/>
                                        </a:rPr>
                                      </m:ctrlPr>
                                    </m:sSupPr>
                                    <m:e>
                                      <m:r>
                                        <a:rPr lang="en-US" sz="1800" i="1">
                                          <a:latin typeface="Cambria Math" panose="02040503050406030204" pitchFamily="18" charset="0"/>
                                        </a:rPr>
                                        <m:t>(</m:t>
                                      </m:r>
                                      <m:sSub>
                                        <m:sSubPr>
                                          <m:ctrlPr>
                                            <a:rPr lang="ru-RU" sz="1800" i="1">
                                              <a:latin typeface="Cambria Math"/>
                                            </a:rPr>
                                          </m:ctrlPr>
                                        </m:sSubPr>
                                        <m:e>
                                          <m:r>
                                            <a:rPr lang="en-US" sz="1800" i="1">
                                              <a:latin typeface="Cambria Math" panose="02040503050406030204" pitchFamily="18" charset="0"/>
                                            </a:rPr>
                                            <m:t>𝑥</m:t>
                                          </m:r>
                                        </m:e>
                                        <m:sub>
                                          <m:r>
                                            <a:rPr lang="en-US" sz="1800" i="1">
                                              <a:latin typeface="Cambria Math" panose="02040503050406030204" pitchFamily="18" charset="0"/>
                                            </a:rPr>
                                            <m:t>𝑖</m:t>
                                          </m:r>
                                        </m:sub>
                                      </m:sSub>
                                      <m:r>
                                        <a:rPr lang="en-US" sz="1800" i="1">
                                          <a:latin typeface="Cambria Math" panose="02040503050406030204" pitchFamily="18" charset="0"/>
                                        </a:rPr>
                                        <m:t>−</m:t>
                                      </m:r>
                                      <m:acc>
                                        <m:accPr>
                                          <m:chr m:val="̅"/>
                                          <m:ctrlPr>
                                            <a:rPr lang="ru-RU" sz="1800" i="1">
                                              <a:latin typeface="Cambria Math"/>
                                            </a:rPr>
                                          </m:ctrlPr>
                                        </m:accPr>
                                        <m:e>
                                          <m:r>
                                            <a:rPr lang="en-US" sz="1800" i="1">
                                              <a:latin typeface="Cambria Math" panose="02040503050406030204" pitchFamily="18" charset="0"/>
                                            </a:rPr>
                                            <m:t>𝑥</m:t>
                                          </m:r>
                                        </m:e>
                                      </m:acc>
                                      <m:r>
                                        <a:rPr lang="en-US" sz="1800" i="1">
                                          <a:latin typeface="Cambria Math" panose="02040503050406030204" pitchFamily="18" charset="0"/>
                                        </a:rPr>
                                        <m:t>)</m:t>
                                      </m:r>
                                    </m:e>
                                    <m:sup>
                                      <m:r>
                                        <a:rPr lang="en-US" sz="1800" i="1">
                                          <a:latin typeface="Cambria Math" panose="02040503050406030204" pitchFamily="18" charset="0"/>
                                        </a:rPr>
                                        <m:t>2</m:t>
                                      </m:r>
                                    </m:sup>
                                  </m:sSup>
                                </m:e>
                              </m:nary>
                            </m:den>
                          </m:f>
                        </m:e>
                      </m:rad>
                    </m:oMath>
                  </m:oMathPara>
                </a14:m>
                <a:endParaRPr lang="ru-RU" altLang="ru-RU" sz="1800" dirty="0" smtClean="0">
                  <a:solidFill>
                    <a:srgbClr val="000066"/>
                  </a:solidFill>
                  <a:latin typeface="Arial" panose="020B0604020202020204" pitchFamily="34" charset="0"/>
                </a:endParaRPr>
              </a:p>
            </p:txBody>
          </p:sp>
        </mc:Choice>
        <mc:Fallback>
          <p:sp>
            <p:nvSpPr>
              <p:cNvPr id="8" name="Rectangle 4"/>
              <p:cNvSpPr>
                <a:spLocks noRot="1" noChangeAspect="1" noMove="1" noResize="1" noEditPoints="1" noAdjustHandles="1" noChangeArrowheads="1" noChangeShapeType="1" noTextEdit="1"/>
              </p:cNvSpPr>
              <p:nvPr/>
            </p:nvSpPr>
            <p:spPr bwMode="auto">
              <a:xfrm>
                <a:off x="684337" y="836712"/>
                <a:ext cx="8136135" cy="5978078"/>
              </a:xfrm>
              <a:prstGeom prst="rect">
                <a:avLst/>
              </a:prstGeom>
              <a:blipFill rotWithShape="1">
                <a:blip r:embed="rId3"/>
                <a:stretch>
                  <a:fillRect l="-749" t="-102"/>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ru-RU">
                    <a:noFill/>
                  </a:rPr>
                  <a:t> </a:t>
                </a:r>
              </a:p>
            </p:txBody>
          </p:sp>
        </mc:Fallback>
      </mc:AlternateContent>
    </p:spTree>
    <p:extLst>
      <p:ext uri="{BB962C8B-B14F-4D97-AF65-F5344CB8AC3E}">
        <p14:creationId xmlns:p14="http://schemas.microsoft.com/office/powerpoint/2010/main" val="5826409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4"/>
          <p:cNvSpPr>
            <a:spLocks noChangeArrowheads="1"/>
          </p:cNvSpPr>
          <p:nvPr/>
        </p:nvSpPr>
        <p:spPr bwMode="auto">
          <a:xfrm>
            <a:off x="539552" y="260648"/>
            <a:ext cx="8591994"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700" b="1" dirty="0">
                <a:solidFill>
                  <a:srgbClr val="000066"/>
                </a:solidFill>
                <a:latin typeface="Arial" panose="020B0604020202020204" pitchFamily="34" charset="0"/>
              </a:rPr>
              <a:t>The Earth's magnetosphere as a dynamic system</a:t>
            </a:r>
            <a:endParaRPr lang="en-US" altLang="ru-RU" sz="27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1268" name="Line 5"/>
          <p:cNvSpPr>
            <a:spLocks noChangeShapeType="1"/>
          </p:cNvSpPr>
          <p:nvPr/>
        </p:nvSpPr>
        <p:spPr bwMode="auto">
          <a:xfrm>
            <a:off x="179388" y="765175"/>
            <a:ext cx="8640762"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126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4" name="Рисунок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004048" y="888118"/>
            <a:ext cx="3564011" cy="1983965"/>
          </a:xfrm>
          <a:prstGeom prst="rect">
            <a:avLst/>
          </a:prstGeom>
        </p:spPr>
      </p:pic>
      <p:sp>
        <p:nvSpPr>
          <p:cNvPr id="5" name="TextBox 4"/>
          <p:cNvSpPr txBox="1"/>
          <p:nvPr/>
        </p:nvSpPr>
        <p:spPr>
          <a:xfrm>
            <a:off x="179388" y="908720"/>
            <a:ext cx="8785100" cy="5949321"/>
          </a:xfrm>
          <a:prstGeom prst="rect">
            <a:avLst/>
          </a:prstGeom>
          <a:noFill/>
        </p:spPr>
        <p:txBody>
          <a:bodyPr wrap="square" rtlCol="0">
            <a:spAutoFit/>
          </a:bodyPr>
          <a:lstStyle/>
          <a:p>
            <a:pPr>
              <a:lnSpc>
                <a:spcPct val="110000"/>
              </a:lnSpc>
            </a:pPr>
            <a:r>
              <a:rPr lang="ru-RU" dirty="0" smtClean="0">
                <a:solidFill>
                  <a:srgbClr val="000066"/>
                </a:solidFill>
              </a:rPr>
              <a:t>     </a:t>
            </a:r>
            <a:r>
              <a:rPr lang="en-US" dirty="0">
                <a:solidFill>
                  <a:srgbClr val="000066"/>
                </a:solidFill>
              </a:rPr>
              <a:t>The state of the Earth's magnetosphere </a:t>
            </a:r>
            <a:endParaRPr lang="en-US" dirty="0" smtClean="0">
              <a:solidFill>
                <a:srgbClr val="000066"/>
              </a:solidFill>
            </a:endParaRPr>
          </a:p>
          <a:p>
            <a:pPr>
              <a:lnSpc>
                <a:spcPct val="110000"/>
              </a:lnSpc>
            </a:pPr>
            <a:r>
              <a:rPr lang="en-US" dirty="0" smtClean="0">
                <a:solidFill>
                  <a:srgbClr val="000066"/>
                </a:solidFill>
              </a:rPr>
              <a:t>	and </a:t>
            </a:r>
            <a:r>
              <a:rPr lang="en-US" dirty="0">
                <a:solidFill>
                  <a:srgbClr val="000066"/>
                </a:solidFill>
              </a:rPr>
              <a:t>the external influence on </a:t>
            </a:r>
            <a:r>
              <a:rPr lang="en-US" dirty="0" smtClean="0">
                <a:solidFill>
                  <a:srgbClr val="000066"/>
                </a:solidFill>
              </a:rPr>
              <a:t>it</a:t>
            </a:r>
          </a:p>
          <a:p>
            <a:pPr>
              <a:lnSpc>
                <a:spcPct val="110000"/>
              </a:lnSpc>
            </a:pPr>
            <a:r>
              <a:rPr lang="en-US" dirty="0" smtClean="0">
                <a:solidFill>
                  <a:srgbClr val="000066"/>
                </a:solidFill>
              </a:rPr>
              <a:t> 	can </a:t>
            </a:r>
            <a:r>
              <a:rPr lang="en-US" dirty="0">
                <a:solidFill>
                  <a:srgbClr val="000066"/>
                </a:solidFill>
              </a:rPr>
              <a:t>be described by the following </a:t>
            </a:r>
            <a:endParaRPr lang="en-US" dirty="0" smtClean="0">
              <a:solidFill>
                <a:srgbClr val="000066"/>
              </a:solidFill>
            </a:endParaRPr>
          </a:p>
          <a:p>
            <a:pPr>
              <a:lnSpc>
                <a:spcPct val="110000"/>
              </a:lnSpc>
            </a:pPr>
            <a:r>
              <a:rPr lang="en-US" dirty="0" smtClean="0">
                <a:solidFill>
                  <a:srgbClr val="000066"/>
                </a:solidFill>
              </a:rPr>
              <a:t>	physical </a:t>
            </a:r>
            <a:r>
              <a:rPr lang="en-US" dirty="0">
                <a:solidFill>
                  <a:srgbClr val="000066"/>
                </a:solidFill>
              </a:rPr>
              <a:t>quantities</a:t>
            </a:r>
            <a:r>
              <a:rPr lang="en-US" dirty="0" smtClean="0">
                <a:solidFill>
                  <a:srgbClr val="000066"/>
                </a:solidFill>
              </a:rPr>
              <a:t>:</a:t>
            </a:r>
          </a:p>
          <a:p>
            <a:pPr>
              <a:lnSpc>
                <a:spcPct val="110000"/>
              </a:lnSpc>
            </a:pPr>
            <a:endParaRPr lang="en-US" sz="2000" dirty="0" smtClean="0">
              <a:solidFill>
                <a:srgbClr val="000066"/>
              </a:solidFill>
            </a:endParaRPr>
          </a:p>
          <a:p>
            <a:pPr>
              <a:lnSpc>
                <a:spcPct val="110000"/>
              </a:lnSpc>
            </a:pPr>
            <a:endParaRPr lang="ru-RU" sz="2000" dirty="0" smtClean="0">
              <a:solidFill>
                <a:srgbClr val="000066"/>
              </a:solidFill>
            </a:endParaRPr>
          </a:p>
          <a:p>
            <a:pPr marL="285750" indent="-285750">
              <a:lnSpc>
                <a:spcPct val="110000"/>
              </a:lnSpc>
              <a:buFont typeface="Arial" panose="020B0604020202020204" pitchFamily="34" charset="0"/>
              <a:buChar char="•"/>
            </a:pPr>
            <a:r>
              <a:rPr lang="en-US" dirty="0" smtClean="0">
                <a:solidFill>
                  <a:srgbClr val="000066"/>
                </a:solidFill>
              </a:rPr>
              <a:t>Geomagnetic indices: </a:t>
            </a:r>
            <a:r>
              <a:rPr lang="en-US" dirty="0" err="1" smtClean="0">
                <a:solidFill>
                  <a:srgbClr val="000066"/>
                </a:solidFill>
              </a:rPr>
              <a:t>Dst</a:t>
            </a:r>
            <a:r>
              <a:rPr lang="en-US" dirty="0" smtClean="0">
                <a:solidFill>
                  <a:srgbClr val="000066"/>
                </a:solidFill>
              </a:rPr>
              <a:t>, </a:t>
            </a:r>
            <a:r>
              <a:rPr lang="en-US" dirty="0" err="1" smtClean="0">
                <a:solidFill>
                  <a:srgbClr val="000066"/>
                </a:solidFill>
              </a:rPr>
              <a:t>Kp</a:t>
            </a:r>
            <a:r>
              <a:rPr lang="en-US" dirty="0" smtClean="0">
                <a:solidFill>
                  <a:srgbClr val="000066"/>
                </a:solidFill>
              </a:rPr>
              <a:t>, </a:t>
            </a:r>
            <a:r>
              <a:rPr lang="en-US" dirty="0" err="1" smtClean="0">
                <a:solidFill>
                  <a:srgbClr val="000066"/>
                </a:solidFill>
              </a:rPr>
              <a:t>Ap</a:t>
            </a:r>
            <a:r>
              <a:rPr lang="en-US" dirty="0" smtClean="0">
                <a:solidFill>
                  <a:srgbClr val="000066"/>
                </a:solidFill>
              </a:rPr>
              <a:t>, AE </a:t>
            </a:r>
          </a:p>
          <a:p>
            <a:pPr marL="285750" indent="-285750">
              <a:lnSpc>
                <a:spcPct val="110000"/>
              </a:lnSpc>
              <a:buFont typeface="Arial" panose="020B0604020202020204" pitchFamily="34" charset="0"/>
              <a:buChar char="•"/>
            </a:pPr>
            <a:r>
              <a:rPr lang="en-US" dirty="0" smtClean="0">
                <a:solidFill>
                  <a:srgbClr val="000066"/>
                </a:solidFill>
              </a:rPr>
              <a:t>Solar </a:t>
            </a:r>
            <a:r>
              <a:rPr lang="en-US" dirty="0">
                <a:solidFill>
                  <a:srgbClr val="000066"/>
                </a:solidFill>
              </a:rPr>
              <a:t>wind (SW) parameters: speed V, density </a:t>
            </a:r>
            <a:r>
              <a:rPr lang="en-US" dirty="0" err="1">
                <a:solidFill>
                  <a:srgbClr val="000066"/>
                </a:solidFill>
              </a:rPr>
              <a:t>nP</a:t>
            </a:r>
            <a:r>
              <a:rPr lang="en-US" dirty="0">
                <a:solidFill>
                  <a:srgbClr val="000066"/>
                </a:solidFill>
              </a:rPr>
              <a:t>, temperature </a:t>
            </a:r>
            <a:r>
              <a:rPr lang="en-US" dirty="0" smtClean="0">
                <a:solidFill>
                  <a:srgbClr val="000066"/>
                </a:solidFill>
              </a:rPr>
              <a:t>T</a:t>
            </a:r>
          </a:p>
          <a:p>
            <a:pPr marL="285750" indent="-285750">
              <a:lnSpc>
                <a:spcPct val="110000"/>
              </a:lnSpc>
              <a:buFont typeface="Arial" panose="020B0604020202020204" pitchFamily="34" charset="0"/>
              <a:buChar char="•"/>
            </a:pPr>
            <a:r>
              <a:rPr lang="en-US" dirty="0" smtClean="0">
                <a:solidFill>
                  <a:srgbClr val="000066"/>
                </a:solidFill>
              </a:rPr>
              <a:t>Parameters </a:t>
            </a:r>
            <a:r>
              <a:rPr lang="en-US" dirty="0">
                <a:solidFill>
                  <a:srgbClr val="000066"/>
                </a:solidFill>
              </a:rPr>
              <a:t>of the interplanetary magnetic field (IMF): </a:t>
            </a:r>
            <a:r>
              <a:rPr lang="en-US" dirty="0" err="1">
                <a:solidFill>
                  <a:srgbClr val="000066"/>
                </a:solidFill>
              </a:rPr>
              <a:t>Bx</a:t>
            </a:r>
            <a:r>
              <a:rPr lang="en-US" dirty="0">
                <a:solidFill>
                  <a:srgbClr val="000066"/>
                </a:solidFill>
              </a:rPr>
              <a:t>, By, Bz, |B</a:t>
            </a:r>
            <a:r>
              <a:rPr lang="en-US" dirty="0" smtClean="0">
                <a:solidFill>
                  <a:srgbClr val="000066"/>
                </a:solidFill>
              </a:rPr>
              <a:t>|</a:t>
            </a:r>
          </a:p>
          <a:p>
            <a:pPr marL="285750" indent="-285750">
              <a:lnSpc>
                <a:spcPct val="110000"/>
              </a:lnSpc>
              <a:buFont typeface="Arial" panose="020B0604020202020204" pitchFamily="34" charset="0"/>
              <a:buChar char="•"/>
            </a:pPr>
            <a:r>
              <a:rPr lang="en-US" dirty="0" smtClean="0">
                <a:solidFill>
                  <a:srgbClr val="000066"/>
                </a:solidFill>
              </a:rPr>
              <a:t>Fluxes </a:t>
            </a:r>
            <a:r>
              <a:rPr lang="en-US" dirty="0">
                <a:solidFill>
                  <a:srgbClr val="000066"/>
                </a:solidFill>
              </a:rPr>
              <a:t>of relativistic electrons of the Earth's outer radiation belt </a:t>
            </a:r>
            <a:r>
              <a:rPr lang="en-US" dirty="0" smtClean="0">
                <a:solidFill>
                  <a:srgbClr val="000066"/>
                </a:solidFill>
              </a:rPr>
              <a:t> </a:t>
            </a:r>
            <a:r>
              <a:rPr lang="en-US" dirty="0">
                <a:solidFill>
                  <a:srgbClr val="000066"/>
                </a:solidFill>
              </a:rPr>
              <a:t>in geostationary </a:t>
            </a:r>
            <a:r>
              <a:rPr lang="en-US" dirty="0" smtClean="0">
                <a:solidFill>
                  <a:srgbClr val="000066"/>
                </a:solidFill>
              </a:rPr>
              <a:t>orbit</a:t>
            </a:r>
          </a:p>
          <a:p>
            <a:pPr marL="285750" indent="-285750">
              <a:lnSpc>
                <a:spcPct val="110000"/>
              </a:lnSpc>
              <a:buFont typeface="Arial" panose="020B0604020202020204" pitchFamily="34" charset="0"/>
              <a:buChar char="•"/>
            </a:pPr>
            <a:r>
              <a:rPr lang="en-US" dirty="0" smtClean="0">
                <a:solidFill>
                  <a:srgbClr val="000066"/>
                </a:solidFill>
              </a:rPr>
              <a:t>Phases </a:t>
            </a:r>
            <a:r>
              <a:rPr lang="en-US" dirty="0">
                <a:solidFill>
                  <a:srgbClr val="000066"/>
                </a:solidFill>
              </a:rPr>
              <a:t>of the Earth's rotation around its axis and around the </a:t>
            </a:r>
            <a:r>
              <a:rPr lang="en-US" dirty="0" smtClean="0">
                <a:solidFill>
                  <a:srgbClr val="000066"/>
                </a:solidFill>
              </a:rPr>
              <a:t>Sun</a:t>
            </a:r>
          </a:p>
          <a:p>
            <a:pPr marL="285750" indent="-285750">
              <a:lnSpc>
                <a:spcPct val="110000"/>
              </a:lnSpc>
              <a:buFont typeface="Arial" panose="020B0604020202020204" pitchFamily="34" charset="0"/>
              <a:buChar char="•"/>
            </a:pPr>
            <a:r>
              <a:rPr lang="en-US" dirty="0" smtClean="0">
                <a:solidFill>
                  <a:srgbClr val="000066"/>
                </a:solidFill>
              </a:rPr>
              <a:t>Prediction </a:t>
            </a:r>
            <a:r>
              <a:rPr lang="en-US" dirty="0">
                <a:solidFill>
                  <a:srgbClr val="000066"/>
                </a:solidFill>
              </a:rPr>
              <a:t>of SW velocity from the area of coronal holes in solar </a:t>
            </a:r>
            <a:r>
              <a:rPr lang="en-US" dirty="0" smtClean="0">
                <a:solidFill>
                  <a:srgbClr val="000066"/>
                </a:solidFill>
              </a:rPr>
              <a:t>images</a:t>
            </a:r>
          </a:p>
          <a:p>
            <a:pPr marL="285750" indent="-285750">
              <a:lnSpc>
                <a:spcPct val="110000"/>
              </a:lnSpc>
              <a:buFont typeface="Arial" panose="020B0604020202020204" pitchFamily="34" charset="0"/>
              <a:buChar char="•"/>
            </a:pPr>
            <a:r>
              <a:rPr lang="en-US" dirty="0" smtClean="0">
                <a:solidFill>
                  <a:srgbClr val="000066"/>
                </a:solidFill>
              </a:rPr>
              <a:t>Information </a:t>
            </a:r>
            <a:r>
              <a:rPr lang="en-US" dirty="0">
                <a:solidFill>
                  <a:srgbClr val="000066"/>
                </a:solidFill>
              </a:rPr>
              <a:t>about the presence of a coronal mass ejection (CME</a:t>
            </a:r>
            <a:r>
              <a:rPr lang="en-US" dirty="0" smtClean="0">
                <a:solidFill>
                  <a:srgbClr val="000066"/>
                </a:solidFill>
              </a:rPr>
              <a:t>)</a:t>
            </a:r>
          </a:p>
          <a:p>
            <a:pPr marL="285750" indent="-285750">
              <a:lnSpc>
                <a:spcPct val="110000"/>
              </a:lnSpc>
              <a:buFont typeface="Arial" panose="020B0604020202020204" pitchFamily="34" charset="0"/>
              <a:buChar char="•"/>
            </a:pPr>
            <a:r>
              <a:rPr lang="en-US" dirty="0" smtClean="0">
                <a:solidFill>
                  <a:srgbClr val="000066"/>
                </a:solidFill>
              </a:rPr>
              <a:t>Sunspot </a:t>
            </a:r>
            <a:r>
              <a:rPr lang="en-US" dirty="0">
                <a:solidFill>
                  <a:srgbClr val="000066"/>
                </a:solidFill>
              </a:rPr>
              <a:t>number </a:t>
            </a:r>
            <a:r>
              <a:rPr lang="en-US" dirty="0" smtClean="0">
                <a:solidFill>
                  <a:srgbClr val="000066"/>
                </a:solidFill>
              </a:rPr>
              <a:t>data</a:t>
            </a:r>
          </a:p>
          <a:p>
            <a:pPr marL="285750" indent="-285750">
              <a:lnSpc>
                <a:spcPct val="110000"/>
              </a:lnSpc>
              <a:buFont typeface="Arial" panose="020B0604020202020204" pitchFamily="34" charset="0"/>
              <a:buChar char="•"/>
            </a:pPr>
            <a:r>
              <a:rPr lang="en-US" dirty="0" smtClean="0">
                <a:solidFill>
                  <a:srgbClr val="000066"/>
                </a:solidFill>
              </a:rPr>
              <a:t>Physically </a:t>
            </a:r>
            <a:r>
              <a:rPr lang="en-US" dirty="0">
                <a:solidFill>
                  <a:srgbClr val="000066"/>
                </a:solidFill>
              </a:rPr>
              <a:t>based combinations of the listed </a:t>
            </a:r>
            <a:r>
              <a:rPr lang="en-US" dirty="0" smtClean="0">
                <a:solidFill>
                  <a:srgbClr val="000066"/>
                </a:solidFill>
              </a:rPr>
              <a:t>parameters</a:t>
            </a:r>
          </a:p>
          <a:p>
            <a:pPr marL="285750" indent="-285750">
              <a:lnSpc>
                <a:spcPct val="110000"/>
              </a:lnSpc>
              <a:buFont typeface="Arial" panose="020B0604020202020204" pitchFamily="34" charset="0"/>
              <a:buChar char="•"/>
            </a:pPr>
            <a:r>
              <a:rPr lang="en-US" dirty="0" smtClean="0">
                <a:solidFill>
                  <a:srgbClr val="000066"/>
                </a:solidFill>
              </a:rPr>
              <a:t>ULF </a:t>
            </a:r>
            <a:r>
              <a:rPr lang="en-US" dirty="0">
                <a:solidFill>
                  <a:srgbClr val="000066"/>
                </a:solidFill>
              </a:rPr>
              <a:t>indices calculated based on the listed </a:t>
            </a:r>
            <a:r>
              <a:rPr lang="en-US" dirty="0" smtClean="0">
                <a:solidFill>
                  <a:srgbClr val="000066"/>
                </a:solidFill>
              </a:rPr>
              <a:t>parameters</a:t>
            </a:r>
          </a:p>
          <a:p>
            <a:pPr marL="285750" indent="-285750">
              <a:lnSpc>
                <a:spcPct val="110000"/>
              </a:lnSpc>
              <a:buFont typeface="Arial" panose="020B0604020202020204" pitchFamily="34" charset="0"/>
              <a:buChar char="•"/>
            </a:pPr>
            <a:r>
              <a:rPr lang="en-US" dirty="0" smtClean="0">
                <a:solidFill>
                  <a:srgbClr val="000066"/>
                </a:solidFill>
              </a:rPr>
              <a:t>Special </a:t>
            </a:r>
            <a:r>
              <a:rPr lang="en-US" dirty="0">
                <a:solidFill>
                  <a:srgbClr val="000066"/>
                </a:solidFill>
              </a:rPr>
              <a:t>physically based functions that effectively describe the transfer of energy from SW to the magnetosphere (coupling functions)</a:t>
            </a:r>
            <a:endParaRPr lang="ru-RU" dirty="0">
              <a:solidFill>
                <a:srgbClr val="000066"/>
              </a:solidFill>
            </a:endParaRPr>
          </a:p>
        </p:txBody>
      </p:sp>
    </p:spTree>
    <p:extLst>
      <p:ext uri="{BB962C8B-B14F-4D97-AF65-F5344CB8AC3E}">
        <p14:creationId xmlns:p14="http://schemas.microsoft.com/office/powerpoint/2010/main" val="7852464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552" y="260350"/>
            <a:ext cx="864096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of hourly </a:t>
            </a:r>
            <a:r>
              <a:rPr lang="en-US" altLang="ru-RU" sz="2800" b="1" dirty="0" err="1">
                <a:solidFill>
                  <a:srgbClr val="000066"/>
                </a:solidFill>
                <a:latin typeface="Arial" panose="020B0604020202020204" pitchFamily="34" charset="0"/>
              </a:rPr>
              <a:t>Dst</a:t>
            </a:r>
            <a:r>
              <a:rPr lang="en-US" altLang="ru-RU" sz="2800" b="1" dirty="0">
                <a:solidFill>
                  <a:srgbClr val="000066"/>
                </a:solidFill>
                <a:latin typeface="Arial" panose="020B0604020202020204" pitchFamily="34" charset="0"/>
              </a:rPr>
              <a:t> index values</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8" name="Line 5"/>
          <p:cNvSpPr>
            <a:spLocks noChangeShapeType="1"/>
          </p:cNvSpPr>
          <p:nvPr/>
        </p:nvSpPr>
        <p:spPr bwMode="auto">
          <a:xfrm flipV="1">
            <a:off x="179388" y="764704"/>
            <a:ext cx="8785100"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8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0"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3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825" y="833438"/>
            <a:ext cx="8134350" cy="5191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323528" y="6093296"/>
            <a:ext cx="8712522" cy="646331"/>
          </a:xfrm>
          <a:prstGeom prst="rect">
            <a:avLst/>
          </a:prstGeom>
          <a:noFill/>
        </p:spPr>
        <p:txBody>
          <a:bodyPr wrap="square" rtlCol="0">
            <a:spAutoFit/>
          </a:bodyPr>
          <a:lstStyle/>
          <a:p>
            <a:r>
              <a:rPr lang="en-US" dirty="0">
                <a:solidFill>
                  <a:srgbClr val="000066"/>
                </a:solidFill>
              </a:rPr>
              <a:t>BP of hourly values of the </a:t>
            </a:r>
            <a:r>
              <a:rPr lang="en-US" dirty="0" err="1">
                <a:solidFill>
                  <a:srgbClr val="000066"/>
                </a:solidFill>
              </a:rPr>
              <a:t>Dst</a:t>
            </a:r>
            <a:r>
              <a:rPr lang="en-US" dirty="0">
                <a:solidFill>
                  <a:srgbClr val="000066"/>
                </a:solidFill>
              </a:rPr>
              <a:t> index and its forecast for 3 hours ahead (below).Main input parameters for the forecast (top).</a:t>
            </a:r>
            <a:endParaRPr lang="ru-RU" dirty="0">
              <a:solidFill>
                <a:srgbClr val="000066"/>
              </a:solidFill>
            </a:endParaRPr>
          </a:p>
        </p:txBody>
      </p:sp>
    </p:spTree>
    <p:extLst>
      <p:ext uri="{BB962C8B-B14F-4D97-AF65-F5344CB8AC3E}">
        <p14:creationId xmlns:p14="http://schemas.microsoft.com/office/powerpoint/2010/main" val="2162656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552" y="260350"/>
            <a:ext cx="864096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ru-RU" altLang="ru-RU" sz="2800" b="1" dirty="0" smtClean="0">
                <a:solidFill>
                  <a:srgbClr val="000066"/>
                </a:solidFill>
                <a:latin typeface="Arial" panose="020B0604020202020204" pitchFamily="34" charset="0"/>
              </a:rPr>
              <a:t>Прогноз часовых значений индекса </a:t>
            </a:r>
            <a:r>
              <a:rPr lang="en-US" altLang="ru-RU" sz="2800" b="1" dirty="0" err="1" smtClean="0">
                <a:solidFill>
                  <a:srgbClr val="000066"/>
                </a:solidFill>
                <a:latin typeface="Arial" panose="020B0604020202020204" pitchFamily="34" charset="0"/>
              </a:rPr>
              <a:t>Dst</a:t>
            </a:r>
            <a:r>
              <a:rPr lang="ru-RU" altLang="ru-RU" sz="2800" b="1" dirty="0" smtClean="0">
                <a:solidFill>
                  <a:srgbClr val="000066"/>
                </a:solidFill>
                <a:latin typeface="Arial" panose="020B0604020202020204" pitchFamily="34" charset="0"/>
              </a:rPr>
              <a:t> </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8" name="Line 5"/>
          <p:cNvSpPr>
            <a:spLocks noChangeShapeType="1"/>
          </p:cNvSpPr>
          <p:nvPr/>
        </p:nvSpPr>
        <p:spPr bwMode="auto">
          <a:xfrm flipV="1">
            <a:off x="179388" y="764704"/>
            <a:ext cx="8785100"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8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0"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3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067" y="843256"/>
            <a:ext cx="4037933" cy="2017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4066" y="2859480"/>
            <a:ext cx="4037933" cy="1957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065" y="4803696"/>
            <a:ext cx="4037933" cy="20096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Box 12"/>
          <p:cNvSpPr txBox="1"/>
          <p:nvPr/>
        </p:nvSpPr>
        <p:spPr>
          <a:xfrm>
            <a:off x="3059832" y="2060848"/>
            <a:ext cx="1152128" cy="369332"/>
          </a:xfrm>
          <a:prstGeom prst="rect">
            <a:avLst/>
          </a:prstGeom>
          <a:solidFill>
            <a:schemeClr val="bg1"/>
          </a:solidFill>
          <a:ln>
            <a:solidFill>
              <a:schemeClr val="tx1"/>
            </a:solidFill>
          </a:ln>
        </p:spPr>
        <p:txBody>
          <a:bodyPr wrap="square" rtlCol="0">
            <a:spAutoFit/>
          </a:bodyPr>
          <a:lstStyle/>
          <a:p>
            <a:r>
              <a:rPr lang="ru-RU" dirty="0" smtClean="0"/>
              <a:t>На 1 час</a:t>
            </a:r>
            <a:endParaRPr lang="ru-RU" dirty="0"/>
          </a:p>
        </p:txBody>
      </p:sp>
      <p:sp>
        <p:nvSpPr>
          <p:cNvPr id="14" name="TextBox 13"/>
          <p:cNvSpPr txBox="1"/>
          <p:nvPr/>
        </p:nvSpPr>
        <p:spPr>
          <a:xfrm>
            <a:off x="3059832" y="3933056"/>
            <a:ext cx="1224136" cy="369332"/>
          </a:xfrm>
          <a:prstGeom prst="rect">
            <a:avLst/>
          </a:prstGeom>
          <a:solidFill>
            <a:schemeClr val="bg1"/>
          </a:solidFill>
          <a:ln>
            <a:solidFill>
              <a:schemeClr val="tx1"/>
            </a:solidFill>
          </a:ln>
        </p:spPr>
        <p:txBody>
          <a:bodyPr wrap="square" rtlCol="0">
            <a:spAutoFit/>
          </a:bodyPr>
          <a:lstStyle/>
          <a:p>
            <a:r>
              <a:rPr lang="ru-RU" dirty="0" smtClean="0"/>
              <a:t>На 3 часа</a:t>
            </a:r>
            <a:endParaRPr lang="ru-RU" dirty="0"/>
          </a:p>
        </p:txBody>
      </p:sp>
      <p:sp>
        <p:nvSpPr>
          <p:cNvPr id="15" name="TextBox 14"/>
          <p:cNvSpPr txBox="1"/>
          <p:nvPr/>
        </p:nvSpPr>
        <p:spPr>
          <a:xfrm>
            <a:off x="3046633" y="6021288"/>
            <a:ext cx="1368152" cy="369332"/>
          </a:xfrm>
          <a:prstGeom prst="rect">
            <a:avLst/>
          </a:prstGeom>
          <a:solidFill>
            <a:schemeClr val="bg1"/>
          </a:solidFill>
          <a:ln>
            <a:solidFill>
              <a:schemeClr val="tx1"/>
            </a:solidFill>
          </a:ln>
        </p:spPr>
        <p:txBody>
          <a:bodyPr wrap="square" rtlCol="0">
            <a:spAutoFit/>
          </a:bodyPr>
          <a:lstStyle/>
          <a:p>
            <a:r>
              <a:rPr lang="ru-RU" dirty="0" smtClean="0"/>
              <a:t>На 6 часов</a:t>
            </a:r>
            <a:endParaRPr lang="ru-RU" dirty="0"/>
          </a:p>
        </p:txBody>
      </p:sp>
      <p:sp>
        <p:nvSpPr>
          <p:cNvPr id="3" name="TextBox 2"/>
          <p:cNvSpPr txBox="1"/>
          <p:nvPr/>
        </p:nvSpPr>
        <p:spPr>
          <a:xfrm>
            <a:off x="4716016" y="836712"/>
            <a:ext cx="4427984" cy="2585323"/>
          </a:xfrm>
          <a:prstGeom prst="rect">
            <a:avLst/>
          </a:prstGeom>
          <a:noFill/>
        </p:spPr>
        <p:txBody>
          <a:bodyPr wrap="square" rtlCol="0">
            <a:spAutoFit/>
          </a:bodyPr>
          <a:lstStyle/>
          <a:p>
            <a:r>
              <a:rPr lang="ru-RU" dirty="0">
                <a:solidFill>
                  <a:srgbClr val="000066"/>
                </a:solidFill>
              </a:rPr>
              <a:t>1 – измеренные значения </a:t>
            </a:r>
            <a:r>
              <a:rPr lang="ru-RU" i="1" dirty="0" err="1">
                <a:solidFill>
                  <a:srgbClr val="000066"/>
                </a:solidFill>
              </a:rPr>
              <a:t>Dst</a:t>
            </a:r>
            <a:r>
              <a:rPr lang="ru-RU" i="1" dirty="0">
                <a:solidFill>
                  <a:srgbClr val="000066"/>
                </a:solidFill>
              </a:rPr>
              <a:t> </a:t>
            </a:r>
            <a:r>
              <a:rPr lang="ru-RU" dirty="0" smtClean="0">
                <a:solidFill>
                  <a:srgbClr val="000066"/>
                </a:solidFill>
              </a:rPr>
              <a:t>индекса</a:t>
            </a:r>
          </a:p>
          <a:p>
            <a:r>
              <a:rPr lang="ru-RU" dirty="0" smtClean="0">
                <a:solidFill>
                  <a:srgbClr val="000066"/>
                </a:solidFill>
              </a:rPr>
              <a:t>2 </a:t>
            </a:r>
            <a:r>
              <a:rPr lang="ru-RU" dirty="0">
                <a:solidFill>
                  <a:srgbClr val="000066"/>
                </a:solidFill>
              </a:rPr>
              <a:t>– прогноз при помощи среднего </a:t>
            </a:r>
            <a:r>
              <a:rPr lang="ru-RU" dirty="0" smtClean="0">
                <a:solidFill>
                  <a:srgbClr val="000066"/>
                </a:solidFill>
              </a:rPr>
              <a:t/>
            </a:r>
            <a:br>
              <a:rPr lang="ru-RU" dirty="0" smtClean="0">
                <a:solidFill>
                  <a:srgbClr val="000066"/>
                </a:solidFill>
              </a:rPr>
            </a:br>
            <a:r>
              <a:rPr lang="ru-RU" dirty="0" smtClean="0">
                <a:solidFill>
                  <a:srgbClr val="000066"/>
                </a:solidFill>
              </a:rPr>
              <a:t>      по </a:t>
            </a:r>
            <a:r>
              <a:rPr lang="ru-RU" dirty="0">
                <a:solidFill>
                  <a:srgbClr val="000066"/>
                </a:solidFill>
              </a:rPr>
              <a:t>12 </a:t>
            </a:r>
            <a:r>
              <a:rPr lang="ru-RU" dirty="0" smtClean="0">
                <a:solidFill>
                  <a:srgbClr val="000066"/>
                </a:solidFill>
              </a:rPr>
              <a:t>сетям</a:t>
            </a:r>
          </a:p>
          <a:p>
            <a:r>
              <a:rPr lang="ru-RU" dirty="0" smtClean="0">
                <a:solidFill>
                  <a:srgbClr val="000066"/>
                </a:solidFill>
              </a:rPr>
              <a:t>3 </a:t>
            </a:r>
            <a:r>
              <a:rPr lang="ru-RU" dirty="0">
                <a:solidFill>
                  <a:srgbClr val="000066"/>
                </a:solidFill>
              </a:rPr>
              <a:t>– прогноз при помощи </a:t>
            </a:r>
            <a:endParaRPr lang="ru-RU" dirty="0" smtClean="0">
              <a:solidFill>
                <a:srgbClr val="000066"/>
              </a:solidFill>
            </a:endParaRPr>
          </a:p>
          <a:p>
            <a:r>
              <a:rPr lang="ru-RU" dirty="0">
                <a:solidFill>
                  <a:srgbClr val="000066"/>
                </a:solidFill>
              </a:rPr>
              <a:t> </a:t>
            </a:r>
            <a:r>
              <a:rPr lang="ru-RU" dirty="0" smtClean="0">
                <a:solidFill>
                  <a:srgbClr val="000066"/>
                </a:solidFill>
              </a:rPr>
              <a:t>     гетерогенного </a:t>
            </a:r>
            <a:r>
              <a:rPr lang="ru-RU" dirty="0">
                <a:solidFill>
                  <a:srgbClr val="000066"/>
                </a:solidFill>
              </a:rPr>
              <a:t>комитета из 12 </a:t>
            </a:r>
            <a:r>
              <a:rPr lang="ru-RU" dirty="0" smtClean="0">
                <a:solidFill>
                  <a:srgbClr val="000066"/>
                </a:solidFill>
              </a:rPr>
              <a:t>сетей </a:t>
            </a:r>
          </a:p>
          <a:p>
            <a:r>
              <a:rPr lang="ru-RU" dirty="0" smtClean="0">
                <a:solidFill>
                  <a:srgbClr val="000066"/>
                </a:solidFill>
              </a:rPr>
              <a:t>4 </a:t>
            </a:r>
            <a:r>
              <a:rPr lang="ru-RU" dirty="0">
                <a:solidFill>
                  <a:srgbClr val="000066"/>
                </a:solidFill>
              </a:rPr>
              <a:t>– прогноз при помощи </a:t>
            </a:r>
            <a:r>
              <a:rPr lang="ru-RU" dirty="0" smtClean="0">
                <a:solidFill>
                  <a:srgbClr val="000066"/>
                </a:solidFill>
              </a:rPr>
              <a:t/>
            </a:r>
            <a:br>
              <a:rPr lang="ru-RU" dirty="0" smtClean="0">
                <a:solidFill>
                  <a:srgbClr val="000066"/>
                </a:solidFill>
              </a:rPr>
            </a:br>
            <a:r>
              <a:rPr lang="ru-RU" dirty="0" smtClean="0">
                <a:solidFill>
                  <a:srgbClr val="000066"/>
                </a:solidFill>
              </a:rPr>
              <a:t>      среднего </a:t>
            </a:r>
            <a:r>
              <a:rPr lang="ru-RU" dirty="0">
                <a:solidFill>
                  <a:srgbClr val="000066"/>
                </a:solidFill>
              </a:rPr>
              <a:t>из 3 рекуррентных сетей </a:t>
            </a:r>
            <a:r>
              <a:rPr lang="ru-RU" dirty="0" smtClean="0">
                <a:solidFill>
                  <a:srgbClr val="000066"/>
                </a:solidFill>
              </a:rPr>
              <a:t/>
            </a:r>
            <a:br>
              <a:rPr lang="ru-RU" dirty="0" smtClean="0">
                <a:solidFill>
                  <a:srgbClr val="000066"/>
                </a:solidFill>
              </a:rPr>
            </a:br>
            <a:r>
              <a:rPr lang="ru-RU" dirty="0" smtClean="0">
                <a:solidFill>
                  <a:srgbClr val="000066"/>
                </a:solidFill>
              </a:rPr>
              <a:t>      с </a:t>
            </a:r>
            <a:r>
              <a:rPr lang="ru-RU" dirty="0">
                <a:solidFill>
                  <a:srgbClr val="000066"/>
                </a:solidFill>
              </a:rPr>
              <a:t>одинаковыми параметрами </a:t>
            </a:r>
            <a:r>
              <a:rPr lang="ru-RU" dirty="0" smtClean="0">
                <a:solidFill>
                  <a:srgbClr val="000066"/>
                </a:solidFill>
              </a:rPr>
              <a:t/>
            </a:r>
            <a:br>
              <a:rPr lang="ru-RU" dirty="0" smtClean="0">
                <a:solidFill>
                  <a:srgbClr val="000066"/>
                </a:solidFill>
              </a:rPr>
            </a:br>
            <a:r>
              <a:rPr lang="ru-RU" dirty="0" smtClean="0">
                <a:solidFill>
                  <a:srgbClr val="000066"/>
                </a:solidFill>
              </a:rPr>
              <a:t>      (</a:t>
            </a:r>
            <a:r>
              <a:rPr lang="ru-RU" i="1" dirty="0">
                <a:solidFill>
                  <a:srgbClr val="000066"/>
                </a:solidFill>
              </a:rPr>
              <a:t>LSTM </a:t>
            </a:r>
            <a:r>
              <a:rPr lang="ru-RU" dirty="0">
                <a:solidFill>
                  <a:srgbClr val="000066"/>
                </a:solidFill>
              </a:rPr>
              <a:t>с 96 блоками). </a:t>
            </a:r>
          </a:p>
        </p:txBody>
      </p:sp>
    </p:spTree>
    <p:extLst>
      <p:ext uri="{BB962C8B-B14F-4D97-AF65-F5344CB8AC3E}">
        <p14:creationId xmlns:p14="http://schemas.microsoft.com/office/powerpoint/2010/main" val="14620373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552" y="260350"/>
            <a:ext cx="864096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ru-RU" altLang="ru-RU" sz="2800" b="1" dirty="0" smtClean="0">
                <a:solidFill>
                  <a:srgbClr val="000066"/>
                </a:solidFill>
                <a:latin typeface="Arial" panose="020B0604020202020204" pitchFamily="34" charset="0"/>
              </a:rPr>
              <a:t>Прогноз значений индекса </a:t>
            </a:r>
            <a:r>
              <a:rPr lang="en-US" altLang="ru-RU" sz="2800" b="1" dirty="0" err="1" smtClean="0">
                <a:solidFill>
                  <a:srgbClr val="000066"/>
                </a:solidFill>
                <a:latin typeface="Arial" panose="020B0604020202020204" pitchFamily="34" charset="0"/>
              </a:rPr>
              <a:t>Dst</a:t>
            </a:r>
            <a:r>
              <a:rPr lang="ru-RU" altLang="ru-RU" sz="2800" b="1" dirty="0" smtClean="0">
                <a:solidFill>
                  <a:srgbClr val="000066"/>
                </a:solidFill>
                <a:latin typeface="Arial" panose="020B0604020202020204" pitchFamily="34" charset="0"/>
              </a:rPr>
              <a:t> </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8" name="Line 5"/>
          <p:cNvSpPr>
            <a:spLocks noChangeShapeType="1"/>
          </p:cNvSpPr>
          <p:nvPr/>
        </p:nvSpPr>
        <p:spPr bwMode="auto">
          <a:xfrm flipV="1">
            <a:off x="179388" y="764704"/>
            <a:ext cx="8785100"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8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0"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3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 name="TextBox 2"/>
          <p:cNvSpPr txBox="1"/>
          <p:nvPr/>
        </p:nvSpPr>
        <p:spPr>
          <a:xfrm>
            <a:off x="179388" y="5733256"/>
            <a:ext cx="8836025" cy="872034"/>
          </a:xfrm>
          <a:prstGeom prst="rect">
            <a:avLst/>
          </a:prstGeom>
          <a:noFill/>
        </p:spPr>
        <p:txBody>
          <a:bodyPr wrap="square" rtlCol="0">
            <a:spAutoFit/>
          </a:bodyPr>
          <a:lstStyle/>
          <a:p>
            <a:pPr>
              <a:lnSpc>
                <a:spcPct val="150000"/>
              </a:lnSpc>
            </a:pPr>
            <a:endParaRPr lang="en-US" b="1" dirty="0" smtClean="0">
              <a:solidFill>
                <a:srgbClr val="0000FF"/>
              </a:solidFill>
            </a:endParaRPr>
          </a:p>
          <a:p>
            <a:pPr>
              <a:lnSpc>
                <a:spcPct val="150000"/>
              </a:lnSpc>
            </a:pPr>
            <a:r>
              <a:rPr lang="en-US" b="1" dirty="0" smtClean="0">
                <a:solidFill>
                  <a:srgbClr val="0000FF"/>
                </a:solidFill>
              </a:rPr>
              <a:t>http</a:t>
            </a:r>
            <a:r>
              <a:rPr lang="en-US" b="1" dirty="0">
                <a:solidFill>
                  <a:srgbClr val="0000FF"/>
                </a:solidFill>
              </a:rPr>
              <a:t>://swx.sinp.msu.ru/models/dst.php?gcm=1</a:t>
            </a:r>
            <a:endParaRPr lang="ru-RU" b="1" dirty="0">
              <a:solidFill>
                <a:srgbClr val="0000FF"/>
              </a:solidFill>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0217" y="1356902"/>
            <a:ext cx="8523939" cy="4392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670813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39552"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400" b="1" dirty="0">
                <a:solidFill>
                  <a:srgbClr val="000066"/>
                </a:solidFill>
                <a:latin typeface="Arial" panose="020B0604020202020204" pitchFamily="34" charset="0"/>
              </a:rPr>
              <a:t>Automatic marking of geomagnetic disturbances</a:t>
            </a:r>
            <a:endParaRPr lang="en-US" altLang="ru-RU" sz="24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40" name="Line 5"/>
          <p:cNvSpPr>
            <a:spLocks noChangeShapeType="1"/>
          </p:cNvSpPr>
          <p:nvPr/>
        </p:nvSpPr>
        <p:spPr bwMode="auto">
          <a:xfrm flipV="1">
            <a:off x="167250" y="565944"/>
            <a:ext cx="8641084"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1"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157197"/>
            <a:ext cx="6248400" cy="2836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345" y="4904953"/>
            <a:ext cx="6124575" cy="147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36512" y="6444044"/>
            <a:ext cx="9000926" cy="369332"/>
          </a:xfrm>
          <a:prstGeom prst="rect">
            <a:avLst/>
          </a:prstGeom>
          <a:noFill/>
        </p:spPr>
        <p:txBody>
          <a:bodyPr wrap="square" rtlCol="0">
            <a:spAutoFit/>
          </a:bodyPr>
          <a:lstStyle/>
          <a:p>
            <a:r>
              <a:rPr lang="en-US" dirty="0">
                <a:solidFill>
                  <a:srgbClr val="000066"/>
                </a:solidFill>
              </a:rPr>
              <a:t>An example of how the algorithm works from March 1 to April 30, 2012</a:t>
            </a:r>
            <a:r>
              <a:rPr lang="ru-RU" dirty="0" smtClean="0">
                <a:solidFill>
                  <a:srgbClr val="000066"/>
                </a:solidFill>
              </a:rPr>
              <a:t>.</a:t>
            </a:r>
            <a:endParaRPr lang="ru-RU" dirty="0">
              <a:solidFill>
                <a:srgbClr val="000066"/>
              </a:solidFill>
            </a:endParaRPr>
          </a:p>
        </p:txBody>
      </p:sp>
      <p:sp>
        <p:nvSpPr>
          <p:cNvPr id="4" name="TextBox 3"/>
          <p:cNvSpPr txBox="1"/>
          <p:nvPr/>
        </p:nvSpPr>
        <p:spPr>
          <a:xfrm>
            <a:off x="503511" y="679869"/>
            <a:ext cx="8496944" cy="1477328"/>
          </a:xfrm>
          <a:prstGeom prst="rect">
            <a:avLst/>
          </a:prstGeom>
          <a:noFill/>
        </p:spPr>
        <p:txBody>
          <a:bodyPr wrap="square" rtlCol="0">
            <a:spAutoFit/>
          </a:bodyPr>
          <a:lstStyle/>
          <a:p>
            <a:r>
              <a:rPr lang="en-US" dirty="0">
                <a:solidFill>
                  <a:srgbClr val="000066"/>
                </a:solidFill>
              </a:rPr>
              <a:t>The algorithm is based solely on the dynamics of the hourly </a:t>
            </a:r>
            <a:r>
              <a:rPr lang="en-US" dirty="0" err="1">
                <a:solidFill>
                  <a:srgbClr val="000066"/>
                </a:solidFill>
              </a:rPr>
              <a:t>Dst</a:t>
            </a:r>
            <a:r>
              <a:rPr lang="en-US" dirty="0">
                <a:solidFill>
                  <a:srgbClr val="000066"/>
                </a:solidFill>
              </a:rPr>
              <a:t> </a:t>
            </a:r>
            <a:r>
              <a:rPr lang="en-US" dirty="0" err="1">
                <a:solidFill>
                  <a:srgbClr val="000066"/>
                </a:solidFill>
              </a:rPr>
              <a:t>index.Unambiguously</a:t>
            </a:r>
            <a:r>
              <a:rPr lang="en-US" dirty="0">
                <a:solidFill>
                  <a:srgbClr val="000066"/>
                </a:solidFill>
              </a:rPr>
              <a:t> reproducible and allows you to identify the beginning, end and phases of geomagnetic disturbances (SSC, main phase, relaxation phase).From October 22, 1997 to December 31, 2017, 1116 GW were allocated, of which 375 with SSC</a:t>
            </a:r>
            <a:endParaRPr lang="ru-RU" dirty="0">
              <a:solidFill>
                <a:srgbClr val="000066"/>
              </a:solidFill>
            </a:endParaRPr>
          </a:p>
        </p:txBody>
      </p:sp>
    </p:spTree>
    <p:extLst>
      <p:ext uri="{BB962C8B-B14F-4D97-AF65-F5344CB8AC3E}">
        <p14:creationId xmlns:p14="http://schemas.microsoft.com/office/powerpoint/2010/main" val="18123978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552" y="260350"/>
            <a:ext cx="864096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a:t>
            </a:r>
            <a:r>
              <a:rPr lang="en-US" altLang="ru-RU" sz="2800" b="1" dirty="0" smtClean="0">
                <a:solidFill>
                  <a:srgbClr val="000066"/>
                </a:solidFill>
                <a:latin typeface="Arial" panose="020B0604020202020204" pitchFamily="34" charset="0"/>
              </a:rPr>
              <a:t>of </a:t>
            </a:r>
            <a:r>
              <a:rPr lang="en-US" altLang="ru-RU" sz="2800" b="1" dirty="0" err="1">
                <a:solidFill>
                  <a:srgbClr val="000066"/>
                </a:solidFill>
                <a:latin typeface="Arial" panose="020B0604020202020204" pitchFamily="34" charset="0"/>
              </a:rPr>
              <a:t>Kp</a:t>
            </a:r>
            <a:r>
              <a:rPr lang="en-US" altLang="ru-RU" sz="2800" b="1" dirty="0">
                <a:solidFill>
                  <a:srgbClr val="000066"/>
                </a:solidFill>
                <a:latin typeface="Arial" panose="020B0604020202020204" pitchFamily="34" charset="0"/>
              </a:rPr>
              <a:t>-index</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8" name="Line 5"/>
          <p:cNvSpPr>
            <a:spLocks noChangeShapeType="1"/>
          </p:cNvSpPr>
          <p:nvPr/>
        </p:nvSpPr>
        <p:spPr bwMode="auto">
          <a:xfrm flipV="1">
            <a:off x="179388" y="764704"/>
            <a:ext cx="8785100"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8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0"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3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 name="TextBox 2"/>
          <p:cNvSpPr txBox="1"/>
          <p:nvPr/>
        </p:nvSpPr>
        <p:spPr>
          <a:xfrm>
            <a:off x="179388" y="5733256"/>
            <a:ext cx="8836025" cy="456535"/>
          </a:xfrm>
          <a:prstGeom prst="rect">
            <a:avLst/>
          </a:prstGeom>
          <a:noFill/>
        </p:spPr>
        <p:txBody>
          <a:bodyPr wrap="square" rtlCol="0">
            <a:spAutoFit/>
          </a:bodyPr>
          <a:lstStyle/>
          <a:p>
            <a:pPr>
              <a:lnSpc>
                <a:spcPct val="150000"/>
              </a:lnSpc>
            </a:pPr>
            <a:r>
              <a:rPr lang="en-US" b="1" dirty="0" smtClean="0">
                <a:solidFill>
                  <a:srgbClr val="0000FF"/>
                </a:solidFill>
              </a:rPr>
              <a:t>http</a:t>
            </a:r>
            <a:r>
              <a:rPr lang="en-US" b="1" dirty="0">
                <a:solidFill>
                  <a:srgbClr val="0000FF"/>
                </a:solidFill>
              </a:rPr>
              <a:t>://</a:t>
            </a:r>
            <a:r>
              <a:rPr lang="en-US" b="1" dirty="0" smtClean="0">
                <a:solidFill>
                  <a:srgbClr val="0000FF"/>
                </a:solidFill>
              </a:rPr>
              <a:t>swx.sinp.msu.ru/models/kp.php?gcm=1</a:t>
            </a:r>
            <a:endParaRPr lang="ru-RU" b="1" dirty="0">
              <a:solidFill>
                <a:srgbClr val="0000FF"/>
              </a:solidFill>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156" y="1628800"/>
            <a:ext cx="8991687" cy="3819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75253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ChangeArrowheads="1"/>
          </p:cNvSpPr>
          <p:nvPr/>
        </p:nvSpPr>
        <p:spPr bwMode="auto">
          <a:xfrm>
            <a:off x="539552" y="260350"/>
            <a:ext cx="864096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of average daily values of the </a:t>
            </a:r>
            <a:r>
              <a:rPr lang="en-US" altLang="ru-RU" sz="2800" b="1" dirty="0" err="1" smtClean="0">
                <a:solidFill>
                  <a:srgbClr val="000066"/>
                </a:solidFill>
                <a:latin typeface="Arial" panose="020B0604020202020204" pitchFamily="34" charset="0"/>
              </a:rPr>
              <a:t>Kp</a:t>
            </a:r>
            <a:r>
              <a:rPr lang="en-US" altLang="ru-RU" sz="2800" b="1" dirty="0" smtClean="0">
                <a:solidFill>
                  <a:srgbClr val="000066"/>
                </a:solidFill>
                <a:latin typeface="Arial" panose="020B0604020202020204" pitchFamily="34" charset="0"/>
              </a:rPr>
              <a:t>-index</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6388" name="Line 5"/>
          <p:cNvSpPr>
            <a:spLocks noChangeShapeType="1"/>
          </p:cNvSpPr>
          <p:nvPr/>
        </p:nvSpPr>
        <p:spPr bwMode="auto">
          <a:xfrm flipV="1">
            <a:off x="179388" y="764704"/>
            <a:ext cx="8785100"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89"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6390"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639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9025" y="1268760"/>
            <a:ext cx="8505825" cy="3829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Таблица 3"/>
          <p:cNvGraphicFramePr>
            <a:graphicFrameLocks noGrp="1"/>
          </p:cNvGraphicFramePr>
          <p:nvPr>
            <p:extLst>
              <p:ext uri="{D42A27DB-BD31-4B8C-83A1-F6EECF244321}">
                <p14:modId xmlns:p14="http://schemas.microsoft.com/office/powerpoint/2010/main" val="1352973801"/>
              </p:ext>
            </p:extLst>
          </p:nvPr>
        </p:nvGraphicFramePr>
        <p:xfrm>
          <a:off x="179388" y="5643496"/>
          <a:ext cx="8785100" cy="1069145"/>
        </p:xfrm>
        <a:graphic>
          <a:graphicData uri="http://schemas.openxmlformats.org/drawingml/2006/table">
            <a:tbl>
              <a:tblPr/>
              <a:tblGrid>
                <a:gridCol w="8785100"/>
              </a:tblGrid>
              <a:tr h="1069145">
                <a:tc>
                  <a:txBody>
                    <a:bodyPr/>
                    <a:lstStyle/>
                    <a:p>
                      <a:pPr algn="l" fontAlgn="ctr"/>
                      <a:r>
                        <a:rPr lang="en-US" sz="1700" b="0" dirty="0">
                          <a:effectLst/>
                          <a:latin typeface="inherit"/>
                        </a:rPr>
                        <a:t/>
                      </a:r>
                      <a:br>
                        <a:rPr lang="en-US" sz="1700" b="0" dirty="0">
                          <a:effectLst/>
                          <a:latin typeface="inherit"/>
                        </a:rPr>
                      </a:br>
                      <a:r>
                        <a:rPr lang="en-US" sz="1700" b="0" dirty="0">
                          <a:effectLst/>
                          <a:latin typeface="inherit"/>
                        </a:rPr>
                        <a:t>I. </a:t>
                      </a:r>
                      <a:r>
                        <a:rPr lang="en-US" sz="1700" b="0" dirty="0" err="1">
                          <a:effectLst/>
                          <a:latin typeface="inherit"/>
                        </a:rPr>
                        <a:t>Myagkova</a:t>
                      </a:r>
                      <a:r>
                        <a:rPr lang="en-US" sz="1700" b="0" dirty="0">
                          <a:effectLst/>
                          <a:latin typeface="inherit"/>
                        </a:rPr>
                        <a:t>, V. </a:t>
                      </a:r>
                      <a:r>
                        <a:rPr lang="en-US" sz="1700" b="0" dirty="0" err="1">
                          <a:effectLst/>
                          <a:latin typeface="inherit"/>
                        </a:rPr>
                        <a:t>Shiroky</a:t>
                      </a:r>
                      <a:r>
                        <a:rPr lang="en-US" sz="1700" b="0" dirty="0">
                          <a:effectLst/>
                          <a:latin typeface="inherit"/>
                        </a:rPr>
                        <a:t>, and S. </a:t>
                      </a:r>
                      <a:r>
                        <a:rPr lang="en-US" sz="1700" b="0" dirty="0" err="1">
                          <a:effectLst/>
                          <a:latin typeface="inherit"/>
                        </a:rPr>
                        <a:t>Dolenko</a:t>
                      </a:r>
                      <a:r>
                        <a:rPr lang="en-US" sz="1700" b="0" dirty="0">
                          <a:effectLst/>
                          <a:latin typeface="inherit"/>
                        </a:rPr>
                        <a:t>. Prediction of geomagnetic indexes with the help of artificial neural networks. </a:t>
                      </a:r>
                      <a:r>
                        <a:rPr lang="en-US" sz="1700" b="0" i="1" dirty="0">
                          <a:effectLst/>
                          <a:latin typeface="inherit"/>
                        </a:rPr>
                        <a:t>E3S Web of Conferences</a:t>
                      </a:r>
                      <a:r>
                        <a:rPr lang="en-US" sz="1700" b="0" dirty="0">
                          <a:effectLst/>
                          <a:latin typeface="inherit"/>
                        </a:rPr>
                        <a:t>, 20:art. 02011, 2017.</a:t>
                      </a:r>
                    </a:p>
                  </a:txBody>
                  <a:tcPr marL="35169" marR="70338" marT="28135" marB="28135" anchor="ctr">
                    <a:lnL>
                      <a:noFill/>
                    </a:lnL>
                    <a:lnR>
                      <a:noFill/>
                    </a:lnR>
                    <a:lnT>
                      <a:noFill/>
                    </a:lnT>
                    <a:lnB>
                      <a:noFill/>
                    </a:lnB>
                    <a:solidFill>
                      <a:srgbClr val="FFFFFF"/>
                    </a:solidFill>
                  </a:tcPr>
                </a:tc>
              </a:tr>
            </a:tbl>
          </a:graphicData>
        </a:graphic>
      </p:graphicFrame>
    </p:spTree>
    <p:extLst>
      <p:ext uri="{BB962C8B-B14F-4D97-AF65-F5344CB8AC3E}">
        <p14:creationId xmlns:p14="http://schemas.microsoft.com/office/powerpoint/2010/main" val="5232377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955" y="0"/>
            <a:ext cx="7317489" cy="67413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26287" y="0"/>
            <a:ext cx="2593980" cy="461665"/>
          </a:xfrm>
          <a:prstGeom prst="rect">
            <a:avLst/>
          </a:prstGeom>
          <a:noFill/>
        </p:spPr>
        <p:txBody>
          <a:bodyPr wrap="none" rtlCol="0">
            <a:spAutoFit/>
          </a:bodyPr>
          <a:lstStyle/>
          <a:p>
            <a:r>
              <a:rPr lang="en-US" sz="2400" b="1" u="sng" dirty="0" smtClean="0">
                <a:solidFill>
                  <a:srgbClr val="FF0000"/>
                </a:solidFill>
              </a:rPr>
              <a:t>swx.sinp.msu.ru</a:t>
            </a:r>
            <a:endParaRPr lang="ru-RU" sz="2400" b="1" u="sng" dirty="0">
              <a:solidFill>
                <a:srgbClr val="FF0000"/>
              </a:solidFill>
            </a:endParaRPr>
          </a:p>
        </p:txBody>
      </p:sp>
      <p:pic>
        <p:nvPicPr>
          <p:cNvPr id="1024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13" y="647447"/>
            <a:ext cx="7094024" cy="61888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2139452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68313" y="260350"/>
            <a:ext cx="85677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400" b="1" dirty="0">
                <a:solidFill>
                  <a:srgbClr val="000066"/>
                </a:solidFill>
                <a:latin typeface="Arial" panose="020B0604020202020204" pitchFamily="34" charset="0"/>
              </a:rPr>
              <a:t>Forecast of average hourly </a:t>
            </a:r>
            <a:r>
              <a:rPr lang="en-US" altLang="ru-RU" sz="2400" b="1" dirty="0" smtClean="0">
                <a:solidFill>
                  <a:srgbClr val="000066"/>
                </a:solidFill>
                <a:latin typeface="Arial" panose="020B0604020202020204" pitchFamily="34" charset="0"/>
              </a:rPr>
              <a:t>RE </a:t>
            </a:r>
            <a:r>
              <a:rPr lang="en-US" altLang="ru-RU" sz="2400" b="1" dirty="0">
                <a:solidFill>
                  <a:srgbClr val="000066"/>
                </a:solidFill>
                <a:latin typeface="Arial" panose="020B0604020202020204" pitchFamily="34" charset="0"/>
              </a:rPr>
              <a:t>fluxes of the outer ERB</a:t>
            </a:r>
            <a:endParaRPr lang="en-US" altLang="ru-RU" sz="24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2"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3"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4"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74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4098" name="Picture 2" descr="Fig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797039"/>
            <a:ext cx="8208515" cy="5017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23528" y="6093296"/>
            <a:ext cx="8712522" cy="646331"/>
          </a:xfrm>
          <a:prstGeom prst="rect">
            <a:avLst/>
          </a:prstGeom>
          <a:noFill/>
        </p:spPr>
        <p:txBody>
          <a:bodyPr wrap="square" rtlCol="0">
            <a:spAutoFit/>
          </a:bodyPr>
          <a:lstStyle/>
          <a:p>
            <a:r>
              <a:rPr lang="en-US" dirty="0" smtClean="0">
                <a:solidFill>
                  <a:srgbClr val="000066"/>
                </a:solidFill>
              </a:rPr>
              <a:t>TS </a:t>
            </a:r>
            <a:r>
              <a:rPr lang="en-US" dirty="0">
                <a:solidFill>
                  <a:srgbClr val="000066"/>
                </a:solidFill>
              </a:rPr>
              <a:t>of hourly values of the </a:t>
            </a:r>
            <a:r>
              <a:rPr lang="en-US" altLang="ru-RU" dirty="0">
                <a:solidFill>
                  <a:srgbClr val="000066"/>
                </a:solidFill>
              </a:rPr>
              <a:t>RE fluxes</a:t>
            </a:r>
            <a:r>
              <a:rPr lang="en-US" dirty="0" smtClean="0">
                <a:solidFill>
                  <a:srgbClr val="000066"/>
                </a:solidFill>
              </a:rPr>
              <a:t> and </a:t>
            </a:r>
            <a:r>
              <a:rPr lang="en-US" dirty="0">
                <a:solidFill>
                  <a:srgbClr val="000066"/>
                </a:solidFill>
              </a:rPr>
              <a:t>its forecast for 3 hours ahead (above).Main input parameters for the forecast (bottom).</a:t>
            </a:r>
            <a:endParaRPr lang="ru-RU" dirty="0">
              <a:solidFill>
                <a:srgbClr val="000066"/>
              </a:solidFill>
            </a:endParaRPr>
          </a:p>
        </p:txBody>
      </p:sp>
    </p:spTree>
    <p:extLst>
      <p:ext uri="{BB962C8B-B14F-4D97-AF65-F5344CB8AC3E}">
        <p14:creationId xmlns:p14="http://schemas.microsoft.com/office/powerpoint/2010/main" val="12472093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68313" y="260350"/>
            <a:ext cx="856773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400" b="1" dirty="0">
                <a:solidFill>
                  <a:srgbClr val="000066"/>
                </a:solidFill>
                <a:latin typeface="Arial" panose="020B0604020202020204" pitchFamily="34" charset="0"/>
              </a:rPr>
              <a:t>Forecast of average hourly RE </a:t>
            </a:r>
            <a:r>
              <a:rPr lang="en-US" altLang="ru-RU" sz="2400" b="1" dirty="0" err="1">
                <a:solidFill>
                  <a:srgbClr val="000066"/>
                </a:solidFill>
                <a:latin typeface="Arial" panose="020B0604020202020204" pitchFamily="34" charset="0"/>
              </a:rPr>
              <a:t>RE</a:t>
            </a:r>
            <a:r>
              <a:rPr lang="en-US" altLang="ru-RU" sz="2400" b="1" dirty="0">
                <a:solidFill>
                  <a:srgbClr val="000066"/>
                </a:solidFill>
                <a:latin typeface="Arial" panose="020B0604020202020204" pitchFamily="34" charset="0"/>
              </a:rPr>
              <a:t> fluxes of the outer ERB</a:t>
            </a:r>
            <a:endParaRPr lang="en-US" altLang="ru-RU" sz="24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2"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3"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4"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74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5" name="TextBox 4"/>
          <p:cNvSpPr txBox="1"/>
          <p:nvPr/>
        </p:nvSpPr>
        <p:spPr>
          <a:xfrm>
            <a:off x="1187029" y="5157663"/>
            <a:ext cx="6841355" cy="707886"/>
          </a:xfrm>
          <a:prstGeom prst="rect">
            <a:avLst/>
          </a:prstGeom>
          <a:noFill/>
        </p:spPr>
        <p:txBody>
          <a:bodyPr wrap="square" rtlCol="0">
            <a:spAutoFit/>
          </a:bodyPr>
          <a:lstStyle/>
          <a:p>
            <a:r>
              <a:rPr lang="en-US" sz="2000" dirty="0">
                <a:solidFill>
                  <a:srgbClr val="000066"/>
                </a:solidFill>
              </a:rPr>
              <a:t>1 – ANN, 2 – GMDH, 3 – PLS, 4 – trivial </a:t>
            </a:r>
            <a:r>
              <a:rPr lang="en-US" sz="2000" dirty="0" smtClean="0">
                <a:solidFill>
                  <a:srgbClr val="000066"/>
                </a:solidFill>
              </a:rPr>
              <a:t>model</a:t>
            </a:r>
          </a:p>
          <a:p>
            <a:r>
              <a:rPr lang="en-US" sz="2000" dirty="0" smtClean="0">
                <a:solidFill>
                  <a:srgbClr val="000066"/>
                </a:solidFill>
              </a:rPr>
              <a:t>The </a:t>
            </a:r>
            <a:r>
              <a:rPr lang="en-US" sz="2000" dirty="0">
                <a:solidFill>
                  <a:srgbClr val="000066"/>
                </a:solidFill>
              </a:rPr>
              <a:t>best result was shown by the ANN (perceptron)</a:t>
            </a:r>
            <a:endParaRPr lang="ru-RU" sz="2000" dirty="0">
              <a:solidFill>
                <a:srgbClr val="000066"/>
              </a:solidFill>
            </a:endParaRPr>
          </a:p>
        </p:txBody>
      </p:sp>
      <p:pic>
        <p:nvPicPr>
          <p:cNvPr id="11" name="Рисунок 10"/>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a:xfrm>
            <a:off x="439040" y="1397198"/>
            <a:ext cx="3920753" cy="3760465"/>
          </a:xfrm>
          <a:prstGeom prst="rect">
            <a:avLst/>
          </a:prstGeom>
          <a:noFill/>
        </p:spPr>
      </p:pic>
      <p:pic>
        <p:nvPicPr>
          <p:cNvPr id="12" name="Рисунок 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a:xfrm>
            <a:off x="4716016" y="1484313"/>
            <a:ext cx="4176464" cy="3673350"/>
          </a:xfrm>
          <a:prstGeom prst="rect">
            <a:avLst/>
          </a:prstGeom>
          <a:noFill/>
        </p:spPr>
      </p:pic>
    </p:spTree>
    <p:extLst>
      <p:ext uri="{BB962C8B-B14F-4D97-AF65-F5344CB8AC3E}">
        <p14:creationId xmlns:p14="http://schemas.microsoft.com/office/powerpoint/2010/main" val="94836900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0" y="406400"/>
            <a:ext cx="9096375" cy="678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a:spcBef>
                <a:spcPct val="20000"/>
              </a:spcBef>
              <a:buClr>
                <a:schemeClr val="accent1"/>
              </a:buClr>
              <a:buFont typeface="Arial" pitchFamily="34" charset="0"/>
              <a:buChar char="•"/>
              <a:defRPr sz="1600">
                <a:solidFill>
                  <a:schemeClr val="tx1"/>
                </a:solidFill>
                <a:latin typeface="Arial" pitchFamily="34" charset="0"/>
              </a:defRPr>
            </a:lvl4pPr>
            <a:lvl5pPr marL="2057400" indent="-22860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fontAlgn="base">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fontAlgn="base">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fontAlgn="base">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fontAlgn="base">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a:lnSpc>
                <a:spcPct val="110000"/>
              </a:lnSpc>
              <a:buClrTx/>
              <a:buSzTx/>
              <a:buFontTx/>
              <a:buNone/>
            </a:pPr>
            <a:r>
              <a:rPr lang="en-US" altLang="ru-RU" sz="1800" dirty="0"/>
              <a:t>Model for short-term prediction of electron flow (&gt; 2 MeV) in real time in geostationary orbit based on artificial neural networksGOES-13 satellite.</a:t>
            </a:r>
            <a:endParaRPr lang="en-US" altLang="ru-RU" sz="1800" dirty="0"/>
          </a:p>
        </p:txBody>
      </p:sp>
      <p:pic>
        <p:nvPicPr>
          <p:cNvPr id="14339"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8" y="4437063"/>
            <a:ext cx="9050337" cy="243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138" y="1989138"/>
            <a:ext cx="9012237" cy="27352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32588" y="0"/>
            <a:ext cx="2360612" cy="406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92906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4"/>
          <p:cNvSpPr>
            <a:spLocks noChangeArrowheads="1"/>
          </p:cNvSpPr>
          <p:nvPr/>
        </p:nvSpPr>
        <p:spPr bwMode="auto">
          <a:xfrm>
            <a:off x="468313" y="260350"/>
            <a:ext cx="8675687"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000" b="1" dirty="0">
                <a:solidFill>
                  <a:srgbClr val="000066"/>
                </a:solidFill>
                <a:latin typeface="Arial" panose="020B0604020202020204" pitchFamily="34" charset="0"/>
              </a:rPr>
              <a:t>Forecast of maximum daily average hourly RE fluxes of the </a:t>
            </a:r>
            <a:r>
              <a:rPr lang="en-US" altLang="ru-RU" sz="2000" b="1" dirty="0" smtClean="0">
                <a:solidFill>
                  <a:srgbClr val="000066"/>
                </a:solidFill>
                <a:latin typeface="Arial" panose="020B0604020202020204" pitchFamily="34" charset="0"/>
              </a:rPr>
              <a:t>outer ERB</a:t>
            </a:r>
            <a:endParaRPr lang="en-US" altLang="ru-RU" sz="20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412"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3"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7414"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741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2290" name="Picture 2" descr="Рис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784570"/>
            <a:ext cx="8551149" cy="40125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539552" y="4869160"/>
            <a:ext cx="8352928" cy="1200329"/>
          </a:xfrm>
          <a:prstGeom prst="rect">
            <a:avLst/>
          </a:prstGeom>
          <a:noFill/>
        </p:spPr>
        <p:txBody>
          <a:bodyPr wrap="square" rtlCol="0">
            <a:spAutoFit/>
          </a:bodyPr>
          <a:lstStyle/>
          <a:p>
            <a:r>
              <a:rPr lang="en-US" dirty="0">
                <a:solidFill>
                  <a:srgbClr val="000066"/>
                </a:solidFill>
              </a:rPr>
              <a:t>An example of comparison of the results of forecasting the time series of the decimal logarithm of ERPZ RE fluxes (&gt; 2 MeV) (in (cm2 s </a:t>
            </a:r>
            <a:r>
              <a:rPr lang="en-US" dirty="0" err="1">
                <a:solidFill>
                  <a:srgbClr val="000066"/>
                </a:solidFill>
              </a:rPr>
              <a:t>sr</a:t>
            </a:r>
            <a:r>
              <a:rPr lang="en-US" dirty="0">
                <a:solidFill>
                  <a:srgbClr val="000066"/>
                </a:solidFill>
              </a:rPr>
              <a:t>)-1) by the decision tree committee method for a day (red line) and three days ahead (blue line) with observational results (black line) from August 25, 2002 to April 8, 2003</a:t>
            </a:r>
            <a:r>
              <a:rPr lang="ru-RU" dirty="0" smtClean="0">
                <a:solidFill>
                  <a:srgbClr val="000066"/>
                </a:solidFill>
              </a:rPr>
              <a:t>. </a:t>
            </a:r>
            <a:endParaRPr lang="ru-RU" dirty="0">
              <a:solidFill>
                <a:srgbClr val="000066"/>
              </a:solidFill>
            </a:endParaRPr>
          </a:p>
        </p:txBody>
      </p:sp>
    </p:spTree>
    <p:extLst>
      <p:ext uri="{BB962C8B-B14F-4D97-AF65-F5344CB8AC3E}">
        <p14:creationId xmlns:p14="http://schemas.microsoft.com/office/powerpoint/2010/main" val="25699114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11188" y="260350"/>
            <a:ext cx="73072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of daily RE </a:t>
            </a:r>
            <a:r>
              <a:rPr lang="en-US" altLang="ru-RU" sz="2800" b="1" dirty="0" err="1">
                <a:solidFill>
                  <a:srgbClr val="000066"/>
                </a:solidFill>
                <a:latin typeface="Arial" panose="020B0604020202020204" pitchFamily="34" charset="0"/>
              </a:rPr>
              <a:t>fluence</a:t>
            </a:r>
            <a:r>
              <a:rPr lang="en-US" altLang="ru-RU" sz="2800" b="1" dirty="0">
                <a:solidFill>
                  <a:srgbClr val="000066"/>
                </a:solidFill>
                <a:latin typeface="Arial" panose="020B0604020202020204" pitchFamily="34" charset="0"/>
              </a:rPr>
              <a:t> of outer ERB</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6"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7"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3" name="TextBox 2"/>
          <p:cNvSpPr txBox="1"/>
          <p:nvPr/>
        </p:nvSpPr>
        <p:spPr>
          <a:xfrm>
            <a:off x="7020272" y="907416"/>
            <a:ext cx="2052234" cy="4708981"/>
          </a:xfrm>
          <a:prstGeom prst="rect">
            <a:avLst/>
          </a:prstGeom>
          <a:noFill/>
        </p:spPr>
        <p:txBody>
          <a:bodyPr wrap="square" rtlCol="0">
            <a:spAutoFit/>
          </a:bodyPr>
          <a:lstStyle/>
          <a:p>
            <a:r>
              <a:rPr lang="en-US" sz="2000" dirty="0">
                <a:solidFill>
                  <a:srgbClr val="000066"/>
                </a:solidFill>
              </a:rPr>
              <a:t>Comparison of the quality of forecasts of daily </a:t>
            </a:r>
            <a:r>
              <a:rPr lang="en-US" sz="2000" dirty="0" err="1">
                <a:solidFill>
                  <a:srgbClr val="000066"/>
                </a:solidFill>
              </a:rPr>
              <a:t>fluences</a:t>
            </a:r>
            <a:r>
              <a:rPr lang="en-US" sz="2000" dirty="0">
                <a:solidFill>
                  <a:srgbClr val="000066"/>
                </a:solidFill>
              </a:rPr>
              <a:t> of the ERPZ RE, made without taking into account and taking into account the forecast of SW velocity based on the areas of coronal holes in solar images</a:t>
            </a:r>
            <a:endParaRPr lang="ru-RU" sz="2000" dirty="0">
              <a:solidFill>
                <a:srgbClr val="000066"/>
              </a:solidFill>
            </a:endParaRPr>
          </a:p>
        </p:txBody>
      </p:sp>
      <p:pic>
        <p:nvPicPr>
          <p:cNvPr id="11" name="Picture 4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79" y="872331"/>
            <a:ext cx="6762440" cy="26286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2" name="Picture 4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8" y="3560073"/>
            <a:ext cx="6696868" cy="29292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263480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11188" y="260350"/>
            <a:ext cx="73072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of daily RE </a:t>
            </a:r>
            <a:r>
              <a:rPr lang="en-US" altLang="ru-RU" sz="2800" b="1" dirty="0" err="1">
                <a:solidFill>
                  <a:srgbClr val="000066"/>
                </a:solidFill>
                <a:latin typeface="Arial" panose="020B0604020202020204" pitchFamily="34" charset="0"/>
              </a:rPr>
              <a:t>fluence</a:t>
            </a:r>
            <a:r>
              <a:rPr lang="en-US" altLang="ru-RU" sz="2800" b="1" dirty="0">
                <a:solidFill>
                  <a:srgbClr val="000066"/>
                </a:solidFill>
                <a:latin typeface="Arial" panose="020B0604020202020204" pitchFamily="34" charset="0"/>
              </a:rPr>
              <a:t> of outer ERB</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6"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7"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531" y="933450"/>
            <a:ext cx="7551869" cy="56639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4"/>
          <p:cNvSpPr>
            <a:spLocks noChangeArrowheads="1"/>
          </p:cNvSpPr>
          <p:nvPr/>
        </p:nvSpPr>
        <p:spPr bwMode="auto">
          <a:xfrm>
            <a:off x="611188" y="260350"/>
            <a:ext cx="73072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Forecast of daily RE </a:t>
            </a:r>
            <a:r>
              <a:rPr lang="en-US" altLang="ru-RU" sz="2800" b="1" dirty="0" err="1" smtClean="0">
                <a:solidFill>
                  <a:srgbClr val="000066"/>
                </a:solidFill>
                <a:latin typeface="Arial" panose="020B0604020202020204" pitchFamily="34" charset="0"/>
              </a:rPr>
              <a:t>fluence</a:t>
            </a:r>
            <a:r>
              <a:rPr lang="en-US" altLang="ru-RU" sz="2800" b="1" dirty="0" smtClean="0">
                <a:solidFill>
                  <a:srgbClr val="000066"/>
                </a:solidFill>
                <a:latin typeface="Arial" panose="020B0604020202020204" pitchFamily="34" charset="0"/>
              </a:rPr>
              <a:t> of outer ERB</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8436"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7"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8439" name="Rectangle 2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ru-RU" altLang="ru-RU"/>
          </a:p>
        </p:txBody>
      </p:sp>
      <p:sp>
        <p:nvSpPr>
          <p:cNvPr id="13" name="TextBox 12"/>
          <p:cNvSpPr txBox="1"/>
          <p:nvPr/>
        </p:nvSpPr>
        <p:spPr>
          <a:xfrm>
            <a:off x="179388" y="5301208"/>
            <a:ext cx="8836025" cy="456535"/>
          </a:xfrm>
          <a:prstGeom prst="rect">
            <a:avLst/>
          </a:prstGeom>
          <a:noFill/>
        </p:spPr>
        <p:txBody>
          <a:bodyPr wrap="square" rtlCol="0">
            <a:spAutoFit/>
          </a:bodyPr>
          <a:lstStyle/>
          <a:p>
            <a:pPr>
              <a:lnSpc>
                <a:spcPct val="150000"/>
              </a:lnSpc>
            </a:pPr>
            <a:r>
              <a:rPr lang="en-US" b="1" dirty="0" smtClean="0">
                <a:solidFill>
                  <a:srgbClr val="0000FF"/>
                </a:solidFill>
              </a:rPr>
              <a:t>http</a:t>
            </a:r>
            <a:r>
              <a:rPr lang="en-US" b="1" dirty="0">
                <a:solidFill>
                  <a:srgbClr val="0000FF"/>
                </a:solidFill>
              </a:rPr>
              <a:t>://swx.sinp.msu.ru/models/rb_electrons/index.php?gcm=1</a:t>
            </a:r>
            <a:endParaRPr lang="ru-RU" b="1" dirty="0">
              <a:solidFill>
                <a:srgbClr val="0000FF"/>
              </a:solidFill>
            </a:endParaRPr>
          </a:p>
        </p:txBody>
      </p:sp>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872331"/>
            <a:ext cx="7698432" cy="4280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9308744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4"/>
          <p:cNvSpPr>
            <a:spLocks noChangeArrowheads="1"/>
          </p:cNvSpPr>
          <p:nvPr/>
        </p:nvSpPr>
        <p:spPr bwMode="auto">
          <a:xfrm>
            <a:off x="427433" y="116632"/>
            <a:ext cx="8676455" cy="792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4400" b="1" i="1" dirty="0">
                <a:solidFill>
                  <a:srgbClr val="000066"/>
                </a:solidFill>
                <a:latin typeface="Arial" panose="020B0604020202020204" pitchFamily="34" charset="0"/>
              </a:rPr>
              <a:t>Thank you for your attention!</a:t>
            </a:r>
            <a:endParaRPr lang="en-US" altLang="ru-RU" sz="4400" b="1" i="1" dirty="0">
              <a:solidFill>
                <a:srgbClr val="000066"/>
              </a:solidFill>
              <a:latin typeface="Arial" panose="020B0604020202020204" pitchFamily="34" charset="0"/>
              <a:cs typeface="Arial" panose="020B0604020202020204" pitchFamily="34" charset="0"/>
            </a:endParaRP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62" y="908720"/>
            <a:ext cx="9123792"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20208" y="5993149"/>
            <a:ext cx="8860755" cy="861774"/>
          </a:xfrm>
          <a:prstGeom prst="rect">
            <a:avLst/>
          </a:prstGeom>
          <a:noFill/>
        </p:spPr>
        <p:txBody>
          <a:bodyPr wrap="square" rtlCol="0">
            <a:spAutoFit/>
          </a:bodyPr>
          <a:lstStyle/>
          <a:p>
            <a:r>
              <a:rPr lang="ru-RU" altLang="ru-RU" sz="1600" i="1" dirty="0" smtClean="0"/>
              <a:t>Авторы благодарят  Российский научный фонд  (грант  </a:t>
            </a:r>
            <a:r>
              <a:rPr lang="ru-RU" altLang="ru-RU" sz="1600" i="1" dirty="0"/>
              <a:t>№ 23-21-00237, https://rscf.ru/project/23-21-00237</a:t>
            </a:r>
            <a:r>
              <a:rPr lang="ru-RU" altLang="ru-RU" sz="1600" i="1" dirty="0" smtClean="0"/>
              <a:t>/   ) за финансовую поддержку исследований</a:t>
            </a:r>
            <a:endParaRPr lang="ru-RU" altLang="ru-RU" sz="1600" i="1" dirty="0"/>
          </a:p>
          <a:p>
            <a:endParaRPr lang="ru-RU"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539750" y="980728"/>
            <a:ext cx="8140700" cy="4608512"/>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b="1">
              <a:latin typeface="Arial Cyr" charset="-52"/>
            </a:endParaRPr>
          </a:p>
        </p:txBody>
      </p:sp>
      <p:graphicFrame>
        <p:nvGraphicFramePr>
          <p:cNvPr id="6147" name="Object 3"/>
          <p:cNvGraphicFramePr>
            <a:graphicFrameLocks/>
          </p:cNvGraphicFramePr>
          <p:nvPr>
            <p:extLst>
              <p:ext uri="{D42A27DB-BD31-4B8C-83A1-F6EECF244321}">
                <p14:modId xmlns:p14="http://schemas.microsoft.com/office/powerpoint/2010/main" val="2022052661"/>
              </p:ext>
            </p:extLst>
          </p:nvPr>
        </p:nvGraphicFramePr>
        <p:xfrm>
          <a:off x="4565650" y="4679950"/>
          <a:ext cx="3587750" cy="577850"/>
        </p:xfrm>
        <a:graphic>
          <a:graphicData uri="http://schemas.openxmlformats.org/presentationml/2006/ole">
            <mc:AlternateContent xmlns:mc="http://schemas.openxmlformats.org/markup-compatibility/2006">
              <mc:Choice xmlns:v="urn:schemas-microsoft-com:vml" Requires="v">
                <p:oleObj spid="_x0000_s11322" name="Формула" r:id="rId4" imgW="2044700" imgH="342900" progId="Equation.2">
                  <p:embed/>
                </p:oleObj>
              </mc:Choice>
              <mc:Fallback>
                <p:oleObj name="Формула" r:id="rId4" imgW="2044700" imgH="342900" progId="Equation.2">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5650" y="4679950"/>
                        <a:ext cx="35877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48" name="Line 4"/>
          <p:cNvSpPr>
            <a:spLocks noChangeShapeType="1"/>
          </p:cNvSpPr>
          <p:nvPr/>
        </p:nvSpPr>
        <p:spPr bwMode="auto">
          <a:xfrm>
            <a:off x="395288" y="836613"/>
            <a:ext cx="7416800"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aphicFrame>
        <p:nvGraphicFramePr>
          <p:cNvPr id="6149" name="Object 5"/>
          <p:cNvGraphicFramePr>
            <a:graphicFrameLocks/>
          </p:cNvGraphicFramePr>
          <p:nvPr>
            <p:extLst>
              <p:ext uri="{D42A27DB-BD31-4B8C-83A1-F6EECF244321}">
                <p14:modId xmlns:p14="http://schemas.microsoft.com/office/powerpoint/2010/main" val="652469676"/>
              </p:ext>
            </p:extLst>
          </p:nvPr>
        </p:nvGraphicFramePr>
        <p:xfrm>
          <a:off x="5097463" y="1491903"/>
          <a:ext cx="2436812" cy="712788"/>
        </p:xfrm>
        <a:graphic>
          <a:graphicData uri="http://schemas.openxmlformats.org/presentationml/2006/ole">
            <mc:AlternateContent xmlns:mc="http://schemas.openxmlformats.org/markup-compatibility/2006">
              <mc:Choice xmlns:v="urn:schemas-microsoft-com:vml" Requires="v">
                <p:oleObj spid="_x0000_s11323" name="Формула" r:id="rId6" imgW="1320227" imgH="380835" progId="Equation.2">
                  <p:embed/>
                </p:oleObj>
              </mc:Choice>
              <mc:Fallback>
                <p:oleObj name="Формула" r:id="rId6" imgW="1320227" imgH="380835" progId="Equation.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97463" y="1491903"/>
                        <a:ext cx="2436812" cy="712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50" name="Group 21"/>
          <p:cNvGrpSpPr>
            <a:grpSpLocks/>
          </p:cNvGrpSpPr>
          <p:nvPr/>
        </p:nvGrpSpPr>
        <p:grpSpPr bwMode="auto">
          <a:xfrm>
            <a:off x="685800" y="980728"/>
            <a:ext cx="7086600" cy="2667000"/>
            <a:chOff x="432" y="1008"/>
            <a:chExt cx="4464" cy="1680"/>
          </a:xfrm>
        </p:grpSpPr>
        <p:sp>
          <p:nvSpPr>
            <p:cNvPr id="6158" name="Line 6"/>
            <p:cNvSpPr>
              <a:spLocks noChangeShapeType="1"/>
            </p:cNvSpPr>
            <p:nvPr/>
          </p:nvSpPr>
          <p:spPr bwMode="auto">
            <a:xfrm>
              <a:off x="3120" y="1776"/>
              <a:ext cx="1776"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59" name="Oval 7"/>
            <p:cNvSpPr>
              <a:spLocks noChangeArrowheads="1"/>
            </p:cNvSpPr>
            <p:nvPr/>
          </p:nvSpPr>
          <p:spPr bwMode="auto">
            <a:xfrm>
              <a:off x="1876" y="1156"/>
              <a:ext cx="1240" cy="1288"/>
            </a:xfrm>
            <a:prstGeom prst="ellipse">
              <a:avLst/>
            </a:prstGeom>
            <a:solidFill>
              <a:schemeClr val="bg1"/>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6160" name="Line 8"/>
            <p:cNvSpPr>
              <a:spLocks noChangeShapeType="1"/>
            </p:cNvSpPr>
            <p:nvPr/>
          </p:nvSpPr>
          <p:spPr bwMode="auto">
            <a:xfrm>
              <a:off x="912" y="1152"/>
              <a:ext cx="1008" cy="432"/>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61" name="Line 9"/>
            <p:cNvSpPr>
              <a:spLocks noChangeShapeType="1"/>
            </p:cNvSpPr>
            <p:nvPr/>
          </p:nvSpPr>
          <p:spPr bwMode="auto">
            <a:xfrm>
              <a:off x="912" y="1488"/>
              <a:ext cx="960" cy="24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62" name="Line 10"/>
            <p:cNvSpPr>
              <a:spLocks noChangeShapeType="1"/>
            </p:cNvSpPr>
            <p:nvPr/>
          </p:nvSpPr>
          <p:spPr bwMode="auto">
            <a:xfrm>
              <a:off x="912" y="1872"/>
              <a:ext cx="96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63" name="Line 11"/>
            <p:cNvSpPr>
              <a:spLocks noChangeShapeType="1"/>
            </p:cNvSpPr>
            <p:nvPr/>
          </p:nvSpPr>
          <p:spPr bwMode="auto">
            <a:xfrm flipV="1">
              <a:off x="912" y="2016"/>
              <a:ext cx="1008" cy="48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64" name="Rectangle 12"/>
            <p:cNvSpPr>
              <a:spLocks noChangeArrowheads="1"/>
            </p:cNvSpPr>
            <p:nvPr/>
          </p:nvSpPr>
          <p:spPr bwMode="auto">
            <a:xfrm>
              <a:off x="432" y="1008"/>
              <a:ext cx="52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400">
                  <a:solidFill>
                    <a:srgbClr val="000000"/>
                  </a:solidFill>
                </a:rPr>
                <a:t>x</a:t>
              </a:r>
              <a:r>
                <a:rPr lang="en-US" altLang="ru-RU" sz="2400" baseline="-25000">
                  <a:solidFill>
                    <a:srgbClr val="000000"/>
                  </a:solidFill>
                </a:rPr>
                <a:t>0</a:t>
              </a:r>
              <a:r>
                <a:rPr lang="en-US" altLang="ru-RU" sz="2400">
                  <a:solidFill>
                    <a:srgbClr val="000000"/>
                  </a:solidFill>
                </a:rPr>
                <a:t>=1</a:t>
              </a:r>
              <a:endParaRPr lang="en-US" altLang="ru-RU" sz="2400">
                <a:solidFill>
                  <a:srgbClr val="000000"/>
                </a:solidFill>
                <a:latin typeface="Arial Cyr" charset="-52"/>
              </a:endParaRPr>
            </a:p>
          </p:txBody>
        </p:sp>
        <p:sp>
          <p:nvSpPr>
            <p:cNvPr id="6165" name="Rectangle 13"/>
            <p:cNvSpPr>
              <a:spLocks noChangeArrowheads="1"/>
            </p:cNvSpPr>
            <p:nvPr/>
          </p:nvSpPr>
          <p:spPr bwMode="auto">
            <a:xfrm>
              <a:off x="624" y="1296"/>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400">
                  <a:solidFill>
                    <a:srgbClr val="000000"/>
                  </a:solidFill>
                </a:rPr>
                <a:t>x</a:t>
              </a:r>
              <a:r>
                <a:rPr lang="en-US" altLang="ru-RU" sz="2400" baseline="-25000">
                  <a:solidFill>
                    <a:srgbClr val="000000"/>
                  </a:solidFill>
                </a:rPr>
                <a:t>1</a:t>
              </a:r>
              <a:endParaRPr lang="en-US" altLang="ru-RU" sz="2400" baseline="-25000">
                <a:solidFill>
                  <a:srgbClr val="000000"/>
                </a:solidFill>
                <a:latin typeface="Arial Cyr" charset="-52"/>
              </a:endParaRPr>
            </a:p>
          </p:txBody>
        </p:sp>
        <p:sp>
          <p:nvSpPr>
            <p:cNvPr id="6166" name="Rectangle 14"/>
            <p:cNvSpPr>
              <a:spLocks noChangeArrowheads="1"/>
            </p:cNvSpPr>
            <p:nvPr/>
          </p:nvSpPr>
          <p:spPr bwMode="auto">
            <a:xfrm>
              <a:off x="624" y="172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400">
                  <a:solidFill>
                    <a:srgbClr val="000000"/>
                  </a:solidFill>
                </a:rPr>
                <a:t>x</a:t>
              </a:r>
              <a:r>
                <a:rPr lang="en-US" altLang="ru-RU" sz="2400" baseline="-25000">
                  <a:solidFill>
                    <a:srgbClr val="000000"/>
                  </a:solidFill>
                </a:rPr>
                <a:t>2</a:t>
              </a:r>
              <a:endParaRPr lang="en-US" altLang="ru-RU" sz="2400" baseline="-25000">
                <a:solidFill>
                  <a:srgbClr val="000000"/>
                </a:solidFill>
                <a:latin typeface="Arial Cyr" charset="-52"/>
              </a:endParaRPr>
            </a:p>
          </p:txBody>
        </p:sp>
        <p:sp>
          <p:nvSpPr>
            <p:cNvPr id="6167" name="Rectangle 15"/>
            <p:cNvSpPr>
              <a:spLocks noChangeArrowheads="1"/>
            </p:cNvSpPr>
            <p:nvPr/>
          </p:nvSpPr>
          <p:spPr bwMode="auto">
            <a:xfrm>
              <a:off x="624" y="2400"/>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400">
                  <a:solidFill>
                    <a:srgbClr val="000000"/>
                  </a:solidFill>
                </a:rPr>
                <a:t>x</a:t>
              </a:r>
              <a:r>
                <a:rPr lang="en-US" altLang="ru-RU" sz="2400" baseline="-25000">
                  <a:solidFill>
                    <a:srgbClr val="000000"/>
                  </a:solidFill>
                </a:rPr>
                <a:t>n</a:t>
              </a:r>
              <a:endParaRPr lang="en-US" altLang="ru-RU" sz="2400" baseline="-25000">
                <a:solidFill>
                  <a:srgbClr val="000000"/>
                </a:solidFill>
                <a:latin typeface="Arial Cyr" charset="-52"/>
              </a:endParaRPr>
            </a:p>
          </p:txBody>
        </p:sp>
        <p:sp>
          <p:nvSpPr>
            <p:cNvPr id="6168" name="Rectangle 16"/>
            <p:cNvSpPr>
              <a:spLocks noChangeArrowheads="1"/>
            </p:cNvSpPr>
            <p:nvPr/>
          </p:nvSpPr>
          <p:spPr bwMode="auto">
            <a:xfrm rot="-5340000">
              <a:off x="576" y="206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400">
                  <a:solidFill>
                    <a:srgbClr val="000000"/>
                  </a:solidFill>
                </a:rPr>
                <a:t>...</a:t>
              </a:r>
              <a:endParaRPr lang="en-US" altLang="ru-RU" sz="2400">
                <a:solidFill>
                  <a:srgbClr val="000000"/>
                </a:solidFill>
                <a:latin typeface="Arial Cyr" charset="-52"/>
              </a:endParaRPr>
            </a:p>
          </p:txBody>
        </p:sp>
        <p:sp>
          <p:nvSpPr>
            <p:cNvPr id="6169" name="Rectangle 17"/>
            <p:cNvSpPr>
              <a:spLocks noChangeArrowheads="1"/>
            </p:cNvSpPr>
            <p:nvPr/>
          </p:nvSpPr>
          <p:spPr bwMode="auto">
            <a:xfrm>
              <a:off x="1104" y="1008"/>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50000"/>
                </a:spcBef>
                <a:buClrTx/>
                <a:buSzTx/>
                <a:buFontTx/>
                <a:buNone/>
              </a:pPr>
              <a:r>
                <a:rPr lang="en-US" altLang="ru-RU" sz="2400">
                  <a:solidFill>
                    <a:srgbClr val="000000"/>
                  </a:solidFill>
                </a:rPr>
                <a:t>w</a:t>
              </a:r>
              <a:r>
                <a:rPr lang="en-US" altLang="ru-RU" sz="2400" baseline="-25000">
                  <a:solidFill>
                    <a:srgbClr val="000000"/>
                  </a:solidFill>
                </a:rPr>
                <a:t>0</a:t>
              </a:r>
              <a:endParaRPr lang="en-US" altLang="ru-RU" sz="2400" baseline="-25000">
                <a:solidFill>
                  <a:srgbClr val="000000"/>
                </a:solidFill>
                <a:latin typeface="Arial Cyr" charset="-52"/>
              </a:endParaRPr>
            </a:p>
          </p:txBody>
        </p:sp>
        <p:sp>
          <p:nvSpPr>
            <p:cNvPr id="6170" name="Rectangle 18"/>
            <p:cNvSpPr>
              <a:spLocks noChangeArrowheads="1"/>
            </p:cNvSpPr>
            <p:nvPr/>
          </p:nvSpPr>
          <p:spPr bwMode="auto">
            <a:xfrm>
              <a:off x="1104" y="134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50000"/>
                </a:spcBef>
                <a:buClrTx/>
                <a:buSzTx/>
                <a:buFontTx/>
                <a:buNone/>
              </a:pPr>
              <a:r>
                <a:rPr lang="en-US" altLang="ru-RU" sz="2400">
                  <a:solidFill>
                    <a:srgbClr val="000000"/>
                  </a:solidFill>
                </a:rPr>
                <a:t>w</a:t>
              </a:r>
              <a:r>
                <a:rPr lang="en-US" altLang="ru-RU" sz="2400" baseline="-25000">
                  <a:solidFill>
                    <a:srgbClr val="000000"/>
                  </a:solidFill>
                </a:rPr>
                <a:t>1</a:t>
              </a:r>
              <a:endParaRPr lang="en-US" altLang="ru-RU" sz="2400" baseline="-25000">
                <a:solidFill>
                  <a:srgbClr val="000000"/>
                </a:solidFill>
                <a:latin typeface="Arial Cyr" charset="-52"/>
              </a:endParaRPr>
            </a:p>
          </p:txBody>
        </p:sp>
        <p:sp>
          <p:nvSpPr>
            <p:cNvPr id="6171" name="Rectangle 19"/>
            <p:cNvSpPr>
              <a:spLocks noChangeArrowheads="1"/>
            </p:cNvSpPr>
            <p:nvPr/>
          </p:nvSpPr>
          <p:spPr bwMode="auto">
            <a:xfrm>
              <a:off x="1104" y="1584"/>
              <a:ext cx="336"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50000"/>
                </a:spcBef>
                <a:buClrTx/>
                <a:buSzTx/>
                <a:buFontTx/>
                <a:buNone/>
              </a:pPr>
              <a:r>
                <a:rPr lang="en-US" altLang="ru-RU" sz="2400">
                  <a:solidFill>
                    <a:srgbClr val="000000"/>
                  </a:solidFill>
                </a:rPr>
                <a:t>w</a:t>
              </a:r>
              <a:r>
                <a:rPr lang="en-US" altLang="ru-RU" sz="2400" baseline="-25000">
                  <a:solidFill>
                    <a:srgbClr val="000000"/>
                  </a:solidFill>
                </a:rPr>
                <a:t>2</a:t>
              </a:r>
              <a:endParaRPr lang="en-US" altLang="ru-RU" sz="2400" baseline="-25000">
                <a:solidFill>
                  <a:srgbClr val="000000"/>
                </a:solidFill>
                <a:latin typeface="Arial Cyr" charset="-52"/>
              </a:endParaRPr>
            </a:p>
          </p:txBody>
        </p:sp>
        <p:sp>
          <p:nvSpPr>
            <p:cNvPr id="6172" name="Rectangle 20"/>
            <p:cNvSpPr>
              <a:spLocks noChangeArrowheads="1"/>
            </p:cNvSpPr>
            <p:nvPr/>
          </p:nvSpPr>
          <p:spPr bwMode="auto">
            <a:xfrm>
              <a:off x="1104" y="2016"/>
              <a:ext cx="384"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50000"/>
                </a:spcBef>
                <a:buClrTx/>
                <a:buSzTx/>
                <a:buFontTx/>
                <a:buNone/>
              </a:pPr>
              <a:r>
                <a:rPr lang="en-US" altLang="ru-RU" sz="2400">
                  <a:solidFill>
                    <a:srgbClr val="000000"/>
                  </a:solidFill>
                </a:rPr>
                <a:t>w</a:t>
              </a:r>
              <a:r>
                <a:rPr lang="en-US" altLang="ru-RU" sz="2400" baseline="-25000">
                  <a:solidFill>
                    <a:srgbClr val="000000"/>
                  </a:solidFill>
                </a:rPr>
                <a:t>n</a:t>
              </a:r>
              <a:endParaRPr lang="en-US" altLang="ru-RU" sz="2400" baseline="-25000">
                <a:solidFill>
                  <a:srgbClr val="000000"/>
                </a:solidFill>
                <a:latin typeface="Arial Cyr" charset="-52"/>
              </a:endParaRPr>
            </a:p>
          </p:txBody>
        </p:sp>
      </p:grpSp>
      <p:graphicFrame>
        <p:nvGraphicFramePr>
          <p:cNvPr id="6151" name="Object 22"/>
          <p:cNvGraphicFramePr>
            <a:graphicFrameLocks/>
          </p:cNvGraphicFramePr>
          <p:nvPr>
            <p:extLst>
              <p:ext uri="{D42A27DB-BD31-4B8C-83A1-F6EECF244321}">
                <p14:modId xmlns:p14="http://schemas.microsoft.com/office/powerpoint/2010/main" val="1985733388"/>
              </p:ext>
            </p:extLst>
          </p:nvPr>
        </p:nvGraphicFramePr>
        <p:xfrm>
          <a:off x="3041650" y="1818928"/>
          <a:ext cx="1878013" cy="771525"/>
        </p:xfrm>
        <a:graphic>
          <a:graphicData uri="http://schemas.openxmlformats.org/presentationml/2006/ole">
            <mc:AlternateContent xmlns:mc="http://schemas.openxmlformats.org/markup-compatibility/2006">
              <mc:Choice xmlns:v="urn:schemas-microsoft-com:vml" Requires="v">
                <p:oleObj spid="_x0000_s11324" name="Формула" r:id="rId8" imgW="1574117" imgH="634725" progId="Equation.2">
                  <p:embed/>
                </p:oleObj>
              </mc:Choice>
              <mc:Fallback>
                <p:oleObj name="Формула" r:id="rId8" imgW="1574117" imgH="634725" progId="Equation.2">
                  <p:embed/>
                  <p:pic>
                    <p:nvPicPr>
                      <p:cNvPr id="0" name=""/>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041650" y="1818928"/>
                        <a:ext cx="1878013" cy="771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152" name="Group 27"/>
          <p:cNvGrpSpPr>
            <a:grpSpLocks/>
          </p:cNvGrpSpPr>
          <p:nvPr/>
        </p:nvGrpSpPr>
        <p:grpSpPr bwMode="auto">
          <a:xfrm>
            <a:off x="4949825" y="3000375"/>
            <a:ext cx="3051175" cy="1674813"/>
            <a:chOff x="3118" y="2400"/>
            <a:chExt cx="1922" cy="1055"/>
          </a:xfrm>
        </p:grpSpPr>
        <p:graphicFrame>
          <p:nvGraphicFramePr>
            <p:cNvPr id="6154" name="Object 23"/>
            <p:cNvGraphicFramePr>
              <a:graphicFrameLocks/>
            </p:cNvGraphicFramePr>
            <p:nvPr/>
          </p:nvGraphicFramePr>
          <p:xfrm>
            <a:off x="3118" y="2580"/>
            <a:ext cx="1848" cy="875"/>
          </p:xfrm>
          <a:graphic>
            <a:graphicData uri="http://schemas.openxmlformats.org/presentationml/2006/ole">
              <mc:AlternateContent xmlns:mc="http://schemas.openxmlformats.org/markup-compatibility/2006">
                <mc:Choice xmlns:v="urn:schemas-microsoft-com:vml" Requires="v">
                  <p:oleObj spid="_x0000_s11325" name="Chart" r:id="rId10" imgW="2828976" imgH="1562197" progId="Excel.Chart.8">
                    <p:embed followColorScheme="full"/>
                  </p:oleObj>
                </mc:Choice>
                <mc:Fallback>
                  <p:oleObj name="Chart" r:id="rId10" imgW="2828976" imgH="1562197" progId="Excel.Chart.8">
                    <p:embed followColorScheme="full"/>
                    <p:pic>
                      <p:nvPicPr>
                        <p:cNvPr id="0" name=""/>
                        <p:cNvPicPr>
                          <a:picLocks noChangeArrowheads="1"/>
                        </p:cNvPicPr>
                        <p:nvPr/>
                      </p:nvPicPr>
                      <p:blipFill>
                        <a:blip r:embed="rId11"/>
                        <a:srcRect/>
                        <a:stretch>
                          <a:fillRect/>
                        </a:stretch>
                      </p:blipFill>
                      <p:spPr bwMode="auto">
                        <a:xfrm>
                          <a:off x="3118" y="2580"/>
                          <a:ext cx="1848" cy="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155" name="Line 24"/>
            <p:cNvSpPr>
              <a:spLocks noChangeShapeType="1"/>
            </p:cNvSpPr>
            <p:nvPr/>
          </p:nvSpPr>
          <p:spPr bwMode="auto">
            <a:xfrm>
              <a:off x="3120" y="3408"/>
              <a:ext cx="1920" cy="0"/>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56" name="Line 25"/>
            <p:cNvSpPr>
              <a:spLocks noChangeShapeType="1"/>
            </p:cNvSpPr>
            <p:nvPr/>
          </p:nvSpPr>
          <p:spPr bwMode="auto">
            <a:xfrm flipV="1">
              <a:off x="4080" y="2400"/>
              <a:ext cx="0" cy="1008"/>
            </a:xfrm>
            <a:prstGeom prst="line">
              <a:avLst/>
            </a:prstGeom>
            <a:noFill/>
            <a:ln w="12700">
              <a:solidFill>
                <a:srgbClr val="000000"/>
              </a:solidFill>
              <a:round/>
              <a:headEnd type="none" w="sm" len="sm"/>
              <a:tailEnd type="stealth" w="med" len="lg"/>
            </a:ln>
            <a:extLst>
              <a:ext uri="{909E8E84-426E-40DD-AFC4-6F175D3DCCD1}">
                <a14:hiddenFill xmlns:a14="http://schemas.microsoft.com/office/drawing/2010/main">
                  <a:noFill/>
                </a14:hiddenFill>
              </a:ext>
            </a:extLst>
          </p:spPr>
          <p:txBody>
            <a:bodyPr/>
            <a:lstStyle/>
            <a:p>
              <a:endParaRPr lang="ru-RU"/>
            </a:p>
          </p:txBody>
        </p:sp>
        <p:sp>
          <p:nvSpPr>
            <p:cNvPr id="6157" name="Line 26"/>
            <p:cNvSpPr>
              <a:spLocks noChangeShapeType="1"/>
            </p:cNvSpPr>
            <p:nvPr/>
          </p:nvSpPr>
          <p:spPr bwMode="auto">
            <a:xfrm>
              <a:off x="3120" y="2592"/>
              <a:ext cx="1872" cy="0"/>
            </a:xfrm>
            <a:prstGeom prst="line">
              <a:avLst/>
            </a:prstGeom>
            <a:noFill/>
            <a:ln w="12700">
              <a:solidFill>
                <a:srgbClr val="000000"/>
              </a:solidFill>
              <a:prstDash val="lgDash"/>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pSp>
      <p:sp>
        <p:nvSpPr>
          <p:cNvPr id="30" name="Rectangle 28"/>
          <p:cNvSpPr txBox="1">
            <a:spLocks noChangeArrowheads="1"/>
          </p:cNvSpPr>
          <p:nvPr/>
        </p:nvSpPr>
        <p:spPr bwMode="auto">
          <a:xfrm>
            <a:off x="684213" y="311150"/>
            <a:ext cx="7772400" cy="453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gn="l" rtl="0" fontAlgn="base">
              <a:spcBef>
                <a:spcPct val="0"/>
              </a:spcBef>
              <a:spcAft>
                <a:spcPct val="0"/>
              </a:spcAft>
              <a:defRPr sz="4200">
                <a:solidFill>
                  <a:schemeClr val="tx2"/>
                </a:solidFill>
                <a:latin typeface="+mj-lt"/>
                <a:ea typeface="+mj-ea"/>
                <a:cs typeface="+mj-cs"/>
              </a:defRPr>
            </a:lvl1pPr>
            <a:lvl2pPr algn="l" rtl="0" fontAlgn="base">
              <a:spcBef>
                <a:spcPct val="0"/>
              </a:spcBef>
              <a:spcAft>
                <a:spcPct val="0"/>
              </a:spcAft>
              <a:defRPr sz="4200">
                <a:solidFill>
                  <a:schemeClr val="tx2"/>
                </a:solidFill>
                <a:latin typeface="Garamond" pitchFamily="18" charset="0"/>
              </a:defRPr>
            </a:lvl2pPr>
            <a:lvl3pPr algn="l" rtl="0" fontAlgn="base">
              <a:spcBef>
                <a:spcPct val="0"/>
              </a:spcBef>
              <a:spcAft>
                <a:spcPct val="0"/>
              </a:spcAft>
              <a:defRPr sz="4200">
                <a:solidFill>
                  <a:schemeClr val="tx2"/>
                </a:solidFill>
                <a:latin typeface="Garamond" pitchFamily="18" charset="0"/>
              </a:defRPr>
            </a:lvl3pPr>
            <a:lvl4pPr algn="l" rtl="0" fontAlgn="base">
              <a:spcBef>
                <a:spcPct val="0"/>
              </a:spcBef>
              <a:spcAft>
                <a:spcPct val="0"/>
              </a:spcAft>
              <a:defRPr sz="4200">
                <a:solidFill>
                  <a:schemeClr val="tx2"/>
                </a:solidFill>
                <a:latin typeface="Garamond" pitchFamily="18" charset="0"/>
              </a:defRPr>
            </a:lvl4pPr>
            <a:lvl5pPr algn="l" rtl="0" fontAlgn="base">
              <a:spcBef>
                <a:spcPct val="0"/>
              </a:spcBef>
              <a:spcAft>
                <a:spcPct val="0"/>
              </a:spcAft>
              <a:defRPr sz="4200">
                <a:solidFill>
                  <a:schemeClr val="tx2"/>
                </a:solidFill>
                <a:latin typeface="Garamond" pitchFamily="18" charset="0"/>
              </a:defRPr>
            </a:lvl5pPr>
            <a:lvl6pPr marL="457200" algn="l" rtl="0" fontAlgn="base">
              <a:spcBef>
                <a:spcPct val="0"/>
              </a:spcBef>
              <a:spcAft>
                <a:spcPct val="0"/>
              </a:spcAft>
              <a:defRPr sz="4200">
                <a:solidFill>
                  <a:schemeClr val="tx2"/>
                </a:solidFill>
                <a:latin typeface="Garamond" pitchFamily="18" charset="0"/>
              </a:defRPr>
            </a:lvl6pPr>
            <a:lvl7pPr marL="914400" algn="l" rtl="0" fontAlgn="base">
              <a:spcBef>
                <a:spcPct val="0"/>
              </a:spcBef>
              <a:spcAft>
                <a:spcPct val="0"/>
              </a:spcAft>
              <a:defRPr sz="4200">
                <a:solidFill>
                  <a:schemeClr val="tx2"/>
                </a:solidFill>
                <a:latin typeface="Garamond" pitchFamily="18" charset="0"/>
              </a:defRPr>
            </a:lvl7pPr>
            <a:lvl8pPr marL="1371600" algn="l" rtl="0" fontAlgn="base">
              <a:spcBef>
                <a:spcPct val="0"/>
              </a:spcBef>
              <a:spcAft>
                <a:spcPct val="0"/>
              </a:spcAft>
              <a:defRPr sz="4200">
                <a:solidFill>
                  <a:schemeClr val="tx2"/>
                </a:solidFill>
                <a:latin typeface="Garamond" pitchFamily="18" charset="0"/>
              </a:defRPr>
            </a:lvl8pPr>
            <a:lvl9pPr marL="1828800" algn="l" rtl="0" fontAlgn="base">
              <a:spcBef>
                <a:spcPct val="0"/>
              </a:spcBef>
              <a:spcAft>
                <a:spcPct val="0"/>
              </a:spcAft>
              <a:defRPr sz="4200">
                <a:solidFill>
                  <a:schemeClr val="tx2"/>
                </a:solidFill>
                <a:latin typeface="Garamond" pitchFamily="18" charset="0"/>
              </a:defRPr>
            </a:lvl9pPr>
          </a:lstStyle>
          <a:p>
            <a:pPr algn="ctr">
              <a:defRPr/>
            </a:pPr>
            <a:r>
              <a:rPr lang="en-US" altLang="ru-RU" sz="2800" b="1" kern="0" dirty="0" smtClean="0"/>
              <a:t>Mathematical  Model  of  a  Neuron</a:t>
            </a:r>
          </a:p>
        </p:txBody>
      </p:sp>
      <p:sp>
        <p:nvSpPr>
          <p:cNvPr id="29" name="Text Box 1028"/>
          <p:cNvSpPr txBox="1">
            <a:spLocks noChangeArrowheads="1"/>
          </p:cNvSpPr>
          <p:nvPr/>
        </p:nvSpPr>
        <p:spPr bwMode="auto">
          <a:xfrm>
            <a:off x="107504" y="5589240"/>
            <a:ext cx="87129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000" dirty="0" smtClean="0">
                <a:latin typeface="Arial Cyr" charset="-52"/>
              </a:rPr>
              <a:t>Provides a weighted sum of the inputs </a:t>
            </a:r>
            <a:br>
              <a:rPr lang="en-US" altLang="ru-RU" sz="2000" dirty="0" smtClean="0">
                <a:latin typeface="Arial Cyr" charset="-52"/>
              </a:rPr>
            </a:br>
            <a:r>
              <a:rPr lang="en-US" altLang="ru-RU" sz="2000" dirty="0" smtClean="0">
                <a:latin typeface="Arial Cyr" charset="-52"/>
              </a:rPr>
              <a:t>fed through a non-linear activation </a:t>
            </a:r>
            <a:r>
              <a:rPr lang="en-US" altLang="ru-RU" sz="2000" dirty="0" smtClean="0">
                <a:latin typeface="Arial Cyr" charset="-52"/>
              </a:rPr>
              <a:t>function</a:t>
            </a:r>
            <a:r>
              <a:rPr lang="ru-RU" altLang="ru-RU" sz="2000" dirty="0">
                <a:latin typeface="Arial Cyr" charset="-52"/>
              </a:rPr>
              <a:t> </a:t>
            </a:r>
            <a:r>
              <a:rPr lang="ru-RU" altLang="ru-RU" sz="2000" dirty="0" smtClean="0">
                <a:latin typeface="Arial Cyr" charset="-52"/>
              </a:rPr>
              <a:t>- </a:t>
            </a:r>
          </a:p>
          <a:p>
            <a:pPr eaLnBrk="1" hangingPunct="1">
              <a:spcBef>
                <a:spcPct val="50000"/>
              </a:spcBef>
              <a:buClrTx/>
              <a:buSzTx/>
              <a:buFontTx/>
              <a:buNone/>
            </a:pPr>
            <a:r>
              <a:rPr lang="ru-RU" altLang="ru-RU" sz="2000" dirty="0" smtClean="0">
                <a:latin typeface="Arial Cyr" charset="-52"/>
              </a:rPr>
              <a:t>Предоставляет </a:t>
            </a:r>
            <a:r>
              <a:rPr lang="ru-RU" altLang="ru-RU" sz="2000" dirty="0">
                <a:latin typeface="Arial Cyr" charset="-52"/>
              </a:rPr>
              <a:t>взвешенную сумму входных данных, подаваемых через нелинейную функцию активации.</a:t>
            </a:r>
            <a:endParaRPr lang="ru-RU" altLang="ru-RU" sz="2000" dirty="0">
              <a:latin typeface="Arial Cyr" charset="-52"/>
            </a:endParaRPr>
          </a:p>
        </p:txBody>
      </p:sp>
      <p:pic>
        <p:nvPicPr>
          <p:cNvPr id="31" name="Picture 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52384" y="0"/>
            <a:ext cx="2114203" cy="4186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4893637"/>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26"/>
          <p:cNvSpPr>
            <a:spLocks noChangeArrowheads="1"/>
          </p:cNvSpPr>
          <p:nvPr/>
        </p:nvSpPr>
        <p:spPr bwMode="auto">
          <a:xfrm>
            <a:off x="387350" y="908050"/>
            <a:ext cx="8289106" cy="5113238"/>
          </a:xfrm>
          <a:prstGeom prst="rect">
            <a:avLst/>
          </a:prstGeom>
          <a:solidFill>
            <a:srgbClr val="FFFFFF"/>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b="1">
              <a:latin typeface="Arial Cyr" charset="-52"/>
            </a:endParaRPr>
          </a:p>
        </p:txBody>
      </p:sp>
      <p:graphicFrame>
        <p:nvGraphicFramePr>
          <p:cNvPr id="7171" name="Object 1029"/>
          <p:cNvGraphicFramePr>
            <a:graphicFrameLocks/>
          </p:cNvGraphicFramePr>
          <p:nvPr/>
        </p:nvGraphicFramePr>
        <p:xfrm>
          <a:off x="609600" y="1149350"/>
          <a:ext cx="5173663" cy="3954463"/>
        </p:xfrm>
        <a:graphic>
          <a:graphicData uri="http://schemas.openxmlformats.org/presentationml/2006/ole">
            <mc:AlternateContent xmlns:mc="http://schemas.openxmlformats.org/markup-compatibility/2006">
              <mc:Choice xmlns:v="urn:schemas-microsoft-com:vml" Requires="v">
                <p:oleObj spid="_x0000_s12318" name="Документ" r:id="rId4" imgW="6200925" imgH="4734014" progId="Word.Document.8">
                  <p:embed/>
                </p:oleObj>
              </mc:Choice>
              <mc:Fallback>
                <p:oleObj name="Документ" r:id="rId4" imgW="6200925" imgH="4734014" progId="Word.Documen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1149350"/>
                        <a:ext cx="5173663" cy="3954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7172" name="Group 1030"/>
          <p:cNvGrpSpPr>
            <a:grpSpLocks/>
          </p:cNvGrpSpPr>
          <p:nvPr/>
        </p:nvGrpSpPr>
        <p:grpSpPr bwMode="auto">
          <a:xfrm>
            <a:off x="5851525" y="2781300"/>
            <a:ext cx="1235075" cy="579438"/>
            <a:chOff x="3686" y="1901"/>
            <a:chExt cx="778" cy="365"/>
          </a:xfrm>
        </p:grpSpPr>
        <p:sp>
          <p:nvSpPr>
            <p:cNvPr id="7177" name="Rectangle 1028"/>
            <p:cNvSpPr>
              <a:spLocks noChangeArrowheads="1"/>
            </p:cNvSpPr>
            <p:nvPr/>
          </p:nvSpPr>
          <p:spPr bwMode="auto">
            <a:xfrm>
              <a:off x="3686" y="1901"/>
              <a:ext cx="778" cy="3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3200" i="1">
                  <a:solidFill>
                    <a:srgbClr val="000000"/>
                  </a:solidFill>
                  <a:latin typeface="Times New Roman" pitchFamily="18" charset="0"/>
                </a:rPr>
                <a:t>F( X )</a:t>
              </a:r>
              <a:endParaRPr lang="en-US" altLang="ru-RU" sz="3200" i="1">
                <a:solidFill>
                  <a:srgbClr val="000000"/>
                </a:solidFill>
                <a:latin typeface="Times New Roman Cyr" pitchFamily="18" charset="0"/>
              </a:endParaRPr>
            </a:p>
          </p:txBody>
        </p:sp>
        <p:sp>
          <p:nvSpPr>
            <p:cNvPr id="7178" name="Line 1029"/>
            <p:cNvSpPr>
              <a:spLocks noChangeShapeType="1"/>
            </p:cNvSpPr>
            <p:nvPr/>
          </p:nvSpPr>
          <p:spPr bwMode="auto">
            <a:xfrm>
              <a:off x="4080" y="1920"/>
              <a:ext cx="144" cy="0"/>
            </a:xfrm>
            <a:prstGeom prst="line">
              <a:avLst/>
            </a:prstGeom>
            <a:noFill/>
            <a:ln w="25400">
              <a:solidFill>
                <a:srgbClr val="000000"/>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pSp>
      <p:graphicFrame>
        <p:nvGraphicFramePr>
          <p:cNvPr id="7173" name="Object 1030"/>
          <p:cNvGraphicFramePr>
            <a:graphicFrameLocks/>
          </p:cNvGraphicFramePr>
          <p:nvPr/>
        </p:nvGraphicFramePr>
        <p:xfrm>
          <a:off x="4071938" y="4786313"/>
          <a:ext cx="4551362" cy="1144587"/>
        </p:xfrm>
        <a:graphic>
          <a:graphicData uri="http://schemas.openxmlformats.org/presentationml/2006/ole">
            <mc:AlternateContent xmlns:mc="http://schemas.openxmlformats.org/markup-compatibility/2006">
              <mc:Choice xmlns:v="urn:schemas-microsoft-com:vml" Requires="v">
                <p:oleObj spid="_x0000_s12319" name="Формула" r:id="rId6" imgW="4089400" imgH="1041400" progId="Equation.2">
                  <p:embed/>
                </p:oleObj>
              </mc:Choice>
              <mc:Fallback>
                <p:oleObj name="Формула" r:id="rId6" imgW="4089400" imgH="1041400" progId="Equation.2">
                  <p:embed/>
                  <p:pic>
                    <p:nvPicPr>
                      <p:cNvPr id="0" name=""/>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71938" y="4786313"/>
                        <a:ext cx="4551362" cy="1144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74" name="Line 1032"/>
          <p:cNvSpPr>
            <a:spLocks noChangeShapeType="1"/>
          </p:cNvSpPr>
          <p:nvPr/>
        </p:nvSpPr>
        <p:spPr bwMode="auto">
          <a:xfrm>
            <a:off x="395288" y="836613"/>
            <a:ext cx="7489825"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7175" name="Rectangle 1033"/>
          <p:cNvSpPr>
            <a:spLocks noGrp="1" noChangeArrowheads="1"/>
          </p:cNvSpPr>
          <p:nvPr>
            <p:ph type="title"/>
          </p:nvPr>
        </p:nvSpPr>
        <p:spPr>
          <a:xfrm>
            <a:off x="685800" y="311150"/>
            <a:ext cx="7772400" cy="3810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fontScale="90000"/>
          </a:bodyPr>
          <a:lstStyle/>
          <a:p>
            <a:pPr fontAlgn="base">
              <a:spcAft>
                <a:spcPct val="0"/>
              </a:spcAft>
            </a:pPr>
            <a:r>
              <a:rPr lang="en-US" altLang="ru-RU" sz="2800" b="1" kern="0" dirty="0" smtClean="0">
                <a:solidFill>
                  <a:schemeClr val="tx2"/>
                </a:solidFill>
              </a:rPr>
              <a:t>Multi-Layer  Perceptron</a:t>
            </a:r>
            <a:endParaRPr lang="en-US" altLang="ru-RU" sz="2800" b="1" kern="0" dirty="0">
              <a:solidFill>
                <a:schemeClr val="tx2"/>
              </a:solidFill>
            </a:endParaRPr>
          </a:p>
        </p:txBody>
      </p:sp>
      <p:sp>
        <p:nvSpPr>
          <p:cNvPr id="7176" name="Text Box 1028"/>
          <p:cNvSpPr txBox="1">
            <a:spLocks noChangeArrowheads="1"/>
          </p:cNvSpPr>
          <p:nvPr/>
        </p:nvSpPr>
        <p:spPr bwMode="auto">
          <a:xfrm>
            <a:off x="119868" y="6165305"/>
            <a:ext cx="913265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a:spAutoFit/>
          </a:bodyP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50000"/>
              </a:spcBef>
              <a:buClrTx/>
              <a:buSzTx/>
              <a:buFontTx/>
              <a:buNone/>
            </a:pPr>
            <a:r>
              <a:rPr lang="en-US" altLang="ru-RU" sz="2000" dirty="0">
                <a:latin typeface="Arial Cyr" charset="-52"/>
              </a:rPr>
              <a:t>It can </a:t>
            </a:r>
            <a:r>
              <a:rPr lang="en-US" altLang="ru-RU" sz="2000" dirty="0" smtClean="0">
                <a:latin typeface="Arial Cyr" charset="-52"/>
              </a:rPr>
              <a:t>approximate </a:t>
            </a:r>
            <a:r>
              <a:rPr lang="en-US" altLang="ru-RU" sz="2000" dirty="0">
                <a:latin typeface="Arial Cyr" charset="-52"/>
              </a:rPr>
              <a:t>any continuous function of several </a:t>
            </a:r>
            <a:r>
              <a:rPr lang="en-US" altLang="ru-RU" sz="2000" dirty="0" smtClean="0">
                <a:latin typeface="Arial Cyr" charset="-52"/>
              </a:rPr>
              <a:t>variables</a:t>
            </a:r>
            <a:r>
              <a:rPr lang="ru-RU" altLang="ru-RU" sz="2000" dirty="0">
                <a:latin typeface="Arial Cyr" charset="-52"/>
              </a:rPr>
              <a:t> - Он может аппроксимировать любую непрерывную функцию нескольких переменных.</a:t>
            </a:r>
            <a:endParaRPr lang="ru-RU" altLang="ru-RU" sz="2000" dirty="0">
              <a:latin typeface="Arial Cyr" charset="-52"/>
            </a:endParaRPr>
          </a:p>
        </p:txBody>
      </p:sp>
      <p:pic>
        <p:nvPicPr>
          <p:cNvPr id="11"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08304" y="116632"/>
            <a:ext cx="1754163" cy="347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770879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16" y="332656"/>
            <a:ext cx="9048585" cy="6237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951470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Line 1026"/>
          <p:cNvSpPr>
            <a:spLocks noChangeShapeType="1"/>
          </p:cNvSpPr>
          <p:nvPr/>
        </p:nvSpPr>
        <p:spPr bwMode="auto">
          <a:xfrm>
            <a:off x="395288" y="836613"/>
            <a:ext cx="7339012" cy="0"/>
          </a:xfrm>
          <a:prstGeom prst="line">
            <a:avLst/>
          </a:prstGeom>
          <a:noFill/>
          <a:ln w="50800">
            <a:solidFill>
              <a:schemeClr val="tx2"/>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grpSp>
        <p:nvGrpSpPr>
          <p:cNvPr id="8195" name="Group 1030"/>
          <p:cNvGrpSpPr>
            <a:grpSpLocks/>
          </p:cNvGrpSpPr>
          <p:nvPr/>
        </p:nvGrpSpPr>
        <p:grpSpPr bwMode="auto">
          <a:xfrm>
            <a:off x="679450" y="1311275"/>
            <a:ext cx="7564438" cy="461963"/>
            <a:chOff x="428" y="662"/>
            <a:chExt cx="4765" cy="291"/>
          </a:xfrm>
        </p:grpSpPr>
        <p:sp>
          <p:nvSpPr>
            <p:cNvPr id="8282" name="Rectangle 1027"/>
            <p:cNvSpPr>
              <a:spLocks noChangeArrowheads="1"/>
            </p:cNvSpPr>
            <p:nvPr/>
          </p:nvSpPr>
          <p:spPr bwMode="auto">
            <a:xfrm>
              <a:off x="428" y="662"/>
              <a:ext cx="4765" cy="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2400" dirty="0"/>
                <a:t>Network type selection</a:t>
              </a:r>
              <a:r>
                <a:rPr lang="ru-RU" altLang="ru-RU" sz="2400" dirty="0"/>
                <a:t>        </a:t>
              </a:r>
              <a:r>
                <a:rPr lang="en-US" altLang="ru-RU" sz="2400" dirty="0"/>
                <a:t> Training</a:t>
              </a:r>
              <a:r>
                <a:rPr lang="ru-RU" altLang="ru-RU" sz="2400" dirty="0"/>
                <a:t>        </a:t>
              </a:r>
              <a:r>
                <a:rPr lang="en-US" altLang="ru-RU" sz="2400" dirty="0"/>
                <a:t> Applying</a:t>
              </a:r>
              <a:endParaRPr lang="ru-RU" altLang="ru-RU" sz="2400" dirty="0">
                <a:latin typeface="Arial Cyr" charset="-52"/>
              </a:endParaRPr>
            </a:p>
          </p:txBody>
        </p:sp>
        <p:sp>
          <p:nvSpPr>
            <p:cNvPr id="8283" name="AutoShape 1028"/>
            <p:cNvSpPr>
              <a:spLocks noChangeArrowheads="1"/>
            </p:cNvSpPr>
            <p:nvPr/>
          </p:nvSpPr>
          <p:spPr bwMode="auto">
            <a:xfrm>
              <a:off x="2507" y="772"/>
              <a:ext cx="328" cy="136"/>
            </a:xfrm>
            <a:prstGeom prst="rightArrow">
              <a:avLst>
                <a:gd name="adj1" fmla="val 50000"/>
                <a:gd name="adj2" fmla="val 120599"/>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84" name="AutoShape 1029"/>
            <p:cNvSpPr>
              <a:spLocks noChangeArrowheads="1"/>
            </p:cNvSpPr>
            <p:nvPr/>
          </p:nvSpPr>
          <p:spPr bwMode="auto">
            <a:xfrm>
              <a:off x="3651" y="772"/>
              <a:ext cx="328" cy="136"/>
            </a:xfrm>
            <a:prstGeom prst="rightArrow">
              <a:avLst>
                <a:gd name="adj1" fmla="val 50000"/>
                <a:gd name="adj2" fmla="val 120599"/>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grpSp>
      <p:sp>
        <p:nvSpPr>
          <p:cNvPr id="8196" name="Oval 1031"/>
          <p:cNvSpPr>
            <a:spLocks noChangeArrowheads="1"/>
          </p:cNvSpPr>
          <p:nvPr/>
        </p:nvSpPr>
        <p:spPr bwMode="auto">
          <a:xfrm>
            <a:off x="82550" y="1835150"/>
            <a:ext cx="2425700" cy="1816100"/>
          </a:xfrm>
          <a:prstGeom prst="ellipse">
            <a:avLst/>
          </a:prstGeom>
          <a:solidFill>
            <a:srgbClr val="99FFFF"/>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197" name="Oval 1032"/>
          <p:cNvSpPr>
            <a:spLocks noChangeArrowheads="1"/>
          </p:cNvSpPr>
          <p:nvPr/>
        </p:nvSpPr>
        <p:spPr bwMode="auto">
          <a:xfrm>
            <a:off x="1758950" y="1835150"/>
            <a:ext cx="4330700" cy="4787900"/>
          </a:xfrm>
          <a:prstGeom prst="ellipse">
            <a:avLst/>
          </a:prstGeom>
          <a:solidFill>
            <a:srgbClr val="99FFFF"/>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198" name="Rectangle 1033"/>
          <p:cNvSpPr>
            <a:spLocks noChangeArrowheads="1"/>
          </p:cNvSpPr>
          <p:nvPr/>
        </p:nvSpPr>
        <p:spPr bwMode="auto">
          <a:xfrm>
            <a:off x="3352800" y="5022850"/>
            <a:ext cx="1435100" cy="1358900"/>
          </a:xfrm>
          <a:prstGeom prst="rect">
            <a:avLst/>
          </a:prstGeom>
          <a:solidFill>
            <a:srgbClr val="DDDDDD"/>
          </a:solidFill>
          <a:ln w="12700">
            <a:solidFill>
              <a:schemeClr val="accent2"/>
            </a:solidFill>
            <a:miter lim="800000"/>
            <a:headEnd/>
            <a:tailEnd/>
          </a:ln>
        </p:spPr>
        <p:txBody>
          <a:bodyPr wrap="none" lIns="92075" tIns="46038" rIns="92075" bIns="46038" anchor="ct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US" altLang="ru-RU" sz="2400"/>
              <a:t>Database</a:t>
            </a:r>
            <a:endParaRPr lang="ru-RU" altLang="ru-RU" sz="2400">
              <a:latin typeface="Arial Cyr" charset="-52"/>
            </a:endParaRPr>
          </a:p>
        </p:txBody>
      </p:sp>
      <p:sp>
        <p:nvSpPr>
          <p:cNvPr id="8199" name="Rectangle 1034"/>
          <p:cNvSpPr>
            <a:spLocks noChangeArrowheads="1"/>
          </p:cNvSpPr>
          <p:nvPr/>
        </p:nvSpPr>
        <p:spPr bwMode="auto">
          <a:xfrm>
            <a:off x="1811338" y="3413125"/>
            <a:ext cx="184785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algn="ctr" eaLnBrk="1" hangingPunct="1">
              <a:spcBef>
                <a:spcPct val="0"/>
              </a:spcBef>
              <a:buClrTx/>
              <a:buSzTx/>
              <a:buFontTx/>
              <a:buNone/>
            </a:pPr>
            <a:r>
              <a:rPr lang="en-US" altLang="ru-RU" sz="2400"/>
              <a:t>Tuning of</a:t>
            </a:r>
            <a:endParaRPr lang="ru-RU" altLang="ru-RU" sz="2400"/>
          </a:p>
          <a:p>
            <a:pPr algn="ctr" eaLnBrk="1" hangingPunct="1">
              <a:spcBef>
                <a:spcPct val="0"/>
              </a:spcBef>
              <a:buClrTx/>
              <a:buSzTx/>
              <a:buFontTx/>
              <a:buNone/>
            </a:pPr>
            <a:r>
              <a:rPr lang="en-US" altLang="ru-RU" sz="2400"/>
              <a:t>network</a:t>
            </a:r>
            <a:endParaRPr lang="ru-RU" altLang="ru-RU" sz="2400"/>
          </a:p>
          <a:p>
            <a:pPr algn="ctr" eaLnBrk="1" hangingPunct="1">
              <a:spcBef>
                <a:spcPct val="0"/>
              </a:spcBef>
              <a:buClrTx/>
              <a:buSzTx/>
              <a:buFontTx/>
              <a:buNone/>
            </a:pPr>
            <a:r>
              <a:rPr lang="en-US" altLang="ru-RU" sz="2400"/>
              <a:t>parameters</a:t>
            </a:r>
          </a:p>
          <a:p>
            <a:pPr algn="ctr" eaLnBrk="1" hangingPunct="1">
              <a:spcBef>
                <a:spcPct val="0"/>
              </a:spcBef>
              <a:buClrTx/>
              <a:buSzTx/>
              <a:buFontTx/>
              <a:buNone/>
            </a:pPr>
            <a:r>
              <a:rPr lang="en-US" altLang="ru-RU" sz="2400">
                <a:latin typeface="Arial Cyr" charset="-52"/>
              </a:rPr>
              <a:t>(weights)</a:t>
            </a:r>
            <a:endParaRPr lang="ru-RU" altLang="ru-RU" sz="2400">
              <a:latin typeface="Arial Cyr" charset="-52"/>
            </a:endParaRPr>
          </a:p>
        </p:txBody>
      </p:sp>
      <p:sp>
        <p:nvSpPr>
          <p:cNvPr id="8200" name="Oval 1035"/>
          <p:cNvSpPr>
            <a:spLocks noChangeArrowheads="1"/>
          </p:cNvSpPr>
          <p:nvPr/>
        </p:nvSpPr>
        <p:spPr bwMode="auto">
          <a:xfrm>
            <a:off x="5492750" y="1987550"/>
            <a:ext cx="3490913" cy="4406900"/>
          </a:xfrm>
          <a:prstGeom prst="ellipse">
            <a:avLst/>
          </a:prstGeom>
          <a:solidFill>
            <a:srgbClr val="99FFFF"/>
          </a:solidFill>
          <a:ln w="12700">
            <a:solidFill>
              <a:schemeClr val="tx1"/>
            </a:solidFill>
            <a:round/>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01" name="Rectangle 1036"/>
          <p:cNvSpPr>
            <a:spLocks noChangeArrowheads="1"/>
          </p:cNvSpPr>
          <p:nvPr/>
        </p:nvSpPr>
        <p:spPr bwMode="auto">
          <a:xfrm>
            <a:off x="6848475" y="5699125"/>
            <a:ext cx="8556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2400"/>
              <a:t>Data</a:t>
            </a:r>
            <a:endParaRPr lang="ru-RU" altLang="ru-RU" sz="2400">
              <a:latin typeface="Arial Cyr" charset="-52"/>
            </a:endParaRPr>
          </a:p>
        </p:txBody>
      </p:sp>
      <p:sp>
        <p:nvSpPr>
          <p:cNvPr id="8202" name="Rectangle 1037"/>
          <p:cNvSpPr>
            <a:spLocks noChangeArrowheads="1"/>
          </p:cNvSpPr>
          <p:nvPr/>
        </p:nvSpPr>
        <p:spPr bwMode="auto">
          <a:xfrm>
            <a:off x="6623050" y="2193925"/>
            <a:ext cx="1298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2400"/>
              <a:t>Answer</a:t>
            </a:r>
            <a:endParaRPr lang="ru-RU" altLang="ru-RU" sz="2400">
              <a:latin typeface="Arial Cyr" charset="-52"/>
            </a:endParaRPr>
          </a:p>
        </p:txBody>
      </p:sp>
      <p:sp>
        <p:nvSpPr>
          <p:cNvPr id="8203" name="AutoShape 1038"/>
          <p:cNvSpPr>
            <a:spLocks noChangeArrowheads="1"/>
          </p:cNvSpPr>
          <p:nvPr/>
        </p:nvSpPr>
        <p:spPr bwMode="auto">
          <a:xfrm>
            <a:off x="3816350" y="3587750"/>
            <a:ext cx="444500" cy="1120775"/>
          </a:xfrm>
          <a:prstGeom prst="upArrow">
            <a:avLst>
              <a:gd name="adj1" fmla="val 50000"/>
              <a:gd name="adj2" fmla="val 109986"/>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04" name="AutoShape 1039"/>
          <p:cNvSpPr>
            <a:spLocks noChangeArrowheads="1"/>
          </p:cNvSpPr>
          <p:nvPr/>
        </p:nvSpPr>
        <p:spPr bwMode="auto">
          <a:xfrm>
            <a:off x="7092950" y="4959350"/>
            <a:ext cx="368300" cy="749300"/>
          </a:xfrm>
          <a:prstGeom prst="upArrow">
            <a:avLst>
              <a:gd name="adj1" fmla="val 50000"/>
              <a:gd name="adj2" fmla="val 101715"/>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05" name="AutoShape 1040"/>
          <p:cNvSpPr>
            <a:spLocks noChangeArrowheads="1"/>
          </p:cNvSpPr>
          <p:nvPr/>
        </p:nvSpPr>
        <p:spPr bwMode="auto">
          <a:xfrm>
            <a:off x="7092950" y="2673350"/>
            <a:ext cx="368300" cy="749300"/>
          </a:xfrm>
          <a:prstGeom prst="upArrow">
            <a:avLst>
              <a:gd name="adj1" fmla="val 50000"/>
              <a:gd name="adj2" fmla="val 101715"/>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06" name="Rectangle 1041"/>
          <p:cNvSpPr>
            <a:spLocks noChangeArrowheads="1"/>
          </p:cNvSpPr>
          <p:nvPr/>
        </p:nvSpPr>
        <p:spPr bwMode="auto">
          <a:xfrm>
            <a:off x="5988050" y="4479925"/>
            <a:ext cx="25447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2400"/>
              <a:t>Trained network</a:t>
            </a:r>
            <a:endParaRPr lang="ru-RU" altLang="ru-RU" sz="2400">
              <a:latin typeface="Arial Cyr" charset="-52"/>
            </a:endParaRPr>
          </a:p>
        </p:txBody>
      </p:sp>
      <p:grpSp>
        <p:nvGrpSpPr>
          <p:cNvPr id="8207" name="Group 1065"/>
          <p:cNvGrpSpPr>
            <a:grpSpLocks/>
          </p:cNvGrpSpPr>
          <p:nvPr/>
        </p:nvGrpSpPr>
        <p:grpSpPr bwMode="auto">
          <a:xfrm>
            <a:off x="381000" y="2216150"/>
            <a:ext cx="1828800" cy="977900"/>
            <a:chOff x="240" y="1396"/>
            <a:chExt cx="1152" cy="616"/>
          </a:xfrm>
        </p:grpSpPr>
        <p:sp>
          <p:nvSpPr>
            <p:cNvPr id="8259" name="Line 1042"/>
            <p:cNvSpPr>
              <a:spLocks noChangeShapeType="1"/>
            </p:cNvSpPr>
            <p:nvPr/>
          </p:nvSpPr>
          <p:spPr bwMode="auto">
            <a:xfrm>
              <a:off x="240" y="144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0" name="Line 1043"/>
            <p:cNvSpPr>
              <a:spLocks noChangeShapeType="1"/>
            </p:cNvSpPr>
            <p:nvPr/>
          </p:nvSpPr>
          <p:spPr bwMode="auto">
            <a:xfrm>
              <a:off x="240" y="192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1" name="Line 1044"/>
            <p:cNvSpPr>
              <a:spLocks noChangeShapeType="1"/>
            </p:cNvSpPr>
            <p:nvPr/>
          </p:nvSpPr>
          <p:spPr bwMode="auto">
            <a:xfrm>
              <a:off x="864" y="1440"/>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2" name="Line 1045"/>
            <p:cNvSpPr>
              <a:spLocks noChangeShapeType="1"/>
            </p:cNvSpPr>
            <p:nvPr/>
          </p:nvSpPr>
          <p:spPr bwMode="auto">
            <a:xfrm>
              <a:off x="864" y="1680"/>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3" name="Line 1046"/>
            <p:cNvSpPr>
              <a:spLocks noChangeShapeType="1"/>
            </p:cNvSpPr>
            <p:nvPr/>
          </p:nvSpPr>
          <p:spPr bwMode="auto">
            <a:xfrm flipV="1">
              <a:off x="864" y="1680"/>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4" name="Line 1047"/>
            <p:cNvSpPr>
              <a:spLocks noChangeShapeType="1"/>
            </p:cNvSpPr>
            <p:nvPr/>
          </p:nvSpPr>
          <p:spPr bwMode="auto">
            <a:xfrm>
              <a:off x="240" y="1680"/>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5" name="Line 1048"/>
            <p:cNvSpPr>
              <a:spLocks noChangeShapeType="1"/>
            </p:cNvSpPr>
            <p:nvPr/>
          </p:nvSpPr>
          <p:spPr bwMode="auto">
            <a:xfrm>
              <a:off x="480" y="1440"/>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6" name="Line 1049"/>
            <p:cNvSpPr>
              <a:spLocks noChangeShapeType="1"/>
            </p:cNvSpPr>
            <p:nvPr/>
          </p:nvSpPr>
          <p:spPr bwMode="auto">
            <a:xfrm>
              <a:off x="480" y="1440"/>
              <a:ext cx="33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7" name="Line 1050"/>
            <p:cNvSpPr>
              <a:spLocks noChangeShapeType="1"/>
            </p:cNvSpPr>
            <p:nvPr/>
          </p:nvSpPr>
          <p:spPr bwMode="auto">
            <a:xfrm>
              <a:off x="528" y="1440"/>
              <a:ext cx="2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8" name="Line 1051"/>
            <p:cNvSpPr>
              <a:spLocks noChangeShapeType="1"/>
            </p:cNvSpPr>
            <p:nvPr/>
          </p:nvSpPr>
          <p:spPr bwMode="auto">
            <a:xfrm flipV="1">
              <a:off x="528" y="1440"/>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69" name="Line 1052"/>
            <p:cNvSpPr>
              <a:spLocks noChangeShapeType="1"/>
            </p:cNvSpPr>
            <p:nvPr/>
          </p:nvSpPr>
          <p:spPr bwMode="auto">
            <a:xfrm>
              <a:off x="528" y="1680"/>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70" name="Line 1053"/>
            <p:cNvSpPr>
              <a:spLocks noChangeShapeType="1"/>
            </p:cNvSpPr>
            <p:nvPr/>
          </p:nvSpPr>
          <p:spPr bwMode="auto">
            <a:xfrm>
              <a:off x="480" y="1680"/>
              <a:ext cx="28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71" name="Line 1054"/>
            <p:cNvSpPr>
              <a:spLocks noChangeShapeType="1"/>
            </p:cNvSpPr>
            <p:nvPr/>
          </p:nvSpPr>
          <p:spPr bwMode="auto">
            <a:xfrm flipV="1">
              <a:off x="480" y="1440"/>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72" name="Line 1055"/>
            <p:cNvSpPr>
              <a:spLocks noChangeShapeType="1"/>
            </p:cNvSpPr>
            <p:nvPr/>
          </p:nvSpPr>
          <p:spPr bwMode="auto">
            <a:xfrm flipV="1">
              <a:off x="480" y="1680"/>
              <a:ext cx="336"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73" name="Line 1056"/>
            <p:cNvSpPr>
              <a:spLocks noChangeShapeType="1"/>
            </p:cNvSpPr>
            <p:nvPr/>
          </p:nvSpPr>
          <p:spPr bwMode="auto">
            <a:xfrm>
              <a:off x="480" y="1920"/>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74" name="Rectangle 1057"/>
            <p:cNvSpPr>
              <a:spLocks noChangeArrowheads="1"/>
            </p:cNvSpPr>
            <p:nvPr/>
          </p:nvSpPr>
          <p:spPr bwMode="auto">
            <a:xfrm>
              <a:off x="388" y="139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75" name="Rectangle 1058"/>
            <p:cNvSpPr>
              <a:spLocks noChangeArrowheads="1"/>
            </p:cNvSpPr>
            <p:nvPr/>
          </p:nvSpPr>
          <p:spPr bwMode="auto">
            <a:xfrm>
              <a:off x="388" y="163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76" name="Rectangle 1059"/>
            <p:cNvSpPr>
              <a:spLocks noChangeArrowheads="1"/>
            </p:cNvSpPr>
            <p:nvPr/>
          </p:nvSpPr>
          <p:spPr bwMode="auto">
            <a:xfrm>
              <a:off x="388" y="187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77" name="Rectangle 1060"/>
            <p:cNvSpPr>
              <a:spLocks noChangeArrowheads="1"/>
            </p:cNvSpPr>
            <p:nvPr/>
          </p:nvSpPr>
          <p:spPr bwMode="auto">
            <a:xfrm>
              <a:off x="772" y="139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78" name="Rectangle 1061"/>
            <p:cNvSpPr>
              <a:spLocks noChangeArrowheads="1"/>
            </p:cNvSpPr>
            <p:nvPr/>
          </p:nvSpPr>
          <p:spPr bwMode="auto">
            <a:xfrm>
              <a:off x="772" y="163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79" name="Rectangle 1062"/>
            <p:cNvSpPr>
              <a:spLocks noChangeArrowheads="1"/>
            </p:cNvSpPr>
            <p:nvPr/>
          </p:nvSpPr>
          <p:spPr bwMode="auto">
            <a:xfrm>
              <a:off x="772" y="187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80" name="Line 1063"/>
            <p:cNvSpPr>
              <a:spLocks noChangeShapeType="1"/>
            </p:cNvSpPr>
            <p:nvPr/>
          </p:nvSpPr>
          <p:spPr bwMode="auto">
            <a:xfrm>
              <a:off x="1152" y="1680"/>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81" name="Rectangle 1064"/>
            <p:cNvSpPr>
              <a:spLocks noChangeArrowheads="1"/>
            </p:cNvSpPr>
            <p:nvPr/>
          </p:nvSpPr>
          <p:spPr bwMode="auto">
            <a:xfrm>
              <a:off x="1108" y="1636"/>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grpSp>
      <p:grpSp>
        <p:nvGrpSpPr>
          <p:cNvPr id="8208" name="Group 1089"/>
          <p:cNvGrpSpPr>
            <a:grpSpLocks/>
          </p:cNvGrpSpPr>
          <p:nvPr/>
        </p:nvGrpSpPr>
        <p:grpSpPr bwMode="auto">
          <a:xfrm>
            <a:off x="6553200" y="3511550"/>
            <a:ext cx="1828800" cy="977900"/>
            <a:chOff x="4128" y="2212"/>
            <a:chExt cx="1152" cy="616"/>
          </a:xfrm>
        </p:grpSpPr>
        <p:sp>
          <p:nvSpPr>
            <p:cNvPr id="8236" name="Line 1066"/>
            <p:cNvSpPr>
              <a:spLocks noChangeShapeType="1"/>
            </p:cNvSpPr>
            <p:nvPr/>
          </p:nvSpPr>
          <p:spPr bwMode="auto">
            <a:xfrm>
              <a:off x="4128" y="225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37" name="Line 1067"/>
            <p:cNvSpPr>
              <a:spLocks noChangeShapeType="1"/>
            </p:cNvSpPr>
            <p:nvPr/>
          </p:nvSpPr>
          <p:spPr bwMode="auto">
            <a:xfrm>
              <a:off x="4128" y="273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38" name="Line 1068"/>
            <p:cNvSpPr>
              <a:spLocks noChangeShapeType="1"/>
            </p:cNvSpPr>
            <p:nvPr/>
          </p:nvSpPr>
          <p:spPr bwMode="auto">
            <a:xfrm>
              <a:off x="4752" y="225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39" name="Line 1069"/>
            <p:cNvSpPr>
              <a:spLocks noChangeShapeType="1"/>
            </p:cNvSpPr>
            <p:nvPr/>
          </p:nvSpPr>
          <p:spPr bwMode="auto">
            <a:xfrm>
              <a:off x="4752" y="2496"/>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0" name="Line 1070"/>
            <p:cNvSpPr>
              <a:spLocks noChangeShapeType="1"/>
            </p:cNvSpPr>
            <p:nvPr/>
          </p:nvSpPr>
          <p:spPr bwMode="auto">
            <a:xfrm flipV="1">
              <a:off x="4752" y="249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1" name="Line 1071"/>
            <p:cNvSpPr>
              <a:spLocks noChangeShapeType="1"/>
            </p:cNvSpPr>
            <p:nvPr/>
          </p:nvSpPr>
          <p:spPr bwMode="auto">
            <a:xfrm>
              <a:off x="4128" y="249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2" name="Line 1072"/>
            <p:cNvSpPr>
              <a:spLocks noChangeShapeType="1"/>
            </p:cNvSpPr>
            <p:nvPr/>
          </p:nvSpPr>
          <p:spPr bwMode="auto">
            <a:xfrm>
              <a:off x="4368" y="2256"/>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3" name="Line 1073"/>
            <p:cNvSpPr>
              <a:spLocks noChangeShapeType="1"/>
            </p:cNvSpPr>
            <p:nvPr/>
          </p:nvSpPr>
          <p:spPr bwMode="auto">
            <a:xfrm>
              <a:off x="4368" y="2256"/>
              <a:ext cx="33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4" name="Line 1074"/>
            <p:cNvSpPr>
              <a:spLocks noChangeShapeType="1"/>
            </p:cNvSpPr>
            <p:nvPr/>
          </p:nvSpPr>
          <p:spPr bwMode="auto">
            <a:xfrm>
              <a:off x="4416" y="2256"/>
              <a:ext cx="2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5" name="Line 1075"/>
            <p:cNvSpPr>
              <a:spLocks noChangeShapeType="1"/>
            </p:cNvSpPr>
            <p:nvPr/>
          </p:nvSpPr>
          <p:spPr bwMode="auto">
            <a:xfrm flipV="1">
              <a:off x="4416" y="225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6" name="Line 1076"/>
            <p:cNvSpPr>
              <a:spLocks noChangeShapeType="1"/>
            </p:cNvSpPr>
            <p:nvPr/>
          </p:nvSpPr>
          <p:spPr bwMode="auto">
            <a:xfrm>
              <a:off x="4416" y="2496"/>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7" name="Line 1077"/>
            <p:cNvSpPr>
              <a:spLocks noChangeShapeType="1"/>
            </p:cNvSpPr>
            <p:nvPr/>
          </p:nvSpPr>
          <p:spPr bwMode="auto">
            <a:xfrm>
              <a:off x="4368" y="2496"/>
              <a:ext cx="28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8" name="Line 1078"/>
            <p:cNvSpPr>
              <a:spLocks noChangeShapeType="1"/>
            </p:cNvSpPr>
            <p:nvPr/>
          </p:nvSpPr>
          <p:spPr bwMode="auto">
            <a:xfrm flipV="1">
              <a:off x="4368" y="2256"/>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49" name="Line 1079"/>
            <p:cNvSpPr>
              <a:spLocks noChangeShapeType="1"/>
            </p:cNvSpPr>
            <p:nvPr/>
          </p:nvSpPr>
          <p:spPr bwMode="auto">
            <a:xfrm flipV="1">
              <a:off x="4368" y="2496"/>
              <a:ext cx="336"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50" name="Line 1080"/>
            <p:cNvSpPr>
              <a:spLocks noChangeShapeType="1"/>
            </p:cNvSpPr>
            <p:nvPr/>
          </p:nvSpPr>
          <p:spPr bwMode="auto">
            <a:xfrm>
              <a:off x="4368" y="2736"/>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51" name="Rectangle 1081"/>
            <p:cNvSpPr>
              <a:spLocks noChangeArrowheads="1"/>
            </p:cNvSpPr>
            <p:nvPr/>
          </p:nvSpPr>
          <p:spPr bwMode="auto">
            <a:xfrm>
              <a:off x="4276" y="221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2" name="Rectangle 1082"/>
            <p:cNvSpPr>
              <a:spLocks noChangeArrowheads="1"/>
            </p:cNvSpPr>
            <p:nvPr/>
          </p:nvSpPr>
          <p:spPr bwMode="auto">
            <a:xfrm>
              <a:off x="4276" y="245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3" name="Rectangle 1083"/>
            <p:cNvSpPr>
              <a:spLocks noChangeArrowheads="1"/>
            </p:cNvSpPr>
            <p:nvPr/>
          </p:nvSpPr>
          <p:spPr bwMode="auto">
            <a:xfrm>
              <a:off x="4276" y="269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4" name="Rectangle 1084"/>
            <p:cNvSpPr>
              <a:spLocks noChangeArrowheads="1"/>
            </p:cNvSpPr>
            <p:nvPr/>
          </p:nvSpPr>
          <p:spPr bwMode="auto">
            <a:xfrm>
              <a:off x="4660" y="221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5" name="Rectangle 1085"/>
            <p:cNvSpPr>
              <a:spLocks noChangeArrowheads="1"/>
            </p:cNvSpPr>
            <p:nvPr/>
          </p:nvSpPr>
          <p:spPr bwMode="auto">
            <a:xfrm>
              <a:off x="4660" y="245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6" name="Rectangle 1086"/>
            <p:cNvSpPr>
              <a:spLocks noChangeArrowheads="1"/>
            </p:cNvSpPr>
            <p:nvPr/>
          </p:nvSpPr>
          <p:spPr bwMode="auto">
            <a:xfrm>
              <a:off x="4660" y="269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57" name="Line 1087"/>
            <p:cNvSpPr>
              <a:spLocks noChangeShapeType="1"/>
            </p:cNvSpPr>
            <p:nvPr/>
          </p:nvSpPr>
          <p:spPr bwMode="auto">
            <a:xfrm>
              <a:off x="5040" y="2496"/>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58" name="Rectangle 1088"/>
            <p:cNvSpPr>
              <a:spLocks noChangeArrowheads="1"/>
            </p:cNvSpPr>
            <p:nvPr/>
          </p:nvSpPr>
          <p:spPr bwMode="auto">
            <a:xfrm>
              <a:off x="4996" y="2452"/>
              <a:ext cx="136" cy="136"/>
            </a:xfrm>
            <a:prstGeom prst="rect">
              <a:avLst/>
            </a:prstGeom>
            <a:solidFill>
              <a:schemeClr val="hlink"/>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grpSp>
      <p:grpSp>
        <p:nvGrpSpPr>
          <p:cNvPr id="8209" name="Group 1113"/>
          <p:cNvGrpSpPr>
            <a:grpSpLocks/>
          </p:cNvGrpSpPr>
          <p:nvPr/>
        </p:nvGrpSpPr>
        <p:grpSpPr bwMode="auto">
          <a:xfrm>
            <a:off x="3124200" y="2368550"/>
            <a:ext cx="1828800" cy="977900"/>
            <a:chOff x="1968" y="1492"/>
            <a:chExt cx="1152" cy="616"/>
          </a:xfrm>
        </p:grpSpPr>
        <p:sp>
          <p:nvSpPr>
            <p:cNvPr id="8213" name="Line 1090"/>
            <p:cNvSpPr>
              <a:spLocks noChangeShapeType="1"/>
            </p:cNvSpPr>
            <p:nvPr/>
          </p:nvSpPr>
          <p:spPr bwMode="auto">
            <a:xfrm>
              <a:off x="1968" y="153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4" name="Line 1091"/>
            <p:cNvSpPr>
              <a:spLocks noChangeShapeType="1"/>
            </p:cNvSpPr>
            <p:nvPr/>
          </p:nvSpPr>
          <p:spPr bwMode="auto">
            <a:xfrm>
              <a:off x="1968" y="201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5" name="Line 1092"/>
            <p:cNvSpPr>
              <a:spLocks noChangeShapeType="1"/>
            </p:cNvSpPr>
            <p:nvPr/>
          </p:nvSpPr>
          <p:spPr bwMode="auto">
            <a:xfrm>
              <a:off x="2592" y="153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6" name="Line 1093"/>
            <p:cNvSpPr>
              <a:spLocks noChangeShapeType="1"/>
            </p:cNvSpPr>
            <p:nvPr/>
          </p:nvSpPr>
          <p:spPr bwMode="auto">
            <a:xfrm>
              <a:off x="2592" y="1776"/>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7" name="Line 1094"/>
            <p:cNvSpPr>
              <a:spLocks noChangeShapeType="1"/>
            </p:cNvSpPr>
            <p:nvPr/>
          </p:nvSpPr>
          <p:spPr bwMode="auto">
            <a:xfrm flipV="1">
              <a:off x="2592" y="177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8" name="Line 1095"/>
            <p:cNvSpPr>
              <a:spLocks noChangeShapeType="1"/>
            </p:cNvSpPr>
            <p:nvPr/>
          </p:nvSpPr>
          <p:spPr bwMode="auto">
            <a:xfrm>
              <a:off x="1968" y="1776"/>
              <a:ext cx="19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19" name="Line 1096"/>
            <p:cNvSpPr>
              <a:spLocks noChangeShapeType="1"/>
            </p:cNvSpPr>
            <p:nvPr/>
          </p:nvSpPr>
          <p:spPr bwMode="auto">
            <a:xfrm>
              <a:off x="2208" y="1536"/>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0" name="Line 1097"/>
            <p:cNvSpPr>
              <a:spLocks noChangeShapeType="1"/>
            </p:cNvSpPr>
            <p:nvPr/>
          </p:nvSpPr>
          <p:spPr bwMode="auto">
            <a:xfrm>
              <a:off x="2208" y="1536"/>
              <a:ext cx="336" cy="288"/>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1" name="Line 1098"/>
            <p:cNvSpPr>
              <a:spLocks noChangeShapeType="1"/>
            </p:cNvSpPr>
            <p:nvPr/>
          </p:nvSpPr>
          <p:spPr bwMode="auto">
            <a:xfrm>
              <a:off x="2256" y="1536"/>
              <a:ext cx="288"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2" name="Line 1099"/>
            <p:cNvSpPr>
              <a:spLocks noChangeShapeType="1"/>
            </p:cNvSpPr>
            <p:nvPr/>
          </p:nvSpPr>
          <p:spPr bwMode="auto">
            <a:xfrm flipV="1">
              <a:off x="2256" y="1536"/>
              <a:ext cx="240"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3" name="Line 1100"/>
            <p:cNvSpPr>
              <a:spLocks noChangeShapeType="1"/>
            </p:cNvSpPr>
            <p:nvPr/>
          </p:nvSpPr>
          <p:spPr bwMode="auto">
            <a:xfrm>
              <a:off x="2256" y="1776"/>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4" name="Line 1101"/>
            <p:cNvSpPr>
              <a:spLocks noChangeShapeType="1"/>
            </p:cNvSpPr>
            <p:nvPr/>
          </p:nvSpPr>
          <p:spPr bwMode="auto">
            <a:xfrm>
              <a:off x="2208" y="1776"/>
              <a:ext cx="288"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5" name="Line 1102"/>
            <p:cNvSpPr>
              <a:spLocks noChangeShapeType="1"/>
            </p:cNvSpPr>
            <p:nvPr/>
          </p:nvSpPr>
          <p:spPr bwMode="auto">
            <a:xfrm flipV="1">
              <a:off x="2208" y="1536"/>
              <a:ext cx="288" cy="48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6" name="Line 1103"/>
            <p:cNvSpPr>
              <a:spLocks noChangeShapeType="1"/>
            </p:cNvSpPr>
            <p:nvPr/>
          </p:nvSpPr>
          <p:spPr bwMode="auto">
            <a:xfrm flipV="1">
              <a:off x="2208" y="1776"/>
              <a:ext cx="336" cy="24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7" name="Line 1104"/>
            <p:cNvSpPr>
              <a:spLocks noChangeShapeType="1"/>
            </p:cNvSpPr>
            <p:nvPr/>
          </p:nvSpPr>
          <p:spPr bwMode="auto">
            <a:xfrm>
              <a:off x="2208" y="2016"/>
              <a:ext cx="336"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28" name="Rectangle 1105"/>
            <p:cNvSpPr>
              <a:spLocks noChangeArrowheads="1"/>
            </p:cNvSpPr>
            <p:nvPr/>
          </p:nvSpPr>
          <p:spPr bwMode="auto">
            <a:xfrm>
              <a:off x="2116" y="149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29" name="Rectangle 1106"/>
            <p:cNvSpPr>
              <a:spLocks noChangeArrowheads="1"/>
            </p:cNvSpPr>
            <p:nvPr/>
          </p:nvSpPr>
          <p:spPr bwMode="auto">
            <a:xfrm>
              <a:off x="2116" y="173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30" name="Rectangle 1107"/>
            <p:cNvSpPr>
              <a:spLocks noChangeArrowheads="1"/>
            </p:cNvSpPr>
            <p:nvPr/>
          </p:nvSpPr>
          <p:spPr bwMode="auto">
            <a:xfrm>
              <a:off x="2116" y="197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31" name="Rectangle 1108"/>
            <p:cNvSpPr>
              <a:spLocks noChangeArrowheads="1"/>
            </p:cNvSpPr>
            <p:nvPr/>
          </p:nvSpPr>
          <p:spPr bwMode="auto">
            <a:xfrm>
              <a:off x="2500" y="149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32" name="Rectangle 1109"/>
            <p:cNvSpPr>
              <a:spLocks noChangeArrowheads="1"/>
            </p:cNvSpPr>
            <p:nvPr/>
          </p:nvSpPr>
          <p:spPr bwMode="auto">
            <a:xfrm>
              <a:off x="2500" y="173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33" name="Rectangle 1110"/>
            <p:cNvSpPr>
              <a:spLocks noChangeArrowheads="1"/>
            </p:cNvSpPr>
            <p:nvPr/>
          </p:nvSpPr>
          <p:spPr bwMode="auto">
            <a:xfrm>
              <a:off x="2500" y="197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8234" name="Line 1111"/>
            <p:cNvSpPr>
              <a:spLocks noChangeShapeType="1"/>
            </p:cNvSpPr>
            <p:nvPr/>
          </p:nvSpPr>
          <p:spPr bwMode="auto">
            <a:xfrm>
              <a:off x="2880" y="1776"/>
              <a:ext cx="24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a:lstStyle/>
            <a:p>
              <a:endParaRPr lang="ru-RU"/>
            </a:p>
          </p:txBody>
        </p:sp>
        <p:sp>
          <p:nvSpPr>
            <p:cNvPr id="8235" name="Rectangle 1112"/>
            <p:cNvSpPr>
              <a:spLocks noChangeArrowheads="1"/>
            </p:cNvSpPr>
            <p:nvPr/>
          </p:nvSpPr>
          <p:spPr bwMode="auto">
            <a:xfrm>
              <a:off x="2836" y="1732"/>
              <a:ext cx="136" cy="136"/>
            </a:xfrm>
            <a:prstGeom prst="rect">
              <a:avLst/>
            </a:prstGeom>
            <a:solidFill>
              <a:schemeClr val="tx2"/>
            </a:solidFill>
            <a:ln w="12700">
              <a:solidFill>
                <a:schemeClr val="accent2"/>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grpSp>
      <p:sp>
        <p:nvSpPr>
          <p:cNvPr id="8210" name="Rectangle 1114"/>
          <p:cNvSpPr>
            <a:spLocks noGrp="1" noChangeArrowheads="1"/>
          </p:cNvSpPr>
          <p:nvPr>
            <p:ph type="title"/>
          </p:nvPr>
        </p:nvSpPr>
        <p:spPr>
          <a:xfrm>
            <a:off x="685800" y="307975"/>
            <a:ext cx="7772400" cy="457200"/>
          </a:xfr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rmAutofit fontScale="90000"/>
          </a:bodyPr>
          <a:lstStyle/>
          <a:p>
            <a:pPr fontAlgn="base">
              <a:spcAft>
                <a:spcPct val="0"/>
              </a:spcAft>
            </a:pPr>
            <a:r>
              <a:rPr lang="en-US" altLang="ru-RU" sz="2800" b="1" kern="0" dirty="0" smtClean="0">
                <a:solidFill>
                  <a:schemeClr val="tx2"/>
                </a:solidFill>
              </a:rPr>
              <a:t>Use  of  an  Artificial  Neural  Network</a:t>
            </a:r>
            <a:endParaRPr lang="en-US" altLang="ru-RU" sz="2800" b="1" kern="0" dirty="0">
              <a:solidFill>
                <a:schemeClr val="tx2"/>
              </a:solidFill>
            </a:endParaRPr>
          </a:p>
        </p:txBody>
      </p:sp>
      <p:sp>
        <p:nvSpPr>
          <p:cNvPr id="12380" name="Rectangle 1116"/>
          <p:cNvSpPr>
            <a:spLocks noChangeArrowheads="1"/>
          </p:cNvSpPr>
          <p:nvPr/>
        </p:nvSpPr>
        <p:spPr bwMode="auto">
          <a:xfrm>
            <a:off x="2660650" y="879475"/>
            <a:ext cx="26320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2075" tIns="46038" rIns="92075" bIns="46038">
            <a:spAutoFit/>
          </a:bodyPr>
          <a:lstStyle>
            <a:lvl1pPr defTabSz="762000"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defTabSz="76200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defTabSz="7620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defTabSz="7620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defTabSz="7620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defTabSz="7620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r>
              <a:rPr lang="en-US" altLang="ru-RU" sz="2400" dirty="0"/>
              <a:t>Data preparation</a:t>
            </a:r>
            <a:endParaRPr lang="ru-RU" altLang="ru-RU" sz="2400" dirty="0">
              <a:latin typeface="Arial Cyr" charset="-52"/>
            </a:endParaRPr>
          </a:p>
        </p:txBody>
      </p:sp>
      <p:sp>
        <p:nvSpPr>
          <p:cNvPr id="12381" name="AutoShape 1117"/>
          <p:cNvSpPr>
            <a:spLocks noChangeArrowheads="1"/>
          </p:cNvSpPr>
          <p:nvPr/>
        </p:nvSpPr>
        <p:spPr bwMode="auto">
          <a:xfrm>
            <a:off x="5148263" y="1022350"/>
            <a:ext cx="520700" cy="215900"/>
          </a:xfrm>
          <a:prstGeom prst="rightArrow">
            <a:avLst>
              <a:gd name="adj1" fmla="val 50000"/>
              <a:gd name="adj2" fmla="val 120599"/>
            </a:avLst>
          </a:prstGeom>
          <a:solidFill>
            <a:schemeClr val="tx2"/>
          </a:solidFill>
          <a:ln w="12700">
            <a:solidFill>
              <a:schemeClr val="tx1"/>
            </a:solidFill>
            <a:miter lim="800000"/>
            <a:headEnd/>
            <a:tailEnd/>
          </a:ln>
        </p:spPr>
        <p:txBody>
          <a:bodyPr wrap="none" anchor="ctr"/>
          <a:lstStyle>
            <a:lvl1pPr eaLnBrk="0" hangingPunct="0">
              <a:spcBef>
                <a:spcPct val="20000"/>
              </a:spcBef>
              <a:buClr>
                <a:schemeClr val="accent1"/>
              </a:buClr>
              <a:buSzPct val="65000"/>
              <a:buFont typeface="Wingdings" pitchFamily="2" charset="2"/>
              <a:buChar char="n"/>
              <a:defRPr sz="3000">
                <a:solidFill>
                  <a:schemeClr val="tx1"/>
                </a:solidFill>
                <a:latin typeface="Arial" pitchFamily="34" charset="0"/>
              </a:defRPr>
            </a:lvl1pPr>
            <a:lvl2pPr marL="742950" indent="-285750" eaLnBrk="0" hangingPunct="0">
              <a:spcBef>
                <a:spcPct val="20000"/>
              </a:spcBef>
              <a:buClr>
                <a:schemeClr val="accent2"/>
              </a:buClr>
              <a:buSzPct val="60000"/>
              <a:buFont typeface="Wingdings" pitchFamily="2" charset="2"/>
              <a:buChar char="q"/>
              <a:defRPr sz="2600">
                <a:solidFill>
                  <a:schemeClr val="tx1"/>
                </a:solidFill>
                <a:latin typeface="Arial" pitchFamily="34" charset="0"/>
              </a:defRPr>
            </a:lvl2pPr>
            <a:lvl3pPr marL="1143000" indent="-228600" eaLnBrk="0" hangingPunct="0">
              <a:spcBef>
                <a:spcPct val="20000"/>
              </a:spcBef>
              <a:buClr>
                <a:schemeClr val="accent1"/>
              </a:buClr>
              <a:buSzPct val="65000"/>
              <a:buFont typeface="Wingdings" pitchFamily="2" charset="2"/>
              <a:buChar char="n"/>
              <a:defRPr sz="2200">
                <a:solidFill>
                  <a:schemeClr val="tx1"/>
                </a:solidFill>
                <a:latin typeface="Arial" pitchFamily="34" charset="0"/>
              </a:defRPr>
            </a:lvl3pPr>
            <a:lvl4pPr marL="1600200" indent="-228600" eaLnBrk="0" hangingPunct="0">
              <a:spcBef>
                <a:spcPct val="20000"/>
              </a:spcBef>
              <a:buClr>
                <a:schemeClr val="accent2"/>
              </a:buClr>
              <a:buSzPct val="70000"/>
              <a:buFont typeface="Wingdings" pitchFamily="2" charset="2"/>
              <a:buChar char="q"/>
              <a:defRPr sz="2000">
                <a:solidFill>
                  <a:schemeClr val="tx1"/>
                </a:solidFill>
                <a:latin typeface="Arial" pitchFamily="34" charset="0"/>
              </a:defRPr>
            </a:lvl4pPr>
            <a:lvl5pPr marL="2057400" indent="-228600" eaLnBrk="0" hangingPunct="0">
              <a:spcBef>
                <a:spcPct val="20000"/>
              </a:spcBef>
              <a:buClr>
                <a:schemeClr val="accent1"/>
              </a:buClr>
              <a:buSzPct val="75000"/>
              <a:buFont typeface="Wingdings" pitchFamily="2" charset="2"/>
              <a:buChar char="§"/>
              <a:defRPr sz="20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75000"/>
              <a:buFont typeface="Wingdings" pitchFamily="2" charset="2"/>
              <a:buChar char="§"/>
              <a:defRPr sz="2000">
                <a:solidFill>
                  <a:schemeClr val="tx1"/>
                </a:solidFill>
                <a:latin typeface="Arial" pitchFamily="34" charset="0"/>
              </a:defRPr>
            </a:lvl9pPr>
          </a:lstStyle>
          <a:p>
            <a:pPr eaLnBrk="1" hangingPunct="1">
              <a:spcBef>
                <a:spcPct val="0"/>
              </a:spcBef>
              <a:buClrTx/>
              <a:buSzTx/>
              <a:buFontTx/>
              <a:buNone/>
            </a:pPr>
            <a:endParaRPr lang="ru-RU" altLang="ru-RU" sz="2400">
              <a:latin typeface="Arial Cyr" charset="-52"/>
            </a:endParaRPr>
          </a:p>
        </p:txBody>
      </p:sp>
      <p:sp>
        <p:nvSpPr>
          <p:cNvPr id="2" name="TextBox 1"/>
          <p:cNvSpPr txBox="1"/>
          <p:nvPr/>
        </p:nvSpPr>
        <p:spPr>
          <a:xfrm>
            <a:off x="107504" y="4959350"/>
            <a:ext cx="2625154" cy="1631216"/>
          </a:xfrm>
          <a:prstGeom prst="rect">
            <a:avLst/>
          </a:prstGeom>
          <a:noFill/>
        </p:spPr>
        <p:txBody>
          <a:bodyPr wrap="square" rtlCol="0">
            <a:spAutoFit/>
          </a:bodyPr>
          <a:lstStyle/>
          <a:p>
            <a:r>
              <a:rPr lang="en-US" sz="2000" dirty="0" smtClean="0"/>
              <a:t>Training of an approximation</a:t>
            </a:r>
            <a:br>
              <a:rPr lang="en-US" sz="2000" dirty="0" smtClean="0"/>
            </a:br>
            <a:r>
              <a:rPr lang="en-US" sz="2000" dirty="0" smtClean="0"/>
              <a:t>model by examples instead of using a physically based model</a:t>
            </a:r>
            <a:endParaRPr lang="ru-RU" sz="2000" dirty="0"/>
          </a:p>
        </p:txBody>
      </p:sp>
    </p:spTree>
    <p:extLst>
      <p:ext uri="{BB962C8B-B14F-4D97-AF65-F5344CB8AC3E}">
        <p14:creationId xmlns:p14="http://schemas.microsoft.com/office/powerpoint/2010/main" val="2915177710"/>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4"/>
          <p:cNvSpPr>
            <a:spLocks noChangeArrowheads="1"/>
          </p:cNvSpPr>
          <p:nvPr/>
        </p:nvSpPr>
        <p:spPr bwMode="auto">
          <a:xfrm>
            <a:off x="611188"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800" b="1" dirty="0">
                <a:solidFill>
                  <a:srgbClr val="000066"/>
                </a:solidFill>
                <a:latin typeface="Arial" panose="020B0604020202020204" pitchFamily="34" charset="0"/>
              </a:rPr>
              <a:t>Input parameters and data sources</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2292"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2293"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8" name="Rectangle 4"/>
          <p:cNvSpPr>
            <a:spLocks noChangeArrowheads="1"/>
          </p:cNvSpPr>
          <p:nvPr/>
        </p:nvSpPr>
        <p:spPr bwMode="auto">
          <a:xfrm>
            <a:off x="468313" y="836712"/>
            <a:ext cx="8675687"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120000"/>
              </a:lnSpc>
              <a:spcBef>
                <a:spcPts val="12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Геомагнитные индексы:</a:t>
            </a:r>
          </a:p>
          <a:p>
            <a:pPr lvl="1" eaLnBrk="1" hangingPunct="1">
              <a:lnSpc>
                <a:spcPct val="120000"/>
              </a:lnSpc>
              <a:spcBef>
                <a:spcPts val="600"/>
              </a:spcBef>
              <a:spcAft>
                <a:spcPct val="0"/>
              </a:spcAft>
              <a:buClrTx/>
              <a:buSzTx/>
              <a:buFont typeface="Wingdings" panose="05000000000000000000" pitchFamily="2" charset="2"/>
              <a:buChar char="§"/>
            </a:pPr>
            <a:r>
              <a:rPr lang="en-US" altLang="ru-RU" sz="1800" dirty="0" smtClean="0">
                <a:solidFill>
                  <a:srgbClr val="0000FF"/>
                </a:solidFill>
                <a:latin typeface="Arial" panose="020B0604020202020204" pitchFamily="34" charset="0"/>
              </a:rPr>
              <a:t>World Data Center, Kyoto, Japan</a:t>
            </a:r>
            <a:endParaRPr lang="ru-RU" altLang="ru-RU" sz="1800" dirty="0" smtClean="0">
              <a:solidFill>
                <a:srgbClr val="0000FF"/>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Параметры солнечного ветра (СВ) и межпланетного магнитного поля (ММП) в точке Лагранжа </a:t>
            </a:r>
            <a:r>
              <a:rPr lang="en-US" altLang="ru-RU" sz="2000" dirty="0" smtClean="0">
                <a:solidFill>
                  <a:srgbClr val="000066"/>
                </a:solidFill>
                <a:latin typeface="Arial" panose="020B0604020202020204" pitchFamily="34" charset="0"/>
              </a:rPr>
              <a:t>L1 </a:t>
            </a:r>
            <a:r>
              <a:rPr lang="ru-RU" altLang="ru-RU" sz="2000" dirty="0" smtClean="0">
                <a:solidFill>
                  <a:srgbClr val="000066"/>
                </a:solidFill>
                <a:latin typeface="Arial" panose="020B0604020202020204" pitchFamily="34" charset="0"/>
              </a:rPr>
              <a:t>между Землёй и Солнцем:</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FF"/>
                </a:solidFill>
                <a:latin typeface="Arial" panose="020B0604020202020204" pitchFamily="34" charset="0"/>
              </a:rPr>
              <a:t>Данные космического аппарата </a:t>
            </a:r>
            <a:r>
              <a:rPr lang="en-US" altLang="ru-RU" sz="1800" dirty="0" smtClean="0">
                <a:solidFill>
                  <a:srgbClr val="0000FF"/>
                </a:solidFill>
                <a:latin typeface="Arial" panose="020B0604020202020204" pitchFamily="34" charset="0"/>
              </a:rPr>
              <a:t>ACE, </a:t>
            </a:r>
            <a:r>
              <a:rPr lang="ru-RU" altLang="ru-RU" sz="1800" dirty="0" smtClean="0">
                <a:solidFill>
                  <a:srgbClr val="0000FF"/>
                </a:solidFill>
                <a:latin typeface="Arial" panose="020B0604020202020204" pitchFamily="34" charset="0"/>
              </a:rPr>
              <a:t>приборы </a:t>
            </a:r>
            <a:r>
              <a:rPr lang="en-US" altLang="ru-RU" sz="1800" dirty="0" smtClean="0">
                <a:solidFill>
                  <a:srgbClr val="0000FF"/>
                </a:solidFill>
                <a:latin typeface="Arial" panose="020B0604020202020204" pitchFamily="34" charset="0"/>
              </a:rPr>
              <a:t>SWEPAM </a:t>
            </a:r>
            <a:r>
              <a:rPr lang="ru-RU" altLang="ru-RU" sz="1800" dirty="0" smtClean="0">
                <a:solidFill>
                  <a:srgbClr val="0000FF"/>
                </a:solidFill>
                <a:latin typeface="Arial" panose="020B0604020202020204" pitchFamily="34" charset="0"/>
              </a:rPr>
              <a:t>и </a:t>
            </a:r>
            <a:r>
              <a:rPr lang="en-US" altLang="ru-RU" sz="1800" dirty="0" smtClean="0">
                <a:solidFill>
                  <a:srgbClr val="0000FF"/>
                </a:solidFill>
                <a:latin typeface="Arial" panose="020B0604020202020204" pitchFamily="34" charset="0"/>
              </a:rPr>
              <a:t>MAG</a:t>
            </a:r>
            <a:endParaRPr lang="ru-RU" altLang="ru-RU" sz="1800" dirty="0" smtClean="0">
              <a:solidFill>
                <a:srgbClr val="0000FF"/>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Потоки РЭ ВРПЗ на геостационарной орбите:</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FF"/>
                </a:solidFill>
                <a:latin typeface="Arial" panose="020B0604020202020204" pitchFamily="34" charset="0"/>
              </a:rPr>
              <a:t>Данные проекта </a:t>
            </a:r>
            <a:r>
              <a:rPr lang="en-US" altLang="ru-RU" sz="1800" dirty="0" smtClean="0">
                <a:solidFill>
                  <a:srgbClr val="0000FF"/>
                </a:solidFill>
                <a:latin typeface="Arial" panose="020B0604020202020204" pitchFamily="34" charset="0"/>
              </a:rPr>
              <a:t>GOES</a:t>
            </a:r>
            <a:endParaRPr lang="ru-RU" altLang="ru-RU" sz="1800" dirty="0" smtClean="0">
              <a:solidFill>
                <a:srgbClr val="0000FF"/>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Изображения Солнца для расчёта площадей корональных дыр:</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FF"/>
                </a:solidFill>
                <a:latin typeface="Arial" panose="020B0604020202020204" pitchFamily="34" charset="0"/>
              </a:rPr>
              <a:t>Данные проекта </a:t>
            </a:r>
            <a:r>
              <a:rPr lang="en-US" altLang="ru-RU" sz="1800" dirty="0" smtClean="0">
                <a:solidFill>
                  <a:srgbClr val="0000FF"/>
                </a:solidFill>
                <a:latin typeface="Arial" panose="020B0604020202020204" pitchFamily="34" charset="0"/>
              </a:rPr>
              <a:t>SDO</a:t>
            </a:r>
            <a:r>
              <a:rPr lang="ru-RU" altLang="ru-RU" sz="1800" dirty="0" smtClean="0">
                <a:solidFill>
                  <a:srgbClr val="0000FF"/>
                </a:solidFill>
                <a:latin typeface="Arial" panose="020B0604020202020204" pitchFamily="34" charset="0"/>
              </a:rPr>
              <a:t>, прибор </a:t>
            </a:r>
            <a:r>
              <a:rPr lang="en-US" altLang="ru-RU" sz="1800" dirty="0" smtClean="0">
                <a:solidFill>
                  <a:srgbClr val="0000FF"/>
                </a:solidFill>
                <a:latin typeface="Arial" panose="020B0604020202020204" pitchFamily="34" charset="0"/>
              </a:rPr>
              <a:t>AIA</a:t>
            </a: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Значения индексов ультранизких частот (УНЧ) (</a:t>
            </a:r>
            <a:r>
              <a:rPr lang="en-US" altLang="ru-RU" sz="2000" dirty="0" smtClean="0">
                <a:solidFill>
                  <a:srgbClr val="000066"/>
                </a:solidFill>
                <a:latin typeface="Arial" panose="020B0604020202020204" pitchFamily="34" charset="0"/>
              </a:rPr>
              <a:t>ULF)</a:t>
            </a:r>
            <a:endParaRPr lang="ru-RU" altLang="ru-RU" sz="2000" dirty="0" smtClean="0">
              <a:solidFill>
                <a:srgbClr val="000066"/>
              </a:solidFill>
              <a:latin typeface="Arial" panose="020B0604020202020204" pitchFamily="34" charset="0"/>
            </a:endParaRP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FF"/>
                </a:solidFill>
                <a:latin typeface="Arial" panose="020B0604020202020204" pitchFamily="34" charset="0"/>
              </a:rPr>
              <a:t>Институт Физики Земли (ИФЗ РАН)</a:t>
            </a:r>
            <a:endParaRPr lang="en-US" altLang="ru-RU" sz="1800" dirty="0" smtClean="0">
              <a:solidFill>
                <a:srgbClr val="0000FF"/>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Число солнечных пятен</a:t>
            </a:r>
          </a:p>
          <a:p>
            <a:pPr lvl="1" eaLnBrk="1" hangingPunct="1">
              <a:lnSpc>
                <a:spcPct val="120000"/>
              </a:lnSpc>
              <a:spcBef>
                <a:spcPts val="600"/>
              </a:spcBef>
              <a:spcAft>
                <a:spcPct val="0"/>
              </a:spcAft>
              <a:buClrTx/>
              <a:buSzTx/>
              <a:buFont typeface="Wingdings" panose="05000000000000000000" pitchFamily="2" charset="2"/>
              <a:buChar char="§"/>
            </a:pPr>
            <a:r>
              <a:rPr lang="en-US" altLang="ru-RU" sz="1800" dirty="0" smtClean="0">
                <a:solidFill>
                  <a:srgbClr val="0000FF"/>
                </a:solidFill>
                <a:latin typeface="Arial" panose="020B0604020202020204" pitchFamily="34" charset="0"/>
              </a:rPr>
              <a:t>Royal Observatory of Belgium, Brussels</a:t>
            </a:r>
            <a:endParaRPr lang="ru-RU" altLang="ru-RU" sz="1800" dirty="0" smtClean="0">
              <a:solidFill>
                <a:srgbClr val="0000FF"/>
              </a:solidFill>
              <a:latin typeface="Arial" panose="020B0604020202020204" pitchFamily="34" charset="0"/>
            </a:endParaRPr>
          </a:p>
          <a:p>
            <a:pPr eaLnBrk="1" hangingPunct="1">
              <a:lnSpc>
                <a:spcPct val="120000"/>
              </a:lnSpc>
              <a:spcBef>
                <a:spcPts val="1200"/>
              </a:spcBef>
              <a:spcAft>
                <a:spcPct val="0"/>
              </a:spcAft>
              <a:buClrTx/>
              <a:buSzTx/>
              <a:buFont typeface="Wingdings" panose="05000000000000000000" pitchFamily="2" charset="2"/>
              <a:buChar char="§"/>
            </a:pPr>
            <a:endParaRPr lang="ru-RU" altLang="ru-RU" sz="1800" dirty="0">
              <a:solidFill>
                <a:srgbClr val="000066"/>
              </a:solidFill>
              <a:latin typeface="Arial" panose="020B0604020202020204" pitchFamily="34" charset="0"/>
            </a:endParaRPr>
          </a:p>
        </p:txBody>
      </p:sp>
    </p:spTree>
    <p:extLst>
      <p:ext uri="{BB962C8B-B14F-4D97-AF65-F5344CB8AC3E}">
        <p14:creationId xmlns:p14="http://schemas.microsoft.com/office/powerpoint/2010/main" val="22185070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4"/>
          <p:cNvSpPr>
            <a:spLocks noChangeArrowheads="1"/>
          </p:cNvSpPr>
          <p:nvPr/>
        </p:nvSpPr>
        <p:spPr bwMode="auto">
          <a:xfrm>
            <a:off x="539552"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ru-RU" altLang="ru-RU" sz="2800" b="1" dirty="0" smtClean="0">
                <a:solidFill>
                  <a:srgbClr val="000066"/>
                </a:solidFill>
                <a:latin typeface="Arial" panose="020B0604020202020204" pitchFamily="34" charset="0"/>
              </a:rPr>
              <a:t>Отбор и преобразование входных признаков</a:t>
            </a: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340" name="Line 5"/>
          <p:cNvSpPr>
            <a:spLocks noChangeShapeType="1"/>
          </p:cNvSpPr>
          <p:nvPr/>
        </p:nvSpPr>
        <p:spPr bwMode="auto">
          <a:xfrm flipV="1">
            <a:off x="179388" y="764704"/>
            <a:ext cx="8641084" cy="471"/>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4341"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 name="Rectangle 4"/>
          <p:cNvSpPr>
            <a:spLocks noChangeArrowheads="1"/>
          </p:cNvSpPr>
          <p:nvPr/>
        </p:nvSpPr>
        <p:spPr bwMode="auto">
          <a:xfrm>
            <a:off x="468313" y="836712"/>
            <a:ext cx="8675687"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Погружение временного ряда приводит к резкому увеличению числа входных признаков </a:t>
            </a:r>
            <a:r>
              <a:rPr lang="ru-RU" altLang="ru-RU" sz="1800" dirty="0" smtClean="0">
                <a:solidFill>
                  <a:srgbClr val="000066"/>
                </a:solidFill>
                <a:latin typeface="Arial" panose="020B0604020202020204" pitchFamily="34" charset="0"/>
              </a:rPr>
              <a:t>(</a:t>
            </a:r>
            <a:r>
              <a:rPr lang="ru-RU" altLang="ru-RU" sz="1800" dirty="0" smtClean="0">
                <a:solidFill>
                  <a:srgbClr val="0000FF"/>
                </a:solidFill>
                <a:latin typeface="Arial" panose="020B0604020202020204" pitchFamily="34" charset="0"/>
              </a:rPr>
              <a:t>число физических признаков × глубину погружения</a:t>
            </a:r>
            <a:r>
              <a:rPr lang="ru-RU" altLang="ru-RU" sz="2000" dirty="0" smtClean="0">
                <a:solidFill>
                  <a:srgbClr val="000066"/>
                </a:solidFill>
                <a:latin typeface="Arial" panose="020B0604020202020204" pitchFamily="34" charset="0"/>
              </a:rPr>
              <a:t>)</a:t>
            </a:r>
            <a:endParaRPr lang="ru-RU" altLang="ru-RU" sz="1800" dirty="0" smtClean="0">
              <a:solidFill>
                <a:srgbClr val="000066"/>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Это усложняет работу алгоритмов и увеличивает возможность</a:t>
            </a:r>
            <a:br>
              <a:rPr lang="ru-RU" altLang="ru-RU" sz="2000" dirty="0" smtClean="0">
                <a:solidFill>
                  <a:srgbClr val="000066"/>
                </a:solidFill>
                <a:latin typeface="Arial" panose="020B0604020202020204" pitchFamily="34" charset="0"/>
              </a:rPr>
            </a:br>
            <a:r>
              <a:rPr lang="ru-RU" altLang="ru-RU" sz="2000" dirty="0" smtClean="0">
                <a:solidFill>
                  <a:srgbClr val="000066"/>
                </a:solidFill>
                <a:latin typeface="Arial" panose="020B0604020202020204" pitchFamily="34" charset="0"/>
              </a:rPr>
              <a:t>т.н. переучивания </a:t>
            </a:r>
            <a:r>
              <a:rPr lang="ru-RU" altLang="ru-RU" sz="1800" dirty="0" smtClean="0">
                <a:solidFill>
                  <a:srgbClr val="000066"/>
                </a:solidFill>
                <a:latin typeface="Arial" panose="020B0604020202020204" pitchFamily="34" charset="0"/>
              </a:rPr>
              <a:t>(падения качества работы на </a:t>
            </a:r>
            <a:r>
              <a:rPr lang="ru-RU" altLang="ru-RU" sz="1800" dirty="0" smtClean="0">
                <a:solidFill>
                  <a:srgbClr val="CC0000"/>
                </a:solidFill>
                <a:latin typeface="Arial" panose="020B0604020202020204" pitchFamily="34" charset="0"/>
              </a:rPr>
              <a:t>независимых данных</a:t>
            </a:r>
            <a:r>
              <a:rPr lang="ru-RU" altLang="ru-RU" sz="2000" dirty="0" smtClean="0">
                <a:solidFill>
                  <a:srgbClr val="000066"/>
                </a:solidFill>
                <a:latin typeface="Arial" panose="020B0604020202020204" pitchFamily="34" charset="0"/>
              </a:rPr>
              <a:t>)</a:t>
            </a:r>
            <a:endParaRPr lang="ru-RU" altLang="ru-RU" sz="1800" dirty="0" smtClean="0">
              <a:solidFill>
                <a:srgbClr val="000066"/>
              </a:solidFill>
              <a:latin typeface="Arial" panose="020B0604020202020204" pitchFamily="34" charset="0"/>
            </a:endParaRP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Требуется увеличение количества примеров или </a:t>
            </a:r>
            <a:br>
              <a:rPr lang="ru-RU" altLang="ru-RU" sz="2000" dirty="0" smtClean="0">
                <a:solidFill>
                  <a:srgbClr val="000066"/>
                </a:solidFill>
                <a:latin typeface="Arial" panose="020B0604020202020204" pitchFamily="34" charset="0"/>
              </a:rPr>
            </a:br>
            <a:r>
              <a:rPr lang="ru-RU" altLang="ru-RU" sz="2000" dirty="0" smtClean="0">
                <a:solidFill>
                  <a:srgbClr val="000066"/>
                </a:solidFill>
                <a:latin typeface="Arial" panose="020B0604020202020204" pitchFamily="34" charset="0"/>
              </a:rPr>
              <a:t>понижение входной размерности данных</a:t>
            </a: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CC0000"/>
                </a:solidFill>
                <a:latin typeface="Arial" panose="020B0604020202020204" pitchFamily="34" charset="0"/>
              </a:rPr>
              <a:t>Количество примеров </a:t>
            </a:r>
            <a:r>
              <a:rPr lang="ru-RU" altLang="ru-RU" sz="2000" dirty="0" smtClean="0">
                <a:solidFill>
                  <a:srgbClr val="000066"/>
                </a:solidFill>
                <a:latin typeface="Arial" panose="020B0604020202020204" pitchFamily="34" charset="0"/>
              </a:rPr>
              <a:t>ограничено доступными массивами данных</a:t>
            </a: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CC0000"/>
                </a:solidFill>
                <a:latin typeface="Arial" panose="020B0604020202020204" pitchFamily="34" charset="0"/>
              </a:rPr>
              <a:t>Понижение входной размерности </a:t>
            </a:r>
            <a:r>
              <a:rPr lang="ru-RU" altLang="ru-RU" sz="2000" dirty="0" smtClean="0">
                <a:solidFill>
                  <a:srgbClr val="000066"/>
                </a:solidFill>
                <a:latin typeface="Arial" panose="020B0604020202020204" pitchFamily="34" charset="0"/>
              </a:rPr>
              <a:t>может быть достигнуто путем </a:t>
            </a:r>
            <a:r>
              <a:rPr lang="ru-RU" altLang="ru-RU" sz="2000" dirty="0" smtClean="0">
                <a:solidFill>
                  <a:srgbClr val="CC0000"/>
                </a:solidFill>
                <a:latin typeface="Arial" panose="020B0604020202020204" pitchFamily="34" charset="0"/>
              </a:rPr>
              <a:t>отбора </a:t>
            </a:r>
            <a:r>
              <a:rPr lang="ru-RU" altLang="ru-RU" sz="2000" dirty="0" smtClean="0">
                <a:solidFill>
                  <a:srgbClr val="000066"/>
                </a:solidFill>
                <a:latin typeface="Arial" panose="020B0604020202020204" pitchFamily="34" charset="0"/>
              </a:rPr>
              <a:t>существенных признаков или </a:t>
            </a:r>
            <a:r>
              <a:rPr lang="ru-RU" altLang="ru-RU" sz="2000" dirty="0" smtClean="0">
                <a:solidFill>
                  <a:srgbClr val="CC0000"/>
                </a:solidFill>
                <a:latin typeface="Arial" panose="020B0604020202020204" pitchFamily="34" charset="0"/>
              </a:rPr>
              <a:t>преобразования</a:t>
            </a:r>
            <a:r>
              <a:rPr lang="ru-RU" altLang="ru-RU" sz="2000" dirty="0" smtClean="0">
                <a:solidFill>
                  <a:srgbClr val="000066"/>
                </a:solidFill>
                <a:latin typeface="Arial" panose="020B0604020202020204" pitchFamily="34" charset="0"/>
              </a:rPr>
              <a:t> признаков</a:t>
            </a:r>
          </a:p>
          <a:p>
            <a:pPr eaLnBrk="1" hangingPunct="1">
              <a:lnSpc>
                <a:spcPct val="120000"/>
              </a:lnSpc>
              <a:spcBef>
                <a:spcPts val="600"/>
              </a:spcBef>
              <a:spcAft>
                <a:spcPct val="0"/>
              </a:spcAft>
              <a:buClrTx/>
              <a:buSzTx/>
              <a:buFont typeface="Wingdings" panose="05000000000000000000" pitchFamily="2" charset="2"/>
              <a:buChar char="§"/>
            </a:pPr>
            <a:r>
              <a:rPr lang="ru-RU" altLang="ru-RU" sz="2000" dirty="0" smtClean="0">
                <a:solidFill>
                  <a:srgbClr val="000066"/>
                </a:solidFill>
                <a:latin typeface="Arial" panose="020B0604020202020204" pitchFamily="34" charset="0"/>
              </a:rPr>
              <a:t>Адаптивные методы отбора признаков (</a:t>
            </a:r>
            <a:r>
              <a:rPr lang="ru-RU" altLang="ru-RU" sz="1800" dirty="0" smtClean="0">
                <a:solidFill>
                  <a:srgbClr val="000066"/>
                </a:solidFill>
                <a:latin typeface="Arial" panose="020B0604020202020204" pitchFamily="34" charset="0"/>
              </a:rPr>
              <a:t>плюс – интерпретируемость!</a:t>
            </a:r>
            <a:r>
              <a:rPr lang="ru-RU" altLang="ru-RU" sz="2000" dirty="0" smtClean="0">
                <a:solidFill>
                  <a:srgbClr val="000066"/>
                </a:solidFill>
                <a:latin typeface="Arial" panose="020B0604020202020204" pitchFamily="34" charset="0"/>
              </a:rPr>
              <a:t>): </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66"/>
                </a:solidFill>
                <a:latin typeface="Arial" panose="020B0604020202020204" pitchFamily="34" charset="0"/>
              </a:rPr>
              <a:t>Определение глубины погружения признака по автокорреляции</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66"/>
                </a:solidFill>
                <a:latin typeface="Arial" panose="020B0604020202020204" pitchFamily="34" charset="0"/>
              </a:rPr>
              <a:t>Отбор существенных признаков по кросс-корреляции</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66"/>
                </a:solidFill>
                <a:latin typeface="Arial" panose="020B0604020202020204" pitchFamily="34" charset="0"/>
              </a:rPr>
              <a:t>Нелинейные адаптивные методы отбора (в </a:t>
            </a:r>
            <a:r>
              <a:rPr lang="ru-RU" altLang="ru-RU" sz="1800" dirty="0" err="1" smtClean="0">
                <a:solidFill>
                  <a:srgbClr val="000066"/>
                </a:solidFill>
                <a:latin typeface="Arial" panose="020B0604020202020204" pitchFamily="34" charset="0"/>
              </a:rPr>
              <a:t>осн</a:t>
            </a:r>
            <a:r>
              <a:rPr lang="ru-RU" altLang="ru-RU" sz="1800" dirty="0" smtClean="0">
                <a:solidFill>
                  <a:srgbClr val="000066"/>
                </a:solidFill>
                <a:latin typeface="Arial" panose="020B0604020202020204" pitchFamily="34" charset="0"/>
              </a:rPr>
              <a:t>. </a:t>
            </a:r>
            <a:r>
              <a:rPr lang="ru-RU" altLang="ru-RU" sz="1800" dirty="0" err="1" smtClean="0">
                <a:solidFill>
                  <a:srgbClr val="000066"/>
                </a:solidFill>
                <a:latin typeface="Arial" panose="020B0604020202020204" pitchFamily="34" charset="0"/>
              </a:rPr>
              <a:t>нейросетевые</a:t>
            </a:r>
            <a:r>
              <a:rPr lang="ru-RU" altLang="ru-RU" sz="1800" dirty="0" smtClean="0">
                <a:solidFill>
                  <a:srgbClr val="000066"/>
                </a:solidFill>
                <a:latin typeface="Arial" panose="020B0604020202020204" pitchFamily="34" charset="0"/>
              </a:rPr>
              <a:t>)</a:t>
            </a:r>
          </a:p>
          <a:p>
            <a:pPr lvl="1" eaLnBrk="1" hangingPunct="1">
              <a:lnSpc>
                <a:spcPct val="120000"/>
              </a:lnSpc>
              <a:spcBef>
                <a:spcPts val="600"/>
              </a:spcBef>
              <a:spcAft>
                <a:spcPct val="0"/>
              </a:spcAft>
              <a:buClrTx/>
              <a:buSzTx/>
              <a:buFont typeface="Wingdings" panose="05000000000000000000" pitchFamily="2" charset="2"/>
              <a:buChar char="§"/>
            </a:pPr>
            <a:r>
              <a:rPr lang="ru-RU" altLang="ru-RU" sz="1800" dirty="0" smtClean="0">
                <a:solidFill>
                  <a:srgbClr val="000066"/>
                </a:solidFill>
                <a:latin typeface="Arial" panose="020B0604020202020204" pitchFamily="34" charset="0"/>
              </a:rPr>
              <a:t>Часто методы отбора требуют задания порога отбора</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2317" y="-124942"/>
            <a:ext cx="7296107" cy="6794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047279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4"/>
          <p:cNvSpPr>
            <a:spLocks noChangeArrowheads="1"/>
          </p:cNvSpPr>
          <p:nvPr/>
        </p:nvSpPr>
        <p:spPr bwMode="auto">
          <a:xfrm>
            <a:off x="611188"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None/>
            </a:pPr>
            <a:r>
              <a:rPr lang="en-US" altLang="ru-RU" sz="2800" dirty="0">
                <a:solidFill>
                  <a:srgbClr val="CC0000"/>
                </a:solidFill>
                <a:latin typeface="Arial" panose="020B0604020202020204" pitchFamily="34" charset="0"/>
              </a:rPr>
              <a:t>Forecast</a:t>
            </a:r>
            <a:r>
              <a:rPr lang="ru-RU" altLang="ru-RU" sz="2800" dirty="0">
                <a:solidFill>
                  <a:srgbClr val="000066"/>
                </a:solidFill>
                <a:latin typeface="Arial" panose="020B0604020202020204" pitchFamily="34" charset="0"/>
              </a:rPr>
              <a:t>: </a:t>
            </a:r>
          </a:p>
          <a:p>
            <a:pPr eaLnBrk="1" hangingPunct="1">
              <a:lnSpc>
                <a:spcPct val="90000"/>
              </a:lnSpc>
              <a:spcAft>
                <a:spcPct val="0"/>
              </a:spcAft>
              <a:buClrTx/>
              <a:buSzTx/>
              <a:buFontTx/>
              <a:buNone/>
            </a:pPr>
            <a:endParaRPr lang="en-US" altLang="ru-RU" sz="28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3316" name="Line 5"/>
          <p:cNvSpPr>
            <a:spLocks noChangeShapeType="1"/>
          </p:cNvSpPr>
          <p:nvPr/>
        </p:nvSpPr>
        <p:spPr bwMode="auto">
          <a:xfrm>
            <a:off x="179388" y="765175"/>
            <a:ext cx="72009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3317"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7" name="Rectangle 4"/>
          <p:cNvSpPr>
            <a:spLocks noChangeArrowheads="1"/>
          </p:cNvSpPr>
          <p:nvPr/>
        </p:nvSpPr>
        <p:spPr bwMode="auto">
          <a:xfrm>
            <a:off x="468313" y="836712"/>
            <a:ext cx="8675687"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lvl="1" eaLnBrk="1" hangingPunct="1">
              <a:lnSpc>
                <a:spcPct val="120000"/>
              </a:lnSpc>
              <a:spcBef>
                <a:spcPts val="600"/>
              </a:spcBef>
              <a:spcAft>
                <a:spcPct val="0"/>
              </a:spcAft>
              <a:buClrTx/>
              <a:buSzTx/>
              <a:buFont typeface="Wingdings" panose="05000000000000000000" pitchFamily="2" charset="2"/>
              <a:buChar char="§"/>
            </a:pPr>
            <a:r>
              <a:rPr lang="en-US" altLang="ru-RU" sz="2800" b="1" dirty="0" smtClean="0">
                <a:solidFill>
                  <a:srgbClr val="000066"/>
                </a:solidFill>
                <a:latin typeface="Arial" panose="020B0604020202020204" pitchFamily="34" charset="0"/>
              </a:rPr>
              <a:t>Hourly </a:t>
            </a:r>
            <a:r>
              <a:rPr lang="en-US" altLang="ru-RU" sz="2800" b="1" dirty="0" err="1">
                <a:solidFill>
                  <a:srgbClr val="000066"/>
                </a:solidFill>
                <a:latin typeface="Arial" panose="020B0604020202020204" pitchFamily="34" charset="0"/>
              </a:rPr>
              <a:t>Dst</a:t>
            </a:r>
            <a:r>
              <a:rPr lang="en-US" altLang="ru-RU" sz="2800" b="1" dirty="0">
                <a:solidFill>
                  <a:srgbClr val="000066"/>
                </a:solidFill>
                <a:latin typeface="Arial" panose="020B0604020202020204" pitchFamily="34" charset="0"/>
              </a:rPr>
              <a:t> index </a:t>
            </a:r>
            <a:r>
              <a:rPr lang="en-US" altLang="ru-RU" sz="2800" b="1" dirty="0" smtClean="0">
                <a:solidFill>
                  <a:srgbClr val="000066"/>
                </a:solidFill>
                <a:latin typeface="Arial" panose="020B0604020202020204" pitchFamily="34" charset="0"/>
              </a:rPr>
              <a:t>values</a:t>
            </a:r>
          </a:p>
          <a:p>
            <a:pPr lvl="1" eaLnBrk="1" hangingPunct="1">
              <a:lnSpc>
                <a:spcPct val="120000"/>
              </a:lnSpc>
              <a:spcBef>
                <a:spcPts val="600"/>
              </a:spcBef>
              <a:spcAft>
                <a:spcPct val="0"/>
              </a:spcAft>
              <a:buClrTx/>
              <a:buSzTx/>
              <a:buFont typeface="Wingdings" panose="05000000000000000000" pitchFamily="2" charset="2"/>
              <a:buChar char="§"/>
            </a:pPr>
            <a:r>
              <a:rPr lang="en-US" altLang="ru-RU" sz="2800" b="1" dirty="0" smtClean="0">
                <a:solidFill>
                  <a:srgbClr val="000066"/>
                </a:solidFill>
                <a:latin typeface="Arial" panose="020B0604020202020204" pitchFamily="34" charset="0"/>
              </a:rPr>
              <a:t>Three-hour </a:t>
            </a:r>
            <a:r>
              <a:rPr lang="en-US" altLang="ru-RU" sz="2800" b="1" dirty="0" err="1">
                <a:solidFill>
                  <a:srgbClr val="000066"/>
                </a:solidFill>
                <a:latin typeface="Arial" panose="020B0604020202020204" pitchFamily="34" charset="0"/>
              </a:rPr>
              <a:t>Kp</a:t>
            </a:r>
            <a:r>
              <a:rPr lang="en-US" altLang="ru-RU" sz="2800" b="1" dirty="0">
                <a:solidFill>
                  <a:srgbClr val="000066"/>
                </a:solidFill>
                <a:latin typeface="Arial" panose="020B0604020202020204" pitchFamily="34" charset="0"/>
              </a:rPr>
              <a:t> index </a:t>
            </a:r>
            <a:r>
              <a:rPr lang="en-US" altLang="ru-RU" sz="2800" b="1" dirty="0" smtClean="0">
                <a:solidFill>
                  <a:srgbClr val="000066"/>
                </a:solidFill>
                <a:latin typeface="Arial" panose="020B0604020202020204" pitchFamily="34" charset="0"/>
              </a:rPr>
              <a:t>values</a:t>
            </a:r>
          </a:p>
          <a:p>
            <a:pPr lvl="1" eaLnBrk="1" hangingPunct="1">
              <a:lnSpc>
                <a:spcPct val="120000"/>
              </a:lnSpc>
              <a:spcBef>
                <a:spcPts val="600"/>
              </a:spcBef>
              <a:spcAft>
                <a:spcPct val="0"/>
              </a:spcAft>
              <a:buClrTx/>
              <a:buSzTx/>
              <a:buFont typeface="Wingdings" panose="05000000000000000000" pitchFamily="2" charset="2"/>
              <a:buChar char="§"/>
            </a:pPr>
            <a:r>
              <a:rPr lang="en-US" altLang="ru-RU" sz="2800" b="1" dirty="0" smtClean="0">
                <a:solidFill>
                  <a:srgbClr val="000066"/>
                </a:solidFill>
                <a:latin typeface="Arial" panose="020B0604020202020204" pitchFamily="34" charset="0"/>
              </a:rPr>
              <a:t>Hourly </a:t>
            </a:r>
            <a:r>
              <a:rPr lang="en-US" altLang="ru-RU" sz="2800" b="1" dirty="0">
                <a:solidFill>
                  <a:srgbClr val="000066"/>
                </a:solidFill>
                <a:latin typeface="Arial" panose="020B0604020202020204" pitchFamily="34" charset="0"/>
              </a:rPr>
              <a:t>average values of the relativistic electron (RE) flux of the Earth's outer radiation belt </a:t>
            </a:r>
            <a:r>
              <a:rPr lang="en-US" altLang="ru-RU" sz="2800" b="1" dirty="0" smtClean="0">
                <a:solidFill>
                  <a:srgbClr val="000066"/>
                </a:solidFill>
                <a:latin typeface="Arial" panose="020B0604020202020204" pitchFamily="34" charset="0"/>
              </a:rPr>
              <a:t> </a:t>
            </a:r>
            <a:r>
              <a:rPr lang="en-US" altLang="ru-RU" sz="2800" b="1" dirty="0">
                <a:solidFill>
                  <a:srgbClr val="000066"/>
                </a:solidFill>
                <a:latin typeface="Arial" panose="020B0604020202020204" pitchFamily="34" charset="0"/>
              </a:rPr>
              <a:t>(E &gt; 2 MeV) in geostationary </a:t>
            </a:r>
            <a:r>
              <a:rPr lang="en-US" altLang="ru-RU" sz="2800" b="1" dirty="0" smtClean="0">
                <a:solidFill>
                  <a:srgbClr val="000066"/>
                </a:solidFill>
                <a:latin typeface="Arial" panose="020B0604020202020204" pitchFamily="34" charset="0"/>
              </a:rPr>
              <a:t>orbit</a:t>
            </a:r>
          </a:p>
          <a:p>
            <a:pPr lvl="1" eaLnBrk="1" hangingPunct="1">
              <a:lnSpc>
                <a:spcPct val="120000"/>
              </a:lnSpc>
              <a:spcBef>
                <a:spcPts val="600"/>
              </a:spcBef>
              <a:spcAft>
                <a:spcPct val="0"/>
              </a:spcAft>
              <a:buClrTx/>
              <a:buSzTx/>
              <a:buFont typeface="Wingdings" panose="05000000000000000000" pitchFamily="2" charset="2"/>
              <a:buChar char="§"/>
            </a:pPr>
            <a:r>
              <a:rPr lang="en-US" altLang="ru-RU" sz="2800" b="1" dirty="0" smtClean="0">
                <a:solidFill>
                  <a:srgbClr val="000066"/>
                </a:solidFill>
                <a:latin typeface="Arial" panose="020B0604020202020204" pitchFamily="34" charset="0"/>
              </a:rPr>
              <a:t>Daily </a:t>
            </a:r>
            <a:r>
              <a:rPr lang="en-US" altLang="ru-RU" sz="2800" b="1" dirty="0" err="1">
                <a:solidFill>
                  <a:srgbClr val="000066"/>
                </a:solidFill>
                <a:latin typeface="Arial" panose="020B0604020202020204" pitchFamily="34" charset="0"/>
              </a:rPr>
              <a:t>fluences</a:t>
            </a:r>
            <a:r>
              <a:rPr lang="en-US" altLang="ru-RU" sz="2800" b="1" dirty="0">
                <a:solidFill>
                  <a:srgbClr val="000066"/>
                </a:solidFill>
                <a:latin typeface="Arial" panose="020B0604020202020204" pitchFamily="34" charset="0"/>
              </a:rPr>
              <a:t> of </a:t>
            </a:r>
            <a:r>
              <a:rPr lang="en-US" altLang="ru-RU" sz="2800" b="1" dirty="0" smtClean="0">
                <a:solidFill>
                  <a:srgbClr val="000066"/>
                </a:solidFill>
                <a:latin typeface="Arial" panose="020B0604020202020204" pitchFamily="34" charset="0"/>
              </a:rPr>
              <a:t> RE </a:t>
            </a:r>
            <a:r>
              <a:rPr lang="en-US" altLang="ru-RU" sz="2800" b="1" dirty="0">
                <a:solidFill>
                  <a:srgbClr val="000066"/>
                </a:solidFill>
                <a:latin typeface="Arial" panose="020B0604020202020204" pitchFamily="34" charset="0"/>
              </a:rPr>
              <a:t>of the Earth's outer radiation belt</a:t>
            </a:r>
            <a:r>
              <a:rPr lang="en-US" altLang="ru-RU" sz="2800" b="1" dirty="0" smtClean="0">
                <a:solidFill>
                  <a:srgbClr val="000066"/>
                </a:solidFill>
                <a:latin typeface="Arial" panose="020B0604020202020204" pitchFamily="34" charset="0"/>
              </a:rPr>
              <a:t> </a:t>
            </a:r>
            <a:r>
              <a:rPr lang="en-US" altLang="ru-RU" sz="2800" b="1" dirty="0">
                <a:solidFill>
                  <a:srgbClr val="000066"/>
                </a:solidFill>
                <a:latin typeface="Arial" panose="020B0604020202020204" pitchFamily="34" charset="0"/>
              </a:rPr>
              <a:t>(E &gt; 2 MeV) in geostationary </a:t>
            </a:r>
            <a:r>
              <a:rPr lang="en-US" altLang="ru-RU" sz="2800" b="1" dirty="0" smtClean="0">
                <a:solidFill>
                  <a:srgbClr val="000066"/>
                </a:solidFill>
                <a:latin typeface="Arial" panose="020B0604020202020204" pitchFamily="34" charset="0"/>
              </a:rPr>
              <a:t>orbit </a:t>
            </a:r>
          </a:p>
          <a:p>
            <a:pPr marL="457200" lvl="1" indent="0" eaLnBrk="1" hangingPunct="1">
              <a:lnSpc>
                <a:spcPct val="120000"/>
              </a:lnSpc>
              <a:spcBef>
                <a:spcPts val="600"/>
              </a:spcBef>
              <a:spcAft>
                <a:spcPct val="0"/>
              </a:spcAft>
              <a:buClrTx/>
              <a:buSzTx/>
              <a:buNone/>
            </a:pPr>
            <a:endParaRPr lang="ru-RU" altLang="ru-RU" b="1" dirty="0" smtClean="0">
              <a:solidFill>
                <a:srgbClr val="000066"/>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512" y="0"/>
            <a:ext cx="8352927" cy="936104"/>
          </a:xfrm>
        </p:spPr>
        <p:txBody>
          <a:bodyPr/>
          <a:lstStyle/>
          <a:p>
            <a:pPr marL="0" indent="0" algn="ctr">
              <a:buNone/>
            </a:pPr>
            <a:r>
              <a:rPr lang="en-US" sz="3200" dirty="0" smtClean="0"/>
              <a:t>Forecast </a:t>
            </a:r>
            <a:r>
              <a:rPr lang="en-US" sz="3200" dirty="0" err="1" smtClean="0"/>
              <a:t>Dst</a:t>
            </a:r>
            <a:r>
              <a:rPr lang="en-US" sz="3200" dirty="0" smtClean="0"/>
              <a:t> and </a:t>
            </a:r>
            <a:r>
              <a:rPr lang="ru-RU" sz="3200" dirty="0" smtClean="0"/>
              <a:t> </a:t>
            </a:r>
            <a:r>
              <a:rPr lang="ru-RU" sz="3200" dirty="0" err="1" smtClean="0"/>
              <a:t>Кр</a:t>
            </a:r>
            <a:r>
              <a:rPr lang="ru-RU" sz="3200" dirty="0"/>
              <a:t> </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0197" y="908720"/>
            <a:ext cx="7743443" cy="2664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Прямоугольник 2"/>
          <p:cNvSpPr/>
          <p:nvPr/>
        </p:nvSpPr>
        <p:spPr>
          <a:xfrm>
            <a:off x="158008" y="452185"/>
            <a:ext cx="8667819" cy="923330"/>
          </a:xfrm>
          <a:prstGeom prst="rect">
            <a:avLst/>
          </a:prstGeom>
        </p:spPr>
        <p:txBody>
          <a:bodyPr wrap="square">
            <a:spAutoFit/>
          </a:bodyPr>
          <a:lstStyle/>
          <a:p>
            <a:pPr>
              <a:lnSpc>
                <a:spcPct val="150000"/>
              </a:lnSpc>
            </a:pPr>
            <a:r>
              <a:rPr lang="ru-RU" dirty="0">
                <a:solidFill>
                  <a:srgbClr val="000066"/>
                </a:solidFill>
              </a:rPr>
              <a:t> </a:t>
            </a:r>
            <a:r>
              <a:rPr lang="ru-RU" dirty="0" smtClean="0">
                <a:solidFill>
                  <a:srgbClr val="000066"/>
                </a:solidFill>
              </a:rPr>
              <a:t>         </a:t>
            </a:r>
            <a:r>
              <a:rPr lang="en-US" b="1" dirty="0" smtClean="0">
                <a:solidFill>
                  <a:srgbClr val="0000FF"/>
                </a:solidFill>
              </a:rPr>
              <a:t>http</a:t>
            </a:r>
            <a:r>
              <a:rPr lang="en-US" b="1" dirty="0">
                <a:solidFill>
                  <a:srgbClr val="0000FF"/>
                </a:solidFill>
              </a:rPr>
              <a:t>://</a:t>
            </a:r>
            <a:r>
              <a:rPr lang="en-US" b="1" dirty="0" smtClean="0">
                <a:solidFill>
                  <a:srgbClr val="0000FF"/>
                </a:solidFill>
              </a:rPr>
              <a:t>swx.sinp.msu.ru/models/dst.php?gcm=1</a:t>
            </a:r>
            <a:endParaRPr lang="ru-RU" b="1" dirty="0" smtClean="0">
              <a:solidFill>
                <a:srgbClr val="0000FF"/>
              </a:solidFill>
            </a:endParaRPr>
          </a:p>
          <a:p>
            <a:pPr>
              <a:lnSpc>
                <a:spcPct val="150000"/>
              </a:lnSpc>
            </a:pPr>
            <a:endParaRPr lang="ru-RU" b="1" dirty="0">
              <a:solidFill>
                <a:srgbClr val="0000FF"/>
              </a:solidFill>
            </a:endParaRP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197" y="3573016"/>
            <a:ext cx="7743443" cy="3224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547664" y="4036422"/>
            <a:ext cx="5333511" cy="369332"/>
          </a:xfrm>
          <a:prstGeom prst="rect">
            <a:avLst/>
          </a:prstGeom>
          <a:noFill/>
        </p:spPr>
        <p:txBody>
          <a:bodyPr wrap="none" rtlCol="0">
            <a:spAutoFit/>
          </a:bodyPr>
          <a:lstStyle/>
          <a:p>
            <a:r>
              <a:rPr lang="en-US" b="1" dirty="0">
                <a:solidFill>
                  <a:srgbClr val="0000FF"/>
                </a:solidFill>
              </a:rPr>
              <a:t>https://swx.sinp.msu.ru/models/kp.php?gcm=1</a:t>
            </a:r>
            <a:endParaRPr lang="ru-RU" b="1" dirty="0">
              <a:solidFill>
                <a:srgbClr val="0000FF"/>
              </a:solidFill>
            </a:endParaRPr>
          </a:p>
        </p:txBody>
      </p:sp>
    </p:spTree>
    <p:extLst>
      <p:ext uri="{BB962C8B-B14F-4D97-AF65-F5344CB8AC3E}">
        <p14:creationId xmlns:p14="http://schemas.microsoft.com/office/powerpoint/2010/main" val="23737952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3968" y="3573620"/>
            <a:ext cx="4860032" cy="3261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512" y="332656"/>
            <a:ext cx="3962720" cy="5184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Прямоугольник 1"/>
          <p:cNvSpPr/>
          <p:nvPr/>
        </p:nvSpPr>
        <p:spPr>
          <a:xfrm>
            <a:off x="4283968" y="332656"/>
            <a:ext cx="4968552" cy="3480953"/>
          </a:xfrm>
          <a:prstGeom prst="rect">
            <a:avLst/>
          </a:prstGeom>
        </p:spPr>
        <p:txBody>
          <a:bodyPr wrap="square">
            <a:spAutoFit/>
          </a:bodyPr>
          <a:lstStyle/>
          <a:p>
            <a:pPr>
              <a:lnSpc>
                <a:spcPct val="90000"/>
              </a:lnSpc>
            </a:pPr>
            <a:r>
              <a:rPr lang="en-US" altLang="ru-RU" sz="2400" b="1" dirty="0">
                <a:solidFill>
                  <a:srgbClr val="000066"/>
                </a:solidFill>
              </a:rPr>
              <a:t>Founder of adaptive methods at SINP </a:t>
            </a:r>
            <a:r>
              <a:rPr lang="en-US" altLang="ru-RU" sz="2400" b="1" dirty="0" smtClean="0">
                <a:solidFill>
                  <a:srgbClr val="000066"/>
                </a:solidFill>
              </a:rPr>
              <a:t>MSU</a:t>
            </a:r>
            <a:r>
              <a:rPr lang="ru-RU" altLang="ru-RU" sz="2400" b="1" dirty="0" smtClean="0">
                <a:solidFill>
                  <a:srgbClr val="000066"/>
                </a:solidFill>
              </a:rPr>
              <a:t> – </a:t>
            </a:r>
          </a:p>
          <a:p>
            <a:pPr>
              <a:lnSpc>
                <a:spcPct val="90000"/>
              </a:lnSpc>
            </a:pPr>
            <a:endParaRPr lang="ru-RU" altLang="ru-RU" sz="2400" b="1" dirty="0" smtClean="0">
              <a:solidFill>
                <a:srgbClr val="000066"/>
              </a:solidFill>
            </a:endParaRPr>
          </a:p>
          <a:p>
            <a:pPr algn="ctr">
              <a:spcAft>
                <a:spcPct val="20000"/>
              </a:spcAft>
              <a:buFontTx/>
              <a:buNone/>
            </a:pPr>
            <a:r>
              <a:rPr lang="en-US" altLang="ru-RU" sz="2400" dirty="0">
                <a:solidFill>
                  <a:srgbClr val="000066"/>
                </a:solidFill>
              </a:rPr>
              <a:t>Igor </a:t>
            </a:r>
            <a:r>
              <a:rPr lang="en-US" altLang="ru-RU" sz="2400" dirty="0" err="1">
                <a:solidFill>
                  <a:srgbClr val="000066"/>
                </a:solidFill>
              </a:rPr>
              <a:t>Georgievich</a:t>
            </a:r>
            <a:r>
              <a:rPr lang="en-US" altLang="ru-RU" sz="2400" dirty="0">
                <a:solidFill>
                  <a:srgbClr val="000066"/>
                </a:solidFill>
              </a:rPr>
              <a:t> </a:t>
            </a:r>
            <a:r>
              <a:rPr lang="en-US" altLang="ru-RU" sz="2400" dirty="0" err="1" smtClean="0">
                <a:solidFill>
                  <a:srgbClr val="000066"/>
                </a:solidFill>
              </a:rPr>
              <a:t>Persiansev</a:t>
            </a:r>
            <a:endParaRPr lang="ru-RU" altLang="ru-RU" sz="2400" dirty="0" smtClean="0">
              <a:solidFill>
                <a:srgbClr val="000066"/>
              </a:solidFill>
            </a:endParaRPr>
          </a:p>
          <a:p>
            <a:pPr algn="ctr">
              <a:spcAft>
                <a:spcPct val="20000"/>
              </a:spcAft>
              <a:buFontTx/>
              <a:buNone/>
            </a:pPr>
            <a:r>
              <a:rPr lang="ru-RU" altLang="ru-RU" sz="2400" dirty="0" smtClean="0">
                <a:solidFill>
                  <a:srgbClr val="000066"/>
                </a:solidFill>
              </a:rPr>
              <a:t>1937 – 2015</a:t>
            </a:r>
          </a:p>
          <a:p>
            <a:pPr algn="ctr">
              <a:spcAft>
                <a:spcPct val="20000"/>
              </a:spcAft>
              <a:buFontTx/>
              <a:buNone/>
            </a:pPr>
            <a:endParaRPr lang="ru-RU" altLang="ru-RU" sz="2400" dirty="0">
              <a:solidFill>
                <a:srgbClr val="000066"/>
              </a:solidFill>
            </a:endParaRPr>
          </a:p>
          <a:p>
            <a:pPr algn="ctr">
              <a:spcAft>
                <a:spcPct val="20000"/>
              </a:spcAft>
              <a:buFontTx/>
              <a:buNone/>
            </a:pPr>
            <a:r>
              <a:rPr lang="en-US" altLang="ru-RU" sz="2400" dirty="0" smtClean="0">
                <a:solidFill>
                  <a:srgbClr val="000066"/>
                </a:solidFill>
              </a:rPr>
              <a:t>Team</a:t>
            </a:r>
            <a:r>
              <a:rPr lang="ru-RU" altLang="ru-RU" sz="2400" dirty="0" smtClean="0">
                <a:solidFill>
                  <a:srgbClr val="000066"/>
                </a:solidFill>
              </a:rPr>
              <a:t> </a:t>
            </a:r>
            <a:r>
              <a:rPr lang="en-US" altLang="ru-RU" sz="2400" u="sng" dirty="0" smtClean="0">
                <a:solidFill>
                  <a:srgbClr val="000066"/>
                </a:solidFill>
              </a:rPr>
              <a:t>swx.sinp.msu.ru</a:t>
            </a:r>
            <a:r>
              <a:rPr lang="en-US" altLang="ru-RU" sz="2400" dirty="0" smtClean="0">
                <a:solidFill>
                  <a:srgbClr val="000066"/>
                </a:solidFill>
              </a:rPr>
              <a:t> (</a:t>
            </a:r>
            <a:r>
              <a:rPr lang="ru-RU" altLang="ru-RU" sz="2400" dirty="0" smtClean="0">
                <a:solidFill>
                  <a:srgbClr val="000066"/>
                </a:solidFill>
              </a:rPr>
              <a:t>примерно 2016-</a:t>
            </a:r>
            <a:r>
              <a:rPr lang="en-US" altLang="ru-RU" sz="2400" dirty="0" smtClean="0">
                <a:solidFill>
                  <a:srgbClr val="000066"/>
                </a:solidFill>
              </a:rPr>
              <a:t>201</a:t>
            </a:r>
            <a:r>
              <a:rPr lang="ru-RU" altLang="ru-RU" sz="2400" dirty="0" smtClean="0">
                <a:solidFill>
                  <a:srgbClr val="000066"/>
                </a:solidFill>
              </a:rPr>
              <a:t>8</a:t>
            </a:r>
            <a:r>
              <a:rPr lang="en-US" altLang="ru-RU" sz="2400" dirty="0" smtClean="0">
                <a:solidFill>
                  <a:srgbClr val="000066"/>
                </a:solidFill>
              </a:rPr>
              <a:t>)</a:t>
            </a:r>
            <a:endParaRPr lang="ru-RU" altLang="ru-RU" sz="2400" dirty="0">
              <a:solidFill>
                <a:srgbClr val="000066"/>
              </a:solidFill>
            </a:endParaRPr>
          </a:p>
          <a:p>
            <a:pPr>
              <a:lnSpc>
                <a:spcPct val="90000"/>
              </a:lnSpc>
            </a:pPr>
            <a:endParaRPr lang="en-US" altLang="ru-RU" b="1" dirty="0">
              <a:solidFill>
                <a:srgbClr val="000066"/>
              </a:solidFill>
              <a:cs typeface="Arial" panose="020B0604020202020204" pitchFamily="34" charset="0"/>
            </a:endParaRPr>
          </a:p>
        </p:txBody>
      </p:sp>
    </p:spTree>
    <p:extLst>
      <p:ext uri="{BB962C8B-B14F-4D97-AF65-F5344CB8AC3E}">
        <p14:creationId xmlns:p14="http://schemas.microsoft.com/office/powerpoint/2010/main" val="31643731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62744" y="0"/>
            <a:ext cx="8229600" cy="990600"/>
          </a:xfrm>
        </p:spPr>
        <p:txBody>
          <a:bodyPr>
            <a:noAutofit/>
          </a:bodyPr>
          <a:lstStyle/>
          <a:p>
            <a:pPr marL="0" indent="0">
              <a:buNone/>
            </a:pPr>
            <a:r>
              <a:rPr lang="en-US" sz="3200" dirty="0"/>
              <a:t>Circuits of an artificial neuron and a multilayer perceptron</a:t>
            </a:r>
            <a:endParaRPr lang="ru-RU" sz="3200" dirty="0"/>
          </a:p>
        </p:txBody>
      </p:sp>
      <p:sp>
        <p:nvSpPr>
          <p:cNvPr id="3" name="Объект 2"/>
          <p:cNvSpPr>
            <a:spLocks noGrp="1"/>
          </p:cNvSpPr>
          <p:nvPr>
            <p:ph sz="half" idx="4294967295"/>
          </p:nvPr>
        </p:nvSpPr>
        <p:spPr>
          <a:xfrm>
            <a:off x="457200" y="1556792"/>
            <a:ext cx="4020344" cy="4834864"/>
          </a:xfrm>
          <a:prstGeom prst="rect">
            <a:avLst/>
          </a:prstGeom>
        </p:spPr>
        <p:txBody>
          <a:bodyPr>
            <a:normAutofit/>
          </a:bodyPr>
          <a:lstStyle/>
          <a:p>
            <a:pPr marL="0" indent="0">
              <a:buNone/>
            </a:pPr>
            <a:r>
              <a:rPr lang="en-US" sz="2400" i="1" dirty="0"/>
              <a:t>Artificial Neuron</a:t>
            </a:r>
            <a:endParaRPr lang="ru-RU" sz="2400" i="1"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48" y="2060848"/>
            <a:ext cx="4499992" cy="2939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0" name="Picture 4"/>
          <p:cNvPicPr>
            <a:picLocks noGrp="1" noChangeAspect="1" noChangeArrowheads="1"/>
          </p:cNvPicPr>
          <p:nvPr>
            <p:ph sz="half" idx="4294967295"/>
          </p:nvPr>
        </p:nvPicPr>
        <p:blipFill>
          <a:blip r:embed="rId3">
            <a:extLst>
              <a:ext uri="{28A0092B-C50C-407E-A947-70E740481C1C}">
                <a14:useLocalDpi xmlns:a14="http://schemas.microsoft.com/office/drawing/2010/main" val="0"/>
              </a:ext>
            </a:extLst>
          </a:blip>
          <a:srcRect/>
          <a:stretch>
            <a:fillRect/>
          </a:stretch>
        </p:blipFill>
        <p:spPr bwMode="auto">
          <a:xfrm>
            <a:off x="4464144" y="1628800"/>
            <a:ext cx="4301832" cy="3368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6788" y="5359968"/>
            <a:ext cx="556101" cy="517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7" descr="https://resource01-proxy.ulifestyle.com.hk/res/v3/image/content/2445000/2449450/20190911_ust_01_1024.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27548" y="4606860"/>
            <a:ext cx="3001520" cy="2251139"/>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0488" y="6237288"/>
            <a:ext cx="2693987" cy="53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58987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4"/>
          <p:cNvSpPr>
            <a:spLocks noChangeArrowheads="1"/>
          </p:cNvSpPr>
          <p:nvPr/>
        </p:nvSpPr>
        <p:spPr bwMode="auto">
          <a:xfrm>
            <a:off x="611188" y="260350"/>
            <a:ext cx="8424862"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lnSpc>
                <a:spcPct val="90000"/>
              </a:lnSpc>
              <a:spcAft>
                <a:spcPct val="0"/>
              </a:spcAft>
              <a:buClrTx/>
              <a:buSzTx/>
              <a:buFontTx/>
              <a:buNone/>
            </a:pPr>
            <a:r>
              <a:rPr lang="en-US" altLang="ru-RU" sz="2400" b="1" dirty="0">
                <a:solidFill>
                  <a:srgbClr val="000066"/>
                </a:solidFill>
                <a:latin typeface="Arial" panose="020B0604020202020204" pitchFamily="34" charset="0"/>
              </a:rPr>
              <a:t>Adaptive forecasting methods used</a:t>
            </a:r>
            <a:endParaRPr lang="en-US" altLang="ru-RU" sz="2400" b="1" dirty="0">
              <a:solidFill>
                <a:srgbClr val="000066"/>
              </a:solidFill>
              <a:latin typeface="Arial" panose="020B0604020202020204" pitchFamily="34" charset="0"/>
              <a:cs typeface="Arial" panose="020B0604020202020204" pitchFamily="34" charset="0"/>
            </a:endParaRPr>
          </a:p>
        </p:txBody>
      </p:sp>
      <p:sp>
        <p:nvSpPr>
          <p:cNvPr id="2" name="Прямоугольник 1"/>
          <p:cNvSpPr/>
          <p:nvPr/>
        </p:nvSpPr>
        <p:spPr>
          <a:xfrm>
            <a:off x="2987675" y="1773238"/>
            <a:ext cx="431800" cy="215900"/>
          </a:xfrm>
          <a:prstGeom prst="rect">
            <a:avLst/>
          </a:prstGeom>
          <a:noFill/>
          <a:ln>
            <a:solidFill>
              <a:srgbClr val="C00000">
                <a:alpha val="0"/>
              </a:srgb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5364" name="Line 5"/>
          <p:cNvSpPr>
            <a:spLocks noChangeShapeType="1"/>
          </p:cNvSpPr>
          <p:nvPr/>
        </p:nvSpPr>
        <p:spPr bwMode="auto">
          <a:xfrm flipV="1">
            <a:off x="179388" y="765174"/>
            <a:ext cx="8785100" cy="0"/>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15365" name="Line 6"/>
          <p:cNvSpPr>
            <a:spLocks noChangeShapeType="1"/>
          </p:cNvSpPr>
          <p:nvPr/>
        </p:nvSpPr>
        <p:spPr bwMode="auto">
          <a:xfrm>
            <a:off x="468313" y="260350"/>
            <a:ext cx="0" cy="1223963"/>
          </a:xfrm>
          <a:prstGeom prst="line">
            <a:avLst/>
          </a:prstGeom>
          <a:noFill/>
          <a:ln w="25400">
            <a:solidFill>
              <a:srgbClr val="0000FF"/>
            </a:solidFill>
            <a:round/>
            <a:headEnd/>
            <a:tailEnd/>
          </a:ln>
          <a:extLst>
            <a:ext uri="{909E8E84-426E-40DD-AFC4-6F175D3DCCD1}">
              <a14:hiddenFill xmlns:a14="http://schemas.microsoft.com/office/drawing/2010/main">
                <a:noFill/>
              </a14:hiddenFill>
            </a:ext>
          </a:extLst>
        </p:spPr>
        <p:txBody>
          <a:bodyPr/>
          <a:lstStyle/>
          <a:p>
            <a:endParaRPr lang="ru-RU"/>
          </a:p>
        </p:txBody>
      </p:sp>
      <p:sp>
        <p:nvSpPr>
          <p:cNvPr id="6" name="Rectangle 4"/>
          <p:cNvSpPr>
            <a:spLocks noChangeArrowheads="1"/>
          </p:cNvSpPr>
          <p:nvPr/>
        </p:nvSpPr>
        <p:spPr bwMode="auto">
          <a:xfrm>
            <a:off x="468313" y="836712"/>
            <a:ext cx="8496175" cy="5978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spcBef>
                <a:spcPct val="20000"/>
              </a:spcBef>
              <a:spcAft>
                <a:spcPts val="300"/>
              </a:spcAft>
              <a:buClr>
                <a:srgbClr val="C3260C"/>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eaLnBrk="0" hangingPunct="0">
              <a:spcBef>
                <a:spcPct val="20000"/>
              </a:spcBef>
              <a:spcAft>
                <a:spcPts val="300"/>
              </a:spcAft>
              <a:buClr>
                <a:srgbClr val="C3260C"/>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eaLnBrk="0" hangingPunct="0">
              <a:spcBef>
                <a:spcPct val="20000"/>
              </a:spcBef>
              <a:spcAft>
                <a:spcPts val="300"/>
              </a:spcAft>
              <a:buClr>
                <a:srgbClr val="C3260C"/>
              </a:buClr>
              <a:buSzPct val="130000"/>
              <a:buFont typeface="Georgia" panose="02040502050405020303" pitchFamily="18" charset="0"/>
              <a:buChar char="*"/>
              <a:defRPr>
                <a:solidFill>
                  <a:srgbClr val="404040"/>
                </a:solidFill>
                <a:latin typeface="Trebuchet MS" panose="020B0603020202020204" pitchFamily="34" charset="0"/>
              </a:defRPr>
            </a:lvl3pPr>
            <a:lvl4pPr marL="1600200" indent="-228600" eaLnBrk="0" hangingPunct="0">
              <a:spcBef>
                <a:spcPct val="20000"/>
              </a:spcBef>
              <a:spcAft>
                <a:spcPts val="300"/>
              </a:spcAft>
              <a:buClr>
                <a:srgbClr val="C3260C"/>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eaLnBrk="0"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C3260C"/>
              </a:buClr>
              <a:buSzPct val="130000"/>
              <a:buFont typeface="Georgia" panose="02040502050405020303" pitchFamily="18" charset="0"/>
              <a:buChar char="*"/>
              <a:defRPr sz="1400">
                <a:solidFill>
                  <a:srgbClr val="404040"/>
                </a:solidFill>
                <a:latin typeface="Trebuchet MS" panose="020B0603020202020204" pitchFamily="34" charset="0"/>
              </a:defRPr>
            </a:lvl9pPr>
          </a:lstStyle>
          <a:p>
            <a:r>
              <a:rPr lang="en-US" sz="2000" dirty="0"/>
              <a:t>Linear regression</a:t>
            </a:r>
            <a:endParaRPr lang="ru-RU" sz="2000" dirty="0"/>
          </a:p>
          <a:p>
            <a:pPr lvl="1"/>
            <a:r>
              <a:rPr lang="en-US" sz="1800" dirty="0"/>
              <a:t>Linear regression in linear and nonlinear basis</a:t>
            </a:r>
            <a:endParaRPr lang="ru-RU" sz="1800" dirty="0"/>
          </a:p>
          <a:p>
            <a:pPr lvl="1"/>
            <a:r>
              <a:rPr lang="en-US" sz="1800" dirty="0"/>
              <a:t>Method of projections onto latent structures</a:t>
            </a:r>
            <a:endParaRPr lang="ru-RU" sz="1800" dirty="0"/>
          </a:p>
          <a:p>
            <a:r>
              <a:rPr lang="en-US" sz="2000" dirty="0"/>
              <a:t>Artificial neural networks without feedback</a:t>
            </a:r>
            <a:endParaRPr lang="ru-RU" sz="2000" dirty="0"/>
          </a:p>
          <a:p>
            <a:pPr lvl="1"/>
            <a:r>
              <a:rPr lang="en-US" sz="1800" dirty="0"/>
              <a:t>Multilayer </a:t>
            </a:r>
            <a:r>
              <a:rPr lang="en-US" sz="1800" dirty="0" err="1"/>
              <a:t>perceptrons</a:t>
            </a:r>
            <a:endParaRPr lang="ru-RU" sz="1800" dirty="0"/>
          </a:p>
          <a:p>
            <a:pPr lvl="1"/>
            <a:r>
              <a:rPr lang="en-US" sz="1800" dirty="0"/>
              <a:t>Wavelet neural networks</a:t>
            </a:r>
            <a:endParaRPr lang="ru-RU" sz="1800" dirty="0"/>
          </a:p>
          <a:p>
            <a:r>
              <a:rPr lang="en-US" sz="2000" dirty="0"/>
              <a:t>Recurrent neural networks</a:t>
            </a:r>
            <a:endParaRPr lang="ru-RU" sz="2000" dirty="0"/>
          </a:p>
          <a:p>
            <a:pPr lvl="1"/>
            <a:r>
              <a:rPr lang="en-US" sz="1800" dirty="0"/>
              <a:t>Long Short-Term Memory (LSTM) networks</a:t>
            </a:r>
            <a:endParaRPr lang="ru-RU" sz="1800" dirty="0"/>
          </a:p>
          <a:p>
            <a:r>
              <a:rPr lang="en-US" sz="2000" dirty="0"/>
              <a:t>Method of group accounting of arguments (MGUA)</a:t>
            </a:r>
            <a:endParaRPr lang="ru-RU" sz="2000" dirty="0"/>
          </a:p>
          <a:p>
            <a:r>
              <a:rPr lang="en-US" sz="2000" dirty="0"/>
              <a:t>Adaptive </a:t>
            </a:r>
            <a:r>
              <a:rPr lang="en-US" sz="2000" dirty="0" err="1"/>
              <a:t>Neuro</a:t>
            </a:r>
            <a:r>
              <a:rPr lang="en-US" sz="2000" dirty="0"/>
              <a:t>-Fuzzy Systems (ANFIS)</a:t>
            </a:r>
            <a:endParaRPr lang="ru-RU" sz="2000" dirty="0"/>
          </a:p>
          <a:p>
            <a:r>
              <a:rPr lang="en-US" sz="2000" dirty="0"/>
              <a:t>Decision trees and algorithms based on them</a:t>
            </a:r>
            <a:endParaRPr lang="ru-RU" sz="2000" dirty="0"/>
          </a:p>
          <a:p>
            <a:pPr lvl="1"/>
            <a:r>
              <a:rPr lang="en-US" sz="1800" dirty="0"/>
              <a:t>Random forest </a:t>
            </a:r>
            <a:r>
              <a:rPr lang="en-US" sz="1800" dirty="0" err="1"/>
              <a:t>algorithme</a:t>
            </a:r>
            <a:endParaRPr lang="ru-RU" sz="1800" dirty="0"/>
          </a:p>
          <a:p>
            <a:pPr lvl="1"/>
            <a:r>
              <a:rPr lang="en-US" sz="1800" dirty="0" err="1"/>
              <a:t>Xtreme</a:t>
            </a:r>
            <a:r>
              <a:rPr lang="en-US" sz="1800" dirty="0"/>
              <a:t> Gradient Boosting</a:t>
            </a:r>
            <a:endParaRPr lang="ru-RU" sz="1800" dirty="0"/>
          </a:p>
          <a:p>
            <a:r>
              <a:rPr lang="en-US" sz="2000" dirty="0"/>
              <a:t>Committees (ensembles) of predictors</a:t>
            </a:r>
            <a:endParaRPr lang="ru-RU" sz="2000" dirty="0"/>
          </a:p>
        </p:txBody>
      </p:sp>
      <p:pic>
        <p:nvPicPr>
          <p:cNvPr id="7" name="Picture 3" descr="C:\Users\sash_sokolov\Desktop\для презентации химиков\neural-network.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8032" y="2314536"/>
            <a:ext cx="1591815" cy="117045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s://camo.githubusercontent.com/94a316027040a6acee97196778e736526518e621/687474703a2f2f636f6c61682e6769746875622e696f2f696d616765732f706f73742d636f766572732f6c73746d2e706e6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0038" y="3594688"/>
            <a:ext cx="2164449" cy="168290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Картинки по запросу wavelet neural network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687611" y="2023737"/>
            <a:ext cx="1204869" cy="147505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C:\Users\sash_sokolov\Desktop\для презентации химиков\forest.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36094" y="5447552"/>
            <a:ext cx="1812227" cy="135917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sash_sokolov\Desktop\ICANN2016_poster\pla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595890" y="807728"/>
            <a:ext cx="1224582" cy="11506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2023070"/>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26235</TotalTime>
  <Words>1191</Words>
  <Application>Microsoft Office PowerPoint</Application>
  <PresentationFormat>Экран (4:3)</PresentationFormat>
  <Paragraphs>201</Paragraphs>
  <Slides>32</Slides>
  <Notes>23</Notes>
  <HiddenSlides>0</HiddenSlides>
  <MMClips>0</MMClips>
  <ScaleCrop>false</ScaleCrop>
  <HeadingPairs>
    <vt:vector size="6" baseType="variant">
      <vt:variant>
        <vt:lpstr>Тема</vt:lpstr>
      </vt:variant>
      <vt:variant>
        <vt:i4>1</vt:i4>
      </vt:variant>
      <vt:variant>
        <vt:lpstr>Внедренные серверы OLE</vt:lpstr>
      </vt:variant>
      <vt:variant>
        <vt:i4>3</vt:i4>
      </vt:variant>
      <vt:variant>
        <vt:lpstr>Заголовки слайдов</vt:lpstr>
      </vt:variant>
      <vt:variant>
        <vt:i4>32</vt:i4>
      </vt:variant>
    </vt:vector>
  </HeadingPairs>
  <TitlesOfParts>
    <vt:vector size="36" baseType="lpstr">
      <vt:lpstr>Воздушный поток</vt:lpstr>
      <vt:lpstr>Формула</vt:lpstr>
      <vt:lpstr>Chart</vt:lpstr>
      <vt:lpstr>Документ</vt:lpstr>
      <vt:lpstr>Презентация PowerPoint</vt:lpstr>
      <vt:lpstr>Презентация PowerPoint</vt:lpstr>
      <vt:lpstr>Презентация PowerPoint</vt:lpstr>
      <vt:lpstr>Презентация PowerPoint</vt:lpstr>
      <vt:lpstr>Презентация PowerPoint</vt:lpstr>
      <vt:lpstr>Forecast Dst and  Кр </vt:lpstr>
      <vt:lpstr>Презентация PowerPoint</vt:lpstr>
      <vt:lpstr>Circuits of an artificial neuron and a multilayer perceptron</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Multi-Layer  Perceptron</vt:lpstr>
      <vt:lpstr>Use  of  an  Artificial  Neural  Network</vt:lpstr>
      <vt:lpstr>Презентация PowerPoint</vt:lpstr>
      <vt:lpstr>Презентация PowerPoint</vt:lpstr>
    </vt:vector>
  </TitlesOfParts>
  <Company>Компания "НейроПроект"</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Igor</dc:creator>
  <cp:lastModifiedBy>Maksina</cp:lastModifiedBy>
  <cp:revision>629</cp:revision>
  <cp:lastPrinted>2017-03-16T10:46:28Z</cp:lastPrinted>
  <dcterms:created xsi:type="dcterms:W3CDTF">2012-01-23T16:12:59Z</dcterms:created>
  <dcterms:modified xsi:type="dcterms:W3CDTF">2023-09-27T03:17:28Z</dcterms:modified>
</cp:coreProperties>
</file>