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0" r:id="rId3"/>
    <p:sldId id="291"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298" r:id="rId18"/>
    <p:sldId id="312"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7" d="100"/>
          <a:sy n="117" d="100"/>
        </p:scale>
        <p:origin x="-354" y="-10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6F4A543-9DAF-4F7C-8C66-08AC4932091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F5465EA7-C6BA-4BA7-A80D-0C37A9C72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8EB05302-EE24-4436-AF1F-8CF1A6E4E7D7}"/>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a16="http://schemas.microsoft.com/office/drawing/2014/main" xmlns="" id="{F973C753-FAFF-4852-B2DE-ABB43E499E0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8D62DA9-2E68-4D96-99F0-61FEAAC4A8B6}"/>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411407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412CDDC-76A8-4BA0-B5F8-5244A981925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9836C78B-73BA-4510-B3EC-B7E327A01E9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16D9090-38BD-49C9-98D8-A6BE6BCD8BB9}"/>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a16="http://schemas.microsoft.com/office/drawing/2014/main" xmlns="" id="{DF0D37C2-084F-480B-B61E-094AE98980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F8A10E8-8558-46A0-B90A-CE1FC4D4F65F}"/>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305676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0944EBD9-A17D-4A58-9E3C-5381079F5CC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B4969EB7-A0FA-44D3-8971-625C77B3DEF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8C185E6-FAAC-4E0E-8749-E2AFCD33D2B0}"/>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a16="http://schemas.microsoft.com/office/drawing/2014/main" xmlns="" id="{FA2F0C35-1BB1-4DDF-8F33-688441F96E1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9B6FCCD-0484-48AC-9686-0670A3E470F3}"/>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69941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6DEDF0-7BD5-403A-8AC9-83A36D76F75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19ACD66D-2651-43AC-A31E-F335C380670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55B0B5F-1AE6-415D-9F19-1491F3572E9D}"/>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a16="http://schemas.microsoft.com/office/drawing/2014/main" xmlns="" id="{BE5F3582-8868-44C3-9E89-01E753B83C8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E6E4FD4-1E7E-40FA-A61B-8D48B7090342}"/>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319774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10DF15E-BC4B-4D2D-944B-2A6286F499D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894FAE08-E47B-4AB1-8640-AF53D7CE9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AF26A6CA-6EA3-45AB-A534-31754F7B943F}"/>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a16="http://schemas.microsoft.com/office/drawing/2014/main" xmlns="" id="{EC3933FA-FC72-4274-94B1-10FB4AC9B6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FCA6214-B5EF-4EF5-AFFC-83B3D38AB398}"/>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81271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9C31E75-4C9A-4096-9724-7CA0B582379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33409A5A-C19C-4365-8150-0D59719C32D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0A0736C8-F05D-4E85-AB04-3A69449D7BA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01B04BD2-1352-4C8D-9D82-983D856B5B41}"/>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6" name="Нижний колонтитул 5">
            <a:extLst>
              <a:ext uri="{FF2B5EF4-FFF2-40B4-BE49-F238E27FC236}">
                <a16:creationId xmlns:a16="http://schemas.microsoft.com/office/drawing/2014/main" xmlns="" id="{58CA7C3E-097C-4D2B-A892-8BE3372954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8354586-C835-41C5-B712-30726CCC50B8}"/>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277170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4B2460C-F80D-4D18-8DA1-99E823A21E6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B9932FD1-036B-4378-BC53-768EECBDFB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F546E691-B91E-4C1E-8B2F-EA65D812E46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306576BA-22DD-474D-874D-6B2C5362E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1E029DB-2A52-4729-AFBC-E9C04FBBBC7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44280368-1697-46AB-ABF0-8DA66FC91415}"/>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8" name="Нижний колонтитул 7">
            <a:extLst>
              <a:ext uri="{FF2B5EF4-FFF2-40B4-BE49-F238E27FC236}">
                <a16:creationId xmlns:a16="http://schemas.microsoft.com/office/drawing/2014/main" xmlns="" id="{E73EB278-DC90-4565-8952-AD4D639804A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7AA314C1-709B-42D2-8F10-DD1B7E356E37}"/>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14527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F7072D-27FD-424D-8C58-B2ABA1B0A7E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1B8B4BCC-8D5B-477C-8DB8-DD1D314392FE}"/>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4" name="Нижний колонтитул 3">
            <a:extLst>
              <a:ext uri="{FF2B5EF4-FFF2-40B4-BE49-F238E27FC236}">
                <a16:creationId xmlns:a16="http://schemas.microsoft.com/office/drawing/2014/main" xmlns="" id="{01A72FF8-69A0-4A99-AFF9-DF3FE3203B5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ACACF156-EFA9-4F91-9B29-8F053A2D87BE}"/>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160080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B5159C72-DDFB-4FC9-B778-32BDF0C0C4FD}"/>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3" name="Нижний колонтитул 2">
            <a:extLst>
              <a:ext uri="{FF2B5EF4-FFF2-40B4-BE49-F238E27FC236}">
                <a16:creationId xmlns:a16="http://schemas.microsoft.com/office/drawing/2014/main" xmlns="" id="{0ED57CE2-0591-49C2-863B-999487B8854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43C2EAE7-9B95-43FF-BB5D-AE20E64CCB7F}"/>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184474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E5EB99D-8D27-462D-840D-A0C01B30CD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B4CAE469-7CD4-4EFB-930F-78881AEA7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99B28FA9-54E5-407E-AD37-832E4572F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8B39D49E-C975-4CEE-A95D-1F183CB5A332}"/>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6" name="Нижний колонтитул 5">
            <a:extLst>
              <a:ext uri="{FF2B5EF4-FFF2-40B4-BE49-F238E27FC236}">
                <a16:creationId xmlns:a16="http://schemas.microsoft.com/office/drawing/2014/main" xmlns="" id="{1A7A369D-5162-4BAD-AB94-A94EB9BE9C9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67104E64-7D44-49EF-BD03-42A41EDF898D}"/>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423482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3D63DC7-D83A-4DDA-9CC1-63A70F9C34D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74332069-B069-42FA-864E-3777101E1F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8FD32D74-8C95-4906-A1BF-31A094948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95FF2A6-D461-47E3-BB22-276A6229A7DC}"/>
              </a:ext>
            </a:extLst>
          </p:cNvPr>
          <p:cNvSpPr>
            <a:spLocks noGrp="1"/>
          </p:cNvSpPr>
          <p:nvPr>
            <p:ph type="dt" sz="half" idx="10"/>
          </p:nvPr>
        </p:nvSpPr>
        <p:spPr/>
        <p:txBody>
          <a:bodyPr/>
          <a:lstStyle/>
          <a:p>
            <a:fld id="{5CFC1040-873B-4291-91E7-73B20D3E0331}" type="datetimeFigureOut">
              <a:rPr lang="ru-RU" smtClean="0"/>
              <a:t>27.09.2023</a:t>
            </a:fld>
            <a:endParaRPr lang="ru-RU"/>
          </a:p>
        </p:txBody>
      </p:sp>
      <p:sp>
        <p:nvSpPr>
          <p:cNvPr id="6" name="Нижний колонтитул 5">
            <a:extLst>
              <a:ext uri="{FF2B5EF4-FFF2-40B4-BE49-F238E27FC236}">
                <a16:creationId xmlns:a16="http://schemas.microsoft.com/office/drawing/2014/main" xmlns="" id="{2E14C660-7776-43AC-9F45-17B9A4064E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796CEBD-7A30-4766-B275-930127BFA202}"/>
              </a:ext>
            </a:extLst>
          </p:cNvPr>
          <p:cNvSpPr>
            <a:spLocks noGrp="1"/>
          </p:cNvSpPr>
          <p:nvPr>
            <p:ph type="sldNum" sz="quarter" idx="12"/>
          </p:nvPr>
        </p:nvSpPr>
        <p:spPr/>
        <p:txBody>
          <a:bodyPr/>
          <a:lstStyle/>
          <a:p>
            <a:fld id="{46E8DD9C-F8A5-4827-9FF2-E30B77BE345A}" type="slidenum">
              <a:rPr lang="ru-RU" smtClean="0"/>
              <a:t>‹#›</a:t>
            </a:fld>
            <a:endParaRPr lang="ru-RU"/>
          </a:p>
        </p:txBody>
      </p:sp>
    </p:spTree>
    <p:extLst>
      <p:ext uri="{BB962C8B-B14F-4D97-AF65-F5344CB8AC3E}">
        <p14:creationId xmlns:p14="http://schemas.microsoft.com/office/powerpoint/2010/main" val="34306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B2013D-D6DF-4411-8402-47FFC3A05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064607E4-9C25-4832-ADF1-74F0ECC174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35A11B1-4CE7-4808-8CD8-1CC54A32F6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C1040-873B-4291-91E7-73B20D3E0331}" type="datetimeFigureOut">
              <a:rPr lang="ru-RU" smtClean="0"/>
              <a:t>27.09.2023</a:t>
            </a:fld>
            <a:endParaRPr lang="ru-RU"/>
          </a:p>
        </p:txBody>
      </p:sp>
      <p:sp>
        <p:nvSpPr>
          <p:cNvPr id="5" name="Нижний колонтитул 4">
            <a:extLst>
              <a:ext uri="{FF2B5EF4-FFF2-40B4-BE49-F238E27FC236}">
                <a16:creationId xmlns:a16="http://schemas.microsoft.com/office/drawing/2014/main" xmlns="" id="{0B4D04B6-F99B-4DFE-8DAB-CDAA542CF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E675AEFC-EE2C-4632-A48B-2EADEF774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8DD9C-F8A5-4827-9FF2-E30B77BE345A}" type="slidenum">
              <a:rPr lang="ru-RU" smtClean="0"/>
              <a:t>‹#›</a:t>
            </a:fld>
            <a:endParaRPr lang="ru-RU"/>
          </a:p>
        </p:txBody>
      </p:sp>
    </p:spTree>
    <p:extLst>
      <p:ext uri="{BB962C8B-B14F-4D97-AF65-F5344CB8AC3E}">
        <p14:creationId xmlns:p14="http://schemas.microsoft.com/office/powerpoint/2010/main" val="1654767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a:xfrm>
            <a:off x="838200" y="60325"/>
            <a:ext cx="10515600" cy="1206500"/>
          </a:xfrm>
        </p:spPr>
        <p:txBody>
          <a:bodyPr>
            <a:normAutofit fontScale="90000"/>
          </a:bodyPr>
          <a:lstStyle/>
          <a:p>
            <a:r>
              <a:rPr lang="en-US" altLang="ru-RU" sz="3200" dirty="0"/>
              <a:t>METHODS OF IMPROVING THE ENERGY EFFICIENCY OF COMMUNICATION SYSTEMS TAKING INTO ACCOUNT DYNAMIC CHARACTERISTICS IN AN ICE ENVIRONMENT</a:t>
            </a:r>
            <a:endParaRPr lang="ru-RU" altLang="ru-RU" sz="3200" dirty="0" smtClean="0"/>
          </a:p>
        </p:txBody>
      </p:sp>
      <p:sp>
        <p:nvSpPr>
          <p:cNvPr id="2052" name="Прямоугольник 5"/>
          <p:cNvSpPr>
            <a:spLocks noChangeArrowheads="1"/>
          </p:cNvSpPr>
          <p:nvPr/>
        </p:nvSpPr>
        <p:spPr bwMode="auto">
          <a:xfrm>
            <a:off x="958850" y="1266825"/>
            <a:ext cx="6269088" cy="40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7000"/>
              </a:lnSpc>
              <a:spcBef>
                <a:spcPct val="0"/>
              </a:spcBef>
              <a:spcAft>
                <a:spcPts val="800"/>
              </a:spcAft>
              <a:buNone/>
            </a:pPr>
            <a:r>
              <a:rPr lang="en-US" altLang="ru-RU" sz="2000" i="1" dirty="0" err="1">
                <a:latin typeface="Times New Roman" pitchFamily="18" charset="0"/>
                <a:ea typeface="Calibri" pitchFamily="34" charset="0"/>
                <a:cs typeface="Times New Roman" pitchFamily="18" charset="0"/>
              </a:rPr>
              <a:t>Korochentsev</a:t>
            </a:r>
            <a:r>
              <a:rPr lang="en-US" altLang="ru-RU" sz="2000" i="1" dirty="0">
                <a:latin typeface="Times New Roman" pitchFamily="18" charset="0"/>
                <a:ea typeface="Calibri" pitchFamily="34" charset="0"/>
                <a:cs typeface="Times New Roman" pitchFamily="18" charset="0"/>
              </a:rPr>
              <a:t> V.I., </a:t>
            </a:r>
            <a:r>
              <a:rPr lang="en-US" altLang="ru-RU" sz="2000" i="1" dirty="0" err="1">
                <a:latin typeface="Times New Roman" pitchFamily="18" charset="0"/>
                <a:ea typeface="Calibri" pitchFamily="34" charset="0"/>
                <a:cs typeface="Times New Roman" pitchFamily="18" charset="0"/>
              </a:rPr>
              <a:t>Xue</a:t>
            </a:r>
            <a:r>
              <a:rPr lang="en-US" altLang="ru-RU" sz="2000" i="1" dirty="0">
                <a:latin typeface="Times New Roman" pitchFamily="18" charset="0"/>
                <a:ea typeface="Calibri" pitchFamily="34" charset="0"/>
                <a:cs typeface="Times New Roman" pitchFamily="18" charset="0"/>
              </a:rPr>
              <a:t> Wei, </a:t>
            </a:r>
            <a:r>
              <a:rPr lang="en-US" altLang="ru-RU" sz="2000" i="1" dirty="0" err="1">
                <a:latin typeface="Times New Roman" pitchFamily="18" charset="0"/>
                <a:ea typeface="Calibri" pitchFamily="34" charset="0"/>
                <a:cs typeface="Times New Roman" pitchFamily="18" charset="0"/>
              </a:rPr>
              <a:t>Statsenko</a:t>
            </a:r>
            <a:r>
              <a:rPr lang="en-US" altLang="ru-RU" sz="2000" i="1" dirty="0">
                <a:latin typeface="Times New Roman" pitchFamily="18" charset="0"/>
                <a:ea typeface="Calibri" pitchFamily="34" charset="0"/>
                <a:cs typeface="Times New Roman" pitchFamily="18" charset="0"/>
              </a:rPr>
              <a:t> L.G., </a:t>
            </a:r>
            <a:r>
              <a:rPr lang="en-US" altLang="ru-RU" sz="2000" i="1" dirty="0" err="1">
                <a:latin typeface="Times New Roman" pitchFamily="18" charset="0"/>
                <a:ea typeface="Calibri" pitchFamily="34" charset="0"/>
                <a:cs typeface="Times New Roman" pitchFamily="18" charset="0"/>
              </a:rPr>
              <a:t>Bengard</a:t>
            </a:r>
            <a:r>
              <a:rPr lang="en-US" altLang="ru-RU" sz="2000" i="1" dirty="0">
                <a:latin typeface="Times New Roman" pitchFamily="18" charset="0"/>
                <a:ea typeface="Calibri" pitchFamily="34" charset="0"/>
                <a:cs typeface="Times New Roman" pitchFamily="18" charset="0"/>
              </a:rPr>
              <a:t> A.V.</a:t>
            </a:r>
            <a:endParaRPr lang="ru-RU" altLang="ru-RU" sz="1800" dirty="0">
              <a:ea typeface="Calibri" pitchFamily="34" charset="0"/>
              <a:cs typeface="Times New Roman" pitchFamily="18" charset="0"/>
            </a:endParaRPr>
          </a:p>
        </p:txBody>
      </p:sp>
      <p:sp>
        <p:nvSpPr>
          <p:cNvPr id="2" name="Объект 1"/>
          <p:cNvSpPr>
            <a:spLocks noGrp="1"/>
          </p:cNvSpPr>
          <p:nvPr>
            <p:ph idx="1"/>
          </p:nvPr>
        </p:nvSpPr>
        <p:spPr/>
        <p:txBody>
          <a:bodyPr/>
          <a:lstStyle/>
          <a:p>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0683" y="1672192"/>
            <a:ext cx="7837713" cy="5032474"/>
          </a:xfrm>
          <a:prstGeom prst="rect">
            <a:avLst/>
          </a:prstGeom>
        </p:spPr>
      </p:pic>
    </p:spTree>
    <p:extLst>
      <p:ext uri="{BB962C8B-B14F-4D97-AF65-F5344CB8AC3E}">
        <p14:creationId xmlns:p14="http://schemas.microsoft.com/office/powerpoint/2010/main" val="3321640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585106" y="468766"/>
                <a:ext cx="11097985" cy="6242276"/>
              </a:xfrm>
            </p:spPr>
            <p:txBody>
              <a:bodyPr>
                <a:normAutofit/>
              </a:bodyPr>
              <a:lstStyle/>
              <a:p>
                <a:pPr marL="0" indent="0" algn="just">
                  <a:buNone/>
                </a:pPr>
                <a:r>
                  <a:rPr lang="en-US" dirty="0" smtClean="0"/>
                  <a:t>The deterministic component</a:t>
                </a:r>
                <a:r>
                  <a:rPr lang="ru-RU" dirty="0" smtClean="0"/>
                  <a:t> </a:t>
                </a:r>
                <a:r>
                  <a:rPr lang="ru-RU" i="1" dirty="0"/>
                  <a:t>z</a:t>
                </a:r>
                <a:r>
                  <a:rPr lang="ru-RU" i="1" baseline="-25000" dirty="0"/>
                  <a:t>0</a:t>
                </a:r>
                <a:r>
                  <a:rPr lang="ru-RU" dirty="0"/>
                  <a:t> </a:t>
                </a:r>
                <a:r>
                  <a:rPr lang="en-US" dirty="0"/>
                  <a:t>of the signal depends on the angular coordinate and time, so we can introduce the concept of the radiation pattern at the filter output. Let us define the instantaneous radiation pattern as the ratio of the </a:t>
                </a:r>
                <a:r>
                  <a:rPr lang="en-US" dirty="0" smtClean="0"/>
                  <a:t>signal </a:t>
                </a:r>
                <a:r>
                  <a:rPr lang="ru-RU" i="1" dirty="0" smtClean="0"/>
                  <a:t>z</a:t>
                </a:r>
                <a:r>
                  <a:rPr lang="ru-RU" i="1" baseline="-25000" dirty="0" smtClean="0"/>
                  <a:t>0</a:t>
                </a:r>
                <a:r>
                  <a:rPr lang="ru-RU" dirty="0" smtClean="0"/>
                  <a:t> </a:t>
                </a:r>
                <a:r>
                  <a:rPr lang="en-US" dirty="0"/>
                  <a:t>to the noise dispersion</a:t>
                </a:r>
                <a:r>
                  <a:rPr lang="en-US" dirty="0" smtClean="0"/>
                  <a:t> </a:t>
                </a:r>
                <a14:m>
                  <m:oMath xmlns:m="http://schemas.openxmlformats.org/officeDocument/2006/math">
                    <m:r>
                      <a:rPr lang="ru-RU" i="1">
                        <a:latin typeface="Cambria Math"/>
                      </a:rPr>
                      <m:t>𝑁</m:t>
                    </m:r>
                    <m:d>
                      <m:dPr>
                        <m:ctrlPr>
                          <a:rPr lang="ru-RU" i="1">
                            <a:latin typeface="Cambria Math"/>
                          </a:rPr>
                        </m:ctrlPr>
                      </m:dPr>
                      <m:e>
                        <m:r>
                          <a:rPr lang="ru-RU" i="1">
                            <a:latin typeface="Cambria Math"/>
                          </a:rPr>
                          <m:t>𝑡</m:t>
                        </m:r>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e>
                    </m:d>
                  </m:oMath>
                </a14:m>
                <a:r>
                  <a:rPr lang="ru-RU" dirty="0"/>
                  <a:t>:</a:t>
                </a:r>
                <a:endParaRPr lang="ru-RU" dirty="0">
                  <a:effectLst/>
                </a:endParaRPr>
              </a:p>
              <a:p>
                <a:pPr marL="0" indent="0" algn="ctr">
                  <a:buNone/>
                </a:pPr>
                <a14:m>
                  <m:oMath xmlns:m="http://schemas.openxmlformats.org/officeDocument/2006/math">
                    <m:r>
                      <a:rPr lang="ru-RU" i="1">
                        <a:latin typeface="Cambria Math"/>
                      </a:rPr>
                      <m:t>𝑓</m:t>
                    </m:r>
                    <m:d>
                      <m:dPr>
                        <m:ctrlPr>
                          <a:rPr lang="ru-RU" i="1">
                            <a:latin typeface="Cambria Math"/>
                          </a:rPr>
                        </m:ctrlPr>
                      </m:dPr>
                      <m:e>
                        <m:r>
                          <a:rPr lang="ru-RU" i="1">
                            <a:latin typeface="Cambria Math"/>
                          </a:rPr>
                          <m:t>𝑥</m:t>
                        </m:r>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r>
                          <a:rPr lang="ru-RU" i="1">
                            <a:latin typeface="Cambria Math"/>
                          </a:rPr>
                          <m:t>,</m:t>
                        </m:r>
                        <m:r>
                          <a:rPr lang="ru-RU" i="1">
                            <a:latin typeface="Cambria Math"/>
                          </a:rPr>
                          <m:t>𝑡</m:t>
                        </m:r>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0</m:t>
                            </m:r>
                          </m:sub>
                        </m:sSub>
                      </m:e>
                    </m:d>
                    <m:r>
                      <a:rPr lang="ru-RU" i="1">
                        <a:latin typeface="Cambria Math"/>
                      </a:rPr>
                      <m:t>=</m:t>
                    </m:r>
                    <m:f>
                      <m:fPr>
                        <m:ctrlPr>
                          <a:rPr lang="ru-RU" i="1">
                            <a:latin typeface="Cambria Math"/>
                          </a:rPr>
                        </m:ctrlPr>
                      </m:fPr>
                      <m:num>
                        <m:nary>
                          <m:naryPr>
                            <m:ctrlPr>
                              <a:rPr lang="ru-RU" i="1">
                                <a:latin typeface="Cambria Math"/>
                              </a:rPr>
                            </m:ctrlPr>
                          </m:naryPr>
                          <m:sub>
                            <m:r>
                              <a:rPr lang="ru-RU" i="1">
                                <a:latin typeface="Cambria Math"/>
                              </a:rPr>
                              <m:t>−∞</m:t>
                            </m:r>
                          </m:sub>
                          <m:sup>
                            <m:r>
                              <a:rPr lang="ru-RU" i="1">
                                <a:latin typeface="Cambria Math"/>
                              </a:rPr>
                              <m:t>+∞</m:t>
                            </m:r>
                          </m:sup>
                          <m:e>
                            <m:sSub>
                              <m:sSubPr>
                                <m:ctrlPr>
                                  <a:rPr lang="ru-RU" i="1">
                                    <a:latin typeface="Cambria Math"/>
                                  </a:rPr>
                                </m:ctrlPr>
                              </m:sSubPr>
                              <m:e>
                                <m:r>
                                  <a:rPr lang="ru-RU" i="1">
                                    <a:latin typeface="Cambria Math"/>
                                  </a:rPr>
                                  <m:t>𝑅</m:t>
                                </m:r>
                              </m:e>
                              <m:sub>
                                <m:r>
                                  <a:rPr lang="ru-RU" i="1">
                                    <a:latin typeface="Cambria Math"/>
                                  </a:rPr>
                                  <m:t>1</m:t>
                                </m:r>
                              </m:sub>
                            </m:sSub>
                          </m:e>
                        </m:nary>
                        <m:d>
                          <m:dPr>
                            <m:ctrlPr>
                              <a:rPr lang="ru-RU" i="1">
                                <a:latin typeface="Cambria Math"/>
                              </a:rPr>
                            </m:ctrlPr>
                          </m:dPr>
                          <m:e>
                            <m:r>
                              <a:rPr lang="ru-RU" i="1">
                                <a:latin typeface="Cambria Math"/>
                              </a:rPr>
                              <m:t>𝑡</m:t>
                            </m:r>
                            <m:r>
                              <a:rPr lang="ru-RU" i="1">
                                <a:latin typeface="Cambria Math"/>
                              </a:rPr>
                              <m:t>′,</m:t>
                            </m:r>
                            <m:r>
                              <a:rPr lang="ru-RU" i="1">
                                <a:latin typeface="Cambria Math"/>
                              </a:rPr>
                              <m:t>𝑥</m:t>
                            </m:r>
                          </m:e>
                        </m:d>
                        <m:sSub>
                          <m:sSubPr>
                            <m:ctrlPr>
                              <a:rPr lang="ru-RU" i="1">
                                <a:latin typeface="Cambria Math"/>
                              </a:rPr>
                            </m:ctrlPr>
                          </m:sSubPr>
                          <m:e>
                            <m:r>
                              <a:rPr lang="ru-RU" i="1">
                                <a:latin typeface="Cambria Math"/>
                              </a:rPr>
                              <m:t>𝑅</m:t>
                            </m:r>
                          </m:e>
                          <m:sub>
                            <m:r>
                              <a:rPr lang="ru-RU" i="1">
                                <a:latin typeface="Cambria Math"/>
                              </a:rPr>
                              <m:t>0</m:t>
                            </m:r>
                          </m:sub>
                        </m:sSub>
                        <m:d>
                          <m:dPr>
                            <m:ctrlPr>
                              <a:rPr lang="ru-RU" i="1">
                                <a:latin typeface="Cambria Math"/>
                              </a:rPr>
                            </m:ctrlPr>
                          </m:dPr>
                          <m:e>
                            <m:r>
                              <a:rPr lang="ru-RU" i="1">
                                <a:latin typeface="Cambria Math"/>
                              </a:rPr>
                              <m:t>𝑡</m:t>
                            </m:r>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0</m:t>
                                </m:r>
                              </m:sub>
                            </m:sSub>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1</m:t>
                                </m:r>
                              </m:sub>
                            </m:sSub>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e>
                        </m:d>
                        <m:r>
                          <a:rPr lang="ru-RU" i="1">
                            <a:latin typeface="Cambria Math"/>
                          </a:rPr>
                          <m:t>𝑑𝑡</m:t>
                        </m:r>
                        <m:r>
                          <a:rPr lang="ru-RU" i="1">
                            <a:latin typeface="Cambria Math"/>
                          </a:rPr>
                          <m:t>′</m:t>
                        </m:r>
                      </m:num>
                      <m:den>
                        <m:rad>
                          <m:radPr>
                            <m:degHide m:val="on"/>
                            <m:ctrlPr>
                              <a:rPr lang="ru-RU" i="1">
                                <a:latin typeface="Cambria Math"/>
                              </a:rPr>
                            </m:ctrlPr>
                          </m:radPr>
                          <m:deg/>
                          <m:e>
                            <m:nary>
                              <m:naryPr>
                                <m:ctrlPr>
                                  <a:rPr lang="ru-RU" i="1">
                                    <a:latin typeface="Cambria Math"/>
                                  </a:rPr>
                                </m:ctrlPr>
                              </m:naryPr>
                              <m:sub>
                                <m:r>
                                  <a:rPr lang="ru-RU" i="1">
                                    <a:latin typeface="Cambria Math"/>
                                  </a:rPr>
                                  <m:t>−∞</m:t>
                                </m:r>
                              </m:sub>
                              <m:sup>
                                <m:r>
                                  <a:rPr lang="ru-RU" i="1">
                                    <a:latin typeface="Cambria Math"/>
                                  </a:rPr>
                                  <m:t>+∞</m:t>
                                </m:r>
                              </m:sup>
                              <m:e>
                                <m:sSup>
                                  <m:sSupPr>
                                    <m:ctrlPr>
                                      <a:rPr lang="ru-RU" i="1">
                                        <a:latin typeface="Cambria Math"/>
                                      </a:rPr>
                                    </m:ctrlPr>
                                  </m:sSupPr>
                                  <m:e>
                                    <m:d>
                                      <m:dPr>
                                        <m:begChr m:val="|"/>
                                        <m:endChr m:val="|"/>
                                        <m:ctrlPr>
                                          <a:rPr lang="ru-RU" i="1">
                                            <a:latin typeface="Cambria Math"/>
                                          </a:rPr>
                                        </m:ctrlPr>
                                      </m:dPr>
                                      <m:e>
                                        <m:sSub>
                                          <m:sSubPr>
                                            <m:ctrlPr>
                                              <a:rPr lang="ru-RU" i="1">
                                                <a:latin typeface="Cambria Math"/>
                                              </a:rPr>
                                            </m:ctrlPr>
                                          </m:sSubPr>
                                          <m:e>
                                            <m:r>
                                              <a:rPr lang="ru-RU" i="1">
                                                <a:latin typeface="Cambria Math"/>
                                              </a:rPr>
                                              <m:t>𝑅</m:t>
                                            </m:r>
                                          </m:e>
                                          <m:sub>
                                            <m:r>
                                              <a:rPr lang="ru-RU" i="1">
                                                <a:latin typeface="Cambria Math"/>
                                              </a:rPr>
                                              <m:t>0</m:t>
                                            </m:r>
                                          </m:sub>
                                        </m:sSub>
                                        <m:d>
                                          <m:dPr>
                                            <m:ctrlPr>
                                              <a:rPr lang="ru-RU" i="1">
                                                <a:latin typeface="Cambria Math"/>
                                              </a:rPr>
                                            </m:ctrlPr>
                                          </m:dPr>
                                          <m:e>
                                            <m:r>
                                              <a:rPr lang="ru-RU" i="1">
                                                <a:latin typeface="Cambria Math"/>
                                              </a:rPr>
                                              <m:t>𝑡</m:t>
                                            </m:r>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e>
                                        </m:d>
                                      </m:e>
                                    </m:d>
                                  </m:e>
                                  <m:sup>
                                    <m:r>
                                      <a:rPr lang="ru-RU" i="1">
                                        <a:latin typeface="Cambria Math"/>
                                      </a:rPr>
                                      <m:t>2</m:t>
                                    </m:r>
                                  </m:sup>
                                </m:sSup>
                              </m:e>
                            </m:nary>
                          </m:e>
                        </m:rad>
                      </m:den>
                    </m:f>
                    <m:r>
                      <a:rPr lang="ru-RU" i="1">
                        <a:latin typeface="Cambria Math"/>
                      </a:rPr>
                      <m:t>𝑑𝑡</m:t>
                    </m:r>
                    <m:r>
                      <a:rPr lang="ru-RU" i="1">
                        <a:latin typeface="Cambria Math"/>
                      </a:rPr>
                      <m:t>′</m:t>
                    </m:r>
                  </m:oMath>
                </a14:m>
                <a:r>
                  <a:rPr lang="ru-RU" dirty="0">
                    <a:effectLst/>
                  </a:rPr>
                  <a:t> </a:t>
                </a:r>
                <a:r>
                  <a:rPr lang="ru-RU" dirty="0"/>
                  <a:t>(22</a:t>
                </a:r>
                <a:r>
                  <a:rPr lang="ru-RU" dirty="0" smtClean="0"/>
                  <a:t>)</a:t>
                </a:r>
                <a:r>
                  <a:rPr lang="ru-RU" dirty="0"/>
                  <a:t> </a:t>
                </a:r>
                <a:endParaRPr lang="ru-RU" dirty="0">
                  <a:effectLst/>
                </a:endParaRPr>
              </a:p>
              <a:p>
                <a:pPr marL="0" indent="0" algn="just">
                  <a:buNone/>
                </a:pPr>
                <a:r>
                  <a:rPr lang="en-US" dirty="0"/>
                  <a:t>Let's find the radiation pattern </a:t>
                </a:r>
                <a:r>
                  <a:rPr lang="en-US" dirty="0" smtClean="0"/>
                  <a:t>for </a:t>
                </a:r>
                <a14:m>
                  <m:oMath xmlns:m="http://schemas.openxmlformats.org/officeDocument/2006/math">
                    <m:r>
                      <a:rPr lang="ru-RU" i="1">
                        <a:latin typeface="Cambria Math"/>
                      </a:rPr>
                      <m:t>𝐼</m:t>
                    </m:r>
                    <m:d>
                      <m:dPr>
                        <m:ctrlPr>
                          <a:rPr lang="ru-RU" i="1">
                            <a:latin typeface="Cambria Math"/>
                          </a:rPr>
                        </m:ctrlPr>
                      </m:dPr>
                      <m:e>
                        <m:r>
                          <a:rPr lang="ru-RU" i="1">
                            <a:latin typeface="Cambria Math"/>
                          </a:rPr>
                          <m:t>𝜉</m:t>
                        </m:r>
                      </m:e>
                    </m:d>
                    <m:r>
                      <a:rPr lang="ru-RU" i="1">
                        <a:latin typeface="Cambria Math"/>
                      </a:rPr>
                      <m:t>=1</m:t>
                    </m:r>
                  </m:oMath>
                </a14:m>
                <a:r>
                  <a:rPr lang="ru-RU" dirty="0"/>
                  <a:t>, </a:t>
                </a:r>
                <a:r>
                  <a:rPr lang="en-US" dirty="0"/>
                  <a:t>when the </a:t>
                </a:r>
                <a:r>
                  <a:rPr lang="en-US" dirty="0" smtClean="0"/>
                  <a:t>function </a:t>
                </a:r>
                <a:r>
                  <a:rPr lang="ru-RU" i="1" dirty="0" smtClean="0"/>
                  <a:t>R</a:t>
                </a:r>
                <a:r>
                  <a:rPr lang="ru-RU" dirty="0" smtClean="0"/>
                  <a:t> </a:t>
                </a:r>
                <a:r>
                  <a:rPr lang="en-US" dirty="0"/>
                  <a:t>is given by relation (17)</a:t>
                </a:r>
                <a:r>
                  <a:rPr lang="ru-RU" dirty="0" smtClean="0"/>
                  <a:t>. </a:t>
                </a:r>
                <a:r>
                  <a:rPr lang="en-US" dirty="0" smtClean="0"/>
                  <a:t>Numerator of</a:t>
                </a:r>
                <a:r>
                  <a:rPr lang="ru-RU" dirty="0" smtClean="0"/>
                  <a:t> </a:t>
                </a:r>
                <a:r>
                  <a:rPr lang="ru-RU" dirty="0"/>
                  <a:t>(22) </a:t>
                </a:r>
                <a:r>
                  <a:rPr lang="en-US" dirty="0" smtClean="0"/>
                  <a:t>is equal to</a:t>
                </a:r>
                <a:endParaRPr lang="ru-RU" dirty="0">
                  <a:effectLst/>
                </a:endParaRPr>
              </a:p>
              <a:p>
                <a:pPr marL="0" indent="0" algn="just">
                  <a:buNone/>
                </a:pPr>
                <a14:m>
                  <m:oMathPara xmlns:m="http://schemas.openxmlformats.org/officeDocument/2006/math">
                    <m:oMathParaPr>
                      <m:jc m:val="center"/>
                    </m:oMathParaPr>
                    <m:oMath xmlns:m="http://schemas.openxmlformats.org/officeDocument/2006/math">
                      <m:nary>
                        <m:naryPr>
                          <m:ctrlPr>
                            <a:rPr lang="ru-RU" i="1">
                              <a:latin typeface="Cambria Math"/>
                            </a:rPr>
                          </m:ctrlPr>
                        </m:naryPr>
                        <m:sub>
                          <m:r>
                            <a:rPr lang="ru-RU" i="1">
                              <a:latin typeface="Cambria Math"/>
                            </a:rPr>
                            <m:t>−∞</m:t>
                          </m:r>
                        </m:sub>
                        <m:sup>
                          <m:r>
                            <a:rPr lang="ru-RU" i="1">
                              <a:latin typeface="Cambria Math"/>
                            </a:rPr>
                            <m:t>+∞</m:t>
                          </m:r>
                        </m:sup>
                        <m:e>
                          <m:sSub>
                            <m:sSubPr>
                              <m:ctrlPr>
                                <a:rPr lang="ru-RU" i="1">
                                  <a:latin typeface="Cambria Math"/>
                                </a:rPr>
                              </m:ctrlPr>
                            </m:sSubPr>
                            <m:e>
                              <m:r>
                                <a:rPr lang="ru-RU" i="1">
                                  <a:latin typeface="Cambria Math"/>
                                </a:rPr>
                                <m:t>𝑅</m:t>
                              </m:r>
                            </m:e>
                            <m:sub>
                              <m:r>
                                <a:rPr lang="ru-RU" i="1">
                                  <a:latin typeface="Cambria Math"/>
                                </a:rPr>
                                <m:t>1</m:t>
                              </m:r>
                            </m:sub>
                          </m:sSub>
                        </m:e>
                      </m:nary>
                      <m:d>
                        <m:dPr>
                          <m:ctrlPr>
                            <a:rPr lang="ru-RU" i="1">
                              <a:latin typeface="Cambria Math"/>
                            </a:rPr>
                          </m:ctrlPr>
                        </m:dPr>
                        <m:e>
                          <m:sSup>
                            <m:sSupPr>
                              <m:ctrlPr>
                                <a:rPr lang="ru-RU" i="1">
                                  <a:latin typeface="Cambria Math"/>
                                </a:rPr>
                              </m:ctrlPr>
                            </m:sSupPr>
                            <m:e>
                              <m:r>
                                <a:rPr lang="ru-RU" i="1">
                                  <a:latin typeface="Cambria Math"/>
                                </a:rPr>
                                <m:t>𝑡</m:t>
                              </m:r>
                            </m:e>
                            <m:sup>
                              <m:r>
                                <a:rPr lang="ru-RU" i="1">
                                  <a:latin typeface="Cambria Math"/>
                                </a:rPr>
                                <m:t>′</m:t>
                              </m:r>
                            </m:sup>
                          </m:sSup>
                          <m:r>
                            <a:rPr lang="ru-RU" i="1">
                              <a:latin typeface="Cambria Math"/>
                            </a:rPr>
                            <m:t>,</m:t>
                          </m:r>
                          <m:r>
                            <a:rPr lang="ru-RU" i="1">
                              <a:latin typeface="Cambria Math"/>
                            </a:rPr>
                            <m:t>𝑥</m:t>
                          </m:r>
                        </m:e>
                      </m:d>
                      <m:sSub>
                        <m:sSubPr>
                          <m:ctrlPr>
                            <a:rPr lang="ru-RU" i="1">
                              <a:latin typeface="Cambria Math"/>
                            </a:rPr>
                          </m:ctrlPr>
                        </m:sSubPr>
                        <m:e>
                          <m:r>
                            <a:rPr lang="ru-RU" i="1">
                              <a:latin typeface="Cambria Math"/>
                            </a:rPr>
                            <m:t>𝑅</m:t>
                          </m:r>
                        </m:e>
                        <m:sub>
                          <m:r>
                            <a:rPr lang="ru-RU" i="1">
                              <a:latin typeface="Cambria Math"/>
                            </a:rPr>
                            <m:t>0</m:t>
                          </m:r>
                        </m:sub>
                      </m:sSub>
                      <m:d>
                        <m:dPr>
                          <m:ctrlPr>
                            <a:rPr lang="ru-RU" i="1">
                              <a:latin typeface="Cambria Math"/>
                            </a:rPr>
                          </m:ctrlPr>
                        </m:dPr>
                        <m:e>
                          <m:sSup>
                            <m:sSupPr>
                              <m:ctrlPr>
                                <a:rPr lang="ru-RU" i="1">
                                  <a:latin typeface="Cambria Math"/>
                                </a:rPr>
                              </m:ctrlPr>
                            </m:sSupPr>
                            <m:e>
                              <m:r>
                                <a:rPr lang="ru-RU" i="1">
                                  <a:latin typeface="Cambria Math"/>
                                </a:rPr>
                                <m:t>𝑡</m:t>
                              </m:r>
                            </m:e>
                            <m:sup>
                              <m:r>
                                <a:rPr lang="ru-RU" i="1">
                                  <a:latin typeface="Cambria Math"/>
                                </a:rPr>
                                <m:t>′</m:t>
                              </m:r>
                            </m:sup>
                          </m:sSup>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0</m:t>
                              </m:r>
                            </m:sub>
                          </m:sSub>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1</m:t>
                              </m:r>
                            </m:sub>
                          </m:sSub>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e>
                      </m:d>
                      <m:r>
                        <a:rPr lang="ru-RU" i="1">
                          <a:latin typeface="Cambria Math"/>
                        </a:rPr>
                        <m:t>𝑑</m:t>
                      </m:r>
                      <m:sSup>
                        <m:sSupPr>
                          <m:ctrlPr>
                            <a:rPr lang="ru-RU" i="1">
                              <a:latin typeface="Cambria Math"/>
                            </a:rPr>
                          </m:ctrlPr>
                        </m:sSupPr>
                        <m:e>
                          <m:r>
                            <a:rPr lang="ru-RU" i="1">
                              <a:latin typeface="Cambria Math"/>
                            </a:rPr>
                            <m:t>𝑡</m:t>
                          </m:r>
                        </m:e>
                        <m:sup>
                          <m:r>
                            <a:rPr lang="ru-RU" i="1">
                              <a:latin typeface="Cambria Math"/>
                            </a:rPr>
                            <m:t>′</m:t>
                          </m:r>
                        </m:sup>
                      </m:sSup>
                      <m:r>
                        <a:rPr lang="ru-RU" i="1">
                          <a:latin typeface="Cambria Math"/>
                        </a:rPr>
                        <m:t>=</m:t>
                      </m:r>
                    </m:oMath>
                  </m:oMathPara>
                </a14:m>
                <a:endParaRPr lang="ru-RU" dirty="0">
                  <a:effectLst/>
                </a:endParaRPr>
              </a:p>
              <a:p>
                <a:pPr marL="0" indent="0" algn="just">
                  <a:buNone/>
                </a:pPr>
                <a14:m>
                  <m:oMathPara xmlns:m="http://schemas.openxmlformats.org/officeDocument/2006/math">
                    <m:oMathParaPr>
                      <m:jc m:val="center"/>
                    </m:oMathParaPr>
                    <m:oMath xmlns:m="http://schemas.openxmlformats.org/officeDocument/2006/math">
                      <m:r>
                        <a:rPr lang="ru-RU" i="1">
                          <a:latin typeface="Cambria Math"/>
                        </a:rPr>
                        <m:t>=</m:t>
                      </m:r>
                      <m:f>
                        <m:fPr>
                          <m:ctrlPr>
                            <a:rPr lang="ru-RU" i="1">
                              <a:latin typeface="Cambria Math"/>
                            </a:rPr>
                          </m:ctrlPr>
                        </m:fPr>
                        <m:num>
                          <m:r>
                            <a:rPr lang="ru-RU" i="1">
                              <a:latin typeface="Cambria Math"/>
                            </a:rPr>
                            <m:t>1</m:t>
                          </m:r>
                        </m:num>
                        <m:den>
                          <m:r>
                            <a:rPr lang="ru-RU" i="1">
                              <a:latin typeface="Cambria Math"/>
                            </a:rPr>
                            <m:t>4</m:t>
                          </m:r>
                          <m:sSup>
                            <m:sSupPr>
                              <m:ctrlPr>
                                <a:rPr lang="ru-RU" i="1">
                                  <a:latin typeface="Cambria Math"/>
                                </a:rPr>
                              </m:ctrlPr>
                            </m:sSupPr>
                            <m:e>
                              <m:r>
                                <a:rPr lang="ru-RU" i="1">
                                  <a:latin typeface="Cambria Math"/>
                                </a:rPr>
                                <m:t>𝑎</m:t>
                              </m:r>
                            </m:e>
                            <m:sup>
                              <m:r>
                                <a:rPr lang="ru-RU" i="1">
                                  <a:latin typeface="Cambria Math"/>
                                </a:rPr>
                                <m:t>2</m:t>
                              </m:r>
                            </m:sup>
                          </m:sSup>
                          <m:sSub>
                            <m:sSubPr>
                              <m:ctrlPr>
                                <a:rPr lang="ru-RU" i="1">
                                  <a:latin typeface="Cambria Math"/>
                                </a:rPr>
                              </m:ctrlPr>
                            </m:sSubPr>
                            <m:e>
                              <m:r>
                                <a:rPr lang="ru-RU" i="1">
                                  <a:latin typeface="Cambria Math"/>
                                </a:rPr>
                                <m:t>𝑥𝑥</m:t>
                              </m:r>
                            </m:e>
                            <m:sub>
                              <m:r>
                                <a:rPr lang="ru-RU" i="1">
                                  <a:latin typeface="Cambria Math"/>
                                </a:rPr>
                                <m:t>0</m:t>
                              </m:r>
                            </m:sub>
                          </m:sSub>
                        </m:den>
                      </m:f>
                      <m:nary>
                        <m:naryPr>
                          <m:ctrlPr>
                            <a:rPr lang="ru-RU" i="1">
                              <a:latin typeface="Cambria Math"/>
                            </a:rPr>
                          </m:ctrlPr>
                        </m:naryPr>
                        <m:sub>
                          <m:r>
                            <a:rPr lang="ru-RU" i="1">
                              <a:latin typeface="Cambria Math"/>
                            </a:rPr>
                            <m:t>−∞</m:t>
                          </m:r>
                        </m:sub>
                        <m:sup>
                          <m:r>
                            <a:rPr lang="ru-RU" i="1">
                              <a:latin typeface="Cambria Math"/>
                            </a:rPr>
                            <m:t>+∞</m:t>
                          </m:r>
                        </m:sup>
                        <m:e>
                          <m:d>
                            <m:dPr>
                              <m:begChr m:val="["/>
                              <m:endChr m:val="]"/>
                              <m:ctrlPr>
                                <a:rPr lang="ru-RU" i="1">
                                  <a:latin typeface="Cambria Math"/>
                                </a:rPr>
                              </m:ctrlPr>
                            </m:dPr>
                            <m:e>
                              <m:sSub>
                                <m:sSubPr>
                                  <m:ctrlPr>
                                    <a:rPr lang="ru-RU" i="1">
                                      <a:latin typeface="Cambria Math"/>
                                    </a:rPr>
                                  </m:ctrlPr>
                                </m:sSubPr>
                                <m:e>
                                  <m:r>
                                    <a:rPr lang="ru-RU" i="1">
                                      <a:latin typeface="Cambria Math"/>
                                    </a:rPr>
                                    <m:t>𝑔</m:t>
                                  </m:r>
                                </m:e>
                                <m:sub>
                                  <m:r>
                                    <a:rPr lang="ru-RU" i="1">
                                      <a:latin typeface="Cambria Math"/>
                                    </a:rPr>
                                    <m:t>1</m:t>
                                  </m:r>
                                </m:sub>
                              </m:sSub>
                              <m:d>
                                <m:dPr>
                                  <m:ctrlPr>
                                    <a:rPr lang="ru-RU" i="1">
                                      <a:latin typeface="Cambria Math"/>
                                    </a:rPr>
                                  </m:ctrlPr>
                                </m:dPr>
                                <m:e>
                                  <m:sSup>
                                    <m:sSupPr>
                                      <m:ctrlPr>
                                        <a:rPr lang="ru-RU" i="1">
                                          <a:latin typeface="Cambria Math"/>
                                        </a:rPr>
                                      </m:ctrlPr>
                                    </m:sSupPr>
                                    <m:e>
                                      <m:r>
                                        <a:rPr lang="ru-RU" i="1">
                                          <a:latin typeface="Cambria Math"/>
                                        </a:rPr>
                                        <m:t>𝑡</m:t>
                                      </m:r>
                                    </m:e>
                                    <m:sup>
                                      <m:r>
                                        <a:rPr lang="ru-RU" i="1">
                                          <a:latin typeface="Cambria Math"/>
                                        </a:rPr>
                                        <m:t>′</m:t>
                                      </m:r>
                                    </m:sup>
                                  </m:sSup>
                                  <m:r>
                                    <a:rPr lang="ru-RU" i="1">
                                      <a:latin typeface="Cambria Math"/>
                                    </a:rPr>
                                    <m:t>−</m:t>
                                  </m:r>
                                  <m:f>
                                    <m:fPr>
                                      <m:ctrlPr>
                                        <a:rPr lang="ru-RU" i="1">
                                          <a:latin typeface="Cambria Math"/>
                                        </a:rPr>
                                      </m:ctrlPr>
                                    </m:fPr>
                                    <m:num>
                                      <m:r>
                                        <a:rPr lang="ru-RU" i="1">
                                          <a:latin typeface="Cambria Math"/>
                                        </a:rPr>
                                        <m:t>𝑎𝑥</m:t>
                                      </m:r>
                                    </m:num>
                                    <m:den>
                                      <m:sSub>
                                        <m:sSubPr>
                                          <m:ctrlPr>
                                            <a:rPr lang="ru-RU" i="1">
                                              <a:latin typeface="Cambria Math"/>
                                            </a:rPr>
                                          </m:ctrlPr>
                                        </m:sSubPr>
                                        <m:e>
                                          <m:r>
                                            <a:rPr lang="ru-RU" i="1">
                                              <a:latin typeface="Cambria Math"/>
                                            </a:rPr>
                                            <m:t>𝜔</m:t>
                                          </m:r>
                                        </m:e>
                                        <m:sub>
                                          <m:r>
                                            <a:rPr lang="ru-RU" i="1">
                                              <a:latin typeface="Cambria Math"/>
                                            </a:rPr>
                                            <m:t>0</m:t>
                                          </m:r>
                                        </m:sub>
                                      </m:sSub>
                                    </m:den>
                                  </m:f>
                                </m:e>
                              </m:d>
                              <m:r>
                                <a:rPr lang="ru-RU" i="1">
                                  <a:latin typeface="Cambria Math"/>
                                </a:rPr>
                                <m:t>−</m:t>
                              </m:r>
                              <m:sSub>
                                <m:sSubPr>
                                  <m:ctrlPr>
                                    <a:rPr lang="ru-RU" i="1">
                                      <a:latin typeface="Cambria Math"/>
                                    </a:rPr>
                                  </m:ctrlPr>
                                </m:sSubPr>
                                <m:e>
                                  <m:r>
                                    <a:rPr lang="ru-RU" i="1">
                                      <a:latin typeface="Cambria Math"/>
                                    </a:rPr>
                                    <m:t>𝑔</m:t>
                                  </m:r>
                                </m:e>
                                <m:sub>
                                  <m:r>
                                    <a:rPr lang="ru-RU" i="1">
                                      <a:latin typeface="Cambria Math"/>
                                    </a:rPr>
                                    <m:t>1</m:t>
                                  </m:r>
                                </m:sub>
                              </m:sSub>
                              <m:d>
                                <m:dPr>
                                  <m:ctrlPr>
                                    <a:rPr lang="ru-RU" i="1">
                                      <a:latin typeface="Cambria Math"/>
                                    </a:rPr>
                                  </m:ctrlPr>
                                </m:dPr>
                                <m:e>
                                  <m:sSup>
                                    <m:sSupPr>
                                      <m:ctrlPr>
                                        <a:rPr lang="ru-RU" i="1">
                                          <a:latin typeface="Cambria Math"/>
                                        </a:rPr>
                                      </m:ctrlPr>
                                    </m:sSupPr>
                                    <m:e>
                                      <m:r>
                                        <a:rPr lang="ru-RU" i="1">
                                          <a:latin typeface="Cambria Math"/>
                                        </a:rPr>
                                        <m:t>𝑡</m:t>
                                      </m:r>
                                    </m:e>
                                    <m:sup>
                                      <m:r>
                                        <a:rPr lang="ru-RU" i="1">
                                          <a:latin typeface="Cambria Math"/>
                                        </a:rPr>
                                        <m:t>′</m:t>
                                      </m:r>
                                    </m:sup>
                                  </m:sSup>
                                  <m:r>
                                    <a:rPr lang="ru-RU" i="1">
                                      <a:latin typeface="Cambria Math"/>
                                    </a:rPr>
                                    <m:t>+</m:t>
                                  </m:r>
                                  <m:f>
                                    <m:fPr>
                                      <m:ctrlPr>
                                        <a:rPr lang="ru-RU" i="1">
                                          <a:latin typeface="Cambria Math"/>
                                        </a:rPr>
                                      </m:ctrlPr>
                                    </m:fPr>
                                    <m:num>
                                      <m:r>
                                        <a:rPr lang="ru-RU" i="1">
                                          <a:latin typeface="Cambria Math"/>
                                        </a:rPr>
                                        <m:t>𝑎𝑥</m:t>
                                      </m:r>
                                    </m:num>
                                    <m:den>
                                      <m:sSub>
                                        <m:sSubPr>
                                          <m:ctrlPr>
                                            <a:rPr lang="ru-RU" i="1">
                                              <a:latin typeface="Cambria Math"/>
                                            </a:rPr>
                                          </m:ctrlPr>
                                        </m:sSubPr>
                                        <m:e>
                                          <m:r>
                                            <a:rPr lang="ru-RU" i="1">
                                              <a:latin typeface="Cambria Math"/>
                                            </a:rPr>
                                            <m:t>𝜔</m:t>
                                          </m:r>
                                        </m:e>
                                        <m:sub>
                                          <m:r>
                                            <a:rPr lang="ru-RU" i="1">
                                              <a:latin typeface="Cambria Math"/>
                                            </a:rPr>
                                            <m:t>0</m:t>
                                          </m:r>
                                        </m:sub>
                                      </m:sSub>
                                    </m:den>
                                  </m:f>
                                </m:e>
                              </m:d>
                            </m:e>
                          </m:d>
                        </m:e>
                      </m:nary>
                      <m:r>
                        <a:rPr lang="ru-RU" i="1">
                          <a:latin typeface="Cambria Math"/>
                        </a:rPr>
                        <m:t>∙</m:t>
                      </m:r>
                    </m:oMath>
                  </m:oMathPara>
                </a14:m>
                <a:endParaRPr lang="ru-RU" dirty="0">
                  <a:effectLst/>
                </a:endParaRPr>
              </a:p>
              <a:p>
                <a:pPr marL="0" indent="0" algn="ctr">
                  <a:buNone/>
                </a:pPr>
                <a14:m>
                  <m:oMath xmlns:m="http://schemas.openxmlformats.org/officeDocument/2006/math">
                    <m:r>
                      <a:rPr lang="ru-RU" i="1">
                        <a:latin typeface="Cambria Math"/>
                      </a:rPr>
                      <m:t>∙</m:t>
                    </m:r>
                    <m:d>
                      <m:dPr>
                        <m:begChr m:val="["/>
                        <m:endChr m:val="]"/>
                        <m:ctrlPr>
                          <a:rPr lang="ru-RU" i="1">
                            <a:latin typeface="Cambria Math"/>
                          </a:rPr>
                        </m:ctrlPr>
                      </m:dPr>
                      <m:e>
                        <m:sSub>
                          <m:sSubPr>
                            <m:ctrlPr>
                              <a:rPr lang="ru-RU" i="1">
                                <a:latin typeface="Cambria Math"/>
                              </a:rPr>
                            </m:ctrlPr>
                          </m:sSubPr>
                          <m:e>
                            <m:r>
                              <a:rPr lang="ru-RU" i="1">
                                <a:latin typeface="Cambria Math"/>
                              </a:rPr>
                              <m:t>𝑔</m:t>
                            </m:r>
                          </m:e>
                          <m:sub>
                            <m:r>
                              <a:rPr lang="ru-RU" i="1">
                                <a:latin typeface="Cambria Math"/>
                              </a:rPr>
                              <m:t>0</m:t>
                            </m:r>
                          </m:sub>
                        </m:sSub>
                        <m:d>
                          <m:dPr>
                            <m:ctrlPr>
                              <a:rPr lang="ru-RU" i="1">
                                <a:latin typeface="Cambria Math"/>
                              </a:rPr>
                            </m:ctrlPr>
                          </m:dPr>
                          <m:e>
                            <m:sSup>
                              <m:sSupPr>
                                <m:ctrlPr>
                                  <a:rPr lang="ru-RU" i="1">
                                    <a:latin typeface="Cambria Math"/>
                                  </a:rPr>
                                </m:ctrlPr>
                              </m:sSupPr>
                              <m:e>
                                <m:r>
                                  <a:rPr lang="ru-RU" i="1">
                                    <a:latin typeface="Cambria Math"/>
                                  </a:rPr>
                                  <m:t>𝑡</m:t>
                                </m:r>
                              </m:e>
                              <m:sup>
                                <m:r>
                                  <a:rPr lang="ru-RU" i="1">
                                    <a:latin typeface="Cambria Math"/>
                                  </a:rPr>
                                  <m:t>′</m:t>
                                </m:r>
                              </m:sup>
                            </m:sSup>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0</m:t>
                                </m:r>
                              </m:sub>
                            </m:sSub>
                            <m:r>
                              <a:rPr lang="ru-RU" i="1">
                                <a:latin typeface="Cambria Math"/>
                              </a:rPr>
                              <m:t>−</m:t>
                            </m:r>
                            <m:r>
                              <a:rPr lang="ru-RU" i="1">
                                <a:latin typeface="Cambria Math"/>
                              </a:rPr>
                              <m:t>𝑡</m:t>
                            </m:r>
                            <m:r>
                              <a:rPr lang="ru-RU" i="1">
                                <a:latin typeface="Cambria Math"/>
                              </a:rPr>
                              <m:t>−</m:t>
                            </m:r>
                            <m:f>
                              <m:fPr>
                                <m:ctrlPr>
                                  <a:rPr lang="ru-RU" i="1">
                                    <a:latin typeface="Cambria Math"/>
                                  </a:rPr>
                                </m:ctrlPr>
                              </m:fPr>
                              <m:num>
                                <m:r>
                                  <a:rPr lang="ru-RU" i="1">
                                    <a:latin typeface="Cambria Math"/>
                                  </a:rPr>
                                  <m:t>𝑎𝑥</m:t>
                                </m:r>
                              </m:num>
                              <m:den>
                                <m:sSub>
                                  <m:sSubPr>
                                    <m:ctrlPr>
                                      <a:rPr lang="ru-RU" i="1">
                                        <a:latin typeface="Cambria Math"/>
                                      </a:rPr>
                                    </m:ctrlPr>
                                  </m:sSubPr>
                                  <m:e>
                                    <m:r>
                                      <a:rPr lang="ru-RU" i="1">
                                        <a:latin typeface="Cambria Math"/>
                                      </a:rPr>
                                      <m:t>𝜔</m:t>
                                    </m:r>
                                  </m:e>
                                  <m:sub>
                                    <m:r>
                                      <a:rPr lang="ru-RU" i="1">
                                        <a:latin typeface="Cambria Math"/>
                                      </a:rPr>
                                      <m:t>0</m:t>
                                    </m:r>
                                  </m:sub>
                                </m:sSub>
                              </m:den>
                            </m:f>
                          </m:e>
                        </m:d>
                        <m:r>
                          <a:rPr lang="ru-RU" i="1">
                            <a:latin typeface="Cambria Math"/>
                          </a:rPr>
                          <m:t>−</m:t>
                        </m:r>
                        <m:sSub>
                          <m:sSubPr>
                            <m:ctrlPr>
                              <a:rPr lang="ru-RU" i="1">
                                <a:latin typeface="Cambria Math"/>
                              </a:rPr>
                            </m:ctrlPr>
                          </m:sSubPr>
                          <m:e>
                            <m:r>
                              <a:rPr lang="ru-RU" i="1">
                                <a:latin typeface="Cambria Math"/>
                              </a:rPr>
                              <m:t>𝑔</m:t>
                            </m:r>
                          </m:e>
                          <m:sub>
                            <m:r>
                              <a:rPr lang="ru-RU" i="1">
                                <a:latin typeface="Cambria Math"/>
                              </a:rPr>
                              <m:t>0</m:t>
                            </m:r>
                          </m:sub>
                        </m:sSub>
                        <m:d>
                          <m:dPr>
                            <m:ctrlPr>
                              <a:rPr lang="ru-RU" i="1">
                                <a:latin typeface="Cambria Math"/>
                              </a:rPr>
                            </m:ctrlPr>
                          </m:dPr>
                          <m:e>
                            <m:sSup>
                              <m:sSupPr>
                                <m:ctrlPr>
                                  <a:rPr lang="ru-RU" i="1">
                                    <a:latin typeface="Cambria Math"/>
                                  </a:rPr>
                                </m:ctrlPr>
                              </m:sSupPr>
                              <m:e>
                                <m:r>
                                  <a:rPr lang="ru-RU" i="1">
                                    <a:latin typeface="Cambria Math"/>
                                  </a:rPr>
                                  <m:t>𝑡</m:t>
                                </m:r>
                              </m:e>
                              <m:sup>
                                <m:r>
                                  <a:rPr lang="ru-RU" i="1">
                                    <a:latin typeface="Cambria Math"/>
                                  </a:rPr>
                                  <m:t>′</m:t>
                                </m:r>
                              </m:sup>
                            </m:sSup>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0</m:t>
                                </m:r>
                              </m:sub>
                            </m:sSub>
                            <m:r>
                              <a:rPr lang="ru-RU" i="1">
                                <a:latin typeface="Cambria Math"/>
                              </a:rPr>
                              <m:t>−</m:t>
                            </m:r>
                            <m:r>
                              <a:rPr lang="ru-RU" i="1">
                                <a:latin typeface="Cambria Math"/>
                              </a:rPr>
                              <m:t>𝑡</m:t>
                            </m:r>
                            <m:r>
                              <a:rPr lang="ru-RU" i="1">
                                <a:latin typeface="Cambria Math"/>
                              </a:rPr>
                              <m:t>+</m:t>
                            </m:r>
                            <m:f>
                              <m:fPr>
                                <m:ctrlPr>
                                  <a:rPr lang="ru-RU" i="1">
                                    <a:latin typeface="Cambria Math"/>
                                  </a:rPr>
                                </m:ctrlPr>
                              </m:fPr>
                              <m:num>
                                <m:r>
                                  <a:rPr lang="ru-RU" i="1">
                                    <a:latin typeface="Cambria Math"/>
                                  </a:rPr>
                                  <m:t>𝑎𝑥</m:t>
                                </m:r>
                              </m:num>
                              <m:den>
                                <m:sSub>
                                  <m:sSubPr>
                                    <m:ctrlPr>
                                      <a:rPr lang="ru-RU" i="1">
                                        <a:latin typeface="Cambria Math"/>
                                      </a:rPr>
                                    </m:ctrlPr>
                                  </m:sSubPr>
                                  <m:e>
                                    <m:r>
                                      <a:rPr lang="ru-RU" i="1">
                                        <a:latin typeface="Cambria Math"/>
                                      </a:rPr>
                                      <m:t>𝜔</m:t>
                                    </m:r>
                                  </m:e>
                                  <m:sub>
                                    <m:r>
                                      <a:rPr lang="ru-RU" i="1">
                                        <a:latin typeface="Cambria Math"/>
                                      </a:rPr>
                                      <m:t>0</m:t>
                                    </m:r>
                                  </m:sub>
                                </m:sSub>
                              </m:den>
                            </m:f>
                          </m:e>
                        </m:d>
                      </m:e>
                    </m:d>
                    <m:r>
                      <a:rPr lang="ru-RU" i="1">
                        <a:latin typeface="Cambria Math"/>
                      </a:rPr>
                      <m:t>𝑑</m:t>
                    </m:r>
                    <m:sSup>
                      <m:sSupPr>
                        <m:ctrlPr>
                          <a:rPr lang="ru-RU" i="1">
                            <a:latin typeface="Cambria Math"/>
                          </a:rPr>
                        </m:ctrlPr>
                      </m:sSupPr>
                      <m:e>
                        <m:r>
                          <a:rPr lang="ru-RU" i="1">
                            <a:latin typeface="Cambria Math"/>
                          </a:rPr>
                          <m:t>𝑡</m:t>
                        </m:r>
                      </m:e>
                      <m:sup>
                        <m:r>
                          <a:rPr lang="ru-RU" i="1">
                            <a:latin typeface="Cambria Math"/>
                          </a:rPr>
                          <m:t>′</m:t>
                        </m:r>
                      </m:sup>
                    </m:sSup>
                  </m:oMath>
                </a14:m>
                <a:r>
                  <a:rPr lang="en-US" dirty="0" smtClean="0"/>
                  <a:t> </a:t>
                </a:r>
                <a:r>
                  <a:rPr lang="en-US" dirty="0"/>
                  <a:t>(23)</a:t>
                </a:r>
                <a:endParaRPr lang="ru-RU" dirty="0">
                  <a:effectLst/>
                </a:endParaRPr>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585106" y="468766"/>
                <a:ext cx="11097985" cy="6242276"/>
              </a:xfrm>
              <a:blipFill rotWithShape="1">
                <a:blip r:embed="rId2"/>
                <a:stretch>
                  <a:fillRect l="-1153" t="-1563" r="-1043"/>
                </a:stretch>
              </a:blipFill>
            </p:spPr>
            <p:txBody>
              <a:bodyPr/>
              <a:lstStyle/>
              <a:p>
                <a:r>
                  <a:rPr lang="ru-RU">
                    <a:noFill/>
                  </a:rPr>
                  <a:t> </a:t>
                </a:r>
              </a:p>
            </p:txBody>
          </p:sp>
        </mc:Fallback>
      </mc:AlternateContent>
    </p:spTree>
    <p:extLst>
      <p:ext uri="{BB962C8B-B14F-4D97-AF65-F5344CB8AC3E}">
        <p14:creationId xmlns:p14="http://schemas.microsoft.com/office/powerpoint/2010/main" val="1537068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585106" y="468766"/>
                <a:ext cx="11097985" cy="6217784"/>
              </a:xfrm>
            </p:spPr>
            <p:txBody>
              <a:bodyPr>
                <a:noAutofit/>
              </a:bodyPr>
              <a:lstStyle/>
              <a:p>
                <a:pPr marL="0" indent="0">
                  <a:buNone/>
                </a:pPr>
                <a:r>
                  <a:rPr lang="en-US" sz="2200" dirty="0" smtClean="0"/>
                  <a:t>If we introduce the mutual and autocorrelation functions</a:t>
                </a:r>
              </a:p>
              <a:p>
                <a:pPr marL="0" indent="0">
                  <a:buNone/>
                </a:pPr>
                <a14:m>
                  <m:oMath xmlns:m="http://schemas.openxmlformats.org/officeDocument/2006/math">
                    <m:sSub>
                      <m:sSubPr>
                        <m:ctrlPr>
                          <a:rPr lang="ru-RU" sz="2200" i="1">
                            <a:latin typeface="Cambria Math"/>
                          </a:rPr>
                        </m:ctrlPr>
                      </m:sSubPr>
                      <m:e>
                        <m:r>
                          <a:rPr lang="ru-RU" sz="2200" i="1">
                            <a:latin typeface="Cambria Math"/>
                          </a:rPr>
                          <m:t>𝜙</m:t>
                        </m:r>
                      </m:e>
                      <m:sub>
                        <m:r>
                          <a:rPr lang="ru-RU" sz="2200" i="1">
                            <a:latin typeface="Cambria Math"/>
                          </a:rPr>
                          <m:t>10</m:t>
                        </m:r>
                      </m:sub>
                    </m:sSub>
                    <m:d>
                      <m:dPr>
                        <m:ctrlPr>
                          <a:rPr lang="ru-RU" sz="2200" i="1">
                            <a:latin typeface="Cambria Math"/>
                          </a:rPr>
                        </m:ctrlPr>
                      </m:dPr>
                      <m:e>
                        <m:r>
                          <a:rPr lang="ru-RU" sz="2200" i="1">
                            <a:latin typeface="Cambria Math"/>
                          </a:rPr>
                          <m:t>𝑧</m:t>
                        </m:r>
                      </m:e>
                    </m:d>
                    <m:r>
                      <a:rPr lang="ru-RU" sz="2200" i="1">
                        <a:latin typeface="Cambria Math"/>
                      </a:rPr>
                      <m:t>=</m:t>
                    </m:r>
                    <m:nary>
                      <m:naryPr>
                        <m:ctrlPr>
                          <a:rPr lang="ru-RU" sz="2200" i="1">
                            <a:latin typeface="Cambria Math"/>
                          </a:rPr>
                        </m:ctrlPr>
                      </m:naryPr>
                      <m:sub>
                        <m:r>
                          <a:rPr lang="ru-RU" sz="2200" i="1">
                            <a:latin typeface="Cambria Math"/>
                          </a:rPr>
                          <m:t>−∞</m:t>
                        </m:r>
                      </m:sub>
                      <m:sup>
                        <m:r>
                          <a:rPr lang="ru-RU" sz="2200" i="1">
                            <a:latin typeface="Cambria Math"/>
                          </a:rPr>
                          <m:t>∞</m:t>
                        </m:r>
                      </m:sup>
                      <m:e>
                        <m:sSub>
                          <m:sSubPr>
                            <m:ctrlPr>
                              <a:rPr lang="ru-RU" sz="2200" i="1">
                                <a:latin typeface="Cambria Math"/>
                              </a:rPr>
                            </m:ctrlPr>
                          </m:sSubPr>
                          <m:e>
                            <m:r>
                              <a:rPr lang="ru-RU" sz="2200" i="1">
                                <a:latin typeface="Cambria Math"/>
                              </a:rPr>
                              <m:t>𝑔</m:t>
                            </m:r>
                          </m:e>
                          <m:sub>
                            <m:r>
                              <a:rPr lang="ru-RU" sz="2200" i="1">
                                <a:latin typeface="Cambria Math"/>
                              </a:rPr>
                              <m:t>1</m:t>
                            </m:r>
                          </m:sub>
                        </m:sSub>
                      </m:e>
                    </m:nary>
                    <m:d>
                      <m:dPr>
                        <m:ctrlPr>
                          <a:rPr lang="ru-RU" sz="2200" i="1">
                            <a:latin typeface="Cambria Math"/>
                          </a:rPr>
                        </m:ctrlPr>
                      </m:dPr>
                      <m:e>
                        <m:r>
                          <a:rPr lang="ru-RU" sz="2200" i="1">
                            <a:latin typeface="Cambria Math"/>
                          </a:rPr>
                          <m:t>𝑧</m:t>
                        </m:r>
                      </m:e>
                    </m:d>
                    <m:sSub>
                      <m:sSubPr>
                        <m:ctrlPr>
                          <a:rPr lang="ru-RU" sz="2200" i="1">
                            <a:latin typeface="Cambria Math"/>
                          </a:rPr>
                        </m:ctrlPr>
                      </m:sSubPr>
                      <m:e>
                        <m:r>
                          <a:rPr lang="ru-RU" sz="2200" i="1">
                            <a:latin typeface="Cambria Math"/>
                          </a:rPr>
                          <m:t>𝑔</m:t>
                        </m:r>
                      </m:e>
                      <m:sub>
                        <m:r>
                          <a:rPr lang="ru-RU" sz="2200" i="1">
                            <a:latin typeface="Cambria Math"/>
                          </a:rPr>
                          <m:t>0</m:t>
                        </m:r>
                      </m:sub>
                    </m:sSub>
                    <m:d>
                      <m:dPr>
                        <m:ctrlPr>
                          <a:rPr lang="ru-RU" sz="2200" i="1">
                            <a:latin typeface="Cambria Math"/>
                          </a:rPr>
                        </m:ctrlPr>
                      </m:dPr>
                      <m:e>
                        <m:r>
                          <a:rPr lang="ru-RU" sz="2200" i="1">
                            <a:latin typeface="Cambria Math"/>
                          </a:rPr>
                          <m:t>𝑡</m:t>
                        </m:r>
                        <m:r>
                          <a:rPr lang="ru-RU" sz="2200" i="1">
                            <a:latin typeface="Cambria Math"/>
                          </a:rPr>
                          <m:t>+</m:t>
                        </m:r>
                        <m:r>
                          <a:rPr lang="ru-RU" sz="2200" i="1">
                            <a:latin typeface="Cambria Math"/>
                          </a:rPr>
                          <m:t>𝑧</m:t>
                        </m:r>
                      </m:e>
                    </m:d>
                    <m:r>
                      <a:rPr lang="ru-RU" sz="2200" i="1">
                        <a:latin typeface="Cambria Math"/>
                      </a:rPr>
                      <m:t>𝑑𝑧</m:t>
                    </m:r>
                  </m:oMath>
                </a14:m>
                <a:r>
                  <a:rPr lang="ru-RU" sz="2200" dirty="0"/>
                  <a:t> </a:t>
                </a:r>
                <a:endParaRPr lang="ru-RU" sz="2200" dirty="0">
                  <a:effectLst/>
                </a:endParaRPr>
              </a:p>
              <a:p>
                <a:pPr marL="0" indent="0">
                  <a:buNone/>
                </a:pPr>
                <a14:m>
                  <m:oMath xmlns:m="http://schemas.openxmlformats.org/officeDocument/2006/math">
                    <m:sSub>
                      <m:sSubPr>
                        <m:ctrlPr>
                          <a:rPr lang="ru-RU" sz="2200" i="1">
                            <a:latin typeface="Cambria Math"/>
                          </a:rPr>
                        </m:ctrlPr>
                      </m:sSubPr>
                      <m:e>
                        <m:r>
                          <a:rPr lang="ru-RU" sz="2200" i="1">
                            <a:latin typeface="Cambria Math"/>
                          </a:rPr>
                          <m:t>𝜙</m:t>
                        </m:r>
                      </m:e>
                      <m:sub>
                        <m:r>
                          <a:rPr lang="ru-RU" sz="2200" i="1">
                            <a:latin typeface="Cambria Math"/>
                          </a:rPr>
                          <m:t>00</m:t>
                        </m:r>
                      </m:sub>
                    </m:sSub>
                    <m:d>
                      <m:dPr>
                        <m:ctrlPr>
                          <a:rPr lang="ru-RU" sz="2200" i="1">
                            <a:latin typeface="Cambria Math"/>
                          </a:rPr>
                        </m:ctrlPr>
                      </m:dPr>
                      <m:e>
                        <m:r>
                          <a:rPr lang="ru-RU" sz="2200" i="1">
                            <a:latin typeface="Cambria Math"/>
                          </a:rPr>
                          <m:t>𝑧</m:t>
                        </m:r>
                      </m:e>
                    </m:d>
                    <m:r>
                      <a:rPr lang="ru-RU" sz="2200" i="1">
                        <a:latin typeface="Cambria Math"/>
                      </a:rPr>
                      <m:t>=</m:t>
                    </m:r>
                    <m:nary>
                      <m:naryPr>
                        <m:ctrlPr>
                          <a:rPr lang="ru-RU" sz="2200" i="1">
                            <a:latin typeface="Cambria Math"/>
                          </a:rPr>
                        </m:ctrlPr>
                      </m:naryPr>
                      <m:sub>
                        <m:r>
                          <a:rPr lang="ru-RU" sz="2200" i="1">
                            <a:latin typeface="Cambria Math"/>
                          </a:rPr>
                          <m:t>−∞</m:t>
                        </m:r>
                      </m:sub>
                      <m:sup>
                        <m:r>
                          <a:rPr lang="ru-RU" sz="2200" i="1">
                            <a:latin typeface="Cambria Math"/>
                          </a:rPr>
                          <m:t>∞</m:t>
                        </m:r>
                      </m:sup>
                      <m:e>
                        <m:sSub>
                          <m:sSubPr>
                            <m:ctrlPr>
                              <a:rPr lang="ru-RU" sz="2200" i="1">
                                <a:latin typeface="Cambria Math"/>
                              </a:rPr>
                            </m:ctrlPr>
                          </m:sSubPr>
                          <m:e>
                            <m:r>
                              <a:rPr lang="ru-RU" sz="2200" i="1">
                                <a:latin typeface="Cambria Math"/>
                              </a:rPr>
                              <m:t>𝑔</m:t>
                            </m:r>
                          </m:e>
                          <m:sub>
                            <m:r>
                              <a:rPr lang="ru-RU" sz="2200" i="1">
                                <a:latin typeface="Cambria Math"/>
                              </a:rPr>
                              <m:t>0</m:t>
                            </m:r>
                          </m:sub>
                        </m:sSub>
                      </m:e>
                    </m:nary>
                    <m:d>
                      <m:dPr>
                        <m:ctrlPr>
                          <a:rPr lang="ru-RU" sz="2200" i="1">
                            <a:latin typeface="Cambria Math"/>
                          </a:rPr>
                        </m:ctrlPr>
                      </m:dPr>
                      <m:e>
                        <m:r>
                          <a:rPr lang="ru-RU" sz="2200" i="1">
                            <a:latin typeface="Cambria Math"/>
                          </a:rPr>
                          <m:t>𝑧</m:t>
                        </m:r>
                      </m:e>
                    </m:d>
                    <m:sSub>
                      <m:sSubPr>
                        <m:ctrlPr>
                          <a:rPr lang="ru-RU" sz="2200" i="1">
                            <a:latin typeface="Cambria Math"/>
                          </a:rPr>
                        </m:ctrlPr>
                      </m:sSubPr>
                      <m:e>
                        <m:r>
                          <a:rPr lang="ru-RU" sz="2200" i="1">
                            <a:latin typeface="Cambria Math"/>
                          </a:rPr>
                          <m:t>𝑔</m:t>
                        </m:r>
                      </m:e>
                      <m:sub>
                        <m:r>
                          <a:rPr lang="ru-RU" sz="2200" i="1">
                            <a:latin typeface="Cambria Math"/>
                          </a:rPr>
                          <m:t>0</m:t>
                        </m:r>
                      </m:sub>
                    </m:sSub>
                    <m:d>
                      <m:dPr>
                        <m:ctrlPr>
                          <a:rPr lang="ru-RU" sz="2200" i="1">
                            <a:latin typeface="Cambria Math"/>
                          </a:rPr>
                        </m:ctrlPr>
                      </m:dPr>
                      <m:e>
                        <m:r>
                          <a:rPr lang="ru-RU" sz="2200" i="1">
                            <a:latin typeface="Cambria Math"/>
                          </a:rPr>
                          <m:t>𝑡</m:t>
                        </m:r>
                        <m:r>
                          <a:rPr lang="ru-RU" sz="2200" i="1">
                            <a:latin typeface="Cambria Math"/>
                          </a:rPr>
                          <m:t>+</m:t>
                        </m:r>
                        <m:r>
                          <a:rPr lang="ru-RU" sz="2200" i="1">
                            <a:latin typeface="Cambria Math"/>
                          </a:rPr>
                          <m:t>𝑧</m:t>
                        </m:r>
                      </m:e>
                    </m:d>
                    <m:r>
                      <a:rPr lang="ru-RU" sz="2200" i="1">
                        <a:latin typeface="Cambria Math"/>
                      </a:rPr>
                      <m:t>𝑑𝑡</m:t>
                    </m:r>
                  </m:oMath>
                </a14:m>
                <a:r>
                  <a:rPr lang="ru-RU" sz="2200" dirty="0"/>
                  <a:t>  </a:t>
                </a:r>
                <a:r>
                  <a:rPr lang="ru-RU" sz="2200" dirty="0" smtClean="0"/>
                  <a:t>(</a:t>
                </a:r>
                <a:r>
                  <a:rPr lang="ru-RU" sz="2200" dirty="0"/>
                  <a:t>24)</a:t>
                </a:r>
                <a:endParaRPr lang="ru-RU" sz="2200" dirty="0">
                  <a:effectLst/>
                </a:endParaRPr>
              </a:p>
              <a:p>
                <a:pPr marL="0" indent="0">
                  <a:buNone/>
                </a:pPr>
                <a:r>
                  <a:rPr lang="en-US" sz="2200" dirty="0"/>
                  <a:t>then the radiation pattern (22) can be written as follows</a:t>
                </a:r>
                <a:r>
                  <a:rPr lang="ru-RU" sz="2200" dirty="0" smtClean="0"/>
                  <a:t>:</a:t>
                </a:r>
                <a:endParaRPr lang="ru-RU" sz="2200" dirty="0">
                  <a:effectLst/>
                </a:endParaRPr>
              </a:p>
              <a:p>
                <a:pPr marL="0" indent="0">
                  <a:buNone/>
                </a:pPr>
                <a14:m>
                  <m:oMathPara xmlns:m="http://schemas.openxmlformats.org/officeDocument/2006/math">
                    <m:oMathParaPr>
                      <m:jc m:val="center"/>
                    </m:oMathParaPr>
                    <m:oMath xmlns:m="http://schemas.openxmlformats.org/officeDocument/2006/math">
                      <m:r>
                        <a:rPr lang="ru-RU" sz="2200" i="1">
                          <a:latin typeface="Cambria Math"/>
                        </a:rPr>
                        <m:t>𝑓</m:t>
                      </m:r>
                      <m:d>
                        <m:dPr>
                          <m:ctrlPr>
                            <a:rPr lang="ru-RU" sz="2200" i="1">
                              <a:latin typeface="Cambria Math"/>
                            </a:rPr>
                          </m:ctrlPr>
                        </m:dPr>
                        <m:e>
                          <m:r>
                            <a:rPr lang="ru-RU" sz="2200" i="1">
                              <a:latin typeface="Cambria Math"/>
                            </a:rPr>
                            <m:t>𝑥</m:t>
                          </m:r>
                          <m:r>
                            <a:rPr lang="ru-RU" sz="2200" i="1">
                              <a:latin typeface="Cambria Math"/>
                            </a:rPr>
                            <m:t>,</m:t>
                          </m:r>
                          <m:sSub>
                            <m:sSubPr>
                              <m:ctrlPr>
                                <a:rPr lang="ru-RU" sz="2200" i="1">
                                  <a:latin typeface="Cambria Math"/>
                                </a:rPr>
                              </m:ctrlPr>
                            </m:sSubPr>
                            <m:e>
                              <m:r>
                                <a:rPr lang="ru-RU" sz="2200" i="1">
                                  <a:latin typeface="Cambria Math"/>
                                </a:rPr>
                                <m:t>𝑥</m:t>
                              </m:r>
                            </m:e>
                            <m:sub>
                              <m:r>
                                <a:rPr lang="ru-RU" sz="2200" i="1">
                                  <a:latin typeface="Cambria Math"/>
                                </a:rPr>
                                <m:t>0</m:t>
                              </m:r>
                            </m:sub>
                          </m:sSub>
                          <m:r>
                            <a:rPr lang="ru-RU" sz="2200" i="1">
                              <a:latin typeface="Cambria Math"/>
                            </a:rPr>
                            <m:t>,</m:t>
                          </m:r>
                          <m:r>
                            <a:rPr lang="ru-RU" sz="2200" i="1">
                              <a:latin typeface="Cambria Math"/>
                            </a:rPr>
                            <m:t>𝑡</m:t>
                          </m:r>
                          <m:r>
                            <a:rPr lang="ru-RU" sz="2200" i="1">
                              <a:latin typeface="Cambria Math"/>
                            </a:rPr>
                            <m:t>,</m:t>
                          </m:r>
                          <m:sSub>
                            <m:sSubPr>
                              <m:ctrlPr>
                                <a:rPr lang="ru-RU" sz="2200" i="1">
                                  <a:latin typeface="Cambria Math"/>
                                </a:rPr>
                              </m:ctrlPr>
                            </m:sSubPr>
                            <m:e>
                              <m:r>
                                <a:rPr lang="ru-RU" sz="2200" i="1">
                                  <a:latin typeface="Cambria Math"/>
                                </a:rPr>
                                <m:t>𝑡</m:t>
                              </m:r>
                            </m:e>
                            <m:sub>
                              <m:r>
                                <a:rPr lang="ru-RU" sz="2200" i="1">
                                  <a:latin typeface="Cambria Math"/>
                                </a:rPr>
                                <m:t>0</m:t>
                              </m:r>
                            </m:sub>
                          </m:sSub>
                        </m:e>
                      </m:d>
                      <m:r>
                        <a:rPr lang="en-US" sz="2200" b="0" i="1" smtClean="0">
                          <a:latin typeface="Cambria Math"/>
                        </a:rPr>
                        <m:t>=</m:t>
                      </m:r>
                      <m:r>
                        <a:rPr lang="ru-RU" sz="2200" i="1">
                          <a:latin typeface="Cambria Math"/>
                        </a:rPr>
                        <m:t>=</m:t>
                      </m:r>
                      <m:f>
                        <m:fPr>
                          <m:ctrlPr>
                            <a:rPr lang="ru-RU" sz="2200" i="1">
                              <a:latin typeface="Cambria Math"/>
                            </a:rPr>
                          </m:ctrlPr>
                        </m:fPr>
                        <m:num>
                          <m:r>
                            <a:rPr lang="ru-RU" sz="2200" i="1">
                              <a:latin typeface="Cambria Math"/>
                            </a:rPr>
                            <m:t>1</m:t>
                          </m:r>
                        </m:num>
                        <m:den>
                          <m:r>
                            <a:rPr lang="ru-RU" sz="2200" i="1">
                              <a:latin typeface="Cambria Math"/>
                            </a:rPr>
                            <m:t>2</m:t>
                          </m:r>
                          <m:rad>
                            <m:radPr>
                              <m:degHide m:val="on"/>
                              <m:ctrlPr>
                                <a:rPr lang="ru-RU" sz="2200" i="1">
                                  <a:latin typeface="Cambria Math"/>
                                </a:rPr>
                              </m:ctrlPr>
                            </m:radPr>
                            <m:deg/>
                            <m:e>
                              <m:r>
                                <a:rPr lang="ru-RU" sz="2200" i="1">
                                  <a:latin typeface="Cambria Math"/>
                                </a:rPr>
                                <m:t>2</m:t>
                              </m:r>
                            </m:e>
                          </m:rad>
                          <m:r>
                            <a:rPr lang="ru-RU" sz="2200" i="1">
                              <a:latin typeface="Cambria Math"/>
                            </a:rPr>
                            <m:t>𝑎𝑥</m:t>
                          </m:r>
                        </m:den>
                      </m:f>
                      <m:d>
                        <m:dPr>
                          <m:begChr m:val="{"/>
                          <m:endChr m:val="}"/>
                          <m:ctrlPr>
                            <a:rPr lang="ru-RU" sz="2200" i="1">
                              <a:latin typeface="Cambria Math"/>
                            </a:rPr>
                          </m:ctrlPr>
                        </m:dPr>
                        <m:e>
                          <m:sSub>
                            <m:sSubPr>
                              <m:ctrlPr>
                                <a:rPr lang="ru-RU" sz="2200" i="1">
                                  <a:latin typeface="Cambria Math"/>
                                </a:rPr>
                              </m:ctrlPr>
                            </m:sSubPr>
                            <m:e>
                              <m:r>
                                <a:rPr lang="ru-RU" sz="2200" i="1">
                                  <a:latin typeface="Cambria Math"/>
                                </a:rPr>
                                <m:t>𝜙</m:t>
                              </m:r>
                            </m:e>
                            <m:sub>
                              <m:r>
                                <a:rPr lang="ru-RU" sz="2200" i="1">
                                  <a:latin typeface="Cambria Math"/>
                                </a:rPr>
                                <m:t>10</m:t>
                              </m:r>
                            </m:sub>
                          </m:sSub>
                          <m:d>
                            <m:dPr>
                              <m:begChr m:val="["/>
                              <m:endChr m:val="]"/>
                              <m:ctrlPr>
                                <a:rPr lang="ru-RU" sz="2200" i="1">
                                  <a:latin typeface="Cambria Math"/>
                                </a:rPr>
                              </m:ctrlPr>
                            </m:dPr>
                            <m:e>
                              <m:r>
                                <a:rPr lang="ru-RU" sz="2200" i="1">
                                  <a:latin typeface="Cambria Math"/>
                                </a:rPr>
                                <m:t>𝑡</m:t>
                              </m:r>
                              <m:r>
                                <a:rPr lang="ru-RU" sz="2200" i="1">
                                  <a:latin typeface="Cambria Math"/>
                                </a:rPr>
                                <m:t>−</m:t>
                              </m:r>
                              <m:sSub>
                                <m:sSubPr>
                                  <m:ctrlPr>
                                    <a:rPr lang="ru-RU" sz="2200" i="1">
                                      <a:latin typeface="Cambria Math"/>
                                    </a:rPr>
                                  </m:ctrlPr>
                                </m:sSubPr>
                                <m:e>
                                  <m:r>
                                    <a:rPr lang="ru-RU" sz="2200" i="1">
                                      <a:latin typeface="Cambria Math"/>
                                    </a:rPr>
                                    <m:t>𝑡</m:t>
                                  </m:r>
                                </m:e>
                                <m:sub>
                                  <m:r>
                                    <a:rPr lang="ru-RU" sz="2200" i="1">
                                      <a:latin typeface="Cambria Math"/>
                                    </a:rPr>
                                    <m:t>0</m:t>
                                  </m:r>
                                </m:sub>
                              </m:sSub>
                              <m:r>
                                <a:rPr lang="ru-RU" sz="2200" i="1">
                                  <a:latin typeface="Cambria Math"/>
                                </a:rPr>
                                <m:t>+</m:t>
                              </m:r>
                              <m:f>
                                <m:fPr>
                                  <m:ctrlPr>
                                    <a:rPr lang="ru-RU" sz="2200" i="1">
                                      <a:latin typeface="Cambria Math"/>
                                    </a:rPr>
                                  </m:ctrlPr>
                                </m:fPr>
                                <m:num>
                                  <m:r>
                                    <a:rPr lang="ru-RU" sz="2200" i="1">
                                      <a:latin typeface="Cambria Math"/>
                                    </a:rPr>
                                    <m:t>𝑎</m:t>
                                  </m:r>
                                </m:num>
                                <m:den>
                                  <m:sSub>
                                    <m:sSubPr>
                                      <m:ctrlPr>
                                        <a:rPr lang="ru-RU" sz="2200" i="1">
                                          <a:latin typeface="Cambria Math"/>
                                        </a:rPr>
                                      </m:ctrlPr>
                                    </m:sSubPr>
                                    <m:e>
                                      <m:r>
                                        <a:rPr lang="ru-RU" sz="2200" i="1">
                                          <a:latin typeface="Cambria Math"/>
                                        </a:rPr>
                                        <m:t>𝜔</m:t>
                                      </m:r>
                                    </m:e>
                                    <m:sub>
                                      <m:r>
                                        <a:rPr lang="ru-RU" sz="2200" i="1">
                                          <a:latin typeface="Cambria Math"/>
                                        </a:rPr>
                                        <m:t>0</m:t>
                                      </m:r>
                                    </m:sub>
                                  </m:sSub>
                                </m:den>
                              </m:f>
                              <m:d>
                                <m:dPr>
                                  <m:ctrlPr>
                                    <a:rPr lang="ru-RU" sz="2200" i="1">
                                      <a:latin typeface="Cambria Math"/>
                                    </a:rPr>
                                  </m:ctrlPr>
                                </m:dPr>
                                <m:e>
                                  <m:r>
                                    <a:rPr lang="ru-RU" sz="2200" i="1">
                                      <a:latin typeface="Cambria Math"/>
                                    </a:rPr>
                                    <m:t>𝑥</m:t>
                                  </m:r>
                                  <m:r>
                                    <a:rPr lang="ru-RU" sz="2200" i="1">
                                      <a:latin typeface="Cambria Math"/>
                                    </a:rPr>
                                    <m:t>−</m:t>
                                  </m:r>
                                  <m:sSub>
                                    <m:sSubPr>
                                      <m:ctrlPr>
                                        <a:rPr lang="ru-RU" sz="2200" i="1">
                                          <a:latin typeface="Cambria Math"/>
                                        </a:rPr>
                                      </m:ctrlPr>
                                    </m:sSubPr>
                                    <m:e>
                                      <m:r>
                                        <a:rPr lang="ru-RU" sz="2200" i="1">
                                          <a:latin typeface="Cambria Math"/>
                                        </a:rPr>
                                        <m:t>𝑥</m:t>
                                      </m:r>
                                    </m:e>
                                    <m:sub>
                                      <m:r>
                                        <a:rPr lang="ru-RU" sz="2200" i="1">
                                          <a:latin typeface="Cambria Math"/>
                                        </a:rPr>
                                        <m:t>0</m:t>
                                      </m:r>
                                    </m:sub>
                                  </m:sSub>
                                </m:e>
                              </m:d>
                            </m:e>
                          </m:d>
                          <m:r>
                            <a:rPr lang="ru-RU" sz="2200" i="1">
                              <a:latin typeface="Cambria Math"/>
                            </a:rPr>
                            <m:t>+</m:t>
                          </m:r>
                          <m:sSub>
                            <m:sSubPr>
                              <m:ctrlPr>
                                <a:rPr lang="ru-RU" sz="2200" i="1">
                                  <a:latin typeface="Cambria Math"/>
                                </a:rPr>
                              </m:ctrlPr>
                            </m:sSubPr>
                            <m:e>
                              <m:r>
                                <a:rPr lang="ru-RU" sz="2200" i="1">
                                  <a:latin typeface="Cambria Math"/>
                                </a:rPr>
                                <m:t>𝜙</m:t>
                              </m:r>
                            </m:e>
                            <m:sub>
                              <m:r>
                                <a:rPr lang="ru-RU" sz="2200" i="1">
                                  <a:latin typeface="Cambria Math"/>
                                </a:rPr>
                                <m:t>10</m:t>
                              </m:r>
                            </m:sub>
                          </m:sSub>
                          <m:d>
                            <m:dPr>
                              <m:begChr m:val="["/>
                              <m:endChr m:val="]"/>
                              <m:ctrlPr>
                                <a:rPr lang="ru-RU" sz="2200" i="1">
                                  <a:latin typeface="Cambria Math"/>
                                </a:rPr>
                              </m:ctrlPr>
                            </m:dPr>
                            <m:e>
                              <m:r>
                                <a:rPr lang="ru-RU" sz="2200" i="1">
                                  <a:latin typeface="Cambria Math"/>
                                </a:rPr>
                                <m:t>𝑡</m:t>
                              </m:r>
                              <m:r>
                                <a:rPr lang="ru-RU" sz="2200" i="1">
                                  <a:latin typeface="Cambria Math"/>
                                </a:rPr>
                                <m:t>−</m:t>
                              </m:r>
                              <m:sSub>
                                <m:sSubPr>
                                  <m:ctrlPr>
                                    <a:rPr lang="ru-RU" sz="2200" i="1">
                                      <a:latin typeface="Cambria Math"/>
                                    </a:rPr>
                                  </m:ctrlPr>
                                </m:sSubPr>
                                <m:e>
                                  <m:r>
                                    <a:rPr lang="ru-RU" sz="2200" i="1">
                                      <a:latin typeface="Cambria Math"/>
                                    </a:rPr>
                                    <m:t>𝑡</m:t>
                                  </m:r>
                                </m:e>
                                <m:sub>
                                  <m:r>
                                    <a:rPr lang="ru-RU" sz="2200" i="1">
                                      <a:latin typeface="Cambria Math"/>
                                    </a:rPr>
                                    <m:t>0</m:t>
                                  </m:r>
                                </m:sub>
                              </m:sSub>
                              <m:r>
                                <a:rPr lang="ru-RU" sz="2200" i="1">
                                  <a:latin typeface="Cambria Math"/>
                                </a:rPr>
                                <m:t>−</m:t>
                              </m:r>
                              <m:f>
                                <m:fPr>
                                  <m:ctrlPr>
                                    <a:rPr lang="ru-RU" sz="2200" i="1">
                                      <a:latin typeface="Cambria Math"/>
                                    </a:rPr>
                                  </m:ctrlPr>
                                </m:fPr>
                                <m:num>
                                  <m:r>
                                    <a:rPr lang="ru-RU" sz="2200" i="1">
                                      <a:latin typeface="Cambria Math"/>
                                    </a:rPr>
                                    <m:t>𝑎</m:t>
                                  </m:r>
                                </m:num>
                                <m:den>
                                  <m:sSub>
                                    <m:sSubPr>
                                      <m:ctrlPr>
                                        <a:rPr lang="ru-RU" sz="2200" i="1">
                                          <a:latin typeface="Cambria Math"/>
                                        </a:rPr>
                                      </m:ctrlPr>
                                    </m:sSubPr>
                                    <m:e>
                                      <m:r>
                                        <a:rPr lang="ru-RU" sz="2200" i="1">
                                          <a:latin typeface="Cambria Math"/>
                                        </a:rPr>
                                        <m:t>𝜔</m:t>
                                      </m:r>
                                    </m:e>
                                    <m:sub>
                                      <m:r>
                                        <a:rPr lang="ru-RU" sz="2200" i="1">
                                          <a:latin typeface="Cambria Math"/>
                                        </a:rPr>
                                        <m:t>0</m:t>
                                      </m:r>
                                    </m:sub>
                                  </m:sSub>
                                </m:den>
                              </m:f>
                              <m:d>
                                <m:dPr>
                                  <m:ctrlPr>
                                    <a:rPr lang="ru-RU" sz="2200" i="1">
                                      <a:latin typeface="Cambria Math"/>
                                    </a:rPr>
                                  </m:ctrlPr>
                                </m:dPr>
                                <m:e>
                                  <m:r>
                                    <a:rPr lang="ru-RU" sz="2200" i="1">
                                      <a:latin typeface="Cambria Math"/>
                                    </a:rPr>
                                    <m:t>𝑥</m:t>
                                  </m:r>
                                  <m:r>
                                    <a:rPr lang="ru-RU" sz="2200" i="1">
                                      <a:latin typeface="Cambria Math"/>
                                    </a:rPr>
                                    <m:t>−</m:t>
                                  </m:r>
                                  <m:sSub>
                                    <m:sSubPr>
                                      <m:ctrlPr>
                                        <a:rPr lang="ru-RU" sz="2200" i="1">
                                          <a:latin typeface="Cambria Math"/>
                                        </a:rPr>
                                      </m:ctrlPr>
                                    </m:sSubPr>
                                    <m:e>
                                      <m:r>
                                        <a:rPr lang="ru-RU" sz="2200" i="1">
                                          <a:latin typeface="Cambria Math"/>
                                        </a:rPr>
                                        <m:t>𝑥</m:t>
                                      </m:r>
                                    </m:e>
                                    <m:sub>
                                      <m:r>
                                        <a:rPr lang="ru-RU" sz="2200" i="1">
                                          <a:latin typeface="Cambria Math"/>
                                        </a:rPr>
                                        <m:t>0</m:t>
                                      </m:r>
                                    </m:sub>
                                  </m:sSub>
                                </m:e>
                              </m:d>
                            </m:e>
                          </m:d>
                          <m:r>
                            <a:rPr lang="ru-RU" sz="2200" i="1">
                              <a:latin typeface="Cambria Math"/>
                            </a:rPr>
                            <m:t>−</m:t>
                          </m:r>
                          <m:sSub>
                            <m:sSubPr>
                              <m:ctrlPr>
                                <a:rPr lang="ru-RU" sz="2200" i="1">
                                  <a:latin typeface="Cambria Math"/>
                                </a:rPr>
                              </m:ctrlPr>
                            </m:sSubPr>
                            <m:e>
                              <m:r>
                                <a:rPr lang="ru-RU" sz="2200" i="1">
                                  <a:latin typeface="Cambria Math"/>
                                </a:rPr>
                                <m:t>𝜙</m:t>
                              </m:r>
                            </m:e>
                            <m:sub>
                              <m:r>
                                <a:rPr lang="ru-RU" sz="2200" i="1">
                                  <a:latin typeface="Cambria Math"/>
                                </a:rPr>
                                <m:t>10</m:t>
                              </m:r>
                            </m:sub>
                          </m:sSub>
                          <m:d>
                            <m:dPr>
                              <m:begChr m:val="["/>
                              <m:endChr m:val="]"/>
                              <m:ctrlPr>
                                <a:rPr lang="ru-RU" sz="2200" i="1">
                                  <a:latin typeface="Cambria Math"/>
                                </a:rPr>
                              </m:ctrlPr>
                            </m:dPr>
                            <m:e>
                              <m:r>
                                <a:rPr lang="ru-RU" sz="2200" i="1">
                                  <a:latin typeface="Cambria Math"/>
                                </a:rPr>
                                <m:t>𝑡</m:t>
                              </m:r>
                              <m:r>
                                <a:rPr lang="ru-RU" sz="2200" i="1">
                                  <a:latin typeface="Cambria Math"/>
                                </a:rPr>
                                <m:t>−</m:t>
                              </m:r>
                              <m:sSub>
                                <m:sSubPr>
                                  <m:ctrlPr>
                                    <a:rPr lang="ru-RU" sz="2200" i="1">
                                      <a:latin typeface="Cambria Math"/>
                                    </a:rPr>
                                  </m:ctrlPr>
                                </m:sSubPr>
                                <m:e>
                                  <m:r>
                                    <a:rPr lang="ru-RU" sz="2200" i="1">
                                      <a:latin typeface="Cambria Math"/>
                                    </a:rPr>
                                    <m:t>𝑡</m:t>
                                  </m:r>
                                </m:e>
                                <m:sub>
                                  <m:r>
                                    <a:rPr lang="ru-RU" sz="2200" i="1">
                                      <a:latin typeface="Cambria Math"/>
                                    </a:rPr>
                                    <m:t>0</m:t>
                                  </m:r>
                                </m:sub>
                              </m:sSub>
                              <m:r>
                                <a:rPr lang="ru-RU" sz="2200" i="1">
                                  <a:latin typeface="Cambria Math"/>
                                </a:rPr>
                                <m:t>+</m:t>
                              </m:r>
                              <m:f>
                                <m:fPr>
                                  <m:ctrlPr>
                                    <a:rPr lang="ru-RU" sz="2200" i="1">
                                      <a:latin typeface="Cambria Math"/>
                                    </a:rPr>
                                  </m:ctrlPr>
                                </m:fPr>
                                <m:num>
                                  <m:r>
                                    <a:rPr lang="ru-RU" sz="2200" i="1">
                                      <a:latin typeface="Cambria Math"/>
                                    </a:rPr>
                                    <m:t>𝑎</m:t>
                                  </m:r>
                                </m:num>
                                <m:den>
                                  <m:sSub>
                                    <m:sSubPr>
                                      <m:ctrlPr>
                                        <a:rPr lang="ru-RU" sz="2200" i="1">
                                          <a:latin typeface="Cambria Math"/>
                                        </a:rPr>
                                      </m:ctrlPr>
                                    </m:sSubPr>
                                    <m:e>
                                      <m:r>
                                        <a:rPr lang="ru-RU" sz="2200" i="1">
                                          <a:latin typeface="Cambria Math"/>
                                        </a:rPr>
                                        <m:t>𝜔</m:t>
                                      </m:r>
                                    </m:e>
                                    <m:sub>
                                      <m:r>
                                        <a:rPr lang="ru-RU" sz="2200" i="1">
                                          <a:latin typeface="Cambria Math"/>
                                        </a:rPr>
                                        <m:t>0</m:t>
                                      </m:r>
                                    </m:sub>
                                  </m:sSub>
                                </m:den>
                              </m:f>
                              <m:d>
                                <m:dPr>
                                  <m:ctrlPr>
                                    <a:rPr lang="ru-RU" sz="2200" i="1">
                                      <a:latin typeface="Cambria Math"/>
                                    </a:rPr>
                                  </m:ctrlPr>
                                </m:dPr>
                                <m:e>
                                  <m:r>
                                    <a:rPr lang="ru-RU" sz="2200" i="1">
                                      <a:latin typeface="Cambria Math"/>
                                    </a:rPr>
                                    <m:t>𝑥</m:t>
                                  </m:r>
                                  <m:r>
                                    <a:rPr lang="ru-RU" sz="2200" i="1">
                                      <a:latin typeface="Cambria Math"/>
                                    </a:rPr>
                                    <m:t>+</m:t>
                                  </m:r>
                                  <m:sSub>
                                    <m:sSubPr>
                                      <m:ctrlPr>
                                        <a:rPr lang="ru-RU" sz="2200" i="1">
                                          <a:latin typeface="Cambria Math"/>
                                        </a:rPr>
                                      </m:ctrlPr>
                                    </m:sSubPr>
                                    <m:e>
                                      <m:r>
                                        <a:rPr lang="ru-RU" sz="2200" i="1">
                                          <a:latin typeface="Cambria Math"/>
                                        </a:rPr>
                                        <m:t>𝑥</m:t>
                                      </m:r>
                                    </m:e>
                                    <m:sub>
                                      <m:r>
                                        <a:rPr lang="ru-RU" sz="2200" i="1">
                                          <a:latin typeface="Cambria Math"/>
                                        </a:rPr>
                                        <m:t>0</m:t>
                                      </m:r>
                                    </m:sub>
                                  </m:sSub>
                                </m:e>
                              </m:d>
                            </m:e>
                          </m:d>
                          <m:r>
                            <a:rPr lang="ru-RU" sz="2200" i="1">
                              <a:latin typeface="Cambria Math"/>
                            </a:rPr>
                            <m:t>+</m:t>
                          </m:r>
                          <m:sSub>
                            <m:sSubPr>
                              <m:ctrlPr>
                                <a:rPr lang="ru-RU" sz="2200" i="1">
                                  <a:latin typeface="Cambria Math"/>
                                </a:rPr>
                              </m:ctrlPr>
                            </m:sSubPr>
                            <m:e>
                              <m:r>
                                <a:rPr lang="ru-RU" sz="2200" i="1">
                                  <a:latin typeface="Cambria Math"/>
                                </a:rPr>
                                <m:t>𝜙</m:t>
                              </m:r>
                            </m:e>
                            <m:sub>
                              <m:r>
                                <a:rPr lang="ru-RU" sz="2200" i="1">
                                  <a:latin typeface="Cambria Math"/>
                                </a:rPr>
                                <m:t>10</m:t>
                              </m:r>
                            </m:sub>
                          </m:sSub>
                          <m:d>
                            <m:dPr>
                              <m:begChr m:val="["/>
                              <m:endChr m:val="]"/>
                              <m:ctrlPr>
                                <a:rPr lang="ru-RU" sz="2200" i="1">
                                  <a:latin typeface="Cambria Math"/>
                                </a:rPr>
                              </m:ctrlPr>
                            </m:dPr>
                            <m:e>
                              <m:r>
                                <a:rPr lang="ru-RU" sz="2200" i="1">
                                  <a:latin typeface="Cambria Math"/>
                                </a:rPr>
                                <m:t>𝑡</m:t>
                              </m:r>
                              <m:r>
                                <a:rPr lang="ru-RU" sz="2200" i="1">
                                  <a:latin typeface="Cambria Math"/>
                                </a:rPr>
                                <m:t>−</m:t>
                              </m:r>
                              <m:sSub>
                                <m:sSubPr>
                                  <m:ctrlPr>
                                    <a:rPr lang="ru-RU" sz="2200" i="1">
                                      <a:latin typeface="Cambria Math"/>
                                    </a:rPr>
                                  </m:ctrlPr>
                                </m:sSubPr>
                                <m:e>
                                  <m:r>
                                    <a:rPr lang="ru-RU" sz="2200" i="1">
                                      <a:latin typeface="Cambria Math"/>
                                    </a:rPr>
                                    <m:t>𝑡</m:t>
                                  </m:r>
                                </m:e>
                                <m:sub>
                                  <m:r>
                                    <a:rPr lang="ru-RU" sz="2200" i="1">
                                      <a:latin typeface="Cambria Math"/>
                                    </a:rPr>
                                    <m:t>0</m:t>
                                  </m:r>
                                </m:sub>
                              </m:sSub>
                              <m:r>
                                <a:rPr lang="ru-RU" sz="2200" i="1">
                                  <a:latin typeface="Cambria Math"/>
                                </a:rPr>
                                <m:t>−</m:t>
                              </m:r>
                              <m:f>
                                <m:fPr>
                                  <m:ctrlPr>
                                    <a:rPr lang="ru-RU" sz="2200" i="1">
                                      <a:latin typeface="Cambria Math"/>
                                    </a:rPr>
                                  </m:ctrlPr>
                                </m:fPr>
                                <m:num>
                                  <m:r>
                                    <a:rPr lang="ru-RU" sz="2200" i="1">
                                      <a:latin typeface="Cambria Math"/>
                                    </a:rPr>
                                    <m:t>𝑎</m:t>
                                  </m:r>
                                </m:num>
                                <m:den>
                                  <m:sSub>
                                    <m:sSubPr>
                                      <m:ctrlPr>
                                        <a:rPr lang="ru-RU" sz="2200" i="1">
                                          <a:latin typeface="Cambria Math"/>
                                        </a:rPr>
                                      </m:ctrlPr>
                                    </m:sSubPr>
                                    <m:e>
                                      <m:r>
                                        <a:rPr lang="ru-RU" sz="2200" i="1">
                                          <a:latin typeface="Cambria Math"/>
                                        </a:rPr>
                                        <m:t>𝜔</m:t>
                                      </m:r>
                                    </m:e>
                                    <m:sub>
                                      <m:r>
                                        <a:rPr lang="ru-RU" sz="2200" i="1">
                                          <a:latin typeface="Cambria Math"/>
                                        </a:rPr>
                                        <m:t>0</m:t>
                                      </m:r>
                                    </m:sub>
                                  </m:sSub>
                                </m:den>
                              </m:f>
                              <m:d>
                                <m:dPr>
                                  <m:ctrlPr>
                                    <a:rPr lang="ru-RU" sz="2200" i="1">
                                      <a:latin typeface="Cambria Math"/>
                                    </a:rPr>
                                  </m:ctrlPr>
                                </m:dPr>
                                <m:e>
                                  <m:r>
                                    <a:rPr lang="ru-RU" sz="2200" i="1">
                                      <a:latin typeface="Cambria Math"/>
                                    </a:rPr>
                                    <m:t>𝑥</m:t>
                                  </m:r>
                                  <m:r>
                                    <a:rPr lang="ru-RU" sz="2200" i="1">
                                      <a:latin typeface="Cambria Math"/>
                                    </a:rPr>
                                    <m:t>+</m:t>
                                  </m:r>
                                  <m:sSub>
                                    <m:sSubPr>
                                      <m:ctrlPr>
                                        <a:rPr lang="ru-RU" sz="2200" i="1">
                                          <a:latin typeface="Cambria Math"/>
                                        </a:rPr>
                                      </m:ctrlPr>
                                    </m:sSubPr>
                                    <m:e>
                                      <m:r>
                                        <a:rPr lang="ru-RU" sz="2200" i="1">
                                          <a:latin typeface="Cambria Math"/>
                                        </a:rPr>
                                        <m:t>𝑥</m:t>
                                      </m:r>
                                    </m:e>
                                    <m:sub>
                                      <m:r>
                                        <a:rPr lang="ru-RU" sz="2200" i="1">
                                          <a:latin typeface="Cambria Math"/>
                                        </a:rPr>
                                        <m:t>0</m:t>
                                      </m:r>
                                    </m:sub>
                                  </m:sSub>
                                </m:e>
                              </m:d>
                            </m:e>
                          </m:d>
                        </m:e>
                      </m:d>
                      <m:r>
                        <a:rPr lang="ru-RU" sz="2200" i="1">
                          <a:latin typeface="Cambria Math"/>
                        </a:rPr>
                        <m:t>×</m:t>
                      </m:r>
                      <m:sSup>
                        <m:sSupPr>
                          <m:ctrlPr>
                            <a:rPr lang="ru-RU" sz="2200" i="1">
                              <a:latin typeface="Cambria Math"/>
                            </a:rPr>
                          </m:ctrlPr>
                        </m:sSupPr>
                        <m:e>
                          <m:d>
                            <m:dPr>
                              <m:begChr m:val="{"/>
                              <m:endChr m:val="}"/>
                              <m:ctrlPr>
                                <a:rPr lang="ru-RU" sz="2200" i="1">
                                  <a:latin typeface="Cambria Math"/>
                                </a:rPr>
                              </m:ctrlPr>
                            </m:dPr>
                            <m:e>
                              <m:rad>
                                <m:radPr>
                                  <m:degHide m:val="on"/>
                                  <m:ctrlPr>
                                    <a:rPr lang="ru-RU" sz="2200" i="1">
                                      <a:latin typeface="Cambria Math"/>
                                    </a:rPr>
                                  </m:ctrlPr>
                                </m:radPr>
                                <m:deg/>
                                <m:e>
                                  <m:sSub>
                                    <m:sSubPr>
                                      <m:ctrlPr>
                                        <a:rPr lang="ru-RU" sz="2200" i="1">
                                          <a:latin typeface="Cambria Math"/>
                                        </a:rPr>
                                      </m:ctrlPr>
                                    </m:sSubPr>
                                    <m:e>
                                      <m:r>
                                        <a:rPr lang="ru-RU" sz="2200" i="1">
                                          <a:latin typeface="Cambria Math"/>
                                        </a:rPr>
                                        <m:t>𝜙</m:t>
                                      </m:r>
                                    </m:e>
                                    <m:sub>
                                      <m:r>
                                        <a:rPr lang="ru-RU" sz="2200" i="1">
                                          <a:latin typeface="Cambria Math"/>
                                        </a:rPr>
                                        <m:t>00</m:t>
                                      </m:r>
                                    </m:sub>
                                  </m:sSub>
                                  <m:d>
                                    <m:dPr>
                                      <m:ctrlPr>
                                        <a:rPr lang="ru-RU" sz="2200" i="1">
                                          <a:latin typeface="Cambria Math"/>
                                        </a:rPr>
                                      </m:ctrlPr>
                                    </m:dPr>
                                    <m:e>
                                      <m:r>
                                        <a:rPr lang="ru-RU" sz="2200" i="1">
                                          <a:latin typeface="Cambria Math"/>
                                        </a:rPr>
                                        <m:t>0</m:t>
                                      </m:r>
                                    </m:e>
                                  </m:d>
                                  <m:r>
                                    <a:rPr lang="ru-RU" sz="2200" i="1">
                                      <a:latin typeface="Cambria Math"/>
                                    </a:rPr>
                                    <m:t>−</m:t>
                                  </m:r>
                                  <m:sSub>
                                    <m:sSubPr>
                                      <m:ctrlPr>
                                        <a:rPr lang="ru-RU" sz="2200" i="1">
                                          <a:latin typeface="Cambria Math"/>
                                        </a:rPr>
                                      </m:ctrlPr>
                                    </m:sSubPr>
                                    <m:e>
                                      <m:r>
                                        <a:rPr lang="ru-RU" sz="2200" i="1">
                                          <a:latin typeface="Cambria Math"/>
                                        </a:rPr>
                                        <m:t>𝜙</m:t>
                                      </m:r>
                                    </m:e>
                                    <m:sub>
                                      <m:r>
                                        <a:rPr lang="ru-RU" sz="2200" i="1">
                                          <a:latin typeface="Cambria Math"/>
                                        </a:rPr>
                                        <m:t>00</m:t>
                                      </m:r>
                                    </m:sub>
                                  </m:sSub>
                                  <m:d>
                                    <m:dPr>
                                      <m:ctrlPr>
                                        <a:rPr lang="ru-RU" sz="2200" i="1">
                                          <a:latin typeface="Cambria Math"/>
                                        </a:rPr>
                                      </m:ctrlPr>
                                    </m:dPr>
                                    <m:e>
                                      <m:f>
                                        <m:fPr>
                                          <m:ctrlPr>
                                            <a:rPr lang="ru-RU" sz="2200" i="1">
                                              <a:latin typeface="Cambria Math"/>
                                            </a:rPr>
                                          </m:ctrlPr>
                                        </m:fPr>
                                        <m:num>
                                          <m:r>
                                            <a:rPr lang="ru-RU" sz="2200" i="1">
                                              <a:latin typeface="Cambria Math"/>
                                            </a:rPr>
                                            <m:t>2</m:t>
                                          </m:r>
                                          <m:sSub>
                                            <m:sSubPr>
                                              <m:ctrlPr>
                                                <a:rPr lang="ru-RU" sz="2200" i="1">
                                                  <a:latin typeface="Cambria Math"/>
                                                </a:rPr>
                                              </m:ctrlPr>
                                            </m:sSubPr>
                                            <m:e>
                                              <m:r>
                                                <a:rPr lang="ru-RU" sz="2200" i="1">
                                                  <a:latin typeface="Cambria Math"/>
                                                </a:rPr>
                                                <m:t>𝑥</m:t>
                                              </m:r>
                                            </m:e>
                                            <m:sub>
                                              <m:r>
                                                <a:rPr lang="ru-RU" sz="2200" i="1">
                                                  <a:latin typeface="Cambria Math"/>
                                                </a:rPr>
                                                <m:t>0</m:t>
                                              </m:r>
                                            </m:sub>
                                          </m:sSub>
                                          <m:r>
                                            <a:rPr lang="ru-RU" sz="2200" i="1">
                                              <a:latin typeface="Cambria Math"/>
                                            </a:rPr>
                                            <m:t>𝑎</m:t>
                                          </m:r>
                                        </m:num>
                                        <m:den>
                                          <m:sSub>
                                            <m:sSubPr>
                                              <m:ctrlPr>
                                                <a:rPr lang="ru-RU" sz="2200" i="1">
                                                  <a:latin typeface="Cambria Math"/>
                                                </a:rPr>
                                              </m:ctrlPr>
                                            </m:sSubPr>
                                            <m:e>
                                              <m:r>
                                                <a:rPr lang="ru-RU" sz="2200" i="1">
                                                  <a:latin typeface="Cambria Math"/>
                                                </a:rPr>
                                                <m:t>𝜔</m:t>
                                              </m:r>
                                            </m:e>
                                            <m:sub>
                                              <m:r>
                                                <a:rPr lang="ru-RU" sz="2200" i="1">
                                                  <a:latin typeface="Cambria Math"/>
                                                </a:rPr>
                                                <m:t>0</m:t>
                                              </m:r>
                                            </m:sub>
                                          </m:sSub>
                                        </m:den>
                                      </m:f>
                                    </m:e>
                                  </m:d>
                                </m:e>
                              </m:rad>
                            </m:e>
                          </m:d>
                        </m:e>
                        <m:sup>
                          <m:r>
                            <a:rPr lang="ru-RU" sz="2200" i="1">
                              <a:latin typeface="Cambria Math"/>
                            </a:rPr>
                            <m:t>−1</m:t>
                          </m:r>
                        </m:sup>
                      </m:sSup>
                    </m:oMath>
                  </m:oMathPara>
                </a14:m>
                <a:endParaRPr lang="ru-RU" sz="2200" dirty="0">
                  <a:effectLst/>
                </a:endParaRPr>
              </a:p>
              <a:p>
                <a:pPr marL="0" indent="0">
                  <a:buNone/>
                </a:pPr>
                <a:r>
                  <a:rPr lang="ru-RU" sz="2200" dirty="0"/>
                  <a:t>(25</a:t>
                </a:r>
                <a:r>
                  <a:rPr lang="ru-RU" sz="2200" dirty="0" smtClean="0"/>
                  <a:t>)</a:t>
                </a:r>
                <a:endParaRPr lang="ru-RU" sz="2200" dirty="0">
                  <a:effectLst/>
                </a:endParaRPr>
              </a:p>
              <a:p>
                <a:pPr marL="0" indent="0" algn="just">
                  <a:buNone/>
                </a:pPr>
                <a:r>
                  <a:rPr lang="en-US" sz="2200" dirty="0"/>
                  <a:t>We will consider the optimal filter to be perfectly consistent with the timing parameters of the signal, i.e.</a:t>
                </a:r>
                <a:r>
                  <a:rPr lang="en-US" sz="2200" dirty="0" smtClean="0"/>
                  <a:t> </a:t>
                </a:r>
                <a14:m>
                  <m:oMath xmlns:m="http://schemas.openxmlformats.org/officeDocument/2006/math">
                    <m:sSub>
                      <m:sSubPr>
                        <m:ctrlPr>
                          <a:rPr lang="ru-RU" sz="2200" i="1">
                            <a:latin typeface="Cambria Math"/>
                          </a:rPr>
                        </m:ctrlPr>
                      </m:sSubPr>
                      <m:e>
                        <m:r>
                          <a:rPr lang="ru-RU" sz="2200" i="1">
                            <a:latin typeface="Cambria Math"/>
                          </a:rPr>
                          <m:t>𝑔</m:t>
                        </m:r>
                      </m:e>
                      <m:sub>
                        <m:r>
                          <a:rPr lang="ru-RU" sz="2200" i="1">
                            <a:latin typeface="Cambria Math"/>
                          </a:rPr>
                          <m:t>0</m:t>
                        </m:r>
                      </m:sub>
                    </m:sSub>
                    <m:d>
                      <m:dPr>
                        <m:ctrlPr>
                          <a:rPr lang="ru-RU" sz="2200" i="1">
                            <a:latin typeface="Cambria Math"/>
                          </a:rPr>
                        </m:ctrlPr>
                      </m:dPr>
                      <m:e>
                        <m:r>
                          <a:rPr lang="ru-RU" sz="2200" i="1">
                            <a:latin typeface="Cambria Math"/>
                          </a:rPr>
                          <m:t>𝑡</m:t>
                        </m:r>
                      </m:e>
                    </m:d>
                    <m:r>
                      <a:rPr lang="ru-RU" sz="2200" i="1">
                        <a:latin typeface="Cambria Math"/>
                      </a:rPr>
                      <m:t>=</m:t>
                    </m:r>
                    <m:sSub>
                      <m:sSubPr>
                        <m:ctrlPr>
                          <a:rPr lang="ru-RU" sz="2200" i="1">
                            <a:latin typeface="Cambria Math"/>
                          </a:rPr>
                        </m:ctrlPr>
                      </m:sSubPr>
                      <m:e>
                        <m:r>
                          <a:rPr lang="ru-RU" sz="2200" i="1">
                            <a:latin typeface="Cambria Math"/>
                          </a:rPr>
                          <m:t>𝑔</m:t>
                        </m:r>
                      </m:e>
                      <m:sub>
                        <m:r>
                          <a:rPr lang="ru-RU" sz="2200" i="1">
                            <a:latin typeface="Cambria Math"/>
                          </a:rPr>
                          <m:t>1</m:t>
                        </m:r>
                      </m:sub>
                    </m:sSub>
                    <m:d>
                      <m:dPr>
                        <m:ctrlPr>
                          <a:rPr lang="ru-RU" sz="2200" i="1">
                            <a:latin typeface="Cambria Math"/>
                          </a:rPr>
                        </m:ctrlPr>
                      </m:dPr>
                      <m:e>
                        <m:r>
                          <a:rPr lang="ru-RU" sz="2200" i="1">
                            <a:latin typeface="Cambria Math"/>
                          </a:rPr>
                          <m:t>𝑡</m:t>
                        </m:r>
                      </m:e>
                    </m:d>
                    <m:r>
                      <a:rPr lang="ru-RU" sz="2200" i="1">
                        <a:latin typeface="Cambria Math"/>
                      </a:rPr>
                      <m:t>,</m:t>
                    </m:r>
                    <m:r>
                      <a:rPr lang="en-US" sz="2200" b="0" i="1" smtClean="0">
                        <a:latin typeface="Cambria Math"/>
                      </a:rPr>
                      <m:t> </m:t>
                    </m:r>
                    <m:r>
                      <a:rPr lang="ru-RU" sz="2200" i="1">
                        <a:latin typeface="Cambria Math"/>
                      </a:rPr>
                      <m:t>𝑡</m:t>
                    </m:r>
                    <m:r>
                      <a:rPr lang="ru-RU" sz="2200" i="1">
                        <a:latin typeface="Cambria Math"/>
                      </a:rPr>
                      <m:t>=</m:t>
                    </m:r>
                    <m:sSub>
                      <m:sSubPr>
                        <m:ctrlPr>
                          <a:rPr lang="ru-RU" sz="2200" i="1">
                            <a:latin typeface="Cambria Math"/>
                          </a:rPr>
                        </m:ctrlPr>
                      </m:sSubPr>
                      <m:e>
                        <m:r>
                          <a:rPr lang="ru-RU" sz="2200" i="1">
                            <a:latin typeface="Cambria Math"/>
                          </a:rPr>
                          <m:t>𝑡</m:t>
                        </m:r>
                      </m:e>
                      <m:sub>
                        <m:r>
                          <a:rPr lang="ru-RU" sz="2200" i="1">
                            <a:latin typeface="Cambria Math"/>
                          </a:rPr>
                          <m:t>0</m:t>
                        </m:r>
                      </m:sub>
                    </m:sSub>
                  </m:oMath>
                </a14:m>
                <a:r>
                  <a:rPr lang="ru-RU" sz="2200" dirty="0"/>
                  <a:t> </a:t>
                </a:r>
                <a:r>
                  <a:rPr lang="en-US" sz="2200" dirty="0" smtClean="0"/>
                  <a:t>and</a:t>
                </a:r>
                <a:r>
                  <a:rPr lang="ru-RU" sz="2200" dirty="0" smtClean="0"/>
                  <a:t> </a:t>
                </a:r>
                <a14:m>
                  <m:oMath xmlns:m="http://schemas.openxmlformats.org/officeDocument/2006/math">
                    <m:sSub>
                      <m:sSubPr>
                        <m:ctrlPr>
                          <a:rPr lang="ru-RU" sz="2200" i="1">
                            <a:latin typeface="Cambria Math"/>
                          </a:rPr>
                        </m:ctrlPr>
                      </m:sSubPr>
                      <m:e>
                        <m:r>
                          <a:rPr lang="ru-RU" sz="2200" i="1">
                            <a:latin typeface="Cambria Math"/>
                          </a:rPr>
                          <m:t>𝜙</m:t>
                        </m:r>
                      </m:e>
                      <m:sub>
                        <m:r>
                          <a:rPr lang="ru-RU" sz="2200" i="1">
                            <a:latin typeface="Cambria Math"/>
                          </a:rPr>
                          <m:t>01</m:t>
                        </m:r>
                      </m:sub>
                    </m:sSub>
                    <m:d>
                      <m:dPr>
                        <m:ctrlPr>
                          <a:rPr lang="ru-RU" sz="2200" i="1">
                            <a:latin typeface="Cambria Math"/>
                          </a:rPr>
                        </m:ctrlPr>
                      </m:dPr>
                      <m:e>
                        <m:r>
                          <a:rPr lang="ru-RU" sz="2200" i="1">
                            <a:latin typeface="Cambria Math"/>
                          </a:rPr>
                          <m:t>𝑧</m:t>
                        </m:r>
                      </m:e>
                    </m:d>
                    <m:r>
                      <a:rPr lang="ru-RU" sz="2200" i="1">
                        <a:latin typeface="Cambria Math"/>
                      </a:rPr>
                      <m:t>=</m:t>
                    </m:r>
                    <m:sSub>
                      <m:sSubPr>
                        <m:ctrlPr>
                          <a:rPr lang="ru-RU" sz="2200" i="1">
                            <a:latin typeface="Cambria Math"/>
                          </a:rPr>
                        </m:ctrlPr>
                      </m:sSubPr>
                      <m:e>
                        <m:r>
                          <a:rPr lang="ru-RU" sz="2200" i="1">
                            <a:latin typeface="Cambria Math"/>
                          </a:rPr>
                          <m:t>𝜙</m:t>
                        </m:r>
                      </m:e>
                      <m:sub>
                        <m:r>
                          <a:rPr lang="ru-RU" sz="2200" i="1">
                            <a:latin typeface="Cambria Math"/>
                          </a:rPr>
                          <m:t>00</m:t>
                        </m:r>
                      </m:sub>
                    </m:sSub>
                    <m:d>
                      <m:dPr>
                        <m:ctrlPr>
                          <a:rPr lang="ru-RU" sz="2200" i="1">
                            <a:latin typeface="Cambria Math"/>
                          </a:rPr>
                        </m:ctrlPr>
                      </m:dPr>
                      <m:e>
                        <m:r>
                          <a:rPr lang="ru-RU" sz="2200" i="1">
                            <a:latin typeface="Cambria Math"/>
                          </a:rPr>
                          <m:t>𝑧</m:t>
                        </m:r>
                      </m:e>
                    </m:d>
                  </m:oMath>
                </a14:m>
                <a:r>
                  <a:rPr lang="ru-RU" sz="2200" dirty="0"/>
                  <a:t>.</a:t>
                </a:r>
                <a:r>
                  <a:rPr lang="en-US" sz="2200" dirty="0"/>
                  <a:t> Consider</a:t>
                </a:r>
                <a:r>
                  <a:rPr lang="ru-RU" sz="2200" dirty="0" smtClean="0"/>
                  <a:t> </a:t>
                </a:r>
                <a14:m>
                  <m:oMath xmlns:m="http://schemas.openxmlformats.org/officeDocument/2006/math">
                    <m:sSub>
                      <m:sSubPr>
                        <m:ctrlPr>
                          <a:rPr lang="ru-RU" sz="2200" i="1">
                            <a:latin typeface="Cambria Math"/>
                          </a:rPr>
                        </m:ctrlPr>
                      </m:sSubPr>
                      <m:e>
                        <m:r>
                          <a:rPr lang="ru-RU" sz="2200" i="1">
                            <a:latin typeface="Cambria Math"/>
                          </a:rPr>
                          <m:t>𝑔</m:t>
                        </m:r>
                      </m:e>
                      <m:sub>
                        <m:r>
                          <a:rPr lang="ru-RU" sz="2200" i="1">
                            <a:latin typeface="Cambria Math"/>
                          </a:rPr>
                          <m:t>0</m:t>
                        </m:r>
                      </m:sub>
                    </m:sSub>
                    <m:d>
                      <m:dPr>
                        <m:ctrlPr>
                          <a:rPr lang="ru-RU" sz="2200" i="1">
                            <a:latin typeface="Cambria Math"/>
                          </a:rPr>
                        </m:ctrlPr>
                      </m:dPr>
                      <m:e>
                        <m:r>
                          <a:rPr lang="ru-RU" sz="2200" i="1">
                            <a:latin typeface="Cambria Math"/>
                          </a:rPr>
                          <m:t>𝑡</m:t>
                        </m:r>
                      </m:e>
                    </m:d>
                  </m:oMath>
                </a14:m>
                <a:r>
                  <a:rPr lang="ru-RU" sz="2200" dirty="0"/>
                  <a:t> </a:t>
                </a:r>
                <a:r>
                  <a:rPr lang="en-US" sz="2200" dirty="0"/>
                  <a:t>with a bell-shaped envelope</a:t>
                </a:r>
                <a:endParaRPr lang="en-US" sz="2200" dirty="0" smtClean="0"/>
              </a:p>
              <a:p>
                <a:pPr marL="0" indent="0" algn="ctr">
                  <a:buNone/>
                </a:pPr>
                <a14:m>
                  <m:oMath xmlns:m="http://schemas.openxmlformats.org/officeDocument/2006/math">
                    <m:sSub>
                      <m:sSubPr>
                        <m:ctrlPr>
                          <a:rPr lang="ru-RU" sz="2200" i="1">
                            <a:latin typeface="Cambria Math"/>
                          </a:rPr>
                        </m:ctrlPr>
                      </m:sSubPr>
                      <m:e>
                        <m:r>
                          <a:rPr lang="ru-RU" sz="2200" i="1">
                            <a:latin typeface="Cambria Math"/>
                          </a:rPr>
                          <m:t>𝑔</m:t>
                        </m:r>
                      </m:e>
                      <m:sub>
                        <m:r>
                          <a:rPr lang="ru-RU" sz="2200" i="1">
                            <a:latin typeface="Cambria Math"/>
                          </a:rPr>
                          <m:t>0</m:t>
                        </m:r>
                      </m:sub>
                    </m:sSub>
                    <m:d>
                      <m:dPr>
                        <m:ctrlPr>
                          <a:rPr lang="ru-RU" sz="2200" i="1">
                            <a:latin typeface="Cambria Math"/>
                          </a:rPr>
                        </m:ctrlPr>
                      </m:dPr>
                      <m:e>
                        <m:r>
                          <a:rPr lang="ru-RU" sz="2200" i="1">
                            <a:latin typeface="Cambria Math"/>
                          </a:rPr>
                          <m:t>𝑡</m:t>
                        </m:r>
                      </m:e>
                    </m:d>
                    <m:r>
                      <a:rPr lang="ru-RU" sz="2200" i="1">
                        <a:latin typeface="Cambria Math"/>
                      </a:rPr>
                      <m:t>=</m:t>
                    </m:r>
                    <m:sSup>
                      <m:sSupPr>
                        <m:ctrlPr>
                          <a:rPr lang="ru-RU" sz="2200" i="1">
                            <a:latin typeface="Cambria Math"/>
                          </a:rPr>
                        </m:ctrlPr>
                      </m:sSupPr>
                      <m:e>
                        <m:r>
                          <a:rPr lang="ru-RU" sz="2200" i="1">
                            <a:latin typeface="Cambria Math"/>
                          </a:rPr>
                          <m:t>𝑒</m:t>
                        </m:r>
                      </m:e>
                      <m:sup>
                        <m:r>
                          <a:rPr lang="ru-RU" sz="2200" i="1">
                            <a:latin typeface="Cambria Math"/>
                          </a:rPr>
                          <m:t>−</m:t>
                        </m:r>
                        <m:sSup>
                          <m:sSupPr>
                            <m:ctrlPr>
                              <a:rPr lang="ru-RU" sz="2200" i="1">
                                <a:latin typeface="Cambria Math"/>
                              </a:rPr>
                            </m:ctrlPr>
                          </m:sSupPr>
                          <m:e>
                            <m:d>
                              <m:dPr>
                                <m:ctrlPr>
                                  <a:rPr lang="ru-RU" sz="2200" i="1">
                                    <a:latin typeface="Cambria Math"/>
                                  </a:rPr>
                                </m:ctrlPr>
                              </m:dPr>
                              <m:e>
                                <m:f>
                                  <m:fPr>
                                    <m:type m:val="lin"/>
                                    <m:ctrlPr>
                                      <a:rPr lang="ru-RU" sz="2200" i="1">
                                        <a:latin typeface="Cambria Math"/>
                                      </a:rPr>
                                    </m:ctrlPr>
                                  </m:fPr>
                                  <m:num>
                                    <m:r>
                                      <a:rPr lang="ru-RU" sz="2200" i="1">
                                        <a:latin typeface="Cambria Math"/>
                                      </a:rPr>
                                      <m:t>𝑡</m:t>
                                    </m:r>
                                  </m:num>
                                  <m:den>
                                    <m:r>
                                      <a:rPr lang="ru-RU" sz="2200" i="1">
                                        <a:latin typeface="Cambria Math"/>
                                      </a:rPr>
                                      <m:t>𝑇</m:t>
                                    </m:r>
                                  </m:den>
                                </m:f>
                              </m:e>
                            </m:d>
                          </m:e>
                          <m:sup>
                            <m:r>
                              <a:rPr lang="ru-RU" sz="2200" i="1">
                                <a:latin typeface="Cambria Math"/>
                              </a:rPr>
                              <m:t>2</m:t>
                            </m:r>
                          </m:sup>
                        </m:sSup>
                      </m:sup>
                    </m:sSup>
                    <m:r>
                      <a:rPr lang="ru-RU" sz="2200" i="1">
                        <a:latin typeface="Cambria Math"/>
                      </a:rPr>
                      <m:t>𝑐𝑜𝑠</m:t>
                    </m:r>
                    <m:sSub>
                      <m:sSubPr>
                        <m:ctrlPr>
                          <a:rPr lang="ru-RU" sz="2200" i="1">
                            <a:latin typeface="Cambria Math"/>
                          </a:rPr>
                        </m:ctrlPr>
                      </m:sSubPr>
                      <m:e>
                        <m:r>
                          <a:rPr lang="ru-RU" sz="2200" i="1">
                            <a:latin typeface="Cambria Math"/>
                          </a:rPr>
                          <m:t>𝜔</m:t>
                        </m:r>
                      </m:e>
                      <m:sub>
                        <m:r>
                          <a:rPr lang="ru-RU" sz="2200" i="1">
                            <a:latin typeface="Cambria Math"/>
                          </a:rPr>
                          <m:t>0</m:t>
                        </m:r>
                      </m:sub>
                    </m:sSub>
                    <m:r>
                      <a:rPr lang="en-US" sz="2200" b="0" i="1" smtClean="0">
                        <a:latin typeface="Cambria Math"/>
                      </a:rPr>
                      <m:t> </m:t>
                    </m:r>
                  </m:oMath>
                </a14:m>
                <a:r>
                  <a:rPr lang="ru-RU" sz="2200" dirty="0"/>
                  <a:t>(26)</a:t>
                </a:r>
                <a:endParaRPr lang="ru-RU" sz="2200" dirty="0">
                  <a:effectLst/>
                </a:endParaRPr>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585106" y="468766"/>
                <a:ext cx="11097985" cy="6217784"/>
              </a:xfrm>
              <a:blipFill rotWithShape="1">
                <a:blip r:embed="rId2"/>
                <a:stretch>
                  <a:fillRect l="-714" t="-1176" r="-659"/>
                </a:stretch>
              </a:blipFill>
            </p:spPr>
            <p:txBody>
              <a:bodyPr/>
              <a:lstStyle/>
              <a:p>
                <a:r>
                  <a:rPr lang="ru-RU">
                    <a:noFill/>
                  </a:rPr>
                  <a:t> </a:t>
                </a:r>
              </a:p>
            </p:txBody>
          </p:sp>
        </mc:Fallback>
      </mc:AlternateContent>
    </p:spTree>
    <p:extLst>
      <p:ext uri="{BB962C8B-B14F-4D97-AF65-F5344CB8AC3E}">
        <p14:creationId xmlns:p14="http://schemas.microsoft.com/office/powerpoint/2010/main" val="3075378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585107" y="1097416"/>
                <a:ext cx="11097985" cy="4266520"/>
              </a:xfrm>
            </p:spPr>
            <p:txBody>
              <a:bodyPr>
                <a:noAutofit/>
              </a:bodyPr>
              <a:lstStyle/>
              <a:p>
                <a:pPr marL="0" indent="0">
                  <a:buNone/>
                </a:pPr>
                <a:r>
                  <a:rPr lang="en-US" dirty="0"/>
                  <a:t>The autocorrelation function of this signal is</a:t>
                </a:r>
                <a:endParaRPr lang="en-US" dirty="0" smtClean="0"/>
              </a:p>
              <a:p>
                <a:pPr marL="0" indent="0" algn="ctr">
                  <a:buNone/>
                </a:pPr>
                <a14:m>
                  <m:oMath xmlns:m="http://schemas.openxmlformats.org/officeDocument/2006/math">
                    <m:sSub>
                      <m:sSubPr>
                        <m:ctrlPr>
                          <a:rPr lang="ru-RU" i="1">
                            <a:latin typeface="Cambria Math"/>
                          </a:rPr>
                        </m:ctrlPr>
                      </m:sSubPr>
                      <m:e>
                        <m:r>
                          <a:rPr lang="ru-RU" i="1">
                            <a:latin typeface="Cambria Math"/>
                          </a:rPr>
                          <m:t>𝜙</m:t>
                        </m:r>
                      </m:e>
                      <m:sub>
                        <m:r>
                          <a:rPr lang="ru-RU" i="1">
                            <a:latin typeface="Cambria Math"/>
                          </a:rPr>
                          <m:t>00</m:t>
                        </m:r>
                      </m:sub>
                    </m:sSub>
                    <m:d>
                      <m:dPr>
                        <m:ctrlPr>
                          <a:rPr lang="ru-RU" i="1">
                            <a:latin typeface="Cambria Math"/>
                          </a:rPr>
                        </m:ctrlPr>
                      </m:dPr>
                      <m:e>
                        <m:r>
                          <a:rPr lang="ru-RU" i="1">
                            <a:latin typeface="Cambria Math"/>
                          </a:rPr>
                          <m:t>𝑧</m:t>
                        </m:r>
                      </m:e>
                    </m:d>
                    <m:r>
                      <a:rPr lang="ru-RU" i="1">
                        <a:latin typeface="Cambria Math"/>
                      </a:rPr>
                      <m:t>=</m:t>
                    </m:r>
                    <m:f>
                      <m:fPr>
                        <m:ctrlPr>
                          <a:rPr lang="ru-RU" i="1">
                            <a:latin typeface="Cambria Math"/>
                          </a:rPr>
                        </m:ctrlPr>
                      </m:fPr>
                      <m:num>
                        <m:rad>
                          <m:radPr>
                            <m:degHide m:val="on"/>
                            <m:ctrlPr>
                              <a:rPr lang="ru-RU" i="1">
                                <a:latin typeface="Cambria Math"/>
                              </a:rPr>
                            </m:ctrlPr>
                          </m:radPr>
                          <m:deg/>
                          <m:e>
                            <m:r>
                              <a:rPr lang="ru-RU" i="1">
                                <a:latin typeface="Cambria Math"/>
                              </a:rPr>
                              <m:t>𝜋</m:t>
                            </m:r>
                            <m:r>
                              <a:rPr lang="ru-RU" i="1">
                                <a:latin typeface="Cambria Math"/>
                              </a:rPr>
                              <m:t>𝑇</m:t>
                            </m:r>
                          </m:e>
                        </m:rad>
                      </m:num>
                      <m:den>
                        <m:r>
                          <a:rPr lang="ru-RU" i="1">
                            <a:latin typeface="Cambria Math"/>
                          </a:rPr>
                          <m:t>2</m:t>
                        </m:r>
                        <m:rad>
                          <m:radPr>
                            <m:degHide m:val="on"/>
                            <m:ctrlPr>
                              <a:rPr lang="ru-RU" i="1">
                                <a:latin typeface="Cambria Math"/>
                              </a:rPr>
                            </m:ctrlPr>
                          </m:radPr>
                          <m:deg/>
                          <m:e>
                            <m:r>
                              <a:rPr lang="ru-RU" i="1">
                                <a:latin typeface="Cambria Math"/>
                              </a:rPr>
                              <m:t>2</m:t>
                            </m:r>
                          </m:e>
                        </m:rad>
                      </m:den>
                    </m:f>
                    <m:sSup>
                      <m:sSupPr>
                        <m:ctrlPr>
                          <a:rPr lang="ru-RU" i="1">
                            <a:latin typeface="Cambria Math"/>
                          </a:rPr>
                        </m:ctrlPr>
                      </m:sSupPr>
                      <m:e>
                        <m:r>
                          <a:rPr lang="ru-RU" i="1">
                            <a:latin typeface="Cambria Math"/>
                          </a:rPr>
                          <m:t>𝑒</m:t>
                        </m:r>
                      </m:e>
                      <m:sup>
                        <m:f>
                          <m:fPr>
                            <m:type m:val="lin"/>
                            <m:ctrlPr>
                              <a:rPr lang="ru-RU" i="1">
                                <a:latin typeface="Cambria Math"/>
                              </a:rPr>
                            </m:ctrlPr>
                          </m:fPr>
                          <m:num>
                            <m:r>
                              <a:rPr lang="ru-RU" i="1">
                                <a:latin typeface="Cambria Math"/>
                              </a:rPr>
                              <m:t>−</m:t>
                            </m:r>
                            <m:sSup>
                              <m:sSupPr>
                                <m:ctrlPr>
                                  <a:rPr lang="ru-RU" i="1">
                                    <a:latin typeface="Cambria Math"/>
                                  </a:rPr>
                                </m:ctrlPr>
                              </m:sSupPr>
                              <m:e>
                                <m:r>
                                  <a:rPr lang="ru-RU" i="1">
                                    <a:latin typeface="Cambria Math"/>
                                  </a:rPr>
                                  <m:t>𝑧</m:t>
                                </m:r>
                              </m:e>
                              <m:sup>
                                <m:r>
                                  <a:rPr lang="ru-RU" i="1">
                                    <a:latin typeface="Cambria Math"/>
                                  </a:rPr>
                                  <m:t>2</m:t>
                                </m:r>
                              </m:sup>
                            </m:sSup>
                          </m:num>
                          <m:den>
                            <m:r>
                              <a:rPr lang="ru-RU" i="1">
                                <a:latin typeface="Cambria Math"/>
                              </a:rPr>
                              <m:t>2</m:t>
                            </m:r>
                          </m:den>
                        </m:f>
                        <m:sSup>
                          <m:sSupPr>
                            <m:ctrlPr>
                              <a:rPr lang="ru-RU" i="1">
                                <a:latin typeface="Cambria Math"/>
                              </a:rPr>
                            </m:ctrlPr>
                          </m:sSupPr>
                          <m:e>
                            <m:r>
                              <a:rPr lang="ru-RU" i="1">
                                <a:latin typeface="Cambria Math"/>
                              </a:rPr>
                              <m:t>𝑇</m:t>
                            </m:r>
                          </m:e>
                          <m:sup>
                            <m:r>
                              <a:rPr lang="ru-RU" i="1">
                                <a:latin typeface="Cambria Math"/>
                              </a:rPr>
                              <m:t>2</m:t>
                            </m:r>
                          </m:sup>
                        </m:sSup>
                      </m:sup>
                    </m:sSup>
                    <m:d>
                      <m:dPr>
                        <m:begChr m:val="["/>
                        <m:endChr m:val="]"/>
                        <m:ctrlPr>
                          <a:rPr lang="ru-RU" i="1">
                            <a:latin typeface="Cambria Math"/>
                          </a:rPr>
                        </m:ctrlPr>
                      </m:dPr>
                      <m:e>
                        <m:r>
                          <a:rPr lang="ru-RU" i="1">
                            <a:latin typeface="Cambria Math"/>
                          </a:rPr>
                          <m:t>𝑐𝑜𝑠</m:t>
                        </m:r>
                        <m:sSub>
                          <m:sSubPr>
                            <m:ctrlPr>
                              <a:rPr lang="ru-RU" i="1">
                                <a:latin typeface="Cambria Math"/>
                              </a:rPr>
                            </m:ctrlPr>
                          </m:sSubPr>
                          <m:e>
                            <m:r>
                              <a:rPr lang="ru-RU" i="1">
                                <a:latin typeface="Cambria Math"/>
                              </a:rPr>
                              <m:t>𝜔</m:t>
                            </m:r>
                          </m:e>
                          <m:sub>
                            <m:r>
                              <a:rPr lang="ru-RU" i="1">
                                <a:latin typeface="Cambria Math"/>
                              </a:rPr>
                              <m:t>0</m:t>
                            </m:r>
                          </m:sub>
                        </m:sSub>
                        <m:r>
                          <a:rPr lang="ru-RU" i="1">
                            <a:latin typeface="Cambria Math"/>
                          </a:rPr>
                          <m:t>𝑧</m:t>
                        </m:r>
                        <m:r>
                          <a:rPr lang="ru-RU" i="1">
                            <a:latin typeface="Cambria Math"/>
                          </a:rPr>
                          <m:t>+</m:t>
                        </m:r>
                        <m:sSup>
                          <m:sSupPr>
                            <m:ctrlPr>
                              <a:rPr lang="ru-RU" i="1">
                                <a:latin typeface="Cambria Math"/>
                              </a:rPr>
                            </m:ctrlPr>
                          </m:sSupPr>
                          <m:e>
                            <m:r>
                              <a:rPr lang="ru-RU" i="1">
                                <a:latin typeface="Cambria Math"/>
                              </a:rPr>
                              <m:t>𝑒</m:t>
                            </m:r>
                          </m:e>
                          <m:sup>
                            <m:f>
                              <m:fPr>
                                <m:type m:val="lin"/>
                                <m:ctrlPr>
                                  <a:rPr lang="ru-RU" i="1">
                                    <a:latin typeface="Cambria Math"/>
                                  </a:rPr>
                                </m:ctrlPr>
                              </m:fPr>
                              <m:num>
                                <m:r>
                                  <a:rPr lang="ru-RU" i="1">
                                    <a:latin typeface="Cambria Math"/>
                                  </a:rPr>
                                  <m:t>−</m:t>
                                </m:r>
                                <m:sSubSup>
                                  <m:sSubSupPr>
                                    <m:ctrlPr>
                                      <a:rPr lang="ru-RU" i="1">
                                        <a:latin typeface="Cambria Math"/>
                                      </a:rPr>
                                    </m:ctrlPr>
                                  </m:sSubSupPr>
                                  <m:e>
                                    <m:r>
                                      <a:rPr lang="ru-RU" i="1">
                                        <a:latin typeface="Cambria Math"/>
                                      </a:rPr>
                                      <m:t>𝜔</m:t>
                                    </m:r>
                                  </m:e>
                                  <m:sub>
                                    <m:r>
                                      <a:rPr lang="ru-RU" i="1">
                                        <a:latin typeface="Cambria Math"/>
                                      </a:rPr>
                                      <m:t>0</m:t>
                                    </m:r>
                                  </m:sub>
                                  <m:sup>
                                    <m:r>
                                      <a:rPr lang="ru-RU" i="1">
                                        <a:latin typeface="Cambria Math"/>
                                      </a:rPr>
                                      <m:t>2</m:t>
                                    </m:r>
                                  </m:sup>
                                </m:sSubSup>
                              </m:num>
                              <m:den>
                                <m:r>
                                  <a:rPr lang="ru-RU" i="1">
                                    <a:latin typeface="Cambria Math"/>
                                  </a:rPr>
                                  <m:t>2</m:t>
                                </m:r>
                              </m:den>
                            </m:f>
                          </m:sup>
                        </m:sSup>
                      </m:e>
                    </m:d>
                  </m:oMath>
                </a14:m>
                <a:r>
                  <a:rPr lang="en-US" dirty="0" smtClean="0"/>
                  <a:t> </a:t>
                </a:r>
                <a:r>
                  <a:rPr lang="ru-RU" dirty="0"/>
                  <a:t>(27)</a:t>
                </a:r>
                <a:endParaRPr lang="ru-RU" dirty="0">
                  <a:effectLst/>
                </a:endParaRPr>
              </a:p>
              <a:p>
                <a:pPr marL="0" indent="0">
                  <a:buNone/>
                </a:pPr>
                <a:r>
                  <a:rPr lang="en-US" dirty="0"/>
                  <a:t>In normal cases, the pulse duration is much longer than the carrier period</a:t>
                </a:r>
                <a:r>
                  <a:rPr lang="en-US" dirty="0" smtClean="0"/>
                  <a:t>:</a:t>
                </a:r>
                <a:r>
                  <a:rPr lang="ru-RU" dirty="0"/>
                  <a:t> </a:t>
                </a:r>
                <a:endParaRPr lang="ru-RU" dirty="0">
                  <a:effectLst/>
                </a:endParaRPr>
              </a:p>
              <a:p>
                <a:pPr marL="0" indent="0">
                  <a:buNone/>
                </a:pPr>
                <a14:m>
                  <m:oMath xmlns:m="http://schemas.openxmlformats.org/officeDocument/2006/math">
                    <m:r>
                      <a:rPr lang="ru-RU" i="1">
                        <a:latin typeface="Cambria Math"/>
                      </a:rPr>
                      <m:t>𝛾</m:t>
                    </m:r>
                    <m:r>
                      <a:rPr lang="ru-RU" i="1">
                        <a:latin typeface="Cambria Math"/>
                      </a:rPr>
                      <m:t>=</m:t>
                    </m:r>
                    <m:f>
                      <m:fPr>
                        <m:ctrlPr>
                          <a:rPr lang="ru-RU" i="1">
                            <a:latin typeface="Cambria Math"/>
                          </a:rPr>
                        </m:ctrlPr>
                      </m:fPr>
                      <m:num>
                        <m:r>
                          <a:rPr lang="ru-RU" i="1">
                            <a:latin typeface="Cambria Math"/>
                          </a:rPr>
                          <m:t>1</m:t>
                        </m:r>
                      </m:num>
                      <m:den>
                        <m:r>
                          <a:rPr lang="ru-RU" i="1">
                            <a:latin typeface="Cambria Math"/>
                          </a:rPr>
                          <m:t>𝑇</m:t>
                        </m:r>
                        <m:sSub>
                          <m:sSubPr>
                            <m:ctrlPr>
                              <a:rPr lang="ru-RU" i="1">
                                <a:latin typeface="Cambria Math"/>
                              </a:rPr>
                            </m:ctrlPr>
                          </m:sSubPr>
                          <m:e>
                            <m:r>
                              <a:rPr lang="ru-RU" i="1">
                                <a:latin typeface="Cambria Math"/>
                              </a:rPr>
                              <m:t>𝜔</m:t>
                            </m:r>
                          </m:e>
                          <m:sub>
                            <m:r>
                              <a:rPr lang="ru-RU" i="1">
                                <a:latin typeface="Cambria Math"/>
                              </a:rPr>
                              <m:t>0</m:t>
                            </m:r>
                          </m:sub>
                        </m:sSub>
                      </m:den>
                    </m:f>
                    <m:r>
                      <a:rPr lang="ru-RU" i="1">
                        <a:latin typeface="Cambria Math"/>
                      </a:rPr>
                      <m:t>≪1</m:t>
                    </m:r>
                  </m:oMath>
                </a14:m>
                <a:r>
                  <a:rPr lang="en-US" dirty="0" smtClean="0"/>
                  <a:t> </a:t>
                </a:r>
                <a:r>
                  <a:rPr lang="ru-RU" dirty="0"/>
                  <a:t>(28)</a:t>
                </a:r>
                <a:endParaRPr lang="ru-RU" dirty="0">
                  <a:effectLst/>
                </a:endParaRPr>
              </a:p>
              <a:p>
                <a:pPr marL="0" indent="0">
                  <a:buNone/>
                </a:pPr>
                <a:r>
                  <a:rPr lang="en-US" dirty="0"/>
                  <a:t>and the second term in square </a:t>
                </a:r>
                <a:r>
                  <a:rPr lang="en-US" dirty="0" smtClean="0"/>
                  <a:t>brackets in </a:t>
                </a:r>
                <a:r>
                  <a:rPr lang="en-US" dirty="0"/>
                  <a:t>(27) can be neglected</a:t>
                </a:r>
                <a:r>
                  <a:rPr lang="ru-RU" dirty="0" smtClean="0"/>
                  <a:t>:</a:t>
                </a:r>
                <a:r>
                  <a:rPr lang="ru-RU" dirty="0"/>
                  <a:t> </a:t>
                </a:r>
                <a:endParaRPr lang="ru-RU" dirty="0">
                  <a:effectLst/>
                </a:endParaRPr>
              </a:p>
              <a:p>
                <a:pPr marL="0" indent="0" algn="ctr">
                  <a:buNone/>
                </a:pPr>
                <a14:m>
                  <m:oMath xmlns:m="http://schemas.openxmlformats.org/officeDocument/2006/math">
                    <m:sSub>
                      <m:sSubPr>
                        <m:ctrlPr>
                          <a:rPr lang="ru-RU" i="1">
                            <a:latin typeface="Cambria Math"/>
                          </a:rPr>
                        </m:ctrlPr>
                      </m:sSubPr>
                      <m:e>
                        <m:r>
                          <a:rPr lang="ru-RU" i="1">
                            <a:latin typeface="Cambria Math"/>
                          </a:rPr>
                          <m:t>𝜙</m:t>
                        </m:r>
                      </m:e>
                      <m:sub>
                        <m:r>
                          <a:rPr lang="ru-RU" i="1">
                            <a:latin typeface="Cambria Math"/>
                          </a:rPr>
                          <m:t>00</m:t>
                        </m:r>
                      </m:sub>
                    </m:sSub>
                    <m:d>
                      <m:dPr>
                        <m:ctrlPr>
                          <a:rPr lang="ru-RU" i="1">
                            <a:latin typeface="Cambria Math"/>
                          </a:rPr>
                        </m:ctrlPr>
                      </m:dPr>
                      <m:e>
                        <m:r>
                          <a:rPr lang="ru-RU" i="1">
                            <a:latin typeface="Cambria Math"/>
                          </a:rPr>
                          <m:t>𝑧</m:t>
                        </m:r>
                      </m:e>
                    </m:d>
                    <m:r>
                      <a:rPr lang="ru-RU" i="1">
                        <a:latin typeface="Cambria Math"/>
                      </a:rPr>
                      <m:t>=</m:t>
                    </m:r>
                    <m:f>
                      <m:fPr>
                        <m:ctrlPr>
                          <a:rPr lang="ru-RU" i="1">
                            <a:latin typeface="Cambria Math"/>
                          </a:rPr>
                        </m:ctrlPr>
                      </m:fPr>
                      <m:num>
                        <m:rad>
                          <m:radPr>
                            <m:degHide m:val="on"/>
                            <m:ctrlPr>
                              <a:rPr lang="ru-RU" i="1">
                                <a:latin typeface="Cambria Math"/>
                              </a:rPr>
                            </m:ctrlPr>
                          </m:radPr>
                          <m:deg/>
                          <m:e>
                            <m:r>
                              <a:rPr lang="ru-RU" i="1">
                                <a:latin typeface="Cambria Math"/>
                              </a:rPr>
                              <m:t>𝜋</m:t>
                            </m:r>
                            <m:r>
                              <a:rPr lang="ru-RU" i="1">
                                <a:latin typeface="Cambria Math"/>
                              </a:rPr>
                              <m:t>𝑇</m:t>
                            </m:r>
                          </m:e>
                        </m:rad>
                      </m:num>
                      <m:den>
                        <m:r>
                          <a:rPr lang="ru-RU" i="1">
                            <a:latin typeface="Cambria Math"/>
                          </a:rPr>
                          <m:t>2</m:t>
                        </m:r>
                        <m:rad>
                          <m:radPr>
                            <m:degHide m:val="on"/>
                            <m:ctrlPr>
                              <a:rPr lang="ru-RU" i="1">
                                <a:latin typeface="Cambria Math"/>
                              </a:rPr>
                            </m:ctrlPr>
                          </m:radPr>
                          <m:deg/>
                          <m:e>
                            <m:r>
                              <a:rPr lang="ru-RU" i="1">
                                <a:latin typeface="Cambria Math"/>
                              </a:rPr>
                              <m:t>2</m:t>
                            </m:r>
                          </m:e>
                        </m:rad>
                      </m:den>
                    </m:f>
                    <m:sSup>
                      <m:sSupPr>
                        <m:ctrlPr>
                          <a:rPr lang="ru-RU" i="1">
                            <a:latin typeface="Cambria Math"/>
                          </a:rPr>
                        </m:ctrlPr>
                      </m:sSupPr>
                      <m:e>
                        <m:r>
                          <a:rPr lang="ru-RU" i="1">
                            <a:latin typeface="Cambria Math"/>
                          </a:rPr>
                          <m:t>𝑒</m:t>
                        </m:r>
                      </m:e>
                      <m:sup>
                        <m:f>
                          <m:fPr>
                            <m:type m:val="lin"/>
                            <m:ctrlPr>
                              <a:rPr lang="ru-RU" i="1">
                                <a:latin typeface="Cambria Math"/>
                              </a:rPr>
                            </m:ctrlPr>
                          </m:fPr>
                          <m:num>
                            <m:r>
                              <a:rPr lang="ru-RU" i="1">
                                <a:latin typeface="Cambria Math"/>
                              </a:rPr>
                              <m:t>−</m:t>
                            </m:r>
                            <m:sSup>
                              <m:sSupPr>
                                <m:ctrlPr>
                                  <a:rPr lang="ru-RU" i="1">
                                    <a:latin typeface="Cambria Math"/>
                                  </a:rPr>
                                </m:ctrlPr>
                              </m:sSupPr>
                              <m:e>
                                <m:r>
                                  <a:rPr lang="ru-RU" i="1">
                                    <a:latin typeface="Cambria Math"/>
                                  </a:rPr>
                                  <m:t>𝑧</m:t>
                                </m:r>
                              </m:e>
                              <m:sup>
                                <m:r>
                                  <a:rPr lang="ru-RU" i="1">
                                    <a:latin typeface="Cambria Math"/>
                                  </a:rPr>
                                  <m:t>2</m:t>
                                </m:r>
                              </m:sup>
                            </m:sSup>
                          </m:num>
                          <m:den>
                            <m:r>
                              <a:rPr lang="ru-RU" i="1">
                                <a:latin typeface="Cambria Math"/>
                              </a:rPr>
                              <m:t>2</m:t>
                            </m:r>
                          </m:den>
                        </m:f>
                        <m:sSup>
                          <m:sSupPr>
                            <m:ctrlPr>
                              <a:rPr lang="ru-RU" i="1">
                                <a:latin typeface="Cambria Math"/>
                              </a:rPr>
                            </m:ctrlPr>
                          </m:sSupPr>
                          <m:e>
                            <m:r>
                              <a:rPr lang="ru-RU" i="1">
                                <a:latin typeface="Cambria Math"/>
                              </a:rPr>
                              <m:t>𝑇</m:t>
                            </m:r>
                          </m:e>
                          <m:sup>
                            <m:r>
                              <a:rPr lang="ru-RU" i="1">
                                <a:latin typeface="Cambria Math"/>
                              </a:rPr>
                              <m:t>2</m:t>
                            </m:r>
                          </m:sup>
                        </m:sSup>
                      </m:sup>
                    </m:sSup>
                    <m:r>
                      <a:rPr lang="ru-RU" i="1">
                        <a:latin typeface="Cambria Math"/>
                      </a:rPr>
                      <m:t>𝑐𝑜𝑠</m:t>
                    </m:r>
                    <m:sSub>
                      <m:sSubPr>
                        <m:ctrlPr>
                          <a:rPr lang="ru-RU" i="1">
                            <a:latin typeface="Cambria Math"/>
                          </a:rPr>
                        </m:ctrlPr>
                      </m:sSubPr>
                      <m:e>
                        <m:r>
                          <a:rPr lang="ru-RU" i="1">
                            <a:latin typeface="Cambria Math"/>
                          </a:rPr>
                          <m:t>𝜔</m:t>
                        </m:r>
                      </m:e>
                      <m:sub>
                        <m:r>
                          <a:rPr lang="ru-RU" i="1">
                            <a:latin typeface="Cambria Math"/>
                          </a:rPr>
                          <m:t>0</m:t>
                        </m:r>
                      </m:sub>
                    </m:sSub>
                    <m:r>
                      <a:rPr lang="ru-RU" i="1">
                        <a:latin typeface="Cambria Math"/>
                      </a:rPr>
                      <m:t>𝑧</m:t>
                    </m:r>
                  </m:oMath>
                </a14:m>
                <a:r>
                  <a:rPr lang="en-US" dirty="0" smtClean="0">
                    <a:effectLst/>
                  </a:rPr>
                  <a:t> (29)</a:t>
                </a:r>
                <a:endParaRPr lang="ru-RU" dirty="0">
                  <a:effectLst/>
                </a:endParaRPr>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585107" y="1097416"/>
                <a:ext cx="11097985" cy="4266520"/>
              </a:xfrm>
              <a:blipFill rotWithShape="1">
                <a:blip r:embed="rId2"/>
                <a:stretch>
                  <a:fillRect l="-1153" t="-2286"/>
                </a:stretch>
              </a:blipFill>
            </p:spPr>
            <p:txBody>
              <a:bodyPr/>
              <a:lstStyle/>
              <a:p>
                <a:r>
                  <a:rPr lang="ru-RU">
                    <a:noFill/>
                  </a:rPr>
                  <a:t> </a:t>
                </a:r>
              </a:p>
            </p:txBody>
          </p:sp>
        </mc:Fallback>
      </mc:AlternateContent>
    </p:spTree>
    <p:extLst>
      <p:ext uri="{BB962C8B-B14F-4D97-AF65-F5344CB8AC3E}">
        <p14:creationId xmlns:p14="http://schemas.microsoft.com/office/powerpoint/2010/main" val="354257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585106" y="468766"/>
                <a:ext cx="11097985" cy="6217784"/>
              </a:xfrm>
            </p:spPr>
            <p:txBody>
              <a:bodyPr>
                <a:noAutofit/>
              </a:bodyPr>
              <a:lstStyle/>
              <a:p>
                <a:pPr marL="0" indent="0">
                  <a:buNone/>
                </a:pPr>
                <a:r>
                  <a:rPr lang="en-US" sz="2200" dirty="0"/>
                  <a:t>Substituting (29) into (25), we get</a:t>
                </a:r>
                <a:endParaRPr lang="en-US" sz="2200" dirty="0" smtClean="0"/>
              </a:p>
              <a:p>
                <a:pPr marL="0" indent="0">
                  <a:buNone/>
                </a:pPr>
                <a14:m>
                  <m:oMathPara xmlns:m="http://schemas.openxmlformats.org/officeDocument/2006/math">
                    <m:oMathParaPr>
                      <m:jc m:val="center"/>
                    </m:oMathParaPr>
                    <m:oMath xmlns:m="http://schemas.openxmlformats.org/officeDocument/2006/math">
                      <m:r>
                        <a:rPr lang="ru-RU" sz="2200" i="1">
                          <a:latin typeface="Cambria Math"/>
                        </a:rPr>
                        <m:t>𝑓</m:t>
                      </m:r>
                      <m:d>
                        <m:dPr>
                          <m:ctrlPr>
                            <a:rPr lang="ru-RU" sz="2200" i="1">
                              <a:latin typeface="Cambria Math"/>
                            </a:rPr>
                          </m:ctrlPr>
                        </m:dPr>
                        <m:e>
                          <m:r>
                            <a:rPr lang="ru-RU" sz="2200" i="1">
                              <a:latin typeface="Cambria Math"/>
                            </a:rPr>
                            <m:t>𝑥</m:t>
                          </m:r>
                          <m:r>
                            <a:rPr lang="ru-RU" sz="2200" i="1">
                              <a:latin typeface="Cambria Math"/>
                            </a:rPr>
                            <m:t>,</m:t>
                          </m:r>
                          <m:sSub>
                            <m:sSubPr>
                              <m:ctrlPr>
                                <a:rPr lang="ru-RU" sz="2200" i="1">
                                  <a:latin typeface="Cambria Math"/>
                                </a:rPr>
                              </m:ctrlPr>
                            </m:sSubPr>
                            <m:e>
                              <m:r>
                                <a:rPr lang="ru-RU" sz="2200" i="1">
                                  <a:latin typeface="Cambria Math"/>
                                </a:rPr>
                                <m:t>𝑥</m:t>
                              </m:r>
                            </m:e>
                            <m:sub>
                              <m:r>
                                <a:rPr lang="ru-RU" sz="2200" i="1">
                                  <a:latin typeface="Cambria Math"/>
                                </a:rPr>
                                <m:t>0</m:t>
                              </m:r>
                            </m:sub>
                          </m:sSub>
                        </m:e>
                      </m:d>
                      <m:r>
                        <a:rPr lang="ru-RU" sz="2200" i="1">
                          <a:latin typeface="Cambria Math"/>
                        </a:rPr>
                        <m:t>=</m:t>
                      </m:r>
                      <m:r>
                        <a:rPr lang="ru-RU" sz="2200" i="1">
                          <a:latin typeface="Cambria Math"/>
                        </a:rPr>
                        <m:t>𝑓</m:t>
                      </m:r>
                      <m:d>
                        <m:dPr>
                          <m:ctrlPr>
                            <a:rPr lang="ru-RU" sz="2200" i="1">
                              <a:latin typeface="Cambria Math"/>
                            </a:rPr>
                          </m:ctrlPr>
                        </m:dPr>
                        <m:e>
                          <m:r>
                            <a:rPr lang="ru-RU" sz="2200" i="1">
                              <a:latin typeface="Cambria Math"/>
                            </a:rPr>
                            <m:t>𝑥</m:t>
                          </m:r>
                          <m:r>
                            <a:rPr lang="ru-RU" sz="2200" i="1">
                              <a:latin typeface="Cambria Math"/>
                            </a:rPr>
                            <m:t>,</m:t>
                          </m:r>
                          <m:sSub>
                            <m:sSubPr>
                              <m:ctrlPr>
                                <a:rPr lang="ru-RU" sz="2200" i="1">
                                  <a:latin typeface="Cambria Math"/>
                                </a:rPr>
                              </m:ctrlPr>
                            </m:sSubPr>
                            <m:e>
                              <m:r>
                                <a:rPr lang="ru-RU" sz="2200" i="1">
                                  <a:latin typeface="Cambria Math"/>
                                </a:rPr>
                                <m:t>𝑥</m:t>
                              </m:r>
                            </m:e>
                            <m:sub>
                              <m:r>
                                <a:rPr lang="ru-RU" sz="2200" i="1">
                                  <a:latin typeface="Cambria Math"/>
                                </a:rPr>
                                <m:t>0</m:t>
                              </m:r>
                            </m:sub>
                          </m:sSub>
                          <m:r>
                            <a:rPr lang="ru-RU" sz="2200" i="1">
                              <a:latin typeface="Cambria Math"/>
                            </a:rPr>
                            <m:t>,</m:t>
                          </m:r>
                          <m:r>
                            <a:rPr lang="ru-RU" sz="2200" i="1">
                              <a:latin typeface="Cambria Math"/>
                            </a:rPr>
                            <m:t>𝑡</m:t>
                          </m:r>
                          <m:r>
                            <a:rPr lang="ru-RU" sz="2200" i="1">
                              <a:latin typeface="Cambria Math"/>
                            </a:rPr>
                            <m:t>,</m:t>
                          </m:r>
                          <m:sSub>
                            <m:sSubPr>
                              <m:ctrlPr>
                                <a:rPr lang="ru-RU" sz="2200" i="1">
                                  <a:latin typeface="Cambria Math"/>
                                </a:rPr>
                              </m:ctrlPr>
                            </m:sSubPr>
                            <m:e>
                              <m:r>
                                <a:rPr lang="ru-RU" sz="2200" i="1">
                                  <a:latin typeface="Cambria Math"/>
                                </a:rPr>
                                <m:t>𝑡</m:t>
                              </m:r>
                            </m:e>
                            <m:sub>
                              <m:r>
                                <a:rPr lang="ru-RU" sz="2200" i="1">
                                  <a:latin typeface="Cambria Math"/>
                                </a:rPr>
                                <m:t>0</m:t>
                              </m:r>
                            </m:sub>
                          </m:sSub>
                        </m:e>
                      </m:d>
                      <m:r>
                        <a:rPr lang="ru-RU" sz="2200" i="1">
                          <a:latin typeface="Cambria Math"/>
                        </a:rPr>
                        <m:t>=</m:t>
                      </m:r>
                      <m:r>
                        <a:rPr lang="en-US" sz="2200" b="0" i="1" smtClean="0">
                          <a:latin typeface="Cambria Math"/>
                        </a:rPr>
                        <m:t>=</m:t>
                      </m:r>
                      <m:f>
                        <m:fPr>
                          <m:ctrlPr>
                            <a:rPr lang="ru-RU" sz="2200" i="1">
                              <a:latin typeface="Cambria Math"/>
                            </a:rPr>
                          </m:ctrlPr>
                        </m:fPr>
                        <m:num>
                          <m:rad>
                            <m:radPr>
                              <m:degHide m:val="on"/>
                              <m:ctrlPr>
                                <a:rPr lang="ru-RU" sz="2200" i="1">
                                  <a:latin typeface="Cambria Math"/>
                                </a:rPr>
                              </m:ctrlPr>
                            </m:radPr>
                            <m:deg/>
                            <m:e>
                              <m:sSub>
                                <m:sSubPr>
                                  <m:ctrlPr>
                                    <a:rPr lang="ru-RU" sz="2200" i="1">
                                      <a:latin typeface="Cambria Math"/>
                                    </a:rPr>
                                  </m:ctrlPr>
                                </m:sSubPr>
                                <m:e>
                                  <m:r>
                                    <a:rPr lang="ru-RU" sz="2200" i="1">
                                      <a:latin typeface="Cambria Math"/>
                                    </a:rPr>
                                    <m:t>𝑃</m:t>
                                  </m:r>
                                </m:e>
                                <m:sub>
                                  <m:r>
                                    <a:rPr lang="ru-RU" sz="2200" i="1">
                                      <a:latin typeface="Cambria Math"/>
                                    </a:rPr>
                                    <m:t>0</m:t>
                                  </m:r>
                                </m:sub>
                              </m:sSub>
                            </m:e>
                          </m:rad>
                        </m:num>
                        <m:den>
                          <m:r>
                            <a:rPr lang="ru-RU" sz="2200" i="1">
                              <a:latin typeface="Cambria Math"/>
                            </a:rPr>
                            <m:t>2</m:t>
                          </m:r>
                        </m:den>
                      </m:f>
                      <m:r>
                        <a:rPr lang="ru-RU" sz="2200" i="1">
                          <a:latin typeface="Cambria Math"/>
                        </a:rPr>
                        <m:t>×</m:t>
                      </m:r>
                      <m:d>
                        <m:dPr>
                          <m:begChr m:val="{"/>
                          <m:endChr m:val="}"/>
                          <m:ctrlPr>
                            <a:rPr lang="ru-RU" sz="2200" i="1">
                              <a:latin typeface="Cambria Math"/>
                            </a:rPr>
                          </m:ctrlPr>
                        </m:dPr>
                        <m:e>
                          <m:f>
                            <m:fPr>
                              <m:ctrlPr>
                                <a:rPr lang="ru-RU" sz="2200" i="1">
                                  <a:latin typeface="Cambria Math"/>
                                </a:rPr>
                              </m:ctrlPr>
                            </m:fPr>
                            <m:num>
                              <m:f>
                                <m:fPr>
                                  <m:ctrlPr>
                                    <a:rPr lang="ru-RU" sz="2200" i="1">
                                      <a:latin typeface="Cambria Math"/>
                                    </a:rPr>
                                  </m:ctrlPr>
                                </m:fPr>
                                <m:num>
                                  <m:r>
                                    <a:rPr lang="ru-RU" sz="2200" i="1">
                                      <a:latin typeface="Cambria Math"/>
                                    </a:rPr>
                                    <m:t>𝑠𝑖𝑛</m:t>
                                  </m:r>
                                  <m:r>
                                    <a:rPr lang="ru-RU" sz="2200" i="1">
                                      <a:latin typeface="Cambria Math"/>
                                    </a:rPr>
                                    <m:t>𝜐</m:t>
                                  </m:r>
                                </m:num>
                                <m:den>
                                  <m:r>
                                    <a:rPr lang="ru-RU" sz="2200" i="1">
                                      <a:latin typeface="Cambria Math"/>
                                    </a:rPr>
                                    <m:t>𝜐</m:t>
                                  </m:r>
                                </m:den>
                              </m:f>
                              <m:f>
                                <m:fPr>
                                  <m:ctrlPr>
                                    <a:rPr lang="ru-RU" sz="2200" i="1">
                                      <a:latin typeface="Cambria Math"/>
                                    </a:rPr>
                                  </m:ctrlPr>
                                </m:fPr>
                                <m:num>
                                  <m:r>
                                    <a:rPr lang="ru-RU" sz="2200" i="1">
                                      <a:latin typeface="Cambria Math"/>
                                    </a:rPr>
                                    <m:t>𝑠𝑖𝑛</m:t>
                                  </m:r>
                                  <m:sSub>
                                    <m:sSubPr>
                                      <m:ctrlPr>
                                        <a:rPr lang="ru-RU" sz="2200" i="1">
                                          <a:latin typeface="Cambria Math"/>
                                        </a:rPr>
                                      </m:ctrlPr>
                                    </m:sSubPr>
                                    <m:e>
                                      <m:r>
                                        <a:rPr lang="ru-RU" sz="2200" i="1">
                                          <a:latin typeface="Cambria Math"/>
                                        </a:rPr>
                                        <m:t>𝜐</m:t>
                                      </m:r>
                                    </m:e>
                                    <m:sub>
                                      <m:r>
                                        <a:rPr lang="ru-RU" sz="2200" i="1">
                                          <a:latin typeface="Cambria Math"/>
                                        </a:rPr>
                                        <m:t>0</m:t>
                                      </m:r>
                                    </m:sub>
                                  </m:sSub>
                                </m:num>
                                <m:den>
                                  <m:sSub>
                                    <m:sSubPr>
                                      <m:ctrlPr>
                                        <a:rPr lang="ru-RU" sz="2200" i="1">
                                          <a:latin typeface="Cambria Math"/>
                                        </a:rPr>
                                      </m:ctrlPr>
                                    </m:sSubPr>
                                    <m:e>
                                      <m:r>
                                        <a:rPr lang="ru-RU" sz="2200" i="1">
                                          <a:latin typeface="Cambria Math"/>
                                        </a:rPr>
                                        <m:t>𝜐</m:t>
                                      </m:r>
                                    </m:e>
                                    <m:sub>
                                      <m:r>
                                        <a:rPr lang="ru-RU" sz="2200" i="1">
                                          <a:latin typeface="Cambria Math"/>
                                        </a:rPr>
                                        <m:t>0</m:t>
                                      </m:r>
                                    </m:sub>
                                  </m:sSub>
                                </m:den>
                              </m:f>
                              <m:d>
                                <m:dPr>
                                  <m:begChr m:val="["/>
                                  <m:endChr m:val="]"/>
                                  <m:ctrlPr>
                                    <a:rPr lang="ru-RU" sz="2200" i="1">
                                      <a:latin typeface="Cambria Math"/>
                                    </a:rPr>
                                  </m:ctrlPr>
                                </m:dPr>
                                <m:e>
                                  <m:sSup>
                                    <m:sSupPr>
                                      <m:ctrlPr>
                                        <a:rPr lang="ru-RU" sz="2200" i="1">
                                          <a:latin typeface="Cambria Math"/>
                                        </a:rPr>
                                      </m:ctrlPr>
                                    </m:sSupPr>
                                    <m:e>
                                      <m:r>
                                        <a:rPr lang="ru-RU" sz="2200" i="1">
                                          <a:latin typeface="Cambria Math"/>
                                        </a:rPr>
                                        <m:t>𝑒</m:t>
                                      </m:r>
                                    </m:e>
                                    <m:sup>
                                      <m:r>
                                        <a:rPr lang="ru-RU" sz="2200" i="1">
                                          <a:latin typeface="Cambria Math"/>
                                        </a:rPr>
                                        <m:t>−</m:t>
                                      </m:r>
                                      <m:sSup>
                                        <m:sSupPr>
                                          <m:ctrlPr>
                                            <a:rPr lang="ru-RU" sz="2200" i="1">
                                              <a:latin typeface="Cambria Math"/>
                                            </a:rPr>
                                          </m:ctrlPr>
                                        </m:sSupPr>
                                        <m:e>
                                          <m:r>
                                            <a:rPr lang="ru-RU" sz="2200" i="1">
                                              <a:latin typeface="Cambria Math"/>
                                            </a:rPr>
                                            <m:t>𝛾</m:t>
                                          </m:r>
                                        </m:e>
                                        <m:sup>
                                          <m:r>
                                            <a:rPr lang="ru-RU" sz="2200" i="1">
                                              <a:latin typeface="Cambria Math"/>
                                            </a:rPr>
                                            <m:t>2</m:t>
                                          </m:r>
                                        </m:sup>
                                      </m:sSup>
                                      <m:f>
                                        <m:fPr>
                                          <m:type m:val="lin"/>
                                          <m:ctrlPr>
                                            <a:rPr lang="ru-RU" sz="2200" i="1">
                                              <a:latin typeface="Cambria Math"/>
                                            </a:rPr>
                                          </m:ctrlPr>
                                        </m:fPr>
                                        <m:num>
                                          <m:sSup>
                                            <m:sSupPr>
                                              <m:ctrlPr>
                                                <a:rPr lang="ru-RU" sz="2200" i="1">
                                                  <a:latin typeface="Cambria Math"/>
                                                </a:rPr>
                                              </m:ctrlPr>
                                            </m:sSupPr>
                                            <m:e>
                                              <m:d>
                                                <m:dPr>
                                                  <m:ctrlPr>
                                                    <a:rPr lang="ru-RU" sz="2200" i="1">
                                                      <a:latin typeface="Cambria Math"/>
                                                    </a:rPr>
                                                  </m:ctrlPr>
                                                </m:dPr>
                                                <m:e>
                                                  <m:r>
                                                    <a:rPr lang="ru-RU" sz="2200" i="1">
                                                      <a:latin typeface="Cambria Math"/>
                                                    </a:rPr>
                                                    <m:t>𝜐</m:t>
                                                  </m:r>
                                                  <m:r>
                                                    <a:rPr lang="ru-RU" sz="2200" i="1">
                                                      <a:latin typeface="Cambria Math"/>
                                                    </a:rPr>
                                                    <m:t>−</m:t>
                                                  </m:r>
                                                  <m:sSub>
                                                    <m:sSubPr>
                                                      <m:ctrlPr>
                                                        <a:rPr lang="ru-RU" sz="2200" i="1">
                                                          <a:latin typeface="Cambria Math"/>
                                                        </a:rPr>
                                                      </m:ctrlPr>
                                                    </m:sSubPr>
                                                    <m:e>
                                                      <m:r>
                                                        <a:rPr lang="ru-RU" sz="2200" i="1">
                                                          <a:latin typeface="Cambria Math"/>
                                                        </a:rPr>
                                                        <m:t>𝜐</m:t>
                                                      </m:r>
                                                    </m:e>
                                                    <m:sub>
                                                      <m:r>
                                                        <a:rPr lang="ru-RU" sz="2200" i="1">
                                                          <a:latin typeface="Cambria Math"/>
                                                        </a:rPr>
                                                        <m:t>0</m:t>
                                                      </m:r>
                                                    </m:sub>
                                                  </m:sSub>
                                                </m:e>
                                              </m:d>
                                            </m:e>
                                            <m:sup>
                                              <m:r>
                                                <a:rPr lang="ru-RU" sz="2200" i="1">
                                                  <a:latin typeface="Cambria Math"/>
                                                </a:rPr>
                                                <m:t>2</m:t>
                                              </m:r>
                                            </m:sup>
                                          </m:sSup>
                                        </m:num>
                                        <m:den>
                                          <m:r>
                                            <a:rPr lang="ru-RU" sz="2200" i="1">
                                              <a:latin typeface="Cambria Math"/>
                                            </a:rPr>
                                            <m:t>2</m:t>
                                          </m:r>
                                        </m:den>
                                      </m:f>
                                    </m:sup>
                                  </m:sSup>
                                  <m:r>
                                    <a:rPr lang="ru-RU" sz="2200" i="1">
                                      <a:latin typeface="Cambria Math"/>
                                    </a:rPr>
                                    <m:t>+</m:t>
                                  </m:r>
                                  <m:sSup>
                                    <m:sSupPr>
                                      <m:ctrlPr>
                                        <a:rPr lang="ru-RU" sz="2200" i="1">
                                          <a:latin typeface="Cambria Math"/>
                                        </a:rPr>
                                      </m:ctrlPr>
                                    </m:sSupPr>
                                    <m:e>
                                      <m:r>
                                        <a:rPr lang="ru-RU" sz="2200" i="1">
                                          <a:latin typeface="Cambria Math"/>
                                        </a:rPr>
                                        <m:t>𝑒</m:t>
                                      </m:r>
                                    </m:e>
                                    <m:sup>
                                      <m:r>
                                        <a:rPr lang="ru-RU" sz="2200" i="1">
                                          <a:latin typeface="Cambria Math"/>
                                        </a:rPr>
                                        <m:t>−</m:t>
                                      </m:r>
                                      <m:sSup>
                                        <m:sSupPr>
                                          <m:ctrlPr>
                                            <a:rPr lang="ru-RU" sz="2200" i="1">
                                              <a:latin typeface="Cambria Math"/>
                                            </a:rPr>
                                          </m:ctrlPr>
                                        </m:sSupPr>
                                        <m:e>
                                          <m:r>
                                            <a:rPr lang="ru-RU" sz="2200" i="1">
                                              <a:latin typeface="Cambria Math"/>
                                            </a:rPr>
                                            <m:t>𝛾</m:t>
                                          </m:r>
                                        </m:e>
                                        <m:sup>
                                          <m:r>
                                            <a:rPr lang="ru-RU" sz="2200" i="1">
                                              <a:latin typeface="Cambria Math"/>
                                            </a:rPr>
                                            <m:t>2</m:t>
                                          </m:r>
                                        </m:sup>
                                      </m:sSup>
                                      <m:f>
                                        <m:fPr>
                                          <m:type m:val="lin"/>
                                          <m:ctrlPr>
                                            <a:rPr lang="ru-RU" sz="2200" i="1">
                                              <a:latin typeface="Cambria Math"/>
                                            </a:rPr>
                                          </m:ctrlPr>
                                        </m:fPr>
                                        <m:num>
                                          <m:sSup>
                                            <m:sSupPr>
                                              <m:ctrlPr>
                                                <a:rPr lang="ru-RU" sz="2200" i="1">
                                                  <a:latin typeface="Cambria Math"/>
                                                </a:rPr>
                                              </m:ctrlPr>
                                            </m:sSupPr>
                                            <m:e>
                                              <m:d>
                                                <m:dPr>
                                                  <m:ctrlPr>
                                                    <a:rPr lang="ru-RU" sz="2200" i="1">
                                                      <a:latin typeface="Cambria Math"/>
                                                    </a:rPr>
                                                  </m:ctrlPr>
                                                </m:dPr>
                                                <m:e>
                                                  <m:r>
                                                    <a:rPr lang="ru-RU" sz="2200" i="1">
                                                      <a:latin typeface="Cambria Math"/>
                                                    </a:rPr>
                                                    <m:t>𝜐</m:t>
                                                  </m:r>
                                                  <m:r>
                                                    <a:rPr lang="ru-RU" sz="2200" i="1">
                                                      <a:latin typeface="Cambria Math"/>
                                                    </a:rPr>
                                                    <m:t>+</m:t>
                                                  </m:r>
                                                  <m:sSub>
                                                    <m:sSubPr>
                                                      <m:ctrlPr>
                                                        <a:rPr lang="ru-RU" sz="2200" i="1">
                                                          <a:latin typeface="Cambria Math"/>
                                                        </a:rPr>
                                                      </m:ctrlPr>
                                                    </m:sSubPr>
                                                    <m:e>
                                                      <m:r>
                                                        <a:rPr lang="ru-RU" sz="2200" i="1">
                                                          <a:latin typeface="Cambria Math"/>
                                                        </a:rPr>
                                                        <m:t>𝜐</m:t>
                                                      </m:r>
                                                    </m:e>
                                                    <m:sub>
                                                      <m:r>
                                                        <a:rPr lang="ru-RU" sz="2200" i="1">
                                                          <a:latin typeface="Cambria Math"/>
                                                        </a:rPr>
                                                        <m:t>0</m:t>
                                                      </m:r>
                                                    </m:sub>
                                                  </m:sSub>
                                                </m:e>
                                              </m:d>
                                            </m:e>
                                            <m:sup>
                                              <m:r>
                                                <a:rPr lang="ru-RU" sz="2200" i="1">
                                                  <a:latin typeface="Cambria Math"/>
                                                </a:rPr>
                                                <m:t>2</m:t>
                                              </m:r>
                                            </m:sup>
                                          </m:sSup>
                                        </m:num>
                                        <m:den>
                                          <m:r>
                                            <a:rPr lang="ru-RU" sz="2200" i="1">
                                              <a:latin typeface="Cambria Math"/>
                                            </a:rPr>
                                            <m:t>2</m:t>
                                          </m:r>
                                        </m:den>
                                      </m:f>
                                    </m:sup>
                                  </m:sSup>
                                </m:e>
                              </m:d>
                            </m:num>
                            <m:den>
                              <m:rad>
                                <m:radPr>
                                  <m:degHide m:val="on"/>
                                  <m:ctrlPr>
                                    <a:rPr lang="ru-RU" sz="2200" i="1">
                                      <a:latin typeface="Cambria Math"/>
                                    </a:rPr>
                                  </m:ctrlPr>
                                </m:radPr>
                                <m:deg/>
                                <m:e>
                                  <m:f>
                                    <m:fPr>
                                      <m:ctrlPr>
                                        <a:rPr lang="ru-RU" sz="2200" i="1">
                                          <a:latin typeface="Cambria Math"/>
                                        </a:rPr>
                                      </m:ctrlPr>
                                    </m:fPr>
                                    <m:num>
                                      <m:sSup>
                                        <m:sSupPr>
                                          <m:ctrlPr>
                                            <a:rPr lang="ru-RU" sz="2200" i="1">
                                              <a:latin typeface="Cambria Math"/>
                                            </a:rPr>
                                          </m:ctrlPr>
                                        </m:sSupPr>
                                        <m:e>
                                          <m:r>
                                            <a:rPr lang="ru-RU" sz="2200" i="1">
                                              <a:latin typeface="Cambria Math"/>
                                            </a:rPr>
                                            <m:t>𝑠𝑖𝑛</m:t>
                                          </m:r>
                                        </m:e>
                                        <m:sup>
                                          <m:r>
                                            <a:rPr lang="ru-RU" sz="2200" i="1">
                                              <a:latin typeface="Cambria Math"/>
                                            </a:rPr>
                                            <m:t>2</m:t>
                                          </m:r>
                                        </m:sup>
                                      </m:sSup>
                                      <m:sSub>
                                        <m:sSubPr>
                                          <m:ctrlPr>
                                            <a:rPr lang="ru-RU" sz="2200" i="1">
                                              <a:latin typeface="Cambria Math"/>
                                            </a:rPr>
                                          </m:ctrlPr>
                                        </m:sSubPr>
                                        <m:e>
                                          <m:r>
                                            <a:rPr lang="ru-RU" sz="2200" i="1">
                                              <a:latin typeface="Cambria Math"/>
                                            </a:rPr>
                                            <m:t>𝜐</m:t>
                                          </m:r>
                                        </m:e>
                                        <m:sub>
                                          <m:r>
                                            <a:rPr lang="ru-RU" sz="2200" i="1">
                                              <a:latin typeface="Cambria Math"/>
                                            </a:rPr>
                                            <m:t>0</m:t>
                                          </m:r>
                                        </m:sub>
                                      </m:sSub>
                                    </m:num>
                                    <m:den>
                                      <m:sSubSup>
                                        <m:sSubSupPr>
                                          <m:ctrlPr>
                                            <a:rPr lang="ru-RU" sz="2200" i="1">
                                              <a:latin typeface="Cambria Math"/>
                                            </a:rPr>
                                          </m:ctrlPr>
                                        </m:sSubSupPr>
                                        <m:e>
                                          <m:r>
                                            <a:rPr lang="ru-RU" sz="2200" i="1">
                                              <a:latin typeface="Cambria Math"/>
                                            </a:rPr>
                                            <m:t>𝜐</m:t>
                                          </m:r>
                                        </m:e>
                                        <m:sub>
                                          <m:r>
                                            <a:rPr lang="ru-RU" sz="2200" i="1">
                                              <a:latin typeface="Cambria Math"/>
                                            </a:rPr>
                                            <m:t>0</m:t>
                                          </m:r>
                                        </m:sub>
                                        <m:sup>
                                          <m:r>
                                            <a:rPr lang="ru-RU" sz="2200" i="1">
                                              <a:latin typeface="Cambria Math"/>
                                            </a:rPr>
                                            <m:t>2</m:t>
                                          </m:r>
                                        </m:sup>
                                      </m:sSubSup>
                                    </m:den>
                                  </m:f>
                                </m:e>
                              </m:rad>
                              <m:r>
                                <a:rPr lang="ru-RU" sz="2200" i="1">
                                  <a:latin typeface="Cambria Math"/>
                                </a:rPr>
                                <m:t>+</m:t>
                              </m:r>
                              <m:sSup>
                                <m:sSupPr>
                                  <m:ctrlPr>
                                    <a:rPr lang="ru-RU" sz="2200" i="1">
                                      <a:latin typeface="Cambria Math"/>
                                    </a:rPr>
                                  </m:ctrlPr>
                                </m:sSupPr>
                                <m:e>
                                  <m:r>
                                    <a:rPr lang="ru-RU" sz="2200" i="1">
                                      <a:latin typeface="Cambria Math"/>
                                    </a:rPr>
                                    <m:t>𝛾</m:t>
                                  </m:r>
                                </m:e>
                                <m:sup>
                                  <m:r>
                                    <a:rPr lang="ru-RU" sz="2200" i="1">
                                      <a:latin typeface="Cambria Math"/>
                                    </a:rPr>
                                    <m:t>2</m:t>
                                  </m:r>
                                </m:sup>
                              </m:sSup>
                              <m:r>
                                <a:rPr lang="ru-RU" sz="2200" i="1">
                                  <a:latin typeface="Cambria Math"/>
                                </a:rPr>
                                <m:t>𝑐𝑜𝑠</m:t>
                              </m:r>
                              <m:r>
                                <a:rPr lang="ru-RU" sz="2200" i="1">
                                  <a:latin typeface="Cambria Math"/>
                                </a:rPr>
                                <m:t>2</m:t>
                              </m:r>
                              <m:sSub>
                                <m:sSubPr>
                                  <m:ctrlPr>
                                    <a:rPr lang="ru-RU" sz="2200" i="1">
                                      <a:latin typeface="Cambria Math"/>
                                    </a:rPr>
                                  </m:ctrlPr>
                                </m:sSubPr>
                                <m:e>
                                  <m:r>
                                    <a:rPr lang="ru-RU" sz="2200" i="1">
                                      <a:latin typeface="Cambria Math"/>
                                    </a:rPr>
                                    <m:t>𝜐</m:t>
                                  </m:r>
                                </m:e>
                                <m:sub>
                                  <m:r>
                                    <a:rPr lang="ru-RU" sz="2200" i="1">
                                      <a:latin typeface="Cambria Math"/>
                                    </a:rPr>
                                    <m:t>0</m:t>
                                  </m:r>
                                </m:sub>
                              </m:sSub>
                              <m:sSub>
                                <m:sSubPr>
                                  <m:ctrlPr>
                                    <a:rPr lang="ru-RU" sz="2200" i="1">
                                      <a:latin typeface="Cambria Math"/>
                                    </a:rPr>
                                  </m:ctrlPr>
                                </m:sSubPr>
                                <m:e>
                                  <m:r>
                                    <a:rPr lang="ru-RU" sz="2200" i="1">
                                      <a:latin typeface="Cambria Math"/>
                                    </a:rPr>
                                    <m:t>𝜙</m:t>
                                  </m:r>
                                </m:e>
                                <m:sub>
                                  <m:r>
                                    <a:rPr lang="ru-RU" sz="2200" i="1">
                                      <a:latin typeface="Cambria Math"/>
                                    </a:rPr>
                                    <m:t>2</m:t>
                                  </m:r>
                                </m:sub>
                              </m:sSub>
                              <m:d>
                                <m:dPr>
                                  <m:ctrlPr>
                                    <a:rPr lang="ru-RU" sz="2200" i="1">
                                      <a:latin typeface="Cambria Math"/>
                                    </a:rPr>
                                  </m:ctrlPr>
                                </m:dPr>
                                <m:e>
                                  <m:sSub>
                                    <m:sSubPr>
                                      <m:ctrlPr>
                                        <a:rPr lang="ru-RU" sz="2200" i="1">
                                          <a:latin typeface="Cambria Math"/>
                                        </a:rPr>
                                      </m:ctrlPr>
                                    </m:sSubPr>
                                    <m:e>
                                      <m:r>
                                        <a:rPr lang="ru-RU" sz="2200" i="1">
                                          <a:latin typeface="Cambria Math"/>
                                        </a:rPr>
                                        <m:t>𝜙</m:t>
                                      </m:r>
                                    </m:e>
                                    <m:sub>
                                      <m:r>
                                        <a:rPr lang="ru-RU" sz="2200" i="1">
                                          <a:latin typeface="Cambria Math"/>
                                        </a:rPr>
                                        <m:t>0</m:t>
                                      </m:r>
                                    </m:sub>
                                  </m:sSub>
                                  <m:r>
                                    <a:rPr lang="ru-RU" sz="2200" i="1">
                                      <a:latin typeface="Cambria Math"/>
                                    </a:rPr>
                                    <m:t>𝛾</m:t>
                                  </m:r>
                                </m:e>
                              </m:d>
                            </m:den>
                          </m:f>
                          <m:r>
                            <a:rPr lang="ru-RU" sz="2200" i="1">
                              <a:latin typeface="Cambria Math"/>
                            </a:rPr>
                            <m:t>+</m:t>
                          </m:r>
                          <m:f>
                            <m:fPr>
                              <m:ctrlPr>
                                <a:rPr lang="ru-RU" sz="2200" i="1">
                                  <a:latin typeface="Cambria Math"/>
                                </a:rPr>
                              </m:ctrlPr>
                            </m:fPr>
                            <m:num>
                              <m:sSup>
                                <m:sSupPr>
                                  <m:ctrlPr>
                                    <a:rPr lang="ru-RU" sz="2200" i="1">
                                      <a:latin typeface="Cambria Math"/>
                                    </a:rPr>
                                  </m:ctrlPr>
                                </m:sSupPr>
                                <m:e>
                                  <m:r>
                                    <a:rPr lang="ru-RU" sz="2200" i="1">
                                      <a:latin typeface="Cambria Math"/>
                                    </a:rPr>
                                    <m:t>𝛾</m:t>
                                  </m:r>
                                </m:e>
                                <m:sup>
                                  <m:r>
                                    <a:rPr lang="ru-RU" sz="2200" i="1">
                                      <a:latin typeface="Cambria Math"/>
                                    </a:rPr>
                                    <m:t>2</m:t>
                                  </m:r>
                                </m:sup>
                              </m:sSup>
                              <m:r>
                                <a:rPr lang="ru-RU" sz="2200" i="1">
                                  <a:latin typeface="Cambria Math"/>
                                </a:rPr>
                                <m:t>𝑐𝑜𝑠</m:t>
                              </m:r>
                              <m:r>
                                <a:rPr lang="ru-RU" sz="2200" i="1">
                                  <a:latin typeface="Cambria Math"/>
                                </a:rPr>
                                <m:t>𝜐</m:t>
                              </m:r>
                              <m:r>
                                <a:rPr lang="ru-RU" sz="2200" i="1">
                                  <a:latin typeface="Cambria Math"/>
                                </a:rPr>
                                <m:t>𝑐𝑜𝑠</m:t>
                              </m:r>
                              <m:sSub>
                                <m:sSubPr>
                                  <m:ctrlPr>
                                    <a:rPr lang="ru-RU" sz="2200" i="1">
                                      <a:latin typeface="Cambria Math"/>
                                    </a:rPr>
                                  </m:ctrlPr>
                                </m:sSubPr>
                                <m:e>
                                  <m:r>
                                    <a:rPr lang="ru-RU" sz="2200" i="1">
                                      <a:latin typeface="Cambria Math"/>
                                    </a:rPr>
                                    <m:t>𝜐</m:t>
                                  </m:r>
                                </m:e>
                                <m:sub>
                                  <m:r>
                                    <a:rPr lang="ru-RU" sz="2200" i="1">
                                      <a:latin typeface="Cambria Math"/>
                                    </a:rPr>
                                    <m:t>0</m:t>
                                  </m:r>
                                </m:sub>
                              </m:sSub>
                              <m:sSub>
                                <m:sSubPr>
                                  <m:ctrlPr>
                                    <a:rPr lang="ru-RU" sz="2200" i="1">
                                      <a:latin typeface="Cambria Math"/>
                                    </a:rPr>
                                  </m:ctrlPr>
                                </m:sSubPr>
                                <m:e>
                                  <m:r>
                                    <a:rPr lang="ru-RU" sz="2200" i="1">
                                      <a:latin typeface="Cambria Math"/>
                                    </a:rPr>
                                    <m:t>𝜙</m:t>
                                  </m:r>
                                </m:e>
                                <m:sub>
                                  <m:r>
                                    <a:rPr lang="ru-RU" sz="2200" i="1">
                                      <a:latin typeface="Cambria Math"/>
                                    </a:rPr>
                                    <m:t>1</m:t>
                                  </m:r>
                                </m:sub>
                              </m:sSub>
                              <m:d>
                                <m:dPr>
                                  <m:ctrlPr>
                                    <a:rPr lang="ru-RU" sz="2200" i="1">
                                      <a:latin typeface="Cambria Math"/>
                                    </a:rPr>
                                  </m:ctrlPr>
                                </m:dPr>
                                <m:e>
                                  <m:r>
                                    <a:rPr lang="ru-RU" sz="2200" i="1">
                                      <a:latin typeface="Cambria Math"/>
                                    </a:rPr>
                                    <m:t>𝛾𝜐</m:t>
                                  </m:r>
                                  <m:r>
                                    <a:rPr lang="ru-RU" sz="2200" i="1">
                                      <a:latin typeface="Cambria Math"/>
                                    </a:rPr>
                                    <m:t>,</m:t>
                                  </m:r>
                                  <m:r>
                                    <a:rPr lang="ru-RU" sz="2200" i="1">
                                      <a:latin typeface="Cambria Math"/>
                                    </a:rPr>
                                    <m:t>𝛾</m:t>
                                  </m:r>
                                  <m:sSub>
                                    <m:sSubPr>
                                      <m:ctrlPr>
                                        <a:rPr lang="ru-RU" sz="2200" i="1">
                                          <a:latin typeface="Cambria Math"/>
                                        </a:rPr>
                                      </m:ctrlPr>
                                    </m:sSubPr>
                                    <m:e>
                                      <m:r>
                                        <a:rPr lang="ru-RU" sz="2200" i="1">
                                          <a:latin typeface="Cambria Math"/>
                                        </a:rPr>
                                        <m:t>𝜐</m:t>
                                      </m:r>
                                    </m:e>
                                    <m:sub>
                                      <m:r>
                                        <a:rPr lang="ru-RU" sz="2200" i="1">
                                          <a:latin typeface="Cambria Math"/>
                                        </a:rPr>
                                        <m:t>0</m:t>
                                      </m:r>
                                    </m:sub>
                                  </m:sSub>
                                </m:e>
                              </m:d>
                            </m:num>
                            <m:den>
                              <m:rad>
                                <m:radPr>
                                  <m:degHide m:val="on"/>
                                  <m:ctrlPr>
                                    <a:rPr lang="ru-RU" sz="2200" i="1">
                                      <a:latin typeface="Cambria Math"/>
                                    </a:rPr>
                                  </m:ctrlPr>
                                </m:radPr>
                                <m:deg/>
                                <m:e>
                                  <m:f>
                                    <m:fPr>
                                      <m:ctrlPr>
                                        <a:rPr lang="ru-RU" sz="2200" i="1">
                                          <a:latin typeface="Cambria Math"/>
                                        </a:rPr>
                                      </m:ctrlPr>
                                    </m:fPr>
                                    <m:num>
                                      <m:sSup>
                                        <m:sSupPr>
                                          <m:ctrlPr>
                                            <a:rPr lang="ru-RU" sz="2200" i="1">
                                              <a:latin typeface="Cambria Math"/>
                                            </a:rPr>
                                          </m:ctrlPr>
                                        </m:sSupPr>
                                        <m:e>
                                          <m:r>
                                            <a:rPr lang="ru-RU" sz="2200" i="1">
                                              <a:latin typeface="Cambria Math"/>
                                            </a:rPr>
                                            <m:t>𝑠𝑖𝑛</m:t>
                                          </m:r>
                                        </m:e>
                                        <m:sup>
                                          <m:r>
                                            <a:rPr lang="ru-RU" sz="2200" i="1">
                                              <a:latin typeface="Cambria Math"/>
                                            </a:rPr>
                                            <m:t>2</m:t>
                                          </m:r>
                                        </m:sup>
                                      </m:sSup>
                                      <m:sSub>
                                        <m:sSubPr>
                                          <m:ctrlPr>
                                            <a:rPr lang="ru-RU" sz="2200" i="1">
                                              <a:latin typeface="Cambria Math"/>
                                            </a:rPr>
                                          </m:ctrlPr>
                                        </m:sSubPr>
                                        <m:e>
                                          <m:r>
                                            <a:rPr lang="ru-RU" sz="2200" i="1">
                                              <a:latin typeface="Cambria Math"/>
                                            </a:rPr>
                                            <m:t>𝜐</m:t>
                                          </m:r>
                                        </m:e>
                                        <m:sub>
                                          <m:r>
                                            <a:rPr lang="ru-RU" sz="2200" i="1">
                                              <a:latin typeface="Cambria Math"/>
                                            </a:rPr>
                                            <m:t>0</m:t>
                                          </m:r>
                                        </m:sub>
                                      </m:sSub>
                                    </m:num>
                                    <m:den>
                                      <m:sSubSup>
                                        <m:sSubSupPr>
                                          <m:ctrlPr>
                                            <a:rPr lang="ru-RU" sz="2200" i="1">
                                              <a:latin typeface="Cambria Math"/>
                                            </a:rPr>
                                          </m:ctrlPr>
                                        </m:sSubSupPr>
                                        <m:e>
                                          <m:r>
                                            <a:rPr lang="ru-RU" sz="2200" i="1">
                                              <a:latin typeface="Cambria Math"/>
                                            </a:rPr>
                                            <m:t>𝜐</m:t>
                                          </m:r>
                                        </m:e>
                                        <m:sub>
                                          <m:r>
                                            <a:rPr lang="ru-RU" sz="2200" i="1">
                                              <a:latin typeface="Cambria Math"/>
                                            </a:rPr>
                                            <m:t>0</m:t>
                                          </m:r>
                                        </m:sub>
                                        <m:sup>
                                          <m:r>
                                            <a:rPr lang="ru-RU" sz="2200" i="1">
                                              <a:latin typeface="Cambria Math"/>
                                            </a:rPr>
                                            <m:t>2</m:t>
                                          </m:r>
                                        </m:sup>
                                      </m:sSubSup>
                                    </m:den>
                                  </m:f>
                                </m:e>
                              </m:rad>
                              <m:r>
                                <a:rPr lang="ru-RU" sz="2200" i="1">
                                  <a:latin typeface="Cambria Math"/>
                                </a:rPr>
                                <m:t>+</m:t>
                              </m:r>
                              <m:sSup>
                                <m:sSupPr>
                                  <m:ctrlPr>
                                    <a:rPr lang="ru-RU" sz="2200" i="1">
                                      <a:latin typeface="Cambria Math"/>
                                    </a:rPr>
                                  </m:ctrlPr>
                                </m:sSupPr>
                                <m:e>
                                  <m:r>
                                    <a:rPr lang="ru-RU" sz="2200" i="1">
                                      <a:latin typeface="Cambria Math"/>
                                    </a:rPr>
                                    <m:t>𝛾</m:t>
                                  </m:r>
                                </m:e>
                                <m:sup>
                                  <m:r>
                                    <a:rPr lang="ru-RU" sz="2200" i="1">
                                      <a:latin typeface="Cambria Math"/>
                                    </a:rPr>
                                    <m:t>2</m:t>
                                  </m:r>
                                </m:sup>
                              </m:sSup>
                              <m:r>
                                <a:rPr lang="ru-RU" sz="2200" i="1">
                                  <a:latin typeface="Cambria Math"/>
                                </a:rPr>
                                <m:t>𝑐𝑜𝑠</m:t>
                              </m:r>
                              <m:r>
                                <a:rPr lang="ru-RU" sz="2200" i="1">
                                  <a:latin typeface="Cambria Math"/>
                                </a:rPr>
                                <m:t>2</m:t>
                              </m:r>
                              <m:sSub>
                                <m:sSubPr>
                                  <m:ctrlPr>
                                    <a:rPr lang="ru-RU" sz="2200" i="1">
                                      <a:latin typeface="Cambria Math"/>
                                    </a:rPr>
                                  </m:ctrlPr>
                                </m:sSubPr>
                                <m:e>
                                  <m:r>
                                    <a:rPr lang="ru-RU" sz="2200" i="1">
                                      <a:latin typeface="Cambria Math"/>
                                    </a:rPr>
                                    <m:t>𝜐</m:t>
                                  </m:r>
                                </m:e>
                                <m:sub>
                                  <m:r>
                                    <a:rPr lang="ru-RU" sz="2200" i="1">
                                      <a:latin typeface="Cambria Math"/>
                                    </a:rPr>
                                    <m:t>0</m:t>
                                  </m:r>
                                </m:sub>
                              </m:sSub>
                              <m:sSub>
                                <m:sSubPr>
                                  <m:ctrlPr>
                                    <a:rPr lang="ru-RU" sz="2200" i="1">
                                      <a:latin typeface="Cambria Math"/>
                                    </a:rPr>
                                  </m:ctrlPr>
                                </m:sSubPr>
                                <m:e>
                                  <m:r>
                                    <a:rPr lang="ru-RU" sz="2200" i="1">
                                      <a:latin typeface="Cambria Math"/>
                                    </a:rPr>
                                    <m:t>𝜙</m:t>
                                  </m:r>
                                </m:e>
                                <m:sub>
                                  <m:r>
                                    <a:rPr lang="ru-RU" sz="2200" i="1">
                                      <a:latin typeface="Cambria Math"/>
                                    </a:rPr>
                                    <m:t>2</m:t>
                                  </m:r>
                                </m:sub>
                              </m:sSub>
                              <m:d>
                                <m:dPr>
                                  <m:ctrlPr>
                                    <a:rPr lang="ru-RU" sz="2200" i="1">
                                      <a:latin typeface="Cambria Math"/>
                                    </a:rPr>
                                  </m:ctrlPr>
                                </m:dPr>
                                <m:e>
                                  <m:sSub>
                                    <m:sSubPr>
                                      <m:ctrlPr>
                                        <a:rPr lang="ru-RU" sz="2200" i="1">
                                          <a:latin typeface="Cambria Math"/>
                                        </a:rPr>
                                      </m:ctrlPr>
                                    </m:sSubPr>
                                    <m:e>
                                      <m:r>
                                        <a:rPr lang="ru-RU" sz="2200" i="1">
                                          <a:latin typeface="Cambria Math"/>
                                        </a:rPr>
                                        <m:t>𝜙</m:t>
                                      </m:r>
                                    </m:e>
                                    <m:sub>
                                      <m:r>
                                        <a:rPr lang="ru-RU" sz="2200" i="1">
                                          <a:latin typeface="Cambria Math"/>
                                        </a:rPr>
                                        <m:t>0</m:t>
                                      </m:r>
                                    </m:sub>
                                  </m:sSub>
                                  <m:r>
                                    <a:rPr lang="ru-RU" sz="2200" i="1">
                                      <a:latin typeface="Cambria Math"/>
                                    </a:rPr>
                                    <m:t>𝛾</m:t>
                                  </m:r>
                                </m:e>
                              </m:d>
                            </m:den>
                          </m:f>
                        </m:e>
                      </m:d>
                    </m:oMath>
                  </m:oMathPara>
                </a14:m>
                <a:endParaRPr lang="ru-RU" sz="2200" dirty="0">
                  <a:effectLst/>
                </a:endParaRPr>
              </a:p>
              <a:p>
                <a:pPr marL="0" indent="0">
                  <a:buNone/>
                </a:pPr>
                <a:r>
                  <a:rPr lang="ru-RU" sz="2200" dirty="0"/>
                  <a:t>(30)</a:t>
                </a:r>
                <a:endParaRPr lang="ru-RU" sz="2200" dirty="0">
                  <a:effectLst/>
                </a:endParaRPr>
              </a:p>
              <a:p>
                <a:pPr marL="0" indent="0" algn="ctr">
                  <a:buNone/>
                </a:pPr>
                <a14:m>
                  <m:oMath xmlns:m="http://schemas.openxmlformats.org/officeDocument/2006/math">
                    <m:sSub>
                      <m:sSubPr>
                        <m:ctrlPr>
                          <a:rPr lang="ru-RU" sz="2200" i="1">
                            <a:latin typeface="Cambria Math"/>
                          </a:rPr>
                        </m:ctrlPr>
                      </m:sSubPr>
                      <m:e>
                        <m:r>
                          <a:rPr lang="ru-RU" sz="2200" i="1">
                            <a:latin typeface="Cambria Math"/>
                          </a:rPr>
                          <m:t>𝜙</m:t>
                        </m:r>
                      </m:e>
                      <m:sub>
                        <m:r>
                          <a:rPr lang="ru-RU" sz="2200" i="1">
                            <a:latin typeface="Cambria Math"/>
                          </a:rPr>
                          <m:t>1</m:t>
                        </m:r>
                      </m:sub>
                    </m:sSub>
                    <m:d>
                      <m:dPr>
                        <m:ctrlPr>
                          <a:rPr lang="ru-RU" sz="2200" i="1">
                            <a:latin typeface="Cambria Math"/>
                          </a:rPr>
                        </m:ctrlPr>
                      </m:dPr>
                      <m:e>
                        <m:sSub>
                          <m:sSubPr>
                            <m:ctrlPr>
                              <a:rPr lang="ru-RU" sz="2200" i="1">
                                <a:latin typeface="Cambria Math"/>
                              </a:rPr>
                            </m:ctrlPr>
                          </m:sSubPr>
                          <m:e>
                            <m:r>
                              <a:rPr lang="ru-RU" sz="2200" i="1">
                                <a:latin typeface="Cambria Math"/>
                              </a:rPr>
                              <m:t>𝑧</m:t>
                            </m:r>
                          </m:e>
                          <m:sub>
                            <m:r>
                              <a:rPr lang="ru-RU" sz="2200" i="1">
                                <a:latin typeface="Cambria Math"/>
                              </a:rPr>
                              <m:t>1,</m:t>
                            </m:r>
                          </m:sub>
                        </m:sSub>
                        <m:sSub>
                          <m:sSubPr>
                            <m:ctrlPr>
                              <a:rPr lang="ru-RU" sz="2200" i="1">
                                <a:latin typeface="Cambria Math"/>
                              </a:rPr>
                            </m:ctrlPr>
                          </m:sSubPr>
                          <m:e>
                            <m:r>
                              <a:rPr lang="ru-RU" sz="2200" i="1">
                                <a:latin typeface="Cambria Math"/>
                              </a:rPr>
                              <m:t>𝑧</m:t>
                            </m:r>
                          </m:e>
                          <m:sub>
                            <m:r>
                              <a:rPr lang="ru-RU" sz="2200" i="1">
                                <a:latin typeface="Cambria Math"/>
                              </a:rPr>
                              <m:t>2</m:t>
                            </m:r>
                          </m:sub>
                        </m:sSub>
                      </m:e>
                    </m:d>
                    <m:r>
                      <a:rPr lang="ru-RU" sz="2200" i="1">
                        <a:latin typeface="Cambria Math"/>
                      </a:rPr>
                      <m:t>=</m:t>
                    </m:r>
                    <m:f>
                      <m:fPr>
                        <m:ctrlPr>
                          <a:rPr lang="ru-RU" sz="2200" i="1">
                            <a:latin typeface="Cambria Math"/>
                          </a:rPr>
                        </m:ctrlPr>
                      </m:fPr>
                      <m:num>
                        <m:sSup>
                          <m:sSupPr>
                            <m:ctrlPr>
                              <a:rPr lang="ru-RU" sz="2200" i="1">
                                <a:latin typeface="Cambria Math"/>
                              </a:rPr>
                            </m:ctrlPr>
                          </m:sSupPr>
                          <m:e>
                            <m:r>
                              <a:rPr lang="ru-RU" sz="2200" i="1">
                                <a:latin typeface="Cambria Math"/>
                              </a:rPr>
                              <m:t>𝑒</m:t>
                            </m:r>
                          </m:e>
                          <m:sup>
                            <m:f>
                              <m:fPr>
                                <m:ctrlPr>
                                  <a:rPr lang="ru-RU" sz="2200" i="1">
                                    <a:latin typeface="Cambria Math"/>
                                  </a:rPr>
                                </m:ctrlPr>
                              </m:fPr>
                              <m:num>
                                <m:r>
                                  <a:rPr lang="ru-RU" sz="2200" i="1">
                                    <a:latin typeface="Cambria Math"/>
                                  </a:rPr>
                                  <m:t>−</m:t>
                                </m:r>
                                <m:sSup>
                                  <m:sSupPr>
                                    <m:ctrlPr>
                                      <a:rPr lang="ru-RU" sz="2200" i="1">
                                        <a:latin typeface="Cambria Math"/>
                                      </a:rPr>
                                    </m:ctrlPr>
                                  </m:sSupPr>
                                  <m:e>
                                    <m:d>
                                      <m:dPr>
                                        <m:ctrlPr>
                                          <a:rPr lang="ru-RU" sz="2200" i="1">
                                            <a:latin typeface="Cambria Math"/>
                                          </a:rPr>
                                        </m:ctrlPr>
                                      </m:dPr>
                                      <m:e>
                                        <m:sSub>
                                          <m:sSubPr>
                                            <m:ctrlPr>
                                              <a:rPr lang="ru-RU" sz="2200" i="1">
                                                <a:latin typeface="Cambria Math"/>
                                              </a:rPr>
                                            </m:ctrlPr>
                                          </m:sSubPr>
                                          <m:e>
                                            <m:r>
                                              <a:rPr lang="ru-RU" sz="2200" i="1">
                                                <a:latin typeface="Cambria Math"/>
                                              </a:rPr>
                                              <m:t>𝑧</m:t>
                                            </m:r>
                                          </m:e>
                                          <m:sub>
                                            <m:r>
                                              <a:rPr lang="ru-RU" sz="2200" i="1">
                                                <a:latin typeface="Cambria Math"/>
                                              </a:rPr>
                                              <m:t>1</m:t>
                                            </m:r>
                                          </m:sub>
                                        </m:sSub>
                                        <m:r>
                                          <a:rPr lang="ru-RU" sz="2200" i="1">
                                            <a:latin typeface="Cambria Math"/>
                                          </a:rPr>
                                          <m:t>−</m:t>
                                        </m:r>
                                        <m:sSub>
                                          <m:sSubPr>
                                            <m:ctrlPr>
                                              <a:rPr lang="ru-RU" sz="2200" i="1">
                                                <a:latin typeface="Cambria Math"/>
                                              </a:rPr>
                                            </m:ctrlPr>
                                          </m:sSubPr>
                                          <m:e>
                                            <m:r>
                                              <a:rPr lang="ru-RU" sz="2200" i="1">
                                                <a:latin typeface="Cambria Math"/>
                                              </a:rPr>
                                              <m:t>𝑧</m:t>
                                            </m:r>
                                          </m:e>
                                          <m:sub>
                                            <m:r>
                                              <a:rPr lang="ru-RU" sz="2200" i="1">
                                                <a:latin typeface="Cambria Math"/>
                                              </a:rPr>
                                              <m:t>2</m:t>
                                            </m:r>
                                          </m:sub>
                                        </m:sSub>
                                      </m:e>
                                    </m:d>
                                  </m:e>
                                  <m:sup>
                                    <m:r>
                                      <a:rPr lang="ru-RU" sz="2200" i="1">
                                        <a:latin typeface="Cambria Math"/>
                                      </a:rPr>
                                      <m:t>2</m:t>
                                    </m:r>
                                  </m:sup>
                                </m:sSup>
                              </m:num>
                              <m:den>
                                <m:r>
                                  <a:rPr lang="ru-RU" sz="2200" i="1">
                                    <a:latin typeface="Cambria Math"/>
                                  </a:rPr>
                                  <m:t>2</m:t>
                                </m:r>
                              </m:den>
                            </m:f>
                          </m:sup>
                        </m:sSup>
                        <m:r>
                          <a:rPr lang="ru-RU" sz="2200" i="1">
                            <a:latin typeface="Cambria Math"/>
                          </a:rPr>
                          <m:t>−</m:t>
                        </m:r>
                        <m:sSup>
                          <m:sSupPr>
                            <m:ctrlPr>
                              <a:rPr lang="ru-RU" sz="2200" i="1">
                                <a:latin typeface="Cambria Math"/>
                              </a:rPr>
                            </m:ctrlPr>
                          </m:sSupPr>
                          <m:e>
                            <m:r>
                              <a:rPr lang="ru-RU" sz="2200" i="1">
                                <a:latin typeface="Cambria Math"/>
                              </a:rPr>
                              <m:t>𝑒</m:t>
                            </m:r>
                          </m:e>
                          <m:sup>
                            <m:f>
                              <m:fPr>
                                <m:ctrlPr>
                                  <a:rPr lang="ru-RU" sz="2200" i="1">
                                    <a:latin typeface="Cambria Math"/>
                                  </a:rPr>
                                </m:ctrlPr>
                              </m:fPr>
                              <m:num>
                                <m:r>
                                  <a:rPr lang="ru-RU" sz="2200" i="1">
                                    <a:latin typeface="Cambria Math"/>
                                  </a:rPr>
                                  <m:t>−</m:t>
                                </m:r>
                                <m:sSup>
                                  <m:sSupPr>
                                    <m:ctrlPr>
                                      <a:rPr lang="ru-RU" sz="2200" i="1">
                                        <a:latin typeface="Cambria Math"/>
                                      </a:rPr>
                                    </m:ctrlPr>
                                  </m:sSupPr>
                                  <m:e>
                                    <m:d>
                                      <m:dPr>
                                        <m:ctrlPr>
                                          <a:rPr lang="ru-RU" sz="2200" i="1">
                                            <a:latin typeface="Cambria Math"/>
                                          </a:rPr>
                                        </m:ctrlPr>
                                      </m:dPr>
                                      <m:e>
                                        <m:sSub>
                                          <m:sSubPr>
                                            <m:ctrlPr>
                                              <a:rPr lang="ru-RU" sz="2200" i="1">
                                                <a:latin typeface="Cambria Math"/>
                                              </a:rPr>
                                            </m:ctrlPr>
                                          </m:sSubPr>
                                          <m:e>
                                            <m:r>
                                              <a:rPr lang="ru-RU" sz="2200" i="1">
                                                <a:latin typeface="Cambria Math"/>
                                              </a:rPr>
                                              <m:t>𝑧</m:t>
                                            </m:r>
                                          </m:e>
                                          <m:sub>
                                            <m:r>
                                              <a:rPr lang="ru-RU" sz="2200" i="1">
                                                <a:latin typeface="Cambria Math"/>
                                              </a:rPr>
                                              <m:t>1</m:t>
                                            </m:r>
                                          </m:sub>
                                        </m:sSub>
                                        <m:r>
                                          <a:rPr lang="ru-RU" sz="2200" i="1">
                                            <a:latin typeface="Cambria Math"/>
                                          </a:rPr>
                                          <m:t>+</m:t>
                                        </m:r>
                                        <m:sSub>
                                          <m:sSubPr>
                                            <m:ctrlPr>
                                              <a:rPr lang="ru-RU" sz="2200" i="1">
                                                <a:latin typeface="Cambria Math"/>
                                              </a:rPr>
                                            </m:ctrlPr>
                                          </m:sSubPr>
                                          <m:e>
                                            <m:r>
                                              <a:rPr lang="ru-RU" sz="2200" i="1">
                                                <a:latin typeface="Cambria Math"/>
                                              </a:rPr>
                                              <m:t>𝑧</m:t>
                                            </m:r>
                                          </m:e>
                                          <m:sub>
                                            <m:r>
                                              <a:rPr lang="ru-RU" sz="2200" i="1">
                                                <a:latin typeface="Cambria Math"/>
                                              </a:rPr>
                                              <m:t>2</m:t>
                                            </m:r>
                                          </m:sub>
                                        </m:sSub>
                                      </m:e>
                                    </m:d>
                                  </m:e>
                                  <m:sup>
                                    <m:r>
                                      <a:rPr lang="ru-RU" sz="2200" i="1">
                                        <a:latin typeface="Cambria Math"/>
                                      </a:rPr>
                                      <m:t>2</m:t>
                                    </m:r>
                                  </m:sup>
                                </m:sSup>
                              </m:num>
                              <m:den>
                                <m:r>
                                  <a:rPr lang="ru-RU" sz="2200" i="1">
                                    <a:latin typeface="Cambria Math"/>
                                  </a:rPr>
                                  <m:t>2</m:t>
                                </m:r>
                              </m:den>
                            </m:f>
                          </m:sup>
                        </m:sSup>
                      </m:num>
                      <m:den>
                        <m:r>
                          <a:rPr lang="ru-RU" sz="2200" i="1">
                            <a:latin typeface="Cambria Math"/>
                          </a:rPr>
                          <m:t>2</m:t>
                        </m:r>
                        <m:sSup>
                          <m:sSupPr>
                            <m:ctrlPr>
                              <a:rPr lang="ru-RU" sz="2200" i="1">
                                <a:latin typeface="Cambria Math"/>
                              </a:rPr>
                            </m:ctrlPr>
                          </m:sSupPr>
                          <m:e>
                            <m:r>
                              <a:rPr lang="ru-RU" sz="2200" i="1">
                                <a:latin typeface="Cambria Math"/>
                              </a:rPr>
                              <m:t>𝑧</m:t>
                            </m:r>
                          </m:e>
                          <m:sup>
                            <m:r>
                              <a:rPr lang="ru-RU" sz="2200" i="1">
                                <a:latin typeface="Cambria Math"/>
                              </a:rPr>
                              <m:t>2</m:t>
                            </m:r>
                          </m:sup>
                        </m:sSup>
                      </m:den>
                    </m:f>
                  </m:oMath>
                </a14:m>
                <a:r>
                  <a:rPr lang="ru-RU" sz="2200" dirty="0"/>
                  <a:t>;</a:t>
                </a:r>
                <a:r>
                  <a:rPr lang="en-US" sz="2200" dirty="0" smtClean="0"/>
                  <a:t> </a:t>
                </a:r>
                <a:r>
                  <a:rPr lang="ru-RU" sz="2200" dirty="0"/>
                  <a:t>(31)</a:t>
                </a:r>
                <a:endParaRPr lang="ru-RU" sz="2200" dirty="0">
                  <a:effectLst/>
                </a:endParaRPr>
              </a:p>
              <a:p>
                <a:pPr marL="0" indent="0" algn="ctr">
                  <a:buNone/>
                </a:pPr>
                <a14:m>
                  <m:oMath xmlns:m="http://schemas.openxmlformats.org/officeDocument/2006/math">
                    <m:sSub>
                      <m:sSubPr>
                        <m:ctrlPr>
                          <a:rPr lang="ru-RU" sz="2200" i="1">
                            <a:latin typeface="Cambria Math"/>
                          </a:rPr>
                        </m:ctrlPr>
                      </m:sSubPr>
                      <m:e>
                        <m:r>
                          <a:rPr lang="ru-RU" sz="2200" i="1">
                            <a:latin typeface="Cambria Math"/>
                          </a:rPr>
                          <m:t>𝜙</m:t>
                        </m:r>
                      </m:e>
                      <m:sub>
                        <m:r>
                          <a:rPr lang="ru-RU" sz="2200" i="1">
                            <a:latin typeface="Cambria Math"/>
                          </a:rPr>
                          <m:t>2</m:t>
                        </m:r>
                      </m:sub>
                    </m:sSub>
                    <m:d>
                      <m:dPr>
                        <m:ctrlPr>
                          <a:rPr lang="ru-RU" sz="2200" i="1">
                            <a:latin typeface="Cambria Math"/>
                          </a:rPr>
                        </m:ctrlPr>
                      </m:dPr>
                      <m:e>
                        <m:sSub>
                          <m:sSubPr>
                            <m:ctrlPr>
                              <a:rPr lang="ru-RU" sz="2200" i="1">
                                <a:latin typeface="Cambria Math"/>
                              </a:rPr>
                            </m:ctrlPr>
                          </m:sSubPr>
                          <m:e>
                            <m:r>
                              <a:rPr lang="ru-RU" sz="2200" i="1">
                                <a:latin typeface="Cambria Math"/>
                              </a:rPr>
                              <m:t>𝑧</m:t>
                            </m:r>
                          </m:e>
                          <m:sub>
                            <m:r>
                              <a:rPr lang="ru-RU" sz="2200" i="1">
                                <a:latin typeface="Cambria Math"/>
                              </a:rPr>
                              <m:t>1,</m:t>
                            </m:r>
                          </m:sub>
                        </m:sSub>
                        <m:sSub>
                          <m:sSubPr>
                            <m:ctrlPr>
                              <a:rPr lang="ru-RU" sz="2200" i="1">
                                <a:latin typeface="Cambria Math"/>
                              </a:rPr>
                            </m:ctrlPr>
                          </m:sSubPr>
                          <m:e>
                            <m:r>
                              <a:rPr lang="ru-RU" sz="2200" i="1">
                                <a:latin typeface="Cambria Math"/>
                              </a:rPr>
                              <m:t>𝑧</m:t>
                            </m:r>
                          </m:e>
                          <m:sub>
                            <m:r>
                              <a:rPr lang="ru-RU" sz="2200" i="1">
                                <a:latin typeface="Cambria Math"/>
                              </a:rPr>
                              <m:t>2</m:t>
                            </m:r>
                          </m:sub>
                        </m:sSub>
                      </m:e>
                    </m:d>
                    <m:r>
                      <a:rPr lang="ru-RU" sz="2200" i="1">
                        <a:latin typeface="Cambria Math"/>
                      </a:rPr>
                      <m:t>=</m:t>
                    </m:r>
                    <m:f>
                      <m:fPr>
                        <m:ctrlPr>
                          <a:rPr lang="ru-RU" sz="2200" i="1">
                            <a:latin typeface="Cambria Math"/>
                          </a:rPr>
                        </m:ctrlPr>
                      </m:fPr>
                      <m:num>
                        <m:r>
                          <a:rPr lang="ru-RU" sz="2200" i="1">
                            <a:latin typeface="Cambria Math"/>
                          </a:rPr>
                          <m:t>1−</m:t>
                        </m:r>
                        <m:sSup>
                          <m:sSupPr>
                            <m:ctrlPr>
                              <a:rPr lang="ru-RU" sz="2200" i="1">
                                <a:latin typeface="Cambria Math"/>
                              </a:rPr>
                            </m:ctrlPr>
                          </m:sSupPr>
                          <m:e>
                            <m:r>
                              <a:rPr lang="ru-RU" sz="2200" i="1">
                                <a:latin typeface="Cambria Math"/>
                              </a:rPr>
                              <m:t>𝑒</m:t>
                            </m:r>
                          </m:e>
                          <m:sup>
                            <m:r>
                              <a:rPr lang="ru-RU" sz="2200" i="1">
                                <a:latin typeface="Cambria Math"/>
                              </a:rPr>
                              <m:t>−2</m:t>
                            </m:r>
                            <m:sSup>
                              <m:sSupPr>
                                <m:ctrlPr>
                                  <a:rPr lang="ru-RU" sz="2200" i="1">
                                    <a:latin typeface="Cambria Math"/>
                                  </a:rPr>
                                </m:ctrlPr>
                              </m:sSupPr>
                              <m:e>
                                <m:r>
                                  <a:rPr lang="ru-RU" sz="2200" i="1">
                                    <a:latin typeface="Cambria Math"/>
                                  </a:rPr>
                                  <m:t>𝑧</m:t>
                                </m:r>
                              </m:e>
                              <m:sup>
                                <m:r>
                                  <a:rPr lang="ru-RU" sz="2200" i="1">
                                    <a:latin typeface="Cambria Math"/>
                                  </a:rPr>
                                  <m:t>2</m:t>
                                </m:r>
                              </m:sup>
                            </m:sSup>
                          </m:sup>
                        </m:sSup>
                      </m:num>
                      <m:den>
                        <m:r>
                          <a:rPr lang="ru-RU" sz="2200" i="1">
                            <a:latin typeface="Cambria Math"/>
                          </a:rPr>
                          <m:t>2</m:t>
                        </m:r>
                        <m:sSup>
                          <m:sSupPr>
                            <m:ctrlPr>
                              <a:rPr lang="ru-RU" sz="2200" i="1">
                                <a:latin typeface="Cambria Math"/>
                              </a:rPr>
                            </m:ctrlPr>
                          </m:sSupPr>
                          <m:e>
                            <m:r>
                              <a:rPr lang="ru-RU" sz="2200" i="1">
                                <a:latin typeface="Cambria Math"/>
                              </a:rPr>
                              <m:t>𝑧</m:t>
                            </m:r>
                          </m:e>
                          <m:sup>
                            <m:r>
                              <a:rPr lang="ru-RU" sz="2200" i="1">
                                <a:latin typeface="Cambria Math"/>
                              </a:rPr>
                              <m:t>2</m:t>
                            </m:r>
                          </m:sup>
                        </m:sSup>
                      </m:den>
                    </m:f>
                  </m:oMath>
                </a14:m>
                <a:r>
                  <a:rPr lang="en-US" sz="2200" dirty="0" smtClean="0"/>
                  <a:t>  </a:t>
                </a:r>
                <a:r>
                  <a:rPr lang="ru-RU" sz="2200" dirty="0" smtClean="0"/>
                  <a:t>(32</a:t>
                </a:r>
                <a:r>
                  <a:rPr lang="ru-RU" sz="2200" dirty="0"/>
                  <a:t>)</a:t>
                </a:r>
                <a:endParaRPr lang="ru-RU" sz="2200" dirty="0">
                  <a:effectLst/>
                </a:endParaRPr>
              </a:p>
              <a:p>
                <a:pPr marL="0" indent="0" algn="ctr">
                  <a:buNone/>
                </a:pPr>
                <a14:m>
                  <m:oMath xmlns:m="http://schemas.openxmlformats.org/officeDocument/2006/math">
                    <m:r>
                      <a:rPr lang="ru-RU" sz="2200" i="1">
                        <a:latin typeface="Cambria Math"/>
                      </a:rPr>
                      <m:t>𝜐</m:t>
                    </m:r>
                    <m:r>
                      <a:rPr lang="ru-RU" sz="2200" i="1">
                        <a:latin typeface="Cambria Math"/>
                      </a:rPr>
                      <m:t>=</m:t>
                    </m:r>
                    <m:r>
                      <a:rPr lang="ru-RU" sz="2200" i="1">
                        <a:latin typeface="Cambria Math"/>
                      </a:rPr>
                      <m:t>𝑎𝑥</m:t>
                    </m:r>
                  </m:oMath>
                </a14:m>
                <a:r>
                  <a:rPr lang="ru-RU" sz="2200" dirty="0" smtClean="0"/>
                  <a:t>;</a:t>
                </a:r>
                <a:r>
                  <a:rPr lang="en-US" sz="2200" dirty="0" smtClean="0"/>
                  <a:t> </a:t>
                </a:r>
                <a:r>
                  <a:rPr lang="ru-RU" sz="2200" dirty="0" smtClean="0"/>
                  <a:t>(</a:t>
                </a:r>
                <a:r>
                  <a:rPr lang="ru-RU" sz="2200" dirty="0"/>
                  <a:t>33)</a:t>
                </a:r>
                <a:endParaRPr lang="ru-RU" sz="2200" dirty="0">
                  <a:effectLst/>
                </a:endParaRPr>
              </a:p>
              <a:p>
                <a:pPr marL="0" indent="0">
                  <a:buNone/>
                </a:pPr>
                <a:r>
                  <a:rPr lang="ru-RU" sz="2200" i="1" dirty="0"/>
                  <a:t>P</a:t>
                </a:r>
                <a:r>
                  <a:rPr lang="ru-RU" sz="2200" i="1" baseline="-25000" dirty="0"/>
                  <a:t>0</a:t>
                </a:r>
                <a:r>
                  <a:rPr lang="ru-RU" sz="2200" dirty="0"/>
                  <a:t> — </a:t>
                </a:r>
                <a:r>
                  <a:rPr lang="en-US" sz="2200" dirty="0"/>
                  <a:t>envelope energy</a:t>
                </a:r>
                <a:r>
                  <a:rPr lang="ru-RU" sz="2200" dirty="0" smtClean="0"/>
                  <a:t>.</a:t>
                </a:r>
                <a:endParaRPr lang="ru-RU" sz="2200" dirty="0">
                  <a:effectLst/>
                </a:endParaRPr>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585106" y="468766"/>
                <a:ext cx="11097985" cy="6217784"/>
              </a:xfrm>
              <a:blipFill rotWithShape="1">
                <a:blip r:embed="rId2"/>
                <a:stretch>
                  <a:fillRect l="-714" t="-1176"/>
                </a:stretch>
              </a:blipFill>
            </p:spPr>
            <p:txBody>
              <a:bodyPr/>
              <a:lstStyle/>
              <a:p>
                <a:r>
                  <a:rPr lang="ru-RU">
                    <a:noFill/>
                  </a:rPr>
                  <a:t> </a:t>
                </a:r>
              </a:p>
            </p:txBody>
          </p:sp>
        </mc:Fallback>
      </mc:AlternateContent>
    </p:spTree>
    <p:extLst>
      <p:ext uri="{BB962C8B-B14F-4D97-AF65-F5344CB8AC3E}">
        <p14:creationId xmlns:p14="http://schemas.microsoft.com/office/powerpoint/2010/main" val="2886683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797379" y="501424"/>
                <a:ext cx="10515600" cy="6242276"/>
              </a:xfrm>
            </p:spPr>
            <p:txBody>
              <a:bodyPr>
                <a:normAutofit/>
              </a:bodyPr>
              <a:lstStyle/>
              <a:p>
                <a:pPr marL="0" indent="0" algn="just">
                  <a:buNone/>
                </a:pPr>
                <a:r>
                  <a:rPr lang="en-US" dirty="0" smtClean="0"/>
                  <a:t>The maximum values of the functions</a:t>
                </a:r>
                <a14:m>
                  <m:oMath xmlns:m="http://schemas.openxmlformats.org/officeDocument/2006/math">
                    <m:sSub>
                      <m:sSubPr>
                        <m:ctrlPr>
                          <a:rPr lang="ru-RU" i="1">
                            <a:latin typeface="Cambria Math"/>
                          </a:rPr>
                        </m:ctrlPr>
                      </m:sSubPr>
                      <m:e>
                        <m:r>
                          <a:rPr lang="ru-RU" i="1">
                            <a:latin typeface="Cambria Math"/>
                          </a:rPr>
                          <m:t>𝜙</m:t>
                        </m:r>
                      </m:e>
                      <m:sub>
                        <m:r>
                          <a:rPr lang="ru-RU" i="1">
                            <a:latin typeface="Cambria Math"/>
                          </a:rPr>
                          <m:t>1</m:t>
                        </m:r>
                      </m:sub>
                    </m:sSub>
                    <m:r>
                      <a:rPr lang="en-US" b="0" i="1" smtClean="0">
                        <a:latin typeface="Cambria Math"/>
                      </a:rPr>
                      <m:t> </m:t>
                    </m:r>
                    <m:r>
                      <a:rPr lang="en-US" b="0" i="1" smtClean="0">
                        <a:latin typeface="Cambria Math"/>
                      </a:rPr>
                      <m:t>𝑎𝑛𝑑</m:t>
                    </m:r>
                    <m:r>
                      <a:rPr lang="ru-RU" b="0" i="1" smtClean="0">
                        <a:latin typeface="Cambria Math"/>
                      </a:rPr>
                      <m:t> </m:t>
                    </m:r>
                    <m:sSub>
                      <m:sSubPr>
                        <m:ctrlPr>
                          <a:rPr lang="ru-RU" i="1">
                            <a:latin typeface="Cambria Math"/>
                          </a:rPr>
                        </m:ctrlPr>
                      </m:sSubPr>
                      <m:e>
                        <m:r>
                          <a:rPr lang="ru-RU" i="1">
                            <a:latin typeface="Cambria Math"/>
                          </a:rPr>
                          <m:t>𝜙</m:t>
                        </m:r>
                      </m:e>
                      <m:sub>
                        <m:r>
                          <a:rPr lang="ru-RU" i="1">
                            <a:latin typeface="Cambria Math"/>
                          </a:rPr>
                          <m:t>2</m:t>
                        </m:r>
                      </m:sub>
                    </m:sSub>
                  </m:oMath>
                </a14:m>
                <a:r>
                  <a:rPr lang="ru-RU" dirty="0"/>
                  <a:t> </a:t>
                </a:r>
                <a:r>
                  <a:rPr lang="en-US" dirty="0"/>
                  <a:t>are equal to one</a:t>
                </a:r>
                <a:r>
                  <a:rPr lang="ru-RU" dirty="0" smtClean="0"/>
                  <a:t>. </a:t>
                </a:r>
                <a:r>
                  <a:rPr lang="en-US" dirty="0"/>
                  <a:t>Therefore, if condition (28) is </a:t>
                </a:r>
                <a:r>
                  <a:rPr lang="en-US" dirty="0" smtClean="0"/>
                  <a:t>satisfied, then</a:t>
                </a:r>
              </a:p>
              <a:p>
                <a:pPr marL="0" indent="0" algn="ctr">
                  <a:buNone/>
                </a:pPr>
                <a14:m>
                  <m:oMath xmlns:m="http://schemas.openxmlformats.org/officeDocument/2006/math">
                    <m:r>
                      <a:rPr lang="ru-RU" i="1">
                        <a:latin typeface="Cambria Math"/>
                      </a:rPr>
                      <m:t>𝑓</m:t>
                    </m:r>
                    <m:d>
                      <m:dPr>
                        <m:ctrlPr>
                          <a:rPr lang="ru-RU" i="1">
                            <a:latin typeface="Cambria Math"/>
                          </a:rPr>
                        </m:ctrlPr>
                      </m:dPr>
                      <m:e>
                        <m:r>
                          <a:rPr lang="ru-RU" i="1">
                            <a:latin typeface="Cambria Math"/>
                          </a:rPr>
                          <m:t>𝑥</m:t>
                        </m:r>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e>
                    </m:d>
                    <m:r>
                      <a:rPr lang="ru-RU" i="1">
                        <a:latin typeface="Cambria Math"/>
                      </a:rPr>
                      <m:t>=</m:t>
                    </m:r>
                    <m:rad>
                      <m:radPr>
                        <m:degHide m:val="on"/>
                        <m:ctrlPr>
                          <a:rPr lang="ru-RU" i="1">
                            <a:latin typeface="Cambria Math"/>
                          </a:rPr>
                        </m:ctrlPr>
                      </m:radPr>
                      <m:deg/>
                      <m:e>
                        <m:sSub>
                          <m:sSubPr>
                            <m:ctrlPr>
                              <a:rPr lang="ru-RU" i="1">
                                <a:latin typeface="Cambria Math"/>
                              </a:rPr>
                            </m:ctrlPr>
                          </m:sSubPr>
                          <m:e>
                            <m:r>
                              <a:rPr lang="ru-RU" i="1">
                                <a:latin typeface="Cambria Math"/>
                              </a:rPr>
                              <m:t>𝑃</m:t>
                            </m:r>
                          </m:e>
                          <m:sub>
                            <m:r>
                              <a:rPr lang="ru-RU" i="1">
                                <a:latin typeface="Cambria Math"/>
                              </a:rPr>
                              <m:t>0</m:t>
                            </m:r>
                          </m:sub>
                        </m:sSub>
                      </m:e>
                    </m:rad>
                    <m:f>
                      <m:fPr>
                        <m:ctrlPr>
                          <a:rPr lang="ru-RU" i="1">
                            <a:latin typeface="Cambria Math"/>
                          </a:rPr>
                        </m:ctrlPr>
                      </m:fPr>
                      <m:num>
                        <m:r>
                          <a:rPr lang="ru-RU" i="1">
                            <a:latin typeface="Cambria Math"/>
                          </a:rPr>
                          <m:t>𝑠𝑖𝑛</m:t>
                        </m:r>
                        <m:r>
                          <a:rPr lang="ru-RU" i="1">
                            <a:latin typeface="Cambria Math"/>
                          </a:rPr>
                          <m:t>𝜐</m:t>
                        </m:r>
                      </m:num>
                      <m:den>
                        <m:r>
                          <a:rPr lang="ru-RU" i="1">
                            <a:latin typeface="Cambria Math"/>
                          </a:rPr>
                          <m:t>𝜐</m:t>
                        </m:r>
                      </m:den>
                    </m:f>
                    <m:d>
                      <m:dPr>
                        <m:begChr m:val="["/>
                        <m:endChr m:val="]"/>
                        <m:ctrlPr>
                          <a:rPr lang="ru-RU" i="1">
                            <a:latin typeface="Cambria Math"/>
                          </a:rPr>
                        </m:ctrlPr>
                      </m:dPr>
                      <m:e>
                        <m:f>
                          <m:fPr>
                            <m:ctrlPr>
                              <a:rPr lang="ru-RU" i="1">
                                <a:latin typeface="Cambria Math"/>
                              </a:rPr>
                            </m:ctrlPr>
                          </m:fPr>
                          <m:num>
                            <m:sSup>
                              <m:sSupPr>
                                <m:ctrlPr>
                                  <a:rPr lang="ru-RU" i="1">
                                    <a:latin typeface="Cambria Math"/>
                                  </a:rPr>
                                </m:ctrlPr>
                              </m:sSupPr>
                              <m:e>
                                <m:r>
                                  <a:rPr lang="ru-RU" i="1">
                                    <a:latin typeface="Cambria Math"/>
                                  </a:rPr>
                                  <m:t>𝑒</m:t>
                                </m:r>
                              </m:e>
                              <m:sup>
                                <m:r>
                                  <a:rPr lang="ru-RU" i="1">
                                    <a:latin typeface="Cambria Math"/>
                                  </a:rPr>
                                  <m:t>−</m:t>
                                </m:r>
                                <m:sSup>
                                  <m:sSupPr>
                                    <m:ctrlPr>
                                      <a:rPr lang="ru-RU" i="1">
                                        <a:latin typeface="Cambria Math"/>
                                      </a:rPr>
                                    </m:ctrlPr>
                                  </m:sSupPr>
                                  <m:e>
                                    <m:r>
                                      <a:rPr lang="ru-RU" i="1">
                                        <a:latin typeface="Cambria Math"/>
                                      </a:rPr>
                                      <m:t>𝛾</m:t>
                                    </m:r>
                                  </m:e>
                                  <m:sup>
                                    <m:r>
                                      <a:rPr lang="ru-RU" i="1">
                                        <a:latin typeface="Cambria Math"/>
                                      </a:rPr>
                                      <m:t>2</m:t>
                                    </m:r>
                                  </m:sup>
                                </m:sSup>
                                <m:f>
                                  <m:fPr>
                                    <m:type m:val="lin"/>
                                    <m:ctrlPr>
                                      <a:rPr lang="ru-RU" i="1">
                                        <a:latin typeface="Cambria Math"/>
                                      </a:rPr>
                                    </m:ctrlPr>
                                  </m:fPr>
                                  <m:num>
                                    <m:sSup>
                                      <m:sSupPr>
                                        <m:ctrlPr>
                                          <a:rPr lang="ru-RU" i="1">
                                            <a:latin typeface="Cambria Math"/>
                                          </a:rPr>
                                        </m:ctrlPr>
                                      </m:sSupPr>
                                      <m:e>
                                        <m:d>
                                          <m:dPr>
                                            <m:ctrlPr>
                                              <a:rPr lang="ru-RU" i="1">
                                                <a:latin typeface="Cambria Math"/>
                                              </a:rPr>
                                            </m:ctrlPr>
                                          </m:dPr>
                                          <m:e>
                                            <m:r>
                                              <a:rPr lang="ru-RU" i="1">
                                                <a:latin typeface="Cambria Math"/>
                                              </a:rPr>
                                              <m:t>𝜐</m:t>
                                            </m:r>
                                            <m:r>
                                              <a:rPr lang="ru-RU" i="1">
                                                <a:latin typeface="Cambria Math"/>
                                              </a:rPr>
                                              <m:t>−</m:t>
                                            </m:r>
                                            <m:sSub>
                                              <m:sSubPr>
                                                <m:ctrlPr>
                                                  <a:rPr lang="ru-RU" i="1">
                                                    <a:latin typeface="Cambria Math"/>
                                                  </a:rPr>
                                                </m:ctrlPr>
                                              </m:sSubPr>
                                              <m:e>
                                                <m:r>
                                                  <a:rPr lang="ru-RU" i="1">
                                                    <a:latin typeface="Cambria Math"/>
                                                  </a:rPr>
                                                  <m:t>𝜐</m:t>
                                                </m:r>
                                              </m:e>
                                              <m:sub>
                                                <m:r>
                                                  <a:rPr lang="ru-RU" i="1">
                                                    <a:latin typeface="Cambria Math"/>
                                                  </a:rPr>
                                                  <m:t>0</m:t>
                                                </m:r>
                                              </m:sub>
                                            </m:sSub>
                                          </m:e>
                                        </m:d>
                                      </m:e>
                                      <m:sup>
                                        <m:r>
                                          <a:rPr lang="ru-RU" i="1">
                                            <a:latin typeface="Cambria Math"/>
                                          </a:rPr>
                                          <m:t>2</m:t>
                                        </m:r>
                                      </m:sup>
                                    </m:sSup>
                                  </m:num>
                                  <m:den>
                                    <m:r>
                                      <a:rPr lang="ru-RU" i="1">
                                        <a:latin typeface="Cambria Math"/>
                                      </a:rPr>
                                      <m:t>2</m:t>
                                    </m:r>
                                  </m:den>
                                </m:f>
                              </m:sup>
                            </m:sSup>
                            <m:r>
                              <a:rPr lang="ru-RU" i="1">
                                <a:latin typeface="Cambria Math"/>
                              </a:rPr>
                              <m:t>+</m:t>
                            </m:r>
                            <m:sSup>
                              <m:sSupPr>
                                <m:ctrlPr>
                                  <a:rPr lang="ru-RU" i="1">
                                    <a:latin typeface="Cambria Math"/>
                                  </a:rPr>
                                </m:ctrlPr>
                              </m:sSupPr>
                              <m:e>
                                <m:r>
                                  <a:rPr lang="ru-RU" i="1">
                                    <a:latin typeface="Cambria Math"/>
                                  </a:rPr>
                                  <m:t>𝑒</m:t>
                                </m:r>
                              </m:e>
                              <m:sup>
                                <m:r>
                                  <a:rPr lang="ru-RU" i="1">
                                    <a:latin typeface="Cambria Math"/>
                                  </a:rPr>
                                  <m:t>−</m:t>
                                </m:r>
                                <m:sSup>
                                  <m:sSupPr>
                                    <m:ctrlPr>
                                      <a:rPr lang="ru-RU" i="1">
                                        <a:latin typeface="Cambria Math"/>
                                      </a:rPr>
                                    </m:ctrlPr>
                                  </m:sSupPr>
                                  <m:e>
                                    <m:r>
                                      <a:rPr lang="ru-RU" i="1">
                                        <a:latin typeface="Cambria Math"/>
                                      </a:rPr>
                                      <m:t>𝛾</m:t>
                                    </m:r>
                                  </m:e>
                                  <m:sup>
                                    <m:r>
                                      <a:rPr lang="ru-RU" i="1">
                                        <a:latin typeface="Cambria Math"/>
                                      </a:rPr>
                                      <m:t>2</m:t>
                                    </m:r>
                                  </m:sup>
                                </m:sSup>
                                <m:f>
                                  <m:fPr>
                                    <m:type m:val="lin"/>
                                    <m:ctrlPr>
                                      <a:rPr lang="ru-RU" i="1">
                                        <a:latin typeface="Cambria Math"/>
                                      </a:rPr>
                                    </m:ctrlPr>
                                  </m:fPr>
                                  <m:num>
                                    <m:sSup>
                                      <m:sSupPr>
                                        <m:ctrlPr>
                                          <a:rPr lang="ru-RU" i="1">
                                            <a:latin typeface="Cambria Math"/>
                                          </a:rPr>
                                        </m:ctrlPr>
                                      </m:sSupPr>
                                      <m:e>
                                        <m:d>
                                          <m:dPr>
                                            <m:ctrlPr>
                                              <a:rPr lang="ru-RU" i="1">
                                                <a:latin typeface="Cambria Math"/>
                                              </a:rPr>
                                            </m:ctrlPr>
                                          </m:dPr>
                                          <m:e>
                                            <m:r>
                                              <a:rPr lang="ru-RU" i="1">
                                                <a:latin typeface="Cambria Math"/>
                                              </a:rPr>
                                              <m:t>𝜐</m:t>
                                            </m:r>
                                            <m:r>
                                              <a:rPr lang="ru-RU" i="1">
                                                <a:latin typeface="Cambria Math"/>
                                              </a:rPr>
                                              <m:t>+</m:t>
                                            </m:r>
                                            <m:sSub>
                                              <m:sSubPr>
                                                <m:ctrlPr>
                                                  <a:rPr lang="ru-RU" i="1">
                                                    <a:latin typeface="Cambria Math"/>
                                                  </a:rPr>
                                                </m:ctrlPr>
                                              </m:sSubPr>
                                              <m:e>
                                                <m:r>
                                                  <a:rPr lang="ru-RU" i="1">
                                                    <a:latin typeface="Cambria Math"/>
                                                  </a:rPr>
                                                  <m:t>𝜐</m:t>
                                                </m:r>
                                              </m:e>
                                              <m:sub>
                                                <m:r>
                                                  <a:rPr lang="ru-RU" i="1">
                                                    <a:latin typeface="Cambria Math"/>
                                                  </a:rPr>
                                                  <m:t>0</m:t>
                                                </m:r>
                                              </m:sub>
                                            </m:sSub>
                                          </m:e>
                                        </m:d>
                                      </m:e>
                                      <m:sup>
                                        <m:r>
                                          <a:rPr lang="ru-RU" i="1">
                                            <a:latin typeface="Cambria Math"/>
                                          </a:rPr>
                                          <m:t>2</m:t>
                                        </m:r>
                                      </m:sup>
                                    </m:sSup>
                                  </m:num>
                                  <m:den>
                                    <m:r>
                                      <a:rPr lang="ru-RU" i="1">
                                        <a:latin typeface="Cambria Math"/>
                                      </a:rPr>
                                      <m:t>2</m:t>
                                    </m:r>
                                  </m:den>
                                </m:f>
                              </m:sup>
                            </m:sSup>
                          </m:num>
                          <m:den>
                            <m:r>
                              <a:rPr lang="ru-RU" i="1">
                                <a:latin typeface="Cambria Math"/>
                              </a:rPr>
                              <m:t>2</m:t>
                            </m:r>
                          </m:den>
                        </m:f>
                      </m:e>
                    </m:d>
                  </m:oMath>
                </a14:m>
                <a:r>
                  <a:rPr lang="en-US" dirty="0" smtClean="0"/>
                  <a:t> </a:t>
                </a:r>
                <a:r>
                  <a:rPr lang="ru-RU" dirty="0" smtClean="0"/>
                  <a:t>(34</a:t>
                </a:r>
                <a:r>
                  <a:rPr lang="ru-RU" dirty="0"/>
                  <a:t>)</a:t>
                </a:r>
                <a:endParaRPr lang="ru-RU" dirty="0">
                  <a:effectLst/>
                </a:endParaRPr>
              </a:p>
              <a:p>
                <a:pPr marL="0" indent="0" algn="just">
                  <a:buNone/>
                </a:pPr>
                <a:r>
                  <a:rPr lang="en-US" dirty="0"/>
                  <a:t>and the radiation pattern, up to a slowly varying multiplier, coincides with the pattern obtained with a monochromatic signal</a:t>
                </a:r>
                <a:r>
                  <a:rPr lang="en-US" dirty="0" smtClean="0"/>
                  <a:t>.</a:t>
                </a:r>
              </a:p>
              <a:p>
                <a:pPr marL="0" indent="0" algn="just">
                  <a:buNone/>
                </a:pPr>
                <a:r>
                  <a:rPr lang="en-US" dirty="0"/>
                  <a:t>With optimal matching of the filter along the angular coordinate</a:t>
                </a:r>
                <a:r>
                  <a:rPr lang="ru-RU" dirty="0" smtClean="0"/>
                  <a:t> </a:t>
                </a:r>
                <a14:m>
                  <m:oMath xmlns:m="http://schemas.openxmlformats.org/officeDocument/2006/math">
                    <m:r>
                      <a:rPr lang="ru-RU" i="1">
                        <a:latin typeface="Cambria Math"/>
                      </a:rPr>
                      <m:t>𝜐</m:t>
                    </m:r>
                    <m:r>
                      <a:rPr lang="ru-RU" i="1">
                        <a:latin typeface="Cambria Math"/>
                      </a:rPr>
                      <m:t>=</m:t>
                    </m:r>
                    <m:sSub>
                      <m:sSubPr>
                        <m:ctrlPr>
                          <a:rPr lang="ru-RU" i="1">
                            <a:latin typeface="Cambria Math"/>
                          </a:rPr>
                        </m:ctrlPr>
                      </m:sSubPr>
                      <m:e>
                        <m:r>
                          <a:rPr lang="ru-RU" i="1">
                            <a:latin typeface="Cambria Math"/>
                          </a:rPr>
                          <m:t>𝜐</m:t>
                        </m:r>
                      </m:e>
                      <m:sub>
                        <m:r>
                          <a:rPr lang="ru-RU" i="1">
                            <a:latin typeface="Cambria Math"/>
                          </a:rPr>
                          <m:t>0</m:t>
                        </m:r>
                      </m:sub>
                    </m:sSub>
                  </m:oMath>
                </a14:m>
                <a:r>
                  <a:rPr lang="ru-RU" dirty="0"/>
                  <a:t> </a:t>
                </a:r>
                <a:r>
                  <a:rPr lang="en-US" dirty="0" smtClean="0"/>
                  <a:t>the function</a:t>
                </a:r>
                <a:r>
                  <a:rPr lang="ru-RU" dirty="0" smtClean="0"/>
                  <a:t> </a:t>
                </a:r>
                <a14:m>
                  <m:oMath xmlns:m="http://schemas.openxmlformats.org/officeDocument/2006/math">
                    <m:sSup>
                      <m:sSupPr>
                        <m:ctrlPr>
                          <a:rPr lang="ru-RU" i="1">
                            <a:latin typeface="Cambria Math"/>
                          </a:rPr>
                        </m:ctrlPr>
                      </m:sSupPr>
                      <m:e>
                        <m:r>
                          <a:rPr lang="ru-RU" i="1">
                            <a:latin typeface="Cambria Math"/>
                          </a:rPr>
                          <m:t>𝑓</m:t>
                        </m:r>
                      </m:e>
                      <m:sup>
                        <m:r>
                          <a:rPr lang="ru-RU" i="1">
                            <a:latin typeface="Cambria Math"/>
                          </a:rPr>
                          <m:t>2</m:t>
                        </m:r>
                      </m:sup>
                    </m:sSup>
                    <m:d>
                      <m:dPr>
                        <m:ctrlPr>
                          <a:rPr lang="ru-RU" i="1">
                            <a:latin typeface="Cambria Math"/>
                          </a:rPr>
                        </m:ctrlPr>
                      </m:dPr>
                      <m:e>
                        <m:sSub>
                          <m:sSubPr>
                            <m:ctrlPr>
                              <a:rPr lang="ru-RU" i="1">
                                <a:latin typeface="Cambria Math"/>
                              </a:rPr>
                            </m:ctrlPr>
                          </m:sSubPr>
                          <m:e>
                            <m:r>
                              <a:rPr lang="ru-RU" i="1">
                                <a:latin typeface="Cambria Math"/>
                              </a:rPr>
                              <m:t>𝑥</m:t>
                            </m:r>
                          </m:e>
                          <m:sub>
                            <m:r>
                              <a:rPr lang="ru-RU" i="1">
                                <a:latin typeface="Cambria Math"/>
                              </a:rPr>
                              <m:t>0,</m:t>
                            </m:r>
                          </m:sub>
                        </m:sSub>
                        <m:sSub>
                          <m:sSubPr>
                            <m:ctrlPr>
                              <a:rPr lang="ru-RU" i="1">
                                <a:latin typeface="Cambria Math"/>
                              </a:rPr>
                            </m:ctrlPr>
                          </m:sSubPr>
                          <m:e>
                            <m:r>
                              <a:rPr lang="ru-RU" i="1">
                                <a:latin typeface="Cambria Math"/>
                              </a:rPr>
                              <m:t>𝑥</m:t>
                            </m:r>
                          </m:e>
                          <m:sub>
                            <m:r>
                              <a:rPr lang="ru-RU" i="1">
                                <a:latin typeface="Cambria Math"/>
                              </a:rPr>
                              <m:t>0</m:t>
                            </m:r>
                          </m:sub>
                        </m:sSub>
                      </m:e>
                    </m:d>
                  </m:oMath>
                </a14:m>
                <a:r>
                  <a:rPr lang="ru-RU" dirty="0"/>
                  <a:t>, </a:t>
                </a:r>
                <a:r>
                  <a:rPr lang="en-US" dirty="0"/>
                  <a:t>equal to the signal-to-noise ratio at the output, is</a:t>
                </a:r>
                <a:endParaRPr lang="en-US" dirty="0" smtClean="0"/>
              </a:p>
              <a:p>
                <a:pPr marL="0" indent="0" algn="ctr">
                  <a:buNone/>
                </a:pPr>
                <a14:m>
                  <m:oMath xmlns:m="http://schemas.openxmlformats.org/officeDocument/2006/math">
                    <m:sSup>
                      <m:sSupPr>
                        <m:ctrlPr>
                          <a:rPr lang="ru-RU" i="1">
                            <a:latin typeface="Cambria Math"/>
                          </a:rPr>
                        </m:ctrlPr>
                      </m:sSupPr>
                      <m:e>
                        <m:r>
                          <a:rPr lang="ru-RU" i="1">
                            <a:latin typeface="Cambria Math"/>
                          </a:rPr>
                          <m:t>𝑓</m:t>
                        </m:r>
                      </m:e>
                      <m:sup>
                        <m:r>
                          <a:rPr lang="ru-RU" i="1">
                            <a:latin typeface="Cambria Math"/>
                          </a:rPr>
                          <m:t>2</m:t>
                        </m:r>
                      </m:sup>
                    </m:sSup>
                    <m:d>
                      <m:dPr>
                        <m:ctrlPr>
                          <a:rPr lang="ru-RU" i="1">
                            <a:latin typeface="Cambria Math"/>
                          </a:rPr>
                        </m:ctrlPr>
                      </m:dPr>
                      <m:e>
                        <m:sSub>
                          <m:sSubPr>
                            <m:ctrlPr>
                              <a:rPr lang="ru-RU" i="1">
                                <a:latin typeface="Cambria Math"/>
                              </a:rPr>
                            </m:ctrlPr>
                          </m:sSubPr>
                          <m:e>
                            <m:r>
                              <a:rPr lang="ru-RU" i="1">
                                <a:latin typeface="Cambria Math"/>
                              </a:rPr>
                              <m:t>𝑥</m:t>
                            </m:r>
                          </m:e>
                          <m:sub>
                            <m:r>
                              <a:rPr lang="ru-RU" i="1">
                                <a:latin typeface="Cambria Math"/>
                              </a:rPr>
                              <m:t>0,</m:t>
                            </m:r>
                          </m:sub>
                        </m:sSub>
                        <m:sSub>
                          <m:sSubPr>
                            <m:ctrlPr>
                              <a:rPr lang="ru-RU" i="1">
                                <a:latin typeface="Cambria Math"/>
                              </a:rPr>
                            </m:ctrlPr>
                          </m:sSubPr>
                          <m:e>
                            <m:r>
                              <a:rPr lang="ru-RU" i="1">
                                <a:latin typeface="Cambria Math"/>
                              </a:rPr>
                              <m:t>𝑥</m:t>
                            </m:r>
                          </m:e>
                          <m:sub>
                            <m:r>
                              <a:rPr lang="ru-RU" i="1">
                                <a:latin typeface="Cambria Math"/>
                              </a:rPr>
                              <m:t>0</m:t>
                            </m:r>
                          </m:sub>
                        </m:sSub>
                      </m:e>
                    </m:d>
                    <m:r>
                      <a:rPr lang="ru-RU" i="1">
                        <a:latin typeface="Cambria Math"/>
                      </a:rPr>
                      <m:t>=</m:t>
                    </m:r>
                    <m:r>
                      <a:rPr lang="ru-RU" i="1">
                        <a:latin typeface="Cambria Math"/>
                      </a:rPr>
                      <m:t>𝑝</m:t>
                    </m:r>
                    <m:d>
                      <m:dPr>
                        <m:ctrlPr>
                          <a:rPr lang="ru-RU" i="1">
                            <a:latin typeface="Cambria Math"/>
                          </a:rPr>
                        </m:ctrlPr>
                      </m:dPr>
                      <m:e>
                        <m:sSub>
                          <m:sSubPr>
                            <m:ctrlPr>
                              <a:rPr lang="ru-RU" i="1">
                                <a:latin typeface="Cambria Math"/>
                              </a:rPr>
                            </m:ctrlPr>
                          </m:sSubPr>
                          <m:e>
                            <m:r>
                              <a:rPr lang="ru-RU" i="1">
                                <a:latin typeface="Cambria Math"/>
                              </a:rPr>
                              <m:t>𝑥</m:t>
                            </m:r>
                          </m:e>
                          <m:sub>
                            <m:r>
                              <a:rPr lang="ru-RU" i="1">
                                <a:latin typeface="Cambria Math"/>
                              </a:rPr>
                              <m:t>0</m:t>
                            </m:r>
                          </m:sub>
                        </m:sSub>
                      </m:e>
                    </m:d>
                    <m:r>
                      <a:rPr lang="ru-RU" i="1">
                        <a:latin typeface="Cambria Math"/>
                      </a:rPr>
                      <m:t>=</m:t>
                    </m:r>
                    <m:sSub>
                      <m:sSubPr>
                        <m:ctrlPr>
                          <a:rPr lang="ru-RU" i="1">
                            <a:latin typeface="Cambria Math"/>
                          </a:rPr>
                        </m:ctrlPr>
                      </m:sSubPr>
                      <m:e>
                        <m:r>
                          <a:rPr lang="ru-RU" i="1">
                            <a:latin typeface="Cambria Math"/>
                          </a:rPr>
                          <m:t>𝑃</m:t>
                        </m:r>
                      </m:e>
                      <m:sub>
                        <m:r>
                          <a:rPr lang="ru-RU" i="1">
                            <a:latin typeface="Cambria Math"/>
                          </a:rPr>
                          <m:t>0</m:t>
                        </m:r>
                      </m:sub>
                    </m:sSub>
                    <m:sSup>
                      <m:sSupPr>
                        <m:ctrlPr>
                          <a:rPr lang="ru-RU" i="1">
                            <a:latin typeface="Cambria Math"/>
                          </a:rPr>
                        </m:ctrlPr>
                      </m:sSupPr>
                      <m:e>
                        <m:d>
                          <m:dPr>
                            <m:begChr m:val="["/>
                            <m:endChr m:val="]"/>
                            <m:ctrlPr>
                              <a:rPr lang="ru-RU" i="1">
                                <a:latin typeface="Cambria Math"/>
                              </a:rPr>
                            </m:ctrlPr>
                          </m:dPr>
                          <m:e>
                            <m:f>
                              <m:fPr>
                                <m:ctrlPr>
                                  <a:rPr lang="ru-RU" i="1">
                                    <a:latin typeface="Cambria Math"/>
                                  </a:rPr>
                                </m:ctrlPr>
                              </m:fPr>
                              <m:num>
                                <m:r>
                                  <a:rPr lang="ru-RU" i="1">
                                    <a:latin typeface="Cambria Math"/>
                                  </a:rPr>
                                  <m:t>𝑠𝑖𝑛</m:t>
                                </m:r>
                                <m:sSub>
                                  <m:sSubPr>
                                    <m:ctrlPr>
                                      <a:rPr lang="ru-RU" i="1">
                                        <a:latin typeface="Cambria Math"/>
                                      </a:rPr>
                                    </m:ctrlPr>
                                  </m:sSubPr>
                                  <m:e>
                                    <m:r>
                                      <a:rPr lang="ru-RU" i="1">
                                        <a:latin typeface="Cambria Math"/>
                                      </a:rPr>
                                      <m:t>𝜐</m:t>
                                    </m:r>
                                  </m:e>
                                  <m:sub>
                                    <m:r>
                                      <a:rPr lang="ru-RU" i="1">
                                        <a:latin typeface="Cambria Math"/>
                                      </a:rPr>
                                      <m:t>0</m:t>
                                    </m:r>
                                  </m:sub>
                                </m:sSub>
                              </m:num>
                              <m:den>
                                <m:sSub>
                                  <m:sSubPr>
                                    <m:ctrlPr>
                                      <a:rPr lang="ru-RU" i="1">
                                        <a:latin typeface="Cambria Math"/>
                                      </a:rPr>
                                    </m:ctrlPr>
                                  </m:sSubPr>
                                  <m:e>
                                    <m:r>
                                      <a:rPr lang="ru-RU" i="1">
                                        <a:latin typeface="Cambria Math"/>
                                      </a:rPr>
                                      <m:t>𝜐</m:t>
                                    </m:r>
                                  </m:e>
                                  <m:sub>
                                    <m:r>
                                      <a:rPr lang="ru-RU" i="1">
                                        <a:latin typeface="Cambria Math"/>
                                      </a:rPr>
                                      <m:t>0</m:t>
                                    </m:r>
                                  </m:sub>
                                </m:sSub>
                              </m:den>
                            </m:f>
                            <m:r>
                              <a:rPr lang="ru-RU" i="1">
                                <a:latin typeface="Cambria Math"/>
                              </a:rPr>
                              <m:t>−</m:t>
                            </m:r>
                            <m:sSup>
                              <m:sSupPr>
                                <m:ctrlPr>
                                  <a:rPr lang="ru-RU" i="1">
                                    <a:latin typeface="Cambria Math"/>
                                  </a:rPr>
                                </m:ctrlPr>
                              </m:sSupPr>
                              <m:e>
                                <m:r>
                                  <a:rPr lang="ru-RU" i="1">
                                    <a:latin typeface="Cambria Math"/>
                                  </a:rPr>
                                  <m:t>𝛾</m:t>
                                </m:r>
                              </m:e>
                              <m:sup>
                                <m:r>
                                  <a:rPr lang="ru-RU" i="1">
                                    <a:latin typeface="Cambria Math"/>
                                  </a:rPr>
                                  <m:t>2</m:t>
                                </m:r>
                              </m:sup>
                            </m:sSup>
                            <m:sSub>
                              <m:sSubPr>
                                <m:ctrlPr>
                                  <a:rPr lang="ru-RU" i="1">
                                    <a:latin typeface="Cambria Math"/>
                                  </a:rPr>
                                </m:ctrlPr>
                              </m:sSubPr>
                              <m:e>
                                <m:r>
                                  <a:rPr lang="ru-RU" i="1">
                                    <a:latin typeface="Cambria Math"/>
                                  </a:rPr>
                                  <m:t>𝜙</m:t>
                                </m:r>
                              </m:e>
                              <m:sub>
                                <m:r>
                                  <a:rPr lang="ru-RU" i="1">
                                    <a:latin typeface="Cambria Math"/>
                                  </a:rPr>
                                  <m:t>2</m:t>
                                </m:r>
                              </m:sub>
                            </m:sSub>
                            <m:d>
                              <m:dPr>
                                <m:ctrlPr>
                                  <a:rPr lang="ru-RU" i="1">
                                    <a:latin typeface="Cambria Math"/>
                                  </a:rPr>
                                </m:ctrlPr>
                              </m:dPr>
                              <m:e>
                                <m:r>
                                  <a:rPr lang="ru-RU" i="1">
                                    <a:latin typeface="Cambria Math"/>
                                  </a:rPr>
                                  <m:t>𝛾</m:t>
                                </m:r>
                                <m:sSub>
                                  <m:sSubPr>
                                    <m:ctrlPr>
                                      <a:rPr lang="ru-RU" i="1">
                                        <a:latin typeface="Cambria Math"/>
                                      </a:rPr>
                                    </m:ctrlPr>
                                  </m:sSubPr>
                                  <m:e>
                                    <m:r>
                                      <a:rPr lang="ru-RU" i="1">
                                        <a:latin typeface="Cambria Math"/>
                                      </a:rPr>
                                      <m:t>𝜐</m:t>
                                    </m:r>
                                  </m:e>
                                  <m:sub>
                                    <m:r>
                                      <a:rPr lang="ru-RU" i="1">
                                        <a:latin typeface="Cambria Math"/>
                                      </a:rPr>
                                      <m:t>0</m:t>
                                    </m:r>
                                  </m:sub>
                                </m:sSub>
                              </m:e>
                            </m:d>
                          </m:e>
                        </m:d>
                      </m:e>
                      <m:sup>
                        <m:r>
                          <a:rPr lang="ru-RU" i="1">
                            <a:latin typeface="Cambria Math"/>
                          </a:rPr>
                          <m:t>2</m:t>
                        </m:r>
                      </m:sup>
                    </m:sSup>
                    <m:r>
                      <a:rPr lang="ru-RU" i="1">
                        <a:latin typeface="Cambria Math"/>
                      </a:rPr>
                      <m:t>≈</m:t>
                    </m:r>
                    <m:sSub>
                      <m:sSubPr>
                        <m:ctrlPr>
                          <a:rPr lang="ru-RU" i="1">
                            <a:latin typeface="Cambria Math"/>
                          </a:rPr>
                        </m:ctrlPr>
                      </m:sSubPr>
                      <m:e>
                        <m:r>
                          <a:rPr lang="ru-RU" i="1">
                            <a:latin typeface="Cambria Math"/>
                          </a:rPr>
                          <m:t>𝑃</m:t>
                        </m:r>
                      </m:e>
                      <m:sub>
                        <m:r>
                          <a:rPr lang="ru-RU" i="1">
                            <a:latin typeface="Cambria Math"/>
                          </a:rPr>
                          <m:t>0</m:t>
                        </m:r>
                      </m:sub>
                    </m:sSub>
                    <m:sSup>
                      <m:sSupPr>
                        <m:ctrlPr>
                          <a:rPr lang="ru-RU" i="1">
                            <a:latin typeface="Cambria Math"/>
                          </a:rPr>
                        </m:ctrlPr>
                      </m:sSupPr>
                      <m:e>
                        <m:d>
                          <m:dPr>
                            <m:ctrlPr>
                              <a:rPr lang="ru-RU" i="1">
                                <a:latin typeface="Cambria Math"/>
                              </a:rPr>
                            </m:ctrlPr>
                          </m:dPr>
                          <m:e>
                            <m:f>
                              <m:fPr>
                                <m:ctrlPr>
                                  <a:rPr lang="ru-RU" i="1">
                                    <a:latin typeface="Cambria Math"/>
                                  </a:rPr>
                                </m:ctrlPr>
                              </m:fPr>
                              <m:num>
                                <m:r>
                                  <a:rPr lang="ru-RU" i="1">
                                    <a:latin typeface="Cambria Math"/>
                                  </a:rPr>
                                  <m:t>𝑠𝑖𝑛</m:t>
                                </m:r>
                                <m:r>
                                  <a:rPr lang="ru-RU" i="1">
                                    <a:latin typeface="Cambria Math"/>
                                  </a:rPr>
                                  <m:t>𝜐</m:t>
                                </m:r>
                              </m:num>
                              <m:den>
                                <m:sSub>
                                  <m:sSubPr>
                                    <m:ctrlPr>
                                      <a:rPr lang="ru-RU" i="1">
                                        <a:latin typeface="Cambria Math"/>
                                      </a:rPr>
                                    </m:ctrlPr>
                                  </m:sSubPr>
                                  <m:e>
                                    <m:r>
                                      <a:rPr lang="ru-RU" i="1">
                                        <a:latin typeface="Cambria Math"/>
                                      </a:rPr>
                                      <m:t>𝜐</m:t>
                                    </m:r>
                                  </m:e>
                                  <m:sub>
                                    <m:r>
                                      <a:rPr lang="ru-RU" i="1">
                                        <a:latin typeface="Cambria Math"/>
                                      </a:rPr>
                                      <m:t>0</m:t>
                                    </m:r>
                                  </m:sub>
                                </m:sSub>
                              </m:den>
                            </m:f>
                          </m:e>
                        </m:d>
                      </m:e>
                      <m:sup>
                        <m:r>
                          <a:rPr lang="ru-RU" i="1">
                            <a:latin typeface="Cambria Math"/>
                          </a:rPr>
                          <m:t>2</m:t>
                        </m:r>
                      </m:sup>
                    </m:sSup>
                  </m:oMath>
                </a14:m>
                <a:r>
                  <a:rPr lang="en-US" dirty="0" smtClean="0"/>
                  <a:t> </a:t>
                </a:r>
                <a:r>
                  <a:rPr lang="ru-RU" dirty="0"/>
                  <a:t>(35)</a:t>
                </a:r>
                <a:endParaRPr lang="ru-RU" dirty="0">
                  <a:effectLst/>
                </a:endParaRPr>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797379" y="501424"/>
                <a:ext cx="10515600" cy="6242276"/>
              </a:xfrm>
              <a:blipFill rotWithShape="1">
                <a:blip r:embed="rId2"/>
                <a:stretch>
                  <a:fillRect l="-1217" t="-1563" r="-1159"/>
                </a:stretch>
              </a:blipFill>
            </p:spPr>
            <p:txBody>
              <a:bodyPr/>
              <a:lstStyle/>
              <a:p>
                <a:r>
                  <a:rPr lang="ru-RU">
                    <a:noFill/>
                  </a:rPr>
                  <a:t> </a:t>
                </a:r>
              </a:p>
            </p:txBody>
          </p:sp>
        </mc:Fallback>
      </mc:AlternateContent>
    </p:spTree>
    <p:extLst>
      <p:ext uri="{BB962C8B-B14F-4D97-AF65-F5344CB8AC3E}">
        <p14:creationId xmlns:p14="http://schemas.microsoft.com/office/powerpoint/2010/main" val="3089687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797379" y="501424"/>
                <a:ext cx="10515600" cy="6242276"/>
              </a:xfrm>
            </p:spPr>
            <p:txBody>
              <a:bodyPr>
                <a:normAutofit/>
              </a:bodyPr>
              <a:lstStyle/>
              <a:p>
                <a:pPr marL="0" indent="0" algn="just">
                  <a:buNone/>
                </a:pPr>
                <a:r>
                  <a:rPr lang="en-US" dirty="0"/>
                  <a:t>Thus, the dependence of the signal-to-noise ratio on the angular coordinate when (28) is fulfilled coincides with the power radiation pattern for a monochromatic signal</a:t>
                </a:r>
                <a:r>
                  <a:rPr lang="en-US" dirty="0" smtClean="0"/>
                  <a:t>.</a:t>
                </a:r>
              </a:p>
              <a:p>
                <a:pPr marL="0" indent="0" algn="just">
                  <a:buNone/>
                </a:pPr>
                <a:r>
                  <a:rPr lang="en-US" dirty="0"/>
                  <a:t>Implementing a filter whose characteristics depend on the angular coordinate is </a:t>
                </a:r>
                <a:r>
                  <a:rPr lang="en-US" dirty="0" smtClean="0"/>
                  <a:t>difficult</a:t>
                </a:r>
                <a:r>
                  <a:rPr lang="ru-RU" dirty="0" smtClean="0"/>
                  <a:t>. </a:t>
                </a:r>
                <a:r>
                  <a:rPr lang="en-US" dirty="0"/>
                  <a:t>Therefore, a “quasi-optimal filter” is often used, tuned to the angular coordinate</a:t>
                </a:r>
                <a:r>
                  <a:rPr lang="ru-RU" dirty="0" smtClean="0"/>
                  <a:t> </a:t>
                </a:r>
                <a14:m>
                  <m:oMath xmlns:m="http://schemas.openxmlformats.org/officeDocument/2006/math">
                    <m:sSub>
                      <m:sSubPr>
                        <m:ctrlPr>
                          <a:rPr lang="ru-RU" i="1">
                            <a:latin typeface="Cambria Math"/>
                          </a:rPr>
                        </m:ctrlPr>
                      </m:sSubPr>
                      <m:e>
                        <m:r>
                          <a:rPr lang="ru-RU" i="1">
                            <a:latin typeface="Cambria Math"/>
                          </a:rPr>
                          <m:t>𝜐</m:t>
                        </m:r>
                      </m:e>
                      <m:sub>
                        <m:r>
                          <a:rPr lang="ru-RU" i="1">
                            <a:latin typeface="Cambria Math"/>
                          </a:rPr>
                          <m:t>0</m:t>
                        </m:r>
                      </m:sub>
                    </m:sSub>
                    <m:r>
                      <a:rPr lang="ru-RU" i="1">
                        <a:latin typeface="Cambria Math"/>
                      </a:rPr>
                      <m:t>=0</m:t>
                    </m:r>
                  </m:oMath>
                </a14:m>
                <a:r>
                  <a:rPr lang="ru-RU" dirty="0"/>
                  <a:t> </a:t>
                </a:r>
                <a:r>
                  <a:rPr lang="en-US" dirty="0"/>
                  <a:t>with a spectral characteristic equal to</a:t>
                </a:r>
                <a:r>
                  <a:rPr lang="ru-RU" dirty="0" smtClean="0"/>
                  <a:t> </a:t>
                </a:r>
                <a14:m>
                  <m:oMath xmlns:m="http://schemas.openxmlformats.org/officeDocument/2006/math">
                    <m:acc>
                      <m:accPr>
                        <m:chr m:val="̃"/>
                        <m:ctrlPr>
                          <a:rPr lang="ru-RU" i="1">
                            <a:latin typeface="Cambria Math"/>
                          </a:rPr>
                        </m:ctrlPr>
                      </m:accPr>
                      <m:e>
                        <m:r>
                          <a:rPr lang="ru-RU" i="1">
                            <a:latin typeface="Cambria Math"/>
                          </a:rPr>
                          <m:t>𝑔</m:t>
                        </m:r>
                      </m:e>
                    </m:acc>
                    <m:r>
                      <a:rPr lang="ru-RU" i="1">
                        <a:latin typeface="Cambria Math"/>
                      </a:rPr>
                      <m:t>𝜐</m:t>
                    </m:r>
                    <m:r>
                      <a:rPr lang="ru-RU" i="1">
                        <a:latin typeface="Cambria Math"/>
                      </a:rPr>
                      <m:t>=</m:t>
                    </m:r>
                    <m:sSub>
                      <m:sSubPr>
                        <m:ctrlPr>
                          <a:rPr lang="ru-RU" i="1">
                            <a:latin typeface="Cambria Math"/>
                          </a:rPr>
                        </m:ctrlPr>
                      </m:sSubPr>
                      <m:e>
                        <m:r>
                          <a:rPr lang="ru-RU" i="1">
                            <a:latin typeface="Cambria Math"/>
                          </a:rPr>
                          <m:t>𝜐</m:t>
                        </m:r>
                      </m:e>
                      <m:sub>
                        <m:r>
                          <a:rPr lang="ru-RU" i="1">
                            <a:latin typeface="Cambria Math"/>
                          </a:rPr>
                          <m:t>0</m:t>
                        </m:r>
                      </m:sub>
                    </m:sSub>
                  </m:oMath>
                </a14:m>
                <a:r>
                  <a:rPr lang="ru-RU" dirty="0"/>
                  <a:t>, где </a:t>
                </a:r>
                <a14:m>
                  <m:oMath xmlns:m="http://schemas.openxmlformats.org/officeDocument/2006/math">
                    <m:sSub>
                      <m:sSubPr>
                        <m:ctrlPr>
                          <a:rPr lang="ru-RU" i="1">
                            <a:latin typeface="Cambria Math"/>
                          </a:rPr>
                        </m:ctrlPr>
                      </m:sSubPr>
                      <m:e>
                        <m:acc>
                          <m:accPr>
                            <m:chr m:val="̃"/>
                            <m:ctrlPr>
                              <a:rPr lang="ru-RU" i="1">
                                <a:latin typeface="Cambria Math"/>
                              </a:rPr>
                            </m:ctrlPr>
                          </m:accPr>
                          <m:e>
                            <m:r>
                              <a:rPr lang="ru-RU" i="1">
                                <a:latin typeface="Cambria Math"/>
                              </a:rPr>
                              <m:t>𝑔</m:t>
                            </m:r>
                          </m:e>
                        </m:acc>
                      </m:e>
                      <m:sub>
                        <m:r>
                          <a:rPr lang="ru-RU" i="1">
                            <a:latin typeface="Cambria Math"/>
                          </a:rPr>
                          <m:t>0</m:t>
                        </m:r>
                      </m:sub>
                    </m:sSub>
                    <m:d>
                      <m:dPr>
                        <m:ctrlPr>
                          <a:rPr lang="ru-RU" i="1">
                            <a:latin typeface="Cambria Math"/>
                          </a:rPr>
                        </m:ctrlPr>
                      </m:dPr>
                      <m:e>
                        <m:r>
                          <a:rPr lang="ru-RU" i="1">
                            <a:latin typeface="Cambria Math"/>
                          </a:rPr>
                          <m:t>𝜔</m:t>
                        </m:r>
                      </m:e>
                    </m:d>
                  </m:oMath>
                </a14:m>
                <a:r>
                  <a:rPr lang="ru-RU" dirty="0"/>
                  <a:t> - </a:t>
                </a:r>
                <a:r>
                  <a:rPr lang="en-US" dirty="0"/>
                  <a:t>is the spectrum of the signal</a:t>
                </a:r>
                <a:r>
                  <a:rPr lang="en-US" dirty="0" smtClean="0"/>
                  <a:t> </a:t>
                </a:r>
                <a14:m>
                  <m:oMath xmlns:m="http://schemas.openxmlformats.org/officeDocument/2006/math">
                    <m:sSub>
                      <m:sSubPr>
                        <m:ctrlPr>
                          <a:rPr lang="ru-RU" i="1">
                            <a:latin typeface="Cambria Math"/>
                          </a:rPr>
                        </m:ctrlPr>
                      </m:sSubPr>
                      <m:e>
                        <m:r>
                          <a:rPr lang="ru-RU" i="1">
                            <a:latin typeface="Cambria Math"/>
                          </a:rPr>
                          <m:t>𝑔</m:t>
                        </m:r>
                      </m:e>
                      <m:sub>
                        <m:r>
                          <a:rPr lang="ru-RU" i="1">
                            <a:latin typeface="Cambria Math"/>
                          </a:rPr>
                          <m:t>0</m:t>
                        </m:r>
                      </m:sub>
                    </m:sSub>
                    <m:d>
                      <m:dPr>
                        <m:ctrlPr>
                          <a:rPr lang="ru-RU" i="1">
                            <a:latin typeface="Cambria Math"/>
                          </a:rPr>
                        </m:ctrlPr>
                      </m:dPr>
                      <m:e>
                        <m:r>
                          <a:rPr lang="ru-RU" i="1">
                            <a:latin typeface="Cambria Math"/>
                          </a:rPr>
                          <m:t>𝑡</m:t>
                        </m:r>
                      </m:e>
                    </m:d>
                  </m:oMath>
                </a14:m>
                <a:r>
                  <a:rPr lang="ru-RU" dirty="0"/>
                  <a:t>. </a:t>
                </a:r>
                <a:r>
                  <a:rPr lang="en-US" dirty="0"/>
                  <a:t>The signal-to-noise ratio at the output of such a filter is obtained from (34) at</a:t>
                </a:r>
                <a:r>
                  <a:rPr lang="en-US" dirty="0" smtClean="0"/>
                  <a:t> </a:t>
                </a:r>
                <a14:m>
                  <m:oMath xmlns:m="http://schemas.openxmlformats.org/officeDocument/2006/math">
                    <m:sSub>
                      <m:sSubPr>
                        <m:ctrlPr>
                          <a:rPr lang="ru-RU" i="1">
                            <a:latin typeface="Cambria Math"/>
                          </a:rPr>
                        </m:ctrlPr>
                      </m:sSubPr>
                      <m:e>
                        <m:r>
                          <a:rPr lang="ru-RU" i="1">
                            <a:latin typeface="Cambria Math"/>
                          </a:rPr>
                          <m:t>𝜐</m:t>
                        </m:r>
                      </m:e>
                      <m:sub>
                        <m:r>
                          <a:rPr lang="ru-RU" i="1">
                            <a:latin typeface="Cambria Math"/>
                          </a:rPr>
                          <m:t>0</m:t>
                        </m:r>
                      </m:sub>
                    </m:sSub>
                    <m:r>
                      <a:rPr lang="ru-RU" i="1">
                        <a:latin typeface="Cambria Math"/>
                      </a:rPr>
                      <m:t>=0</m:t>
                    </m:r>
                  </m:oMath>
                </a14:m>
                <a:r>
                  <a:rPr lang="ru-RU" dirty="0"/>
                  <a:t>:</a:t>
                </a:r>
                <a:endParaRPr lang="en-US" i="1" dirty="0" smtClean="0"/>
              </a:p>
              <a:p>
                <a:pPr marL="0" indent="0" algn="ctr">
                  <a:buNone/>
                </a:pPr>
                <a14:m>
                  <m:oMath xmlns:m="http://schemas.openxmlformats.org/officeDocument/2006/math">
                    <m:sSub>
                      <m:sSubPr>
                        <m:ctrlPr>
                          <a:rPr lang="ru-RU" i="1">
                            <a:latin typeface="Cambria Math"/>
                          </a:rPr>
                        </m:ctrlPr>
                      </m:sSubPr>
                      <m:e>
                        <m:r>
                          <a:rPr lang="ru-RU" i="1">
                            <a:latin typeface="Cambria Math"/>
                          </a:rPr>
                          <m:t>𝑝</m:t>
                        </m:r>
                      </m:e>
                      <m:sub>
                        <m:r>
                          <a:rPr lang="ru-RU" i="1">
                            <a:latin typeface="Cambria Math"/>
                          </a:rPr>
                          <m:t>1</m:t>
                        </m:r>
                      </m:sub>
                    </m:sSub>
                    <m:d>
                      <m:dPr>
                        <m:ctrlPr>
                          <a:rPr lang="ru-RU" i="1">
                            <a:latin typeface="Cambria Math"/>
                          </a:rPr>
                        </m:ctrlPr>
                      </m:dPr>
                      <m:e>
                        <m:r>
                          <a:rPr lang="ru-RU" i="1">
                            <a:latin typeface="Cambria Math"/>
                          </a:rPr>
                          <m:t>𝜐</m:t>
                        </m:r>
                      </m:e>
                    </m:d>
                    <m:r>
                      <a:rPr lang="ru-RU" i="1">
                        <a:latin typeface="Cambria Math"/>
                      </a:rPr>
                      <m:t>=</m:t>
                    </m:r>
                    <m:sSub>
                      <m:sSubPr>
                        <m:ctrlPr>
                          <a:rPr lang="ru-RU" i="1">
                            <a:latin typeface="Cambria Math"/>
                          </a:rPr>
                        </m:ctrlPr>
                      </m:sSubPr>
                      <m:e>
                        <m:r>
                          <a:rPr lang="ru-RU" i="1">
                            <a:latin typeface="Cambria Math"/>
                          </a:rPr>
                          <m:t>𝑃</m:t>
                        </m:r>
                      </m:e>
                      <m:sub>
                        <m:r>
                          <a:rPr lang="ru-RU" i="1">
                            <a:latin typeface="Cambria Math"/>
                          </a:rPr>
                          <m:t>0</m:t>
                        </m:r>
                      </m:sub>
                    </m:sSub>
                    <m:sSup>
                      <m:sSupPr>
                        <m:ctrlPr>
                          <a:rPr lang="ru-RU" i="1">
                            <a:latin typeface="Cambria Math"/>
                          </a:rPr>
                        </m:ctrlPr>
                      </m:sSupPr>
                      <m:e>
                        <m:d>
                          <m:dPr>
                            <m:begChr m:val="["/>
                            <m:endChr m:val="]"/>
                            <m:ctrlPr>
                              <a:rPr lang="ru-RU" i="1">
                                <a:latin typeface="Cambria Math"/>
                              </a:rPr>
                            </m:ctrlPr>
                          </m:dPr>
                          <m:e>
                            <m:f>
                              <m:fPr>
                                <m:ctrlPr>
                                  <a:rPr lang="ru-RU" i="1">
                                    <a:latin typeface="Cambria Math"/>
                                  </a:rPr>
                                </m:ctrlPr>
                              </m:fPr>
                              <m:num>
                                <m:r>
                                  <a:rPr lang="ru-RU" i="1">
                                    <a:latin typeface="Cambria Math"/>
                                  </a:rPr>
                                  <m:t>𝑠𝑖𝑛</m:t>
                                </m:r>
                                <m:r>
                                  <a:rPr lang="ru-RU" i="1">
                                    <a:latin typeface="Cambria Math"/>
                                  </a:rPr>
                                  <m:t>𝜐</m:t>
                                </m:r>
                              </m:num>
                              <m:den>
                                <m:r>
                                  <a:rPr lang="ru-RU" i="1">
                                    <a:latin typeface="Cambria Math"/>
                                  </a:rPr>
                                  <m:t>𝜐</m:t>
                                </m:r>
                              </m:den>
                            </m:f>
                            <m:r>
                              <a:rPr lang="ru-RU" i="1">
                                <a:latin typeface="Cambria Math"/>
                              </a:rPr>
                              <m:t>−</m:t>
                            </m:r>
                            <m:sSup>
                              <m:sSupPr>
                                <m:ctrlPr>
                                  <a:rPr lang="ru-RU" i="1">
                                    <a:latin typeface="Cambria Math"/>
                                  </a:rPr>
                                </m:ctrlPr>
                              </m:sSupPr>
                              <m:e>
                                <m:r>
                                  <a:rPr lang="ru-RU" i="1">
                                    <a:latin typeface="Cambria Math"/>
                                  </a:rPr>
                                  <m:t>𝛾</m:t>
                                </m:r>
                              </m:e>
                              <m:sup>
                                <m:r>
                                  <a:rPr lang="ru-RU" i="1">
                                    <a:latin typeface="Cambria Math"/>
                                  </a:rPr>
                                  <m:t>2</m:t>
                                </m:r>
                              </m:sup>
                            </m:sSup>
                            <m:sSub>
                              <m:sSubPr>
                                <m:ctrlPr>
                                  <a:rPr lang="ru-RU" i="1">
                                    <a:latin typeface="Cambria Math"/>
                                  </a:rPr>
                                </m:ctrlPr>
                              </m:sSubPr>
                              <m:e>
                                <m:r>
                                  <a:rPr lang="ru-RU" i="1">
                                    <a:latin typeface="Cambria Math"/>
                                  </a:rPr>
                                  <m:t>𝜙</m:t>
                                </m:r>
                              </m:e>
                              <m:sub>
                                <m:r>
                                  <a:rPr lang="ru-RU" i="1">
                                    <a:latin typeface="Cambria Math"/>
                                  </a:rPr>
                                  <m:t>2</m:t>
                                </m:r>
                              </m:sub>
                            </m:sSub>
                            <m:d>
                              <m:dPr>
                                <m:ctrlPr>
                                  <a:rPr lang="ru-RU" i="1">
                                    <a:latin typeface="Cambria Math"/>
                                  </a:rPr>
                                </m:ctrlPr>
                              </m:dPr>
                              <m:e>
                                <m:f>
                                  <m:fPr>
                                    <m:ctrlPr>
                                      <a:rPr lang="ru-RU" i="1">
                                        <a:latin typeface="Cambria Math"/>
                                      </a:rPr>
                                    </m:ctrlPr>
                                  </m:fPr>
                                  <m:num>
                                    <m:r>
                                      <a:rPr lang="ru-RU" i="1">
                                        <a:latin typeface="Cambria Math"/>
                                      </a:rPr>
                                      <m:t>𝜐</m:t>
                                    </m:r>
                                  </m:num>
                                  <m:den>
                                    <m:rad>
                                      <m:radPr>
                                        <m:degHide m:val="on"/>
                                        <m:ctrlPr>
                                          <a:rPr lang="ru-RU" i="1">
                                            <a:latin typeface="Cambria Math"/>
                                          </a:rPr>
                                        </m:ctrlPr>
                                      </m:radPr>
                                      <m:deg/>
                                      <m:e>
                                        <m:r>
                                          <a:rPr lang="ru-RU" i="1">
                                            <a:latin typeface="Cambria Math"/>
                                          </a:rPr>
                                          <m:t>2</m:t>
                                        </m:r>
                                      </m:e>
                                    </m:rad>
                                  </m:den>
                                </m:f>
                              </m:e>
                            </m:d>
                          </m:e>
                        </m:d>
                      </m:e>
                      <m:sup>
                        <m:r>
                          <a:rPr lang="ru-RU" i="1">
                            <a:latin typeface="Cambria Math"/>
                          </a:rPr>
                          <m:t>2</m:t>
                        </m:r>
                      </m:sup>
                    </m:sSup>
                  </m:oMath>
                </a14:m>
                <a:r>
                  <a:rPr lang="en-US" dirty="0" smtClean="0"/>
                  <a:t> </a:t>
                </a:r>
                <a:r>
                  <a:rPr lang="ru-RU" dirty="0"/>
                  <a:t>(36)</a:t>
                </a:r>
                <a:endParaRPr lang="ru-RU" dirty="0">
                  <a:effectLst/>
                </a:endParaRPr>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797379" y="501424"/>
                <a:ext cx="10515600" cy="6242276"/>
              </a:xfrm>
              <a:blipFill rotWithShape="1">
                <a:blip r:embed="rId2"/>
                <a:stretch>
                  <a:fillRect l="-1217" t="-1563" r="-1159"/>
                </a:stretch>
              </a:blipFill>
            </p:spPr>
            <p:txBody>
              <a:bodyPr/>
              <a:lstStyle/>
              <a:p>
                <a:r>
                  <a:rPr lang="ru-RU">
                    <a:noFill/>
                  </a:rPr>
                  <a:t> </a:t>
                </a:r>
              </a:p>
            </p:txBody>
          </p:sp>
        </mc:Fallback>
      </mc:AlternateContent>
    </p:spTree>
    <p:extLst>
      <p:ext uri="{BB962C8B-B14F-4D97-AF65-F5344CB8AC3E}">
        <p14:creationId xmlns:p14="http://schemas.microsoft.com/office/powerpoint/2010/main" val="2065831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797379" y="501424"/>
                <a:ext cx="10515600" cy="6242276"/>
              </a:xfrm>
            </p:spPr>
            <p:txBody>
              <a:bodyPr>
                <a:normAutofit/>
              </a:bodyPr>
              <a:lstStyle/>
              <a:p>
                <a:pPr marL="0" indent="0" algn="just">
                  <a:buNone/>
                </a:pPr>
                <a:r>
                  <a:rPr lang="en-US" dirty="0"/>
                  <a:t>Expression (36) also describes the radiation pattern recalculated to the filter output. Comparison of (36) and (35) shows that for 𝛾≪1 the use of a quasi-optimal filter is completely </a:t>
                </a:r>
                <a:r>
                  <a:rPr lang="en-US" dirty="0" smtClean="0"/>
                  <a:t>justified.</a:t>
                </a:r>
              </a:p>
              <a:p>
                <a:pPr marL="0" indent="0" algn="just">
                  <a:buNone/>
                </a:pPr>
                <a:r>
                  <a:rPr lang="en-US" dirty="0"/>
                  <a:t>The analysis confirms that, as one would expect, when the condition </a:t>
                </a:r>
                <a:endParaRPr lang="en-US" dirty="0" smtClean="0"/>
              </a:p>
              <a:p>
                <a:pPr marL="0" indent="0" algn="ctr">
                  <a:buNone/>
                </a:pPr>
                <a14:m>
                  <m:oMath xmlns:m="http://schemas.openxmlformats.org/officeDocument/2006/math">
                    <m:r>
                      <a:rPr lang="ru-RU" i="1">
                        <a:latin typeface="Cambria Math"/>
                      </a:rPr>
                      <m:t>𝑇</m:t>
                    </m:r>
                    <m:sSub>
                      <m:sSubPr>
                        <m:ctrlPr>
                          <a:rPr lang="ru-RU" i="1">
                            <a:latin typeface="Cambria Math"/>
                          </a:rPr>
                        </m:ctrlPr>
                      </m:sSubPr>
                      <m:e>
                        <m:r>
                          <a:rPr lang="ru-RU" i="1">
                            <a:latin typeface="Cambria Math"/>
                          </a:rPr>
                          <m:t>𝜔</m:t>
                        </m:r>
                      </m:e>
                      <m:sub>
                        <m:r>
                          <a:rPr lang="ru-RU" i="1">
                            <a:latin typeface="Cambria Math"/>
                          </a:rPr>
                          <m:t>0</m:t>
                        </m:r>
                      </m:sub>
                    </m:sSub>
                    <m:r>
                      <a:rPr lang="ru-RU" i="1">
                        <a:latin typeface="Cambria Math"/>
                      </a:rPr>
                      <m:t>≫1</m:t>
                    </m:r>
                  </m:oMath>
                </a14:m>
                <a:r>
                  <a:rPr lang="ru-RU" dirty="0"/>
                  <a:t>, </a:t>
                </a:r>
                <a:r>
                  <a:rPr lang="ru-RU" dirty="0" smtClean="0"/>
                  <a:t>(</a:t>
                </a:r>
                <a:r>
                  <a:rPr lang="ru-RU" dirty="0"/>
                  <a:t>37)</a:t>
                </a:r>
                <a:endParaRPr lang="ru-RU" dirty="0">
                  <a:effectLst/>
                </a:endParaRPr>
              </a:p>
              <a:p>
                <a:pPr marL="0" indent="0" algn="just">
                  <a:buNone/>
                </a:pPr>
                <a:r>
                  <a:rPr lang="en-US" dirty="0"/>
                  <a:t>is </a:t>
                </a:r>
                <a:r>
                  <a:rPr lang="en-US" dirty="0" smtClean="0"/>
                  <a:t>met, the </a:t>
                </a:r>
                <a:r>
                  <a:rPr lang="en-US" dirty="0"/>
                  <a:t>non-monochromatic nature of the signal does not affect the characteristics of the antenna-matched filter system. Therefore, an attempt to use the signal bandwidth to improve antenna parameters can lead to success when</a:t>
                </a:r>
                <a:r>
                  <a:rPr lang="en-US" dirty="0" smtClean="0"/>
                  <a:t> </a:t>
                </a:r>
                <a14:m>
                  <m:oMath xmlns:m="http://schemas.openxmlformats.org/officeDocument/2006/math">
                    <m:r>
                      <a:rPr lang="ru-RU" i="1">
                        <a:latin typeface="Cambria Math"/>
                      </a:rPr>
                      <m:t>𝑇</m:t>
                    </m:r>
                    <m:sSub>
                      <m:sSubPr>
                        <m:ctrlPr>
                          <a:rPr lang="ru-RU" i="1">
                            <a:latin typeface="Cambria Math"/>
                          </a:rPr>
                        </m:ctrlPr>
                      </m:sSubPr>
                      <m:e>
                        <m:r>
                          <a:rPr lang="ru-RU" i="1">
                            <a:latin typeface="Cambria Math"/>
                          </a:rPr>
                          <m:t>𝜔</m:t>
                        </m:r>
                      </m:e>
                      <m:sub>
                        <m:r>
                          <a:rPr lang="ru-RU" i="1">
                            <a:latin typeface="Cambria Math"/>
                          </a:rPr>
                          <m:t>0</m:t>
                        </m:r>
                      </m:sub>
                    </m:sSub>
                    <m:r>
                      <a:rPr lang="ru-RU" i="1">
                        <a:latin typeface="Cambria Math"/>
                      </a:rPr>
                      <m:t>≈1</m:t>
                    </m:r>
                  </m:oMath>
                </a14:m>
                <a:r>
                  <a:rPr lang="ru-RU" dirty="0"/>
                  <a:t>, </a:t>
                </a:r>
                <a:r>
                  <a:rPr lang="en-US" dirty="0"/>
                  <a:t>i.e., the pulse duration is comparable to the carrier period.</a:t>
                </a:r>
                <a:endParaRPr lang="ru-RU" dirty="0">
                  <a:effectLst/>
                </a:endParaRPr>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797379" y="501424"/>
                <a:ext cx="10515600" cy="6242276"/>
              </a:xfrm>
              <a:blipFill rotWithShape="1">
                <a:blip r:embed="rId2"/>
                <a:stretch>
                  <a:fillRect l="-1217" t="-1563" r="-1159"/>
                </a:stretch>
              </a:blipFill>
            </p:spPr>
            <p:txBody>
              <a:bodyPr/>
              <a:lstStyle/>
              <a:p>
                <a:r>
                  <a:rPr lang="ru-RU">
                    <a:noFill/>
                  </a:rPr>
                  <a:t> </a:t>
                </a:r>
              </a:p>
            </p:txBody>
          </p:sp>
        </mc:Fallback>
      </mc:AlternateContent>
    </p:spTree>
    <p:extLst>
      <p:ext uri="{BB962C8B-B14F-4D97-AF65-F5344CB8AC3E}">
        <p14:creationId xmlns:p14="http://schemas.microsoft.com/office/powerpoint/2010/main" val="2110479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Объект 2"/>
          <p:cNvSpPr>
            <a:spLocks noGrp="1"/>
          </p:cNvSpPr>
          <p:nvPr>
            <p:ph idx="1"/>
          </p:nvPr>
        </p:nvSpPr>
        <p:spPr>
          <a:xfrm>
            <a:off x="830036" y="1219879"/>
            <a:ext cx="10515600" cy="4356327"/>
          </a:xfrm>
        </p:spPr>
        <p:txBody>
          <a:bodyPr>
            <a:normAutofit/>
          </a:bodyPr>
          <a:lstStyle/>
          <a:p>
            <a:pPr marL="0" indent="0" algn="just" eaLnBrk="1" hangingPunct="1">
              <a:buNone/>
            </a:pPr>
            <a:r>
              <a:rPr lang="en-US" altLang="ru-RU" b="1" dirty="0" smtClean="0"/>
              <a:t>Results</a:t>
            </a:r>
            <a:endParaRPr lang="ru-RU" altLang="ru-RU" b="1" dirty="0" smtClean="0"/>
          </a:p>
          <a:p>
            <a:pPr marL="0" indent="0" algn="just">
              <a:buNone/>
            </a:pPr>
            <a:r>
              <a:rPr lang="en-US" dirty="0"/>
              <a:t>Analytical expressions are obtained for calculating the fields of antennas located on mechanically elastic carriers. Numerical experiments were carried out with the developed mathematical model</a:t>
            </a:r>
            <a:r>
              <a:rPr lang="en-US" dirty="0" smtClean="0"/>
              <a:t>.</a:t>
            </a:r>
          </a:p>
          <a:p>
            <a:pPr marL="0" indent="0" algn="just">
              <a:buNone/>
            </a:pPr>
            <a:r>
              <a:rPr lang="en-US" dirty="0" smtClean="0"/>
              <a:t>Optimal </a:t>
            </a:r>
            <a:r>
              <a:rPr lang="en-US" dirty="0"/>
              <a:t>excitation of the antenna array, taking into account the elastic characteristics of ice, makes it possible to increase the active energy, which increases the range of the system and can be successfully used for the development of communication systems and the study of geophysical fields in the Arctic zone.</a:t>
            </a:r>
            <a:endParaRPr lang="ru-RU" dirty="0">
              <a:effectLst/>
            </a:endParaRPr>
          </a:p>
        </p:txBody>
      </p:sp>
    </p:spTree>
    <p:extLst>
      <p:ext uri="{BB962C8B-B14F-4D97-AF65-F5344CB8AC3E}">
        <p14:creationId xmlns:p14="http://schemas.microsoft.com/office/powerpoint/2010/main" val="2348302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830036" y="2877230"/>
            <a:ext cx="10515600" cy="1392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dirty="0" smtClean="0"/>
              <a:t>Данная </a:t>
            </a:r>
            <a:r>
              <a:rPr lang="ru-RU" dirty="0"/>
              <a:t>работа выполнена в рамках государственного задания </a:t>
            </a:r>
            <a:r>
              <a:rPr lang="ru-RU" dirty="0" err="1"/>
              <a:t>Минобрнауки</a:t>
            </a:r>
            <a:r>
              <a:rPr lang="ru-RU" dirty="0"/>
              <a:t> России в сфере научной деятельности по проекту № FZNS-2023-0008.</a:t>
            </a:r>
          </a:p>
        </p:txBody>
      </p:sp>
    </p:spTree>
    <p:extLst>
      <p:ext uri="{BB962C8B-B14F-4D97-AF65-F5344CB8AC3E}">
        <p14:creationId xmlns:p14="http://schemas.microsoft.com/office/powerpoint/2010/main" val="109788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A1F64B-29BF-466E-8A33-BAF5098D6440}"/>
              </a:ext>
            </a:extLst>
          </p:cNvPr>
          <p:cNvSpPr>
            <a:spLocks noGrp="1"/>
          </p:cNvSpPr>
          <p:nvPr>
            <p:ph type="title"/>
          </p:nvPr>
        </p:nvSpPr>
        <p:spPr>
          <a:xfrm>
            <a:off x="688720" y="2597685"/>
            <a:ext cx="10515600" cy="1325563"/>
          </a:xfrm>
        </p:spPr>
        <p:txBody>
          <a:bodyPr>
            <a:normAutofit/>
          </a:bodyPr>
          <a:lstStyle/>
          <a:p>
            <a:pPr algn="ctr"/>
            <a:r>
              <a:rPr lang="en-US" sz="4800" dirty="0" smtClean="0"/>
              <a:t>Thank you for attention</a:t>
            </a:r>
            <a:r>
              <a:rPr lang="ru-RU" sz="4800" dirty="0" smtClean="0"/>
              <a:t>!</a:t>
            </a:r>
            <a:endParaRPr lang="ru-RU" sz="4800" dirty="0"/>
          </a:p>
        </p:txBody>
      </p:sp>
    </p:spTree>
    <p:extLst>
      <p:ext uri="{BB962C8B-B14F-4D97-AF65-F5344CB8AC3E}">
        <p14:creationId xmlns:p14="http://schemas.microsoft.com/office/powerpoint/2010/main" val="3735122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Объект 2"/>
          <p:cNvSpPr>
            <a:spLocks noGrp="1"/>
          </p:cNvSpPr>
          <p:nvPr>
            <p:ph idx="1"/>
          </p:nvPr>
        </p:nvSpPr>
        <p:spPr>
          <a:xfrm>
            <a:off x="813708" y="2166937"/>
            <a:ext cx="10515600" cy="2470377"/>
          </a:xfrm>
        </p:spPr>
        <p:txBody>
          <a:bodyPr>
            <a:normAutofit/>
          </a:bodyPr>
          <a:lstStyle/>
          <a:p>
            <a:pPr marL="0" indent="0" algn="just" eaLnBrk="1" hangingPunct="1">
              <a:buNone/>
            </a:pPr>
            <a:r>
              <a:rPr lang="en-US" altLang="ru-RU" b="1" dirty="0" smtClean="0"/>
              <a:t>Goal</a:t>
            </a:r>
            <a:endParaRPr lang="ru-RU" altLang="ru-RU" b="1" dirty="0" smtClean="0"/>
          </a:p>
          <a:p>
            <a:pPr marL="0" indent="0" algn="just">
              <a:buNone/>
            </a:pPr>
            <a:r>
              <a:rPr lang="en-US" altLang="ru-RU" dirty="0"/>
              <a:t>Increasing antenna efficiency by converting reactive energy from the antenna's near field into active energy</a:t>
            </a:r>
            <a:r>
              <a:rPr lang="ru-RU" altLang="ru-RU" dirty="0" smtClean="0"/>
              <a:t>. </a:t>
            </a:r>
          </a:p>
        </p:txBody>
      </p:sp>
    </p:spTree>
    <p:extLst>
      <p:ext uri="{BB962C8B-B14F-4D97-AF65-F5344CB8AC3E}">
        <p14:creationId xmlns:p14="http://schemas.microsoft.com/office/powerpoint/2010/main" val="575139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Объект 2"/>
          <p:cNvSpPr>
            <a:spLocks noGrp="1"/>
          </p:cNvSpPr>
          <p:nvPr>
            <p:ph idx="1"/>
          </p:nvPr>
        </p:nvSpPr>
        <p:spPr>
          <a:xfrm>
            <a:off x="797379" y="501424"/>
            <a:ext cx="10515600" cy="6030004"/>
          </a:xfrm>
        </p:spPr>
        <p:txBody>
          <a:bodyPr>
            <a:normAutofit/>
          </a:bodyPr>
          <a:lstStyle/>
          <a:p>
            <a:pPr marL="0" indent="0" algn="just" eaLnBrk="1" hangingPunct="1">
              <a:buNone/>
            </a:pPr>
            <a:r>
              <a:rPr lang="en-US" altLang="ru-RU" b="1" dirty="0" smtClean="0"/>
              <a:t>Materials and methods</a:t>
            </a:r>
            <a:endParaRPr lang="ru-RU" altLang="ru-RU" b="1" dirty="0" smtClean="0"/>
          </a:p>
          <a:p>
            <a:pPr marL="0" indent="0" algn="just">
              <a:buNone/>
            </a:pPr>
            <a:r>
              <a:rPr lang="en-US" altLang="ru-RU" dirty="0"/>
              <a:t>Methods have been proposed for increasing the energy efficiency of communication systems using synthesized antennas located on moving platforms at extremely low temperatures. Energy efficiency is estimated by the antenna directivity coefficient, which is determined by the boundary conditions and the excitation function of the antenna array. To increase the operating efficiency of each emitter included in the antenna array, the elastic parameters of the carrier (platform) are taken into account in the mathematical model. With the optimal choice of the distance between the elements of the antenna array, the conversion of the reactive part of the energy into the active one is achieved. The active part of the converted energy is radiated into the far field, which increases the directivity of the antenna.</a:t>
            </a:r>
            <a:endParaRPr lang="ru-RU" altLang="ru-RU" dirty="0" smtClean="0"/>
          </a:p>
        </p:txBody>
      </p:sp>
    </p:spTree>
    <p:extLst>
      <p:ext uri="{BB962C8B-B14F-4D97-AF65-F5344CB8AC3E}">
        <p14:creationId xmlns:p14="http://schemas.microsoft.com/office/powerpoint/2010/main" val="3033746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797379" y="501424"/>
                <a:ext cx="10515600" cy="5915705"/>
              </a:xfrm>
            </p:spPr>
            <p:txBody>
              <a:bodyPr>
                <a:normAutofit/>
              </a:bodyPr>
              <a:lstStyle/>
              <a:p>
                <a:pPr marL="0" indent="0" algn="just">
                  <a:buNone/>
                </a:pPr>
                <a:r>
                  <a:rPr lang="en-US" dirty="0"/>
                  <a:t>Let's consider a linear antenna having an oscillatory velocity potential distribution</a:t>
                </a:r>
                <a:r>
                  <a:rPr lang="ru-RU" dirty="0" smtClean="0"/>
                  <a:t>:  </a:t>
                </a:r>
                <a14:m>
                  <m:oMath xmlns:m="http://schemas.openxmlformats.org/officeDocument/2006/math">
                    <m:r>
                      <a:rPr lang="ru-RU" i="1">
                        <a:latin typeface="Cambria Math"/>
                      </a:rPr>
                      <m:t>𝐼</m:t>
                    </m:r>
                    <m:d>
                      <m:dPr>
                        <m:ctrlPr>
                          <a:rPr lang="ru-RU" i="1">
                            <a:latin typeface="Cambria Math"/>
                          </a:rPr>
                        </m:ctrlPr>
                      </m:dPr>
                      <m:e>
                        <m:r>
                          <a:rPr lang="ru-RU" i="1">
                            <a:latin typeface="Cambria Math"/>
                          </a:rPr>
                          <m:t>𝜉</m:t>
                        </m:r>
                      </m:e>
                    </m:d>
                    <m:sSup>
                      <m:sSupPr>
                        <m:ctrlPr>
                          <a:rPr lang="ru-RU" i="1">
                            <a:latin typeface="Cambria Math"/>
                          </a:rPr>
                        </m:ctrlPr>
                      </m:sSupPr>
                      <m:e>
                        <m:r>
                          <a:rPr lang="ru-RU" i="1">
                            <a:latin typeface="Cambria Math"/>
                          </a:rPr>
                          <m:t>𝑒</m:t>
                        </m:r>
                      </m:e>
                      <m:sup>
                        <m:r>
                          <a:rPr lang="ru-RU" i="1">
                            <a:latin typeface="Cambria Math"/>
                          </a:rPr>
                          <m:t>−</m:t>
                        </m:r>
                        <m:r>
                          <a:rPr lang="ru-RU" i="1">
                            <a:latin typeface="Cambria Math"/>
                          </a:rPr>
                          <m:t>𝑖</m:t>
                        </m:r>
                        <m:r>
                          <a:rPr lang="ru-RU" i="1">
                            <a:latin typeface="Cambria Math"/>
                          </a:rPr>
                          <m:t>𝜉</m:t>
                        </m:r>
                        <m:sSub>
                          <m:sSubPr>
                            <m:ctrlPr>
                              <a:rPr lang="ru-RU" i="1">
                                <a:latin typeface="Cambria Math"/>
                              </a:rPr>
                            </m:ctrlPr>
                          </m:sSubPr>
                          <m:e>
                            <m:r>
                              <a:rPr lang="ru-RU" i="1">
                                <a:latin typeface="Cambria Math"/>
                              </a:rPr>
                              <m:t>𝑥</m:t>
                            </m:r>
                          </m:e>
                          <m:sub>
                            <m:r>
                              <a:rPr lang="ru-RU" i="1">
                                <a:latin typeface="Cambria Math"/>
                              </a:rPr>
                              <m:t>0</m:t>
                            </m:r>
                          </m:sub>
                        </m:sSub>
                      </m:sup>
                    </m:sSup>
                  </m:oMath>
                </a14:m>
                <a:r>
                  <a:rPr lang="ru-RU" dirty="0"/>
                  <a:t> </a:t>
                </a:r>
                <a:r>
                  <a:rPr lang="en-US" dirty="0"/>
                  <a:t>and a radiation pattern</a:t>
                </a:r>
                <a:endParaRPr lang="ru-RU" dirty="0">
                  <a:effectLst/>
                </a:endParaRPr>
              </a:p>
              <a:p>
                <a:pPr marL="0" indent="0" algn="ctr">
                  <a:buNone/>
                </a:pPr>
                <a14:m>
                  <m:oMath xmlns:m="http://schemas.openxmlformats.org/officeDocument/2006/math">
                    <m:r>
                      <a:rPr lang="ru-RU" i="1">
                        <a:latin typeface="Cambria Math"/>
                      </a:rPr>
                      <m:t>𝑓</m:t>
                    </m:r>
                    <m:d>
                      <m:dPr>
                        <m:ctrlPr>
                          <a:rPr lang="ru-RU" i="1">
                            <a:latin typeface="Cambria Math"/>
                          </a:rPr>
                        </m:ctrlPr>
                      </m:dPr>
                      <m:e>
                        <m:r>
                          <a:rPr lang="ru-RU" i="1">
                            <a:latin typeface="Cambria Math"/>
                          </a:rPr>
                          <m:t>𝑥</m:t>
                        </m:r>
                      </m:e>
                    </m:d>
                    <m:r>
                      <a:rPr lang="ru-RU" i="1">
                        <a:latin typeface="Cambria Math"/>
                      </a:rPr>
                      <m:t>=</m:t>
                    </m:r>
                    <m:nary>
                      <m:naryPr>
                        <m:ctrlPr>
                          <a:rPr lang="ru-RU" i="1">
                            <a:latin typeface="Cambria Math"/>
                          </a:rPr>
                        </m:ctrlPr>
                      </m:naryPr>
                      <m:sub>
                        <m:r>
                          <a:rPr lang="ru-RU" i="1">
                            <a:latin typeface="Cambria Math"/>
                          </a:rPr>
                          <m:t>−</m:t>
                        </m:r>
                        <m:r>
                          <a:rPr lang="ru-RU" i="1">
                            <a:latin typeface="Cambria Math"/>
                          </a:rPr>
                          <m:t>𝑎</m:t>
                        </m:r>
                      </m:sub>
                      <m:sup>
                        <m:r>
                          <a:rPr lang="ru-RU" i="1">
                            <a:latin typeface="Cambria Math"/>
                          </a:rPr>
                          <m:t>𝑎</m:t>
                        </m:r>
                      </m:sup>
                      <m:e>
                        <m:r>
                          <a:rPr lang="ru-RU" i="1">
                            <a:latin typeface="Cambria Math"/>
                          </a:rPr>
                          <m:t>𝐼</m:t>
                        </m:r>
                      </m:e>
                    </m:nary>
                    <m:d>
                      <m:dPr>
                        <m:ctrlPr>
                          <a:rPr lang="ru-RU" i="1">
                            <a:latin typeface="Cambria Math"/>
                          </a:rPr>
                        </m:ctrlPr>
                      </m:dPr>
                      <m:e>
                        <m:r>
                          <a:rPr lang="ru-RU" i="1">
                            <a:latin typeface="Cambria Math"/>
                          </a:rPr>
                          <m:t>𝜉</m:t>
                        </m:r>
                      </m:e>
                    </m:d>
                    <m:sSup>
                      <m:sSupPr>
                        <m:ctrlPr>
                          <a:rPr lang="ru-RU" i="1">
                            <a:latin typeface="Cambria Math"/>
                          </a:rPr>
                        </m:ctrlPr>
                      </m:sSupPr>
                      <m:e>
                        <m:r>
                          <a:rPr lang="ru-RU" i="1">
                            <a:latin typeface="Cambria Math"/>
                          </a:rPr>
                          <m:t>𝑒</m:t>
                        </m:r>
                      </m:e>
                      <m:sup>
                        <m:r>
                          <a:rPr lang="ru-RU" i="1">
                            <a:latin typeface="Cambria Math"/>
                          </a:rPr>
                          <m:t>−</m:t>
                        </m:r>
                        <m:sSub>
                          <m:sSubPr>
                            <m:ctrlPr>
                              <a:rPr lang="ru-RU" i="1">
                                <a:latin typeface="Cambria Math"/>
                              </a:rPr>
                            </m:ctrlPr>
                          </m:sSubPr>
                          <m:e>
                            <m:r>
                              <a:rPr lang="ru-RU" i="1">
                                <a:latin typeface="Cambria Math"/>
                              </a:rPr>
                              <m:t>𝑖</m:t>
                            </m:r>
                            <m:r>
                              <a:rPr lang="ru-RU" i="1">
                                <a:latin typeface="Cambria Math"/>
                              </a:rPr>
                              <m:t>𝜉</m:t>
                            </m:r>
                            <m:r>
                              <a:rPr lang="ru-RU" i="1">
                                <a:latin typeface="Cambria Math"/>
                              </a:rPr>
                              <m:t>𝑥</m:t>
                            </m:r>
                          </m:e>
                          <m:sub>
                            <m:r>
                              <a:rPr lang="ru-RU" i="1">
                                <a:latin typeface="Cambria Math"/>
                              </a:rPr>
                              <m:t>0</m:t>
                            </m:r>
                          </m:sub>
                        </m:sSub>
                        <m:r>
                          <a:rPr lang="ru-RU" i="1">
                            <a:latin typeface="Cambria Math"/>
                          </a:rPr>
                          <m:t>+</m:t>
                        </m:r>
                        <m:r>
                          <a:rPr lang="ru-RU" i="1">
                            <a:latin typeface="Cambria Math"/>
                          </a:rPr>
                          <m:t>𝑖</m:t>
                        </m:r>
                        <m:r>
                          <a:rPr lang="ru-RU" i="1">
                            <a:latin typeface="Cambria Math"/>
                          </a:rPr>
                          <m:t>𝜉</m:t>
                        </m:r>
                        <m:r>
                          <a:rPr lang="ru-RU" i="1">
                            <a:latin typeface="Cambria Math"/>
                          </a:rPr>
                          <m:t>𝑥</m:t>
                        </m:r>
                      </m:sup>
                    </m:sSup>
                    <m:r>
                      <a:rPr lang="ru-RU" i="1">
                        <a:latin typeface="Cambria Math"/>
                      </a:rPr>
                      <m:t>𝑑</m:t>
                    </m:r>
                    <m:r>
                      <a:rPr lang="ru-RU" i="1">
                        <a:latin typeface="Cambria Math"/>
                      </a:rPr>
                      <m:t>𝜉</m:t>
                    </m:r>
                  </m:oMath>
                </a14:m>
                <a:r>
                  <a:rPr lang="ru-RU" dirty="0">
                    <a:effectLst/>
                  </a:rPr>
                  <a:t> </a:t>
                </a:r>
                <a:r>
                  <a:rPr lang="ru-RU" dirty="0"/>
                  <a:t>(</a:t>
                </a:r>
                <a:r>
                  <a:rPr lang="ru-RU" dirty="0" smtClean="0"/>
                  <a:t>1)</a:t>
                </a:r>
              </a:p>
              <a:p>
                <a:pPr marL="0" indent="0" algn="just">
                  <a:buNone/>
                </a:pPr>
                <a:r>
                  <a:rPr lang="en-US" dirty="0"/>
                  <a:t>for monochromatic </a:t>
                </a:r>
                <a:r>
                  <a:rPr lang="en-US" dirty="0" smtClean="0"/>
                  <a:t>signal</a:t>
                </a:r>
                <a:r>
                  <a:rPr lang="ru-RU" dirty="0" smtClean="0"/>
                  <a:t> </a:t>
                </a:r>
                <a:r>
                  <a:rPr lang="en-US" dirty="0" smtClean="0"/>
                  <a:t>with</a:t>
                </a:r>
                <a:r>
                  <a:rPr lang="ru-RU" dirty="0" smtClean="0"/>
                  <a:t> </a:t>
                </a:r>
                <a:r>
                  <a:rPr lang="en-US" dirty="0"/>
                  <a:t>frequency</a:t>
                </a:r>
                <a:r>
                  <a:rPr lang="ru-RU" dirty="0" smtClean="0"/>
                  <a:t> </a:t>
                </a:r>
                <a14:m>
                  <m:oMath xmlns:m="http://schemas.openxmlformats.org/officeDocument/2006/math">
                    <m:sSub>
                      <m:sSubPr>
                        <m:ctrlPr>
                          <a:rPr lang="ru-RU" i="1">
                            <a:latin typeface="Cambria Math"/>
                          </a:rPr>
                        </m:ctrlPr>
                      </m:sSubPr>
                      <m:e>
                        <m:r>
                          <a:rPr lang="ru-RU" i="1">
                            <a:latin typeface="Cambria Math"/>
                          </a:rPr>
                          <m:t>𝜔</m:t>
                        </m:r>
                      </m:e>
                      <m:sub>
                        <m:r>
                          <a:rPr lang="ru-RU" i="1">
                            <a:latin typeface="Cambria Math"/>
                          </a:rPr>
                          <m:t>0</m:t>
                        </m:r>
                      </m:sub>
                    </m:sSub>
                    <m:r>
                      <a:rPr lang="ru-RU" i="1">
                        <a:latin typeface="Cambria Math"/>
                      </a:rPr>
                      <m:t>=</m:t>
                    </m:r>
                    <m:f>
                      <m:fPr>
                        <m:ctrlPr>
                          <a:rPr lang="ru-RU" i="1">
                            <a:latin typeface="Cambria Math"/>
                          </a:rPr>
                        </m:ctrlPr>
                      </m:fPr>
                      <m:num>
                        <m:sSub>
                          <m:sSubPr>
                            <m:ctrlPr>
                              <a:rPr lang="ru-RU" i="1">
                                <a:latin typeface="Cambria Math"/>
                              </a:rPr>
                            </m:ctrlPr>
                          </m:sSubPr>
                          <m:e>
                            <m:r>
                              <a:rPr lang="ru-RU" i="1">
                                <a:latin typeface="Cambria Math"/>
                              </a:rPr>
                              <m:t>𝑥</m:t>
                            </m:r>
                          </m:e>
                          <m:sub>
                            <m:r>
                              <a:rPr lang="ru-RU" i="1">
                                <a:latin typeface="Cambria Math"/>
                              </a:rPr>
                              <m:t>0</m:t>
                            </m:r>
                          </m:sub>
                        </m:sSub>
                      </m:num>
                      <m:den>
                        <m:r>
                          <a:rPr lang="ru-RU" i="1">
                            <a:latin typeface="Cambria Math"/>
                          </a:rPr>
                          <m:t>𝑐</m:t>
                        </m:r>
                      </m:den>
                    </m:f>
                  </m:oMath>
                </a14:m>
                <a:r>
                  <a:rPr lang="ru-RU" dirty="0"/>
                  <a:t>,</a:t>
                </a:r>
                <a:r>
                  <a:rPr lang="ru-RU" dirty="0" smtClean="0"/>
                  <a:t> </a:t>
                </a:r>
                <a14:m>
                  <m:oMath xmlns:m="http://schemas.openxmlformats.org/officeDocument/2006/math">
                    <m:r>
                      <a:rPr lang="ru-RU" i="1">
                        <a:latin typeface="Cambria Math"/>
                      </a:rPr>
                      <m:t>𝐼</m:t>
                    </m:r>
                    <m:d>
                      <m:dPr>
                        <m:ctrlPr>
                          <a:rPr lang="ru-RU" i="1">
                            <a:latin typeface="Cambria Math"/>
                          </a:rPr>
                        </m:ctrlPr>
                      </m:dPr>
                      <m:e>
                        <m:r>
                          <a:rPr lang="ru-RU" i="1">
                            <a:latin typeface="Cambria Math"/>
                          </a:rPr>
                          <m:t>𝜉</m:t>
                        </m:r>
                      </m:e>
                    </m:d>
                  </m:oMath>
                </a14:m>
                <a:r>
                  <a:rPr lang="ru-RU" dirty="0"/>
                  <a:t> - </a:t>
                </a:r>
                <a:r>
                  <a:rPr lang="en-US" dirty="0"/>
                  <a:t>real function</a:t>
                </a:r>
                <a:r>
                  <a:rPr lang="ru-RU" dirty="0" smtClean="0"/>
                  <a:t>, </a:t>
                </a:r>
                <a14:m>
                  <m:oMath xmlns:m="http://schemas.openxmlformats.org/officeDocument/2006/math">
                    <m:r>
                      <a:rPr lang="ru-RU" i="1">
                        <a:latin typeface="Cambria Math"/>
                      </a:rPr>
                      <m:t>𝑥</m:t>
                    </m:r>
                    <m:r>
                      <a:rPr lang="ru-RU" i="1">
                        <a:latin typeface="Cambria Math"/>
                      </a:rPr>
                      <m:t>=</m:t>
                    </m:r>
                    <m:sSub>
                      <m:sSubPr>
                        <m:ctrlPr>
                          <a:rPr lang="ru-RU" i="1">
                            <a:latin typeface="Cambria Math"/>
                          </a:rPr>
                        </m:ctrlPr>
                      </m:sSubPr>
                      <m:e>
                        <m:r>
                          <a:rPr lang="ru-RU" i="1">
                            <a:latin typeface="Cambria Math"/>
                          </a:rPr>
                          <m:t>𝜅</m:t>
                        </m:r>
                      </m:e>
                      <m:sub>
                        <m:r>
                          <a:rPr lang="ru-RU" i="1">
                            <a:latin typeface="Cambria Math"/>
                          </a:rPr>
                          <m:t>0</m:t>
                        </m:r>
                      </m:sub>
                    </m:sSub>
                    <m:r>
                      <a:rPr lang="ru-RU" i="1">
                        <a:latin typeface="Cambria Math"/>
                      </a:rPr>
                      <m:t>𝑠𝑖𝑛</m:t>
                    </m:r>
                    <m:r>
                      <a:rPr lang="ru-RU" i="1">
                        <a:latin typeface="Cambria Math"/>
                      </a:rPr>
                      <m:t>𝜃</m:t>
                    </m:r>
                    <m:r>
                      <a:rPr lang="ru-RU" b="0" i="0" smtClean="0">
                        <a:latin typeface="Cambria Math"/>
                      </a:rPr>
                      <m:t> </m:t>
                    </m:r>
                  </m:oMath>
                </a14:m>
                <a:r>
                  <a:rPr lang="ru-RU" dirty="0" smtClean="0"/>
                  <a:t>— </a:t>
                </a:r>
                <a:r>
                  <a:rPr lang="en-US" dirty="0"/>
                  <a:t>direction towards the central maximum</a:t>
                </a:r>
                <a:r>
                  <a:rPr lang="ru-RU" dirty="0" smtClean="0"/>
                  <a:t>. </a:t>
                </a:r>
                <a:r>
                  <a:rPr lang="en-US" dirty="0"/>
                  <a:t>Assuming that the complex current distribution </a:t>
                </a:r>
                <a14:m>
                  <m:oMath xmlns:m="http://schemas.openxmlformats.org/officeDocument/2006/math">
                    <m:r>
                      <a:rPr lang="ru-RU" i="1">
                        <a:latin typeface="Cambria Math"/>
                      </a:rPr>
                      <m:t>𝐼</m:t>
                    </m:r>
                    <m:sSup>
                      <m:sSupPr>
                        <m:ctrlPr>
                          <a:rPr lang="ru-RU" i="1">
                            <a:latin typeface="Cambria Math"/>
                          </a:rPr>
                        </m:ctrlPr>
                      </m:sSupPr>
                      <m:e>
                        <m:r>
                          <a:rPr lang="ru-RU" i="1">
                            <a:latin typeface="Cambria Math"/>
                          </a:rPr>
                          <m:t>𝑒</m:t>
                        </m:r>
                      </m:e>
                      <m:sup>
                        <m:r>
                          <a:rPr lang="ru-RU" i="1">
                            <a:latin typeface="Cambria Math"/>
                          </a:rPr>
                          <m:t>−</m:t>
                        </m:r>
                        <m:r>
                          <a:rPr lang="ru-RU" i="1">
                            <a:latin typeface="Cambria Math"/>
                          </a:rPr>
                          <m:t>𝑖</m:t>
                        </m:r>
                        <m:r>
                          <a:rPr lang="ru-RU" i="1">
                            <a:latin typeface="Cambria Math"/>
                          </a:rPr>
                          <m:t>𝜉</m:t>
                        </m:r>
                        <m:sSub>
                          <m:sSubPr>
                            <m:ctrlPr>
                              <a:rPr lang="ru-RU" i="1">
                                <a:latin typeface="Cambria Math"/>
                              </a:rPr>
                            </m:ctrlPr>
                          </m:sSubPr>
                          <m:e>
                            <m:r>
                              <a:rPr lang="ru-RU" i="1">
                                <a:latin typeface="Cambria Math"/>
                              </a:rPr>
                              <m:t>𝑥</m:t>
                            </m:r>
                          </m:e>
                          <m:sub>
                            <m:r>
                              <a:rPr lang="ru-RU" i="1">
                                <a:latin typeface="Cambria Math"/>
                              </a:rPr>
                              <m:t>0</m:t>
                            </m:r>
                          </m:sub>
                        </m:sSub>
                      </m:sup>
                    </m:sSup>
                  </m:oMath>
                </a14:m>
                <a:r>
                  <a:rPr lang="ru-RU" dirty="0"/>
                  <a:t> </a:t>
                </a:r>
                <a:r>
                  <a:rPr lang="en-US" dirty="0"/>
                  <a:t>does not depend on </a:t>
                </a:r>
                <a:r>
                  <a:rPr lang="en-US" dirty="0" smtClean="0"/>
                  <a:t>frequency</a:t>
                </a:r>
                <a:r>
                  <a:rPr lang="ru-RU" dirty="0" smtClean="0"/>
                  <a:t>, </a:t>
                </a:r>
                <a:endParaRPr lang="ru-RU" i="1" dirty="0" smtClean="0"/>
              </a:p>
              <a:p>
                <a:pPr marL="0" indent="0" algn="ctr">
                  <a:buNone/>
                </a:pPr>
                <a14:m>
                  <m:oMath xmlns:m="http://schemas.openxmlformats.org/officeDocument/2006/math">
                    <m:sSub>
                      <m:sSubPr>
                        <m:ctrlPr>
                          <a:rPr lang="ru-RU" i="1">
                            <a:latin typeface="Cambria Math"/>
                          </a:rPr>
                        </m:ctrlPr>
                      </m:sSubPr>
                      <m:e>
                        <m:r>
                          <a:rPr lang="ru-RU" i="1">
                            <a:latin typeface="Cambria Math"/>
                          </a:rPr>
                          <m:t>𝐸</m:t>
                        </m:r>
                      </m:e>
                      <m:sub>
                        <m:r>
                          <a:rPr lang="ru-RU" i="1">
                            <a:latin typeface="Cambria Math"/>
                          </a:rPr>
                          <m:t>𝜔</m:t>
                        </m:r>
                      </m:sub>
                    </m:sSub>
                    <m:r>
                      <a:rPr lang="ru-RU" i="1">
                        <a:latin typeface="Cambria Math"/>
                      </a:rPr>
                      <m:t>=</m:t>
                    </m:r>
                    <m:f>
                      <m:fPr>
                        <m:ctrlPr>
                          <a:rPr lang="ru-RU" i="1">
                            <a:latin typeface="Cambria Math"/>
                          </a:rPr>
                        </m:ctrlPr>
                      </m:fPr>
                      <m:num>
                        <m:r>
                          <a:rPr lang="ru-RU" i="1">
                            <a:latin typeface="Cambria Math"/>
                          </a:rPr>
                          <m:t>𝜇𝜔</m:t>
                        </m:r>
                      </m:num>
                      <m:den>
                        <m:r>
                          <a:rPr lang="ru-RU" i="1">
                            <a:latin typeface="Cambria Math"/>
                          </a:rPr>
                          <m:t>4</m:t>
                        </m:r>
                        <m:r>
                          <a:rPr lang="ru-RU" i="1">
                            <a:latin typeface="Cambria Math"/>
                          </a:rPr>
                          <m:t>𝜋</m:t>
                        </m:r>
                        <m:r>
                          <a:rPr lang="ru-RU" i="1">
                            <a:latin typeface="Cambria Math"/>
                          </a:rPr>
                          <m:t>𝑖</m:t>
                        </m:r>
                      </m:den>
                    </m:f>
                    <m:f>
                      <m:fPr>
                        <m:ctrlPr>
                          <a:rPr lang="ru-RU" i="1">
                            <a:latin typeface="Cambria Math"/>
                          </a:rPr>
                        </m:ctrlPr>
                      </m:fPr>
                      <m:num>
                        <m:sSup>
                          <m:sSupPr>
                            <m:ctrlPr>
                              <a:rPr lang="ru-RU" i="1">
                                <a:latin typeface="Cambria Math"/>
                              </a:rPr>
                            </m:ctrlPr>
                          </m:sSupPr>
                          <m:e>
                            <m:r>
                              <a:rPr lang="ru-RU" i="1">
                                <a:latin typeface="Cambria Math"/>
                              </a:rPr>
                              <m:t>𝑒</m:t>
                            </m:r>
                          </m:e>
                          <m:sup>
                            <m:r>
                              <a:rPr lang="ru-RU" i="1">
                                <a:latin typeface="Cambria Math"/>
                              </a:rPr>
                              <m:t>𝑖</m:t>
                            </m:r>
                            <m:r>
                              <a:rPr lang="ru-RU" i="1">
                                <a:latin typeface="Cambria Math"/>
                              </a:rPr>
                              <m:t>𝜔</m:t>
                            </m:r>
                            <m:d>
                              <m:dPr>
                                <m:ctrlPr>
                                  <a:rPr lang="ru-RU" i="1">
                                    <a:latin typeface="Cambria Math"/>
                                  </a:rPr>
                                </m:ctrlPr>
                              </m:dPr>
                              <m:e>
                                <m:r>
                                  <a:rPr lang="ru-RU" i="1">
                                    <a:latin typeface="Cambria Math"/>
                                  </a:rPr>
                                  <m:t>𝑡</m:t>
                                </m:r>
                                <m:r>
                                  <a:rPr lang="ru-RU" i="1">
                                    <a:latin typeface="Cambria Math"/>
                                  </a:rPr>
                                  <m:t>−</m:t>
                                </m:r>
                                <m:f>
                                  <m:fPr>
                                    <m:ctrlPr>
                                      <a:rPr lang="ru-RU" i="1">
                                        <a:latin typeface="Cambria Math"/>
                                      </a:rPr>
                                    </m:ctrlPr>
                                  </m:fPr>
                                  <m:num>
                                    <m:r>
                                      <a:rPr lang="ru-RU" i="1">
                                        <a:latin typeface="Cambria Math"/>
                                      </a:rPr>
                                      <m:t>𝑅</m:t>
                                    </m:r>
                                  </m:num>
                                  <m:den>
                                    <m:r>
                                      <a:rPr lang="ru-RU" i="1">
                                        <a:latin typeface="Cambria Math"/>
                                      </a:rPr>
                                      <m:t>𝑐</m:t>
                                    </m:r>
                                  </m:den>
                                </m:f>
                              </m:e>
                            </m:d>
                          </m:sup>
                        </m:sSup>
                      </m:num>
                      <m:den>
                        <m:r>
                          <a:rPr lang="ru-RU" i="1">
                            <a:latin typeface="Cambria Math"/>
                          </a:rPr>
                          <m:t>𝑅</m:t>
                        </m:r>
                      </m:den>
                    </m:f>
                    <m:nary>
                      <m:naryPr>
                        <m:ctrlPr>
                          <a:rPr lang="ru-RU" i="1">
                            <a:latin typeface="Cambria Math"/>
                          </a:rPr>
                        </m:ctrlPr>
                      </m:naryPr>
                      <m:sub>
                        <m:r>
                          <a:rPr lang="ru-RU" i="1">
                            <a:latin typeface="Cambria Math"/>
                          </a:rPr>
                          <m:t>−</m:t>
                        </m:r>
                        <m:r>
                          <a:rPr lang="ru-RU" i="1">
                            <a:latin typeface="Cambria Math"/>
                          </a:rPr>
                          <m:t>𝑎</m:t>
                        </m:r>
                      </m:sub>
                      <m:sup>
                        <m:r>
                          <a:rPr lang="ru-RU" i="1">
                            <a:latin typeface="Cambria Math"/>
                          </a:rPr>
                          <m:t>𝑎</m:t>
                        </m:r>
                      </m:sup>
                      <m:e>
                        <m:r>
                          <a:rPr lang="ru-RU" i="1">
                            <a:latin typeface="Cambria Math"/>
                          </a:rPr>
                          <m:t>𝐼</m:t>
                        </m:r>
                      </m:e>
                    </m:nary>
                    <m:d>
                      <m:dPr>
                        <m:ctrlPr>
                          <a:rPr lang="ru-RU" i="1">
                            <a:latin typeface="Cambria Math"/>
                          </a:rPr>
                        </m:ctrlPr>
                      </m:dPr>
                      <m:e>
                        <m:r>
                          <a:rPr lang="ru-RU" i="1">
                            <a:latin typeface="Cambria Math"/>
                          </a:rPr>
                          <m:t>𝜉</m:t>
                        </m:r>
                      </m:e>
                    </m:d>
                    <m:sSup>
                      <m:sSupPr>
                        <m:ctrlPr>
                          <a:rPr lang="ru-RU" i="1">
                            <a:latin typeface="Cambria Math"/>
                          </a:rPr>
                        </m:ctrlPr>
                      </m:sSupPr>
                      <m:e>
                        <m:r>
                          <a:rPr lang="ru-RU" i="1">
                            <a:latin typeface="Cambria Math"/>
                          </a:rPr>
                          <m:t>𝑒</m:t>
                        </m:r>
                      </m:e>
                      <m:sup>
                        <m:r>
                          <a:rPr lang="ru-RU" i="1">
                            <a:latin typeface="Cambria Math"/>
                          </a:rPr>
                          <m:t>−</m:t>
                        </m:r>
                        <m:r>
                          <a:rPr lang="ru-RU" i="1">
                            <a:latin typeface="Cambria Math"/>
                          </a:rPr>
                          <m:t>𝑖</m:t>
                        </m:r>
                        <m:r>
                          <a:rPr lang="ru-RU" i="1">
                            <a:latin typeface="Cambria Math"/>
                          </a:rPr>
                          <m:t>𝜉</m:t>
                        </m:r>
                        <m:sSub>
                          <m:sSubPr>
                            <m:ctrlPr>
                              <a:rPr lang="ru-RU" i="1">
                                <a:latin typeface="Cambria Math"/>
                              </a:rPr>
                            </m:ctrlPr>
                          </m:sSubPr>
                          <m:e>
                            <m:r>
                              <a:rPr lang="ru-RU" i="1">
                                <a:latin typeface="Cambria Math"/>
                              </a:rPr>
                              <m:t>𝑥</m:t>
                            </m:r>
                          </m:e>
                          <m:sub>
                            <m:r>
                              <a:rPr lang="ru-RU" i="1">
                                <a:latin typeface="Cambria Math"/>
                              </a:rPr>
                              <m:t>0</m:t>
                            </m:r>
                          </m:sub>
                        </m:sSub>
                        <m:r>
                          <a:rPr lang="ru-RU" i="1">
                            <a:latin typeface="Cambria Math"/>
                          </a:rPr>
                          <m:t>+</m:t>
                        </m:r>
                        <m:r>
                          <a:rPr lang="ru-RU" i="1">
                            <a:latin typeface="Cambria Math"/>
                          </a:rPr>
                          <m:t>𝑖</m:t>
                        </m:r>
                        <m:f>
                          <m:fPr>
                            <m:ctrlPr>
                              <a:rPr lang="ru-RU" i="1">
                                <a:latin typeface="Cambria Math"/>
                              </a:rPr>
                            </m:ctrlPr>
                          </m:fPr>
                          <m:num>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r>
                          <a:rPr lang="ru-RU" i="1">
                            <a:latin typeface="Cambria Math"/>
                          </a:rPr>
                          <m:t>𝜉</m:t>
                        </m:r>
                        <m:r>
                          <a:rPr lang="ru-RU" i="1">
                            <a:latin typeface="Cambria Math"/>
                          </a:rPr>
                          <m:t>𝑥</m:t>
                        </m:r>
                      </m:sup>
                    </m:sSup>
                    <m:r>
                      <a:rPr lang="ru-RU" i="1">
                        <a:latin typeface="Cambria Math"/>
                      </a:rPr>
                      <m:t>𝑑</m:t>
                    </m:r>
                    <m:r>
                      <a:rPr lang="ru-RU" i="1">
                        <a:latin typeface="Cambria Math"/>
                      </a:rPr>
                      <m:t>𝜉</m:t>
                    </m:r>
                  </m:oMath>
                </a14:m>
                <a:r>
                  <a:rPr lang="ru-RU" dirty="0" smtClean="0"/>
                  <a:t>,</a:t>
                </a:r>
                <a:r>
                  <a:rPr lang="ru-RU" dirty="0"/>
                  <a:t> (</a:t>
                </a:r>
                <a:r>
                  <a:rPr lang="ru-RU" dirty="0" smtClean="0"/>
                  <a:t>2)</a:t>
                </a:r>
              </a:p>
              <a:p>
                <a:pPr marL="0" indent="0" algn="just">
                  <a:buNone/>
                </a:pPr>
                <a:r>
                  <a:rPr lang="en-US" dirty="0"/>
                  <a:t>so the antenna is equivalent to a filter with a frequency </a:t>
                </a:r>
                <a:r>
                  <a:rPr lang="en-US" dirty="0" smtClean="0"/>
                  <a:t>response</a:t>
                </a:r>
                <a:r>
                  <a:rPr lang="ru-RU" dirty="0" smtClean="0"/>
                  <a:t> </a:t>
                </a:r>
                <a:r>
                  <a:rPr lang="en-US" dirty="0" smtClean="0"/>
                  <a:t>equal to</a:t>
                </a:r>
                <a:endParaRPr lang="ru-RU" dirty="0" smtClean="0"/>
              </a:p>
              <a:p>
                <a:pPr marL="0" indent="0" algn="ctr">
                  <a:buNone/>
                </a:pPr>
                <a14:m>
                  <m:oMath xmlns:m="http://schemas.openxmlformats.org/officeDocument/2006/math">
                    <m:r>
                      <a:rPr lang="ru-RU" i="1">
                        <a:latin typeface="Cambria Math"/>
                      </a:rPr>
                      <m:t>𝐻</m:t>
                    </m:r>
                    <m:d>
                      <m:dPr>
                        <m:ctrlPr>
                          <a:rPr lang="ru-RU" i="1">
                            <a:latin typeface="Cambria Math"/>
                          </a:rPr>
                        </m:ctrlPr>
                      </m:dPr>
                      <m:e>
                        <m:r>
                          <a:rPr lang="ru-RU" i="1">
                            <a:latin typeface="Cambria Math"/>
                          </a:rPr>
                          <m:t>𝜔</m:t>
                        </m:r>
                        <m:r>
                          <a:rPr lang="ru-RU" i="1">
                            <a:latin typeface="Cambria Math"/>
                          </a:rPr>
                          <m:t>,</m:t>
                        </m:r>
                        <m:r>
                          <a:rPr lang="ru-RU" i="1">
                            <a:latin typeface="Cambria Math"/>
                          </a:rPr>
                          <m:t>𝑥</m:t>
                        </m:r>
                      </m:e>
                    </m:d>
                    <m:r>
                      <a:rPr lang="ru-RU" i="1">
                        <a:latin typeface="Cambria Math"/>
                      </a:rPr>
                      <m:t>=</m:t>
                    </m:r>
                    <m:f>
                      <m:fPr>
                        <m:ctrlPr>
                          <a:rPr lang="ru-RU" i="1">
                            <a:latin typeface="Cambria Math"/>
                          </a:rPr>
                        </m:ctrlPr>
                      </m:fPr>
                      <m:num>
                        <m:r>
                          <a:rPr lang="ru-RU" i="1">
                            <a:latin typeface="Cambria Math"/>
                          </a:rPr>
                          <m:t>𝑖</m:t>
                        </m:r>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r>
                      <a:rPr lang="ru-RU" i="1">
                        <a:latin typeface="Cambria Math"/>
                      </a:rPr>
                      <m:t>𝑓</m:t>
                    </m:r>
                    <m:d>
                      <m:dPr>
                        <m:ctrlPr>
                          <a:rPr lang="ru-RU" i="1">
                            <a:latin typeface="Cambria Math"/>
                          </a:rPr>
                        </m:ctrlPr>
                      </m:dPr>
                      <m:e>
                        <m:f>
                          <m:fPr>
                            <m:ctrlPr>
                              <a:rPr lang="ru-RU" i="1">
                                <a:latin typeface="Cambria Math"/>
                              </a:rPr>
                            </m:ctrlPr>
                          </m:fPr>
                          <m:num>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r>
                          <a:rPr lang="ru-RU" i="1">
                            <a:latin typeface="Cambria Math"/>
                          </a:rPr>
                          <m:t>𝑥</m:t>
                        </m:r>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e>
                    </m:d>
                  </m:oMath>
                </a14:m>
                <a:r>
                  <a:rPr lang="ru-RU" dirty="0"/>
                  <a:t>. (3)</a:t>
                </a:r>
                <a:endParaRPr lang="ru-RU" dirty="0">
                  <a:effectLst/>
                </a:endParaRPr>
              </a:p>
              <a:p>
                <a:pPr marL="0" indent="0" algn="just">
                  <a:buNone/>
                </a:pPr>
                <a:endParaRPr lang="ru-RU" altLang="ru-RU" dirty="0" smtClean="0"/>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797379" y="501424"/>
                <a:ext cx="10515600" cy="5915705"/>
              </a:xfrm>
              <a:blipFill rotWithShape="1">
                <a:blip r:embed="rId2"/>
                <a:stretch>
                  <a:fillRect l="-1217" t="-1648" r="-1159"/>
                </a:stretch>
              </a:blipFill>
            </p:spPr>
            <p:txBody>
              <a:bodyPr/>
              <a:lstStyle/>
              <a:p>
                <a:r>
                  <a:rPr lang="ru-RU">
                    <a:noFill/>
                  </a:rPr>
                  <a:t> </a:t>
                </a:r>
              </a:p>
            </p:txBody>
          </p:sp>
        </mc:Fallback>
      </mc:AlternateContent>
    </p:spTree>
    <p:extLst>
      <p:ext uri="{BB962C8B-B14F-4D97-AF65-F5344CB8AC3E}">
        <p14:creationId xmlns:p14="http://schemas.microsoft.com/office/powerpoint/2010/main" val="809727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797379" y="297317"/>
                <a:ext cx="10515600" cy="6560683"/>
              </a:xfrm>
            </p:spPr>
            <p:txBody>
              <a:bodyPr>
                <a:normAutofit/>
              </a:bodyPr>
              <a:lstStyle/>
              <a:p>
                <a:pPr marL="0" indent="0" algn="just">
                  <a:buNone/>
                </a:pPr>
                <a:r>
                  <a:rPr lang="en-US" dirty="0" smtClean="0"/>
                  <a:t>Considering that</a:t>
                </a:r>
                <a:r>
                  <a:rPr lang="ru-RU" dirty="0" smtClean="0"/>
                  <a:t> </a:t>
                </a:r>
                <a14:m>
                  <m:oMath xmlns:m="http://schemas.openxmlformats.org/officeDocument/2006/math">
                    <m:r>
                      <a:rPr lang="ru-RU" i="1">
                        <a:latin typeface="Cambria Math"/>
                      </a:rPr>
                      <m:t>𝜔</m:t>
                    </m:r>
                    <m:r>
                      <a:rPr lang="ru-RU" i="1">
                        <a:latin typeface="Cambria Math"/>
                      </a:rPr>
                      <m:t>≈</m:t>
                    </m:r>
                    <m:sSub>
                      <m:sSubPr>
                        <m:ctrlPr>
                          <a:rPr lang="ru-RU" i="1">
                            <a:latin typeface="Cambria Math"/>
                          </a:rPr>
                        </m:ctrlPr>
                      </m:sSubPr>
                      <m:e>
                        <m:r>
                          <a:rPr lang="ru-RU" i="1">
                            <a:latin typeface="Cambria Math"/>
                          </a:rPr>
                          <m:t>𝜔</m:t>
                        </m:r>
                      </m:e>
                      <m:sub>
                        <m:r>
                          <a:rPr lang="ru-RU" i="1">
                            <a:latin typeface="Cambria Math"/>
                          </a:rPr>
                          <m:t>0</m:t>
                        </m:r>
                      </m:sub>
                    </m:sSub>
                  </m:oMath>
                </a14:m>
                <a:r>
                  <a:rPr lang="ru-RU" dirty="0"/>
                  <a:t>, </a:t>
                </a:r>
                <a:r>
                  <a:rPr lang="en-US" dirty="0"/>
                  <a:t>let us assume that the first factor</a:t>
                </a:r>
                <a:r>
                  <a:rPr lang="ru-RU" dirty="0" smtClean="0"/>
                  <a:t> </a:t>
                </a:r>
                <a14:m>
                  <m:oMath xmlns:m="http://schemas.openxmlformats.org/officeDocument/2006/math">
                    <m:f>
                      <m:fPr>
                        <m:ctrlPr>
                          <a:rPr lang="ru-RU" i="1">
                            <a:latin typeface="Cambria Math"/>
                          </a:rPr>
                        </m:ctrlPr>
                      </m:fPr>
                      <m:num>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r>
                      <a:rPr lang="ru-RU" i="1">
                        <a:latin typeface="Cambria Math"/>
                      </a:rPr>
                      <m:t>=1</m:t>
                    </m:r>
                  </m:oMath>
                </a14:m>
                <a:r>
                  <a:rPr lang="ru-RU" dirty="0"/>
                  <a:t>. </a:t>
                </a:r>
                <a:r>
                  <a:rPr lang="en-US" dirty="0" smtClean="0"/>
                  <a:t>The function</a:t>
                </a:r>
                <a:r>
                  <a:rPr lang="ru-RU" dirty="0" smtClean="0"/>
                  <a:t> </a:t>
                </a:r>
                <a14:m>
                  <m:oMath xmlns:m="http://schemas.openxmlformats.org/officeDocument/2006/math">
                    <m:d>
                      <m:dPr>
                        <m:begChr m:val="|"/>
                        <m:endChr m:val="|"/>
                        <m:ctrlPr>
                          <a:rPr lang="ru-RU" i="1">
                            <a:latin typeface="Cambria Math"/>
                          </a:rPr>
                        </m:ctrlPr>
                      </m:dPr>
                      <m:e>
                        <m:r>
                          <a:rPr lang="ru-RU" i="1">
                            <a:latin typeface="Cambria Math"/>
                          </a:rPr>
                          <m:t>𝐻</m:t>
                        </m:r>
                        <m:d>
                          <m:dPr>
                            <m:ctrlPr>
                              <a:rPr lang="ru-RU" i="1">
                                <a:latin typeface="Cambria Math"/>
                              </a:rPr>
                            </m:ctrlPr>
                          </m:dPr>
                          <m:e>
                            <m:r>
                              <a:rPr lang="ru-RU" i="1">
                                <a:latin typeface="Cambria Math"/>
                              </a:rPr>
                              <m:t>𝜔</m:t>
                            </m:r>
                            <m:r>
                              <a:rPr lang="ru-RU" i="1">
                                <a:latin typeface="Cambria Math"/>
                              </a:rPr>
                              <m:t>,</m:t>
                            </m:r>
                            <m:r>
                              <a:rPr lang="ru-RU" i="1">
                                <a:latin typeface="Cambria Math"/>
                              </a:rPr>
                              <m:t>𝑥</m:t>
                            </m:r>
                          </m:e>
                        </m:d>
                      </m:e>
                    </m:d>
                  </m:oMath>
                </a14:m>
                <a:r>
                  <a:rPr lang="ru-RU" dirty="0"/>
                  <a:t> </a:t>
                </a:r>
                <a:r>
                  <a:rPr lang="en-US" dirty="0" smtClean="0"/>
                  <a:t>has maximum at the frequency </a:t>
                </a:r>
                <a14:m>
                  <m:oMath xmlns:m="http://schemas.openxmlformats.org/officeDocument/2006/math">
                    <m:sSub>
                      <m:sSubPr>
                        <m:ctrlPr>
                          <a:rPr lang="ru-RU" i="1">
                            <a:latin typeface="Cambria Math"/>
                          </a:rPr>
                        </m:ctrlPr>
                      </m:sSubPr>
                      <m:e>
                        <m:r>
                          <a:rPr lang="ru-RU" i="1">
                            <a:latin typeface="Cambria Math"/>
                          </a:rPr>
                          <m:t>𝜔</m:t>
                        </m:r>
                      </m:e>
                      <m:sub>
                        <m:r>
                          <a:rPr lang="ru-RU" i="1">
                            <a:latin typeface="Cambria Math"/>
                          </a:rPr>
                          <m:t>1</m:t>
                        </m:r>
                      </m:sub>
                    </m:sSub>
                    <m:r>
                      <a:rPr lang="ru-RU" i="1">
                        <a:latin typeface="Cambria Math"/>
                      </a:rPr>
                      <m:t>=</m:t>
                    </m:r>
                    <m:sSub>
                      <m:sSubPr>
                        <m:ctrlPr>
                          <a:rPr lang="ru-RU" i="1">
                            <a:latin typeface="Cambria Math"/>
                          </a:rPr>
                        </m:ctrlPr>
                      </m:sSubPr>
                      <m:e>
                        <m:r>
                          <a:rPr lang="ru-RU" i="1">
                            <a:latin typeface="Cambria Math"/>
                          </a:rPr>
                          <m:t>𝜔</m:t>
                        </m:r>
                      </m:e>
                      <m:sub>
                        <m:r>
                          <a:rPr lang="ru-RU" i="1">
                            <a:latin typeface="Cambria Math"/>
                          </a:rPr>
                          <m:t>0</m:t>
                        </m:r>
                      </m:sub>
                    </m:sSub>
                    <m:f>
                      <m:fPr>
                        <m:ctrlPr>
                          <a:rPr lang="ru-RU" i="1">
                            <a:latin typeface="Cambria Math"/>
                          </a:rPr>
                        </m:ctrlPr>
                      </m:fPr>
                      <m:num>
                        <m:sSub>
                          <m:sSubPr>
                            <m:ctrlPr>
                              <a:rPr lang="ru-RU" i="1">
                                <a:latin typeface="Cambria Math"/>
                              </a:rPr>
                            </m:ctrlPr>
                          </m:sSubPr>
                          <m:e>
                            <m:r>
                              <a:rPr lang="ru-RU" i="1">
                                <a:latin typeface="Cambria Math"/>
                              </a:rPr>
                              <m:t>𝑥</m:t>
                            </m:r>
                          </m:e>
                          <m:sub>
                            <m:r>
                              <a:rPr lang="ru-RU" i="1">
                                <a:latin typeface="Cambria Math"/>
                              </a:rPr>
                              <m:t>0</m:t>
                            </m:r>
                          </m:sub>
                        </m:sSub>
                      </m:num>
                      <m:den>
                        <m:r>
                          <a:rPr lang="ru-RU" i="1">
                            <a:latin typeface="Cambria Math"/>
                          </a:rPr>
                          <m:t>𝑥</m:t>
                        </m:r>
                      </m:den>
                    </m:f>
                  </m:oMath>
                </a14:m>
                <a:r>
                  <a:rPr lang="ru-RU" dirty="0"/>
                  <a:t>. (4)</a:t>
                </a:r>
                <a:endParaRPr lang="ru-RU" dirty="0">
                  <a:effectLst/>
                </a:endParaRPr>
              </a:p>
              <a:p>
                <a:pPr marL="0" indent="0" algn="just">
                  <a:buNone/>
                </a:pPr>
                <a:r>
                  <a:rPr lang="en-US" dirty="0"/>
                  <a:t>Let</a:t>
                </a:r>
                <a:r>
                  <a:rPr lang="ru-RU" dirty="0" smtClean="0"/>
                  <a:t>  </a:t>
                </a:r>
                <a14:m>
                  <m:oMath xmlns:m="http://schemas.openxmlformats.org/officeDocument/2006/math">
                    <m:r>
                      <a:rPr lang="ru-RU" i="1">
                        <a:latin typeface="Cambria Math"/>
                      </a:rPr>
                      <m:t>𝛥</m:t>
                    </m:r>
                    <m:r>
                      <a:rPr lang="ru-RU" i="1">
                        <a:latin typeface="Cambria Math"/>
                      </a:rPr>
                      <m:t>𝑥</m:t>
                    </m:r>
                  </m:oMath>
                </a14:m>
                <a:r>
                  <a:rPr lang="ru-RU" dirty="0"/>
                  <a:t> </a:t>
                </a:r>
                <a:r>
                  <a:rPr lang="en-US" dirty="0"/>
                  <a:t>be the half-width of </a:t>
                </a:r>
                <a14:m>
                  <m:oMath xmlns:m="http://schemas.openxmlformats.org/officeDocument/2006/math">
                    <m:r>
                      <a:rPr lang="ru-RU" i="1">
                        <a:latin typeface="Cambria Math"/>
                      </a:rPr>
                      <m:t>𝑓</m:t>
                    </m:r>
                    <m:d>
                      <m:dPr>
                        <m:ctrlPr>
                          <a:rPr lang="ru-RU" i="1">
                            <a:latin typeface="Cambria Math"/>
                          </a:rPr>
                        </m:ctrlPr>
                      </m:dPr>
                      <m:e>
                        <m:r>
                          <a:rPr lang="ru-RU" i="1">
                            <a:latin typeface="Cambria Math"/>
                          </a:rPr>
                          <m:t>𝑥</m:t>
                        </m:r>
                      </m:e>
                    </m:d>
                  </m:oMath>
                </a14:m>
                <a:r>
                  <a:rPr lang="ru-RU" i="1" dirty="0"/>
                  <a:t> </a:t>
                </a:r>
                <a:r>
                  <a:rPr lang="en-US" dirty="0" smtClean="0"/>
                  <a:t>at the level </a:t>
                </a:r>
                <a14:m>
                  <m:oMath xmlns:m="http://schemas.openxmlformats.org/officeDocument/2006/math">
                    <m:r>
                      <a:rPr lang="ru-RU" i="1">
                        <a:latin typeface="Cambria Math"/>
                      </a:rPr>
                      <m:t>𝑟</m:t>
                    </m:r>
                  </m:oMath>
                </a14:m>
                <a:r>
                  <a:rPr lang="ru-RU" i="1" dirty="0"/>
                  <a:t>:</a:t>
                </a:r>
                <a:r>
                  <a:rPr lang="ru-RU" dirty="0"/>
                  <a:t> </a:t>
                </a:r>
                <a14:m>
                  <m:oMath xmlns:m="http://schemas.openxmlformats.org/officeDocument/2006/math">
                    <m:r>
                      <a:rPr lang="ru-RU" i="1">
                        <a:latin typeface="Cambria Math"/>
                      </a:rPr>
                      <m:t>𝑓</m:t>
                    </m:r>
                    <m:d>
                      <m:dPr>
                        <m:ctrlPr>
                          <a:rPr lang="ru-RU" i="1">
                            <a:latin typeface="Cambria Math"/>
                          </a:rPr>
                        </m:ctrlPr>
                      </m:dPr>
                      <m:e>
                        <m:sSub>
                          <m:sSubPr>
                            <m:ctrlPr>
                              <a:rPr lang="ru-RU" i="1">
                                <a:latin typeface="Cambria Math"/>
                              </a:rPr>
                            </m:ctrlPr>
                          </m:sSubPr>
                          <m:e>
                            <m:r>
                              <a:rPr lang="ru-RU" i="1">
                                <a:latin typeface="Cambria Math"/>
                              </a:rPr>
                              <m:t>𝑥</m:t>
                            </m:r>
                          </m:e>
                          <m:sub>
                            <m:r>
                              <a:rPr lang="ru-RU" i="1">
                                <a:latin typeface="Cambria Math"/>
                              </a:rPr>
                              <m:t>0</m:t>
                            </m:r>
                          </m:sub>
                        </m:sSub>
                        <m:r>
                          <a:rPr lang="ru-RU" i="1">
                            <a:latin typeface="Cambria Math"/>
                          </a:rPr>
                          <m:t>+</m:t>
                        </m:r>
                        <m:r>
                          <a:rPr lang="ru-RU" i="1">
                            <a:latin typeface="Cambria Math"/>
                          </a:rPr>
                          <m:t>𝛥</m:t>
                        </m:r>
                        <m:r>
                          <a:rPr lang="ru-RU" i="1">
                            <a:latin typeface="Cambria Math"/>
                          </a:rPr>
                          <m:t>𝑥</m:t>
                        </m:r>
                      </m:e>
                    </m:d>
                    <m:r>
                      <a:rPr lang="ru-RU" i="1">
                        <a:latin typeface="Cambria Math"/>
                      </a:rPr>
                      <m:t>=</m:t>
                    </m:r>
                    <m:r>
                      <a:rPr lang="ru-RU" i="1">
                        <a:latin typeface="Cambria Math"/>
                      </a:rPr>
                      <m:t>𝑟𝑓</m:t>
                    </m:r>
                    <m:d>
                      <m:dPr>
                        <m:ctrlPr>
                          <a:rPr lang="ru-RU" i="1">
                            <a:latin typeface="Cambria Math"/>
                          </a:rPr>
                        </m:ctrlPr>
                      </m:dPr>
                      <m:e>
                        <m:sSub>
                          <m:sSubPr>
                            <m:ctrlPr>
                              <a:rPr lang="ru-RU" i="1">
                                <a:latin typeface="Cambria Math"/>
                              </a:rPr>
                            </m:ctrlPr>
                          </m:sSubPr>
                          <m:e>
                            <m:r>
                              <a:rPr lang="ru-RU" i="1">
                                <a:latin typeface="Cambria Math"/>
                              </a:rPr>
                              <m:t>𝑥</m:t>
                            </m:r>
                          </m:e>
                          <m:sub>
                            <m:r>
                              <a:rPr lang="ru-RU" i="1">
                                <a:latin typeface="Cambria Math"/>
                              </a:rPr>
                              <m:t>0</m:t>
                            </m:r>
                          </m:sub>
                        </m:sSub>
                      </m:e>
                    </m:d>
                  </m:oMath>
                </a14:m>
                <a:r>
                  <a:rPr lang="ru-RU" dirty="0"/>
                  <a:t> (5)</a:t>
                </a:r>
                <a:endParaRPr lang="ru-RU" dirty="0">
                  <a:effectLst/>
                </a:endParaRPr>
              </a:p>
              <a:p>
                <a:pPr marL="0" indent="0" algn="just">
                  <a:buNone/>
                </a:pPr>
                <a:r>
                  <a:rPr lang="en-US" dirty="0" smtClean="0"/>
                  <a:t>Half-width</a:t>
                </a:r>
                <a:r>
                  <a:rPr lang="ru-RU" dirty="0" smtClean="0"/>
                  <a:t> </a:t>
                </a:r>
                <a14:m>
                  <m:oMath xmlns:m="http://schemas.openxmlformats.org/officeDocument/2006/math">
                    <m:r>
                      <a:rPr lang="ru-RU" i="1">
                        <a:latin typeface="Cambria Math"/>
                      </a:rPr>
                      <m:t>𝛥𝜔</m:t>
                    </m:r>
                  </m:oMath>
                </a14:m>
                <a:r>
                  <a:rPr lang="ru-RU" dirty="0"/>
                  <a:t> </a:t>
                </a:r>
                <a:r>
                  <a:rPr lang="en-US" dirty="0" smtClean="0"/>
                  <a:t>of the frequency </a:t>
                </a:r>
                <a:r>
                  <a:rPr lang="en-US" dirty="0"/>
                  <a:t>response</a:t>
                </a:r>
                <a:r>
                  <a:rPr lang="ru-RU" dirty="0"/>
                  <a:t> </a:t>
                </a:r>
                <a14:m>
                  <m:oMath xmlns:m="http://schemas.openxmlformats.org/officeDocument/2006/math">
                    <m:r>
                      <a:rPr lang="ru-RU" i="1">
                        <a:latin typeface="Cambria Math"/>
                      </a:rPr>
                      <m:t>𝐻</m:t>
                    </m:r>
                    <m:d>
                      <m:dPr>
                        <m:ctrlPr>
                          <a:rPr lang="ru-RU" i="1">
                            <a:latin typeface="Cambria Math"/>
                          </a:rPr>
                        </m:ctrlPr>
                      </m:dPr>
                      <m:e>
                        <m:r>
                          <a:rPr lang="ru-RU" i="1">
                            <a:latin typeface="Cambria Math"/>
                          </a:rPr>
                          <m:t>𝜔</m:t>
                        </m:r>
                        <m:r>
                          <a:rPr lang="ru-RU" i="1">
                            <a:latin typeface="Cambria Math"/>
                          </a:rPr>
                          <m:t>,</m:t>
                        </m:r>
                        <m:r>
                          <a:rPr lang="ru-RU" i="1">
                            <a:latin typeface="Cambria Math"/>
                          </a:rPr>
                          <m:t>𝑥</m:t>
                        </m:r>
                      </m:e>
                    </m:d>
                  </m:oMath>
                </a14:m>
                <a:r>
                  <a:rPr lang="ru-RU" dirty="0"/>
                  <a:t> </a:t>
                </a:r>
                <a:r>
                  <a:rPr lang="en-US" dirty="0"/>
                  <a:t>is found from the relation</a:t>
                </a:r>
                <a:r>
                  <a:rPr lang="ru-RU" dirty="0" smtClean="0"/>
                  <a:t>:</a:t>
                </a:r>
                <a:endParaRPr lang="ru-RU" dirty="0">
                  <a:effectLst/>
                </a:endParaRPr>
              </a:p>
              <a:p>
                <a:pPr marL="0" indent="0" algn="just">
                  <a:buNone/>
                </a:pPr>
                <a14:m>
                  <m:oMath xmlns:m="http://schemas.openxmlformats.org/officeDocument/2006/math">
                    <m:f>
                      <m:fPr>
                        <m:ctrlPr>
                          <a:rPr lang="ru-RU" i="1">
                            <a:latin typeface="Cambria Math"/>
                          </a:rPr>
                        </m:ctrlPr>
                      </m:fPr>
                      <m:num>
                        <m:sSub>
                          <m:sSubPr>
                            <m:ctrlPr>
                              <a:rPr lang="ru-RU" i="1">
                                <a:latin typeface="Cambria Math"/>
                              </a:rPr>
                            </m:ctrlPr>
                          </m:sSubPr>
                          <m:e>
                            <m:r>
                              <a:rPr lang="ru-RU" i="1">
                                <a:latin typeface="Cambria Math"/>
                              </a:rPr>
                              <m:t>𝜔</m:t>
                            </m:r>
                          </m:e>
                          <m:sub>
                            <m:r>
                              <a:rPr lang="ru-RU" i="1">
                                <a:latin typeface="Cambria Math"/>
                              </a:rPr>
                              <m:t>1</m:t>
                            </m:r>
                          </m:sub>
                        </m:sSub>
                        <m:r>
                          <a:rPr lang="ru-RU" i="1">
                            <a:latin typeface="Cambria Math"/>
                          </a:rPr>
                          <m:t>+</m:t>
                        </m:r>
                        <m:r>
                          <a:rPr lang="ru-RU" i="1">
                            <a:latin typeface="Cambria Math"/>
                          </a:rPr>
                          <m:t>𝛥𝜔</m:t>
                        </m:r>
                      </m:num>
                      <m:den>
                        <m:sSub>
                          <m:sSubPr>
                            <m:ctrlPr>
                              <a:rPr lang="ru-RU" i="1">
                                <a:latin typeface="Cambria Math"/>
                              </a:rPr>
                            </m:ctrlPr>
                          </m:sSubPr>
                          <m:e>
                            <m:r>
                              <a:rPr lang="ru-RU" i="1">
                                <a:latin typeface="Cambria Math"/>
                              </a:rPr>
                              <m:t>𝜔</m:t>
                            </m:r>
                          </m:e>
                          <m:sub>
                            <m:r>
                              <a:rPr lang="ru-RU" i="1">
                                <a:latin typeface="Cambria Math"/>
                              </a:rPr>
                              <m:t>0</m:t>
                            </m:r>
                          </m:sub>
                        </m:sSub>
                      </m:den>
                    </m:f>
                    <m:r>
                      <a:rPr lang="ru-RU" i="1">
                        <a:latin typeface="Cambria Math"/>
                      </a:rPr>
                      <m:t>𝑥</m:t>
                    </m:r>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r>
                      <a:rPr lang="ru-RU" i="1">
                        <a:latin typeface="Cambria Math"/>
                      </a:rPr>
                      <m:t>=</m:t>
                    </m:r>
                    <m:r>
                      <a:rPr lang="ru-RU" i="1">
                        <a:latin typeface="Cambria Math"/>
                      </a:rPr>
                      <m:t>𝛥</m:t>
                    </m:r>
                    <m:r>
                      <a:rPr lang="ru-RU" i="1">
                        <a:latin typeface="Cambria Math"/>
                      </a:rPr>
                      <m:t>𝑥</m:t>
                    </m:r>
                  </m:oMath>
                </a14:m>
                <a:r>
                  <a:rPr lang="ru-RU" dirty="0"/>
                  <a:t>, </a:t>
                </a:r>
                <a:r>
                  <a:rPr lang="en-US" dirty="0"/>
                  <a:t>and in accordance </a:t>
                </a:r>
                <a:r>
                  <a:rPr lang="en-US" dirty="0" smtClean="0"/>
                  <a:t>with </a:t>
                </a:r>
                <a:r>
                  <a:rPr lang="ru-RU" dirty="0" smtClean="0"/>
                  <a:t>(4)</a:t>
                </a:r>
                <a:r>
                  <a:rPr lang="en-US" dirty="0" smtClean="0"/>
                  <a:t> </a:t>
                </a:r>
                <a14:m>
                  <m:oMath xmlns:m="http://schemas.openxmlformats.org/officeDocument/2006/math">
                    <m:r>
                      <a:rPr lang="ru-RU" i="1">
                        <a:latin typeface="Cambria Math"/>
                      </a:rPr>
                      <m:t>𝛥𝜔</m:t>
                    </m:r>
                  </m:oMath>
                </a14:m>
                <a:r>
                  <a:rPr lang="ru-RU" dirty="0" smtClean="0"/>
                  <a:t> </a:t>
                </a:r>
                <a:r>
                  <a:rPr lang="en-US" dirty="0" smtClean="0"/>
                  <a:t>equals to</a:t>
                </a:r>
                <a:endParaRPr lang="en-US" dirty="0"/>
              </a:p>
              <a:p>
                <a:pPr marL="0" indent="0" algn="ctr">
                  <a:buNone/>
                </a:pPr>
                <a14:m>
                  <m:oMath xmlns:m="http://schemas.openxmlformats.org/officeDocument/2006/math">
                    <m:r>
                      <a:rPr lang="ru-RU" i="1">
                        <a:latin typeface="Cambria Math"/>
                      </a:rPr>
                      <m:t>𝛥𝜔</m:t>
                    </m:r>
                    <m:r>
                      <a:rPr lang="ru-RU" i="1">
                        <a:latin typeface="Cambria Math"/>
                      </a:rPr>
                      <m:t>=</m:t>
                    </m:r>
                    <m:f>
                      <m:fPr>
                        <m:ctrlPr>
                          <a:rPr lang="ru-RU" i="1">
                            <a:latin typeface="Cambria Math"/>
                          </a:rPr>
                        </m:ctrlPr>
                      </m:fPr>
                      <m:num>
                        <m:sSub>
                          <m:sSubPr>
                            <m:ctrlPr>
                              <a:rPr lang="ru-RU" i="1">
                                <a:latin typeface="Cambria Math"/>
                              </a:rPr>
                            </m:ctrlPr>
                          </m:sSubPr>
                          <m:e>
                            <m:r>
                              <a:rPr lang="ru-RU" i="1">
                                <a:latin typeface="Cambria Math"/>
                              </a:rPr>
                              <m:t>𝜔</m:t>
                            </m:r>
                          </m:e>
                          <m:sub>
                            <m:r>
                              <a:rPr lang="ru-RU" i="1">
                                <a:latin typeface="Cambria Math"/>
                              </a:rPr>
                              <m:t>0</m:t>
                            </m:r>
                          </m:sub>
                        </m:sSub>
                        <m:r>
                          <a:rPr lang="ru-RU" i="1">
                            <a:latin typeface="Cambria Math"/>
                          </a:rPr>
                          <m:t>𝛥</m:t>
                        </m:r>
                        <m:r>
                          <a:rPr lang="ru-RU" i="1">
                            <a:latin typeface="Cambria Math"/>
                          </a:rPr>
                          <m:t>𝑥</m:t>
                        </m:r>
                      </m:num>
                      <m:den>
                        <m:r>
                          <a:rPr lang="ru-RU" i="1">
                            <a:latin typeface="Cambria Math"/>
                          </a:rPr>
                          <m:t>𝑥</m:t>
                        </m:r>
                      </m:den>
                    </m:f>
                  </m:oMath>
                </a14:m>
                <a:r>
                  <a:rPr lang="ru-RU" dirty="0"/>
                  <a:t> (6</a:t>
                </a:r>
                <a:r>
                  <a:rPr lang="ru-RU" dirty="0" smtClean="0"/>
                  <a:t>)</a:t>
                </a:r>
                <a:endParaRPr lang="ru-RU" dirty="0">
                  <a:effectLst/>
                </a:endParaRPr>
              </a:p>
              <a:p>
                <a:pPr marL="0" indent="0" algn="just">
                  <a:buNone/>
                </a:pPr>
                <a:r>
                  <a:rPr lang="en-US" dirty="0"/>
                  <a:t>As relations (4) and (6) show, from the response spectrum one can find the angular coordinate 𝑥 of the target, since the maximum value and width of the frequency response are inversely proportional to 𝑥. Note that at 𝑥 = 0, when the wave front is parallel to the aperture, the bandwidth of the equivalent filter is infinite.</a:t>
                </a:r>
                <a:endParaRPr lang="ru-RU" altLang="ru-RU" dirty="0" smtClean="0"/>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797379" y="297317"/>
                <a:ext cx="10515600" cy="6560683"/>
              </a:xfrm>
              <a:blipFill rotWithShape="1">
                <a:blip r:embed="rId2"/>
                <a:stretch>
                  <a:fillRect l="-1217" t="-743" r="-1159" b="-279"/>
                </a:stretch>
              </a:blipFill>
            </p:spPr>
            <p:txBody>
              <a:bodyPr/>
              <a:lstStyle/>
              <a:p>
                <a:r>
                  <a:rPr lang="ru-RU">
                    <a:noFill/>
                  </a:rPr>
                  <a:t> </a:t>
                </a:r>
              </a:p>
            </p:txBody>
          </p:sp>
        </mc:Fallback>
      </mc:AlternateContent>
    </p:spTree>
    <p:extLst>
      <p:ext uri="{BB962C8B-B14F-4D97-AF65-F5344CB8AC3E}">
        <p14:creationId xmlns:p14="http://schemas.microsoft.com/office/powerpoint/2010/main" val="2799010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797379" y="183016"/>
                <a:ext cx="10515600" cy="6560684"/>
              </a:xfrm>
            </p:spPr>
            <p:txBody>
              <a:bodyPr>
                <a:normAutofit lnSpcReduction="10000"/>
              </a:bodyPr>
              <a:lstStyle/>
              <a:p>
                <a:pPr marL="0" indent="0" algn="just">
                  <a:buNone/>
                </a:pPr>
                <a:r>
                  <a:rPr lang="en-US" dirty="0"/>
                  <a:t>In the future, to simplify the formulas, we will </a:t>
                </a:r>
                <a:r>
                  <a:rPr lang="en-US" dirty="0" smtClean="0"/>
                  <a:t>assume that</a:t>
                </a:r>
                <a:r>
                  <a:rPr lang="ru-RU" dirty="0" smtClean="0"/>
                  <a:t> </a:t>
                </a:r>
                <a14:m>
                  <m:oMath xmlns:m="http://schemas.openxmlformats.org/officeDocument/2006/math">
                    <m:sSub>
                      <m:sSubPr>
                        <m:ctrlPr>
                          <a:rPr lang="ru-RU" i="1">
                            <a:latin typeface="Cambria Math"/>
                          </a:rPr>
                        </m:ctrlPr>
                      </m:sSubPr>
                      <m:e>
                        <m:r>
                          <a:rPr lang="ru-RU" i="1">
                            <a:latin typeface="Cambria Math"/>
                          </a:rPr>
                          <m:t>𝑥</m:t>
                        </m:r>
                      </m:e>
                      <m:sub>
                        <m:r>
                          <a:rPr lang="ru-RU" i="1">
                            <a:latin typeface="Cambria Math"/>
                          </a:rPr>
                          <m:t>0</m:t>
                        </m:r>
                      </m:sub>
                    </m:sSub>
                    <m:r>
                      <a:rPr lang="ru-RU" i="1">
                        <a:latin typeface="Cambria Math"/>
                      </a:rPr>
                      <m:t>=0</m:t>
                    </m:r>
                  </m:oMath>
                </a14:m>
                <a:r>
                  <a:rPr lang="ru-RU" dirty="0"/>
                  <a:t>. </a:t>
                </a:r>
                <a:r>
                  <a:rPr lang="en-US" dirty="0"/>
                  <a:t>The antenna response spectrum to a non-monochromatic signal 𝑔(𝑡) is equal t</a:t>
                </a:r>
                <a:r>
                  <a:rPr lang="en-US" dirty="0" smtClean="0"/>
                  <a:t>o</a:t>
                </a:r>
                <a:endParaRPr lang="en-US" i="1" dirty="0" smtClean="0">
                  <a:latin typeface="Cambria Math"/>
                </a:endParaRPr>
              </a:p>
              <a:p>
                <a:pPr marL="0" indent="0" algn="just">
                  <a:buNone/>
                </a:pPr>
                <a14:m>
                  <m:oMath xmlns:m="http://schemas.openxmlformats.org/officeDocument/2006/math">
                    <m:r>
                      <a:rPr lang="ru-RU" i="1">
                        <a:latin typeface="Cambria Math"/>
                      </a:rPr>
                      <m:t>𝐺</m:t>
                    </m:r>
                    <m:d>
                      <m:dPr>
                        <m:ctrlPr>
                          <a:rPr lang="ru-RU" i="1">
                            <a:latin typeface="Cambria Math"/>
                          </a:rPr>
                        </m:ctrlPr>
                      </m:dPr>
                      <m:e>
                        <m:r>
                          <a:rPr lang="ru-RU" i="1">
                            <a:latin typeface="Cambria Math"/>
                          </a:rPr>
                          <m:t>𝜔</m:t>
                        </m:r>
                        <m:r>
                          <a:rPr lang="ru-RU" i="1">
                            <a:latin typeface="Cambria Math"/>
                          </a:rPr>
                          <m:t>,</m:t>
                        </m:r>
                        <m:r>
                          <a:rPr lang="ru-RU" i="1">
                            <a:latin typeface="Cambria Math"/>
                          </a:rPr>
                          <m:t>𝑥</m:t>
                        </m:r>
                      </m:e>
                    </m:d>
                    <m:r>
                      <a:rPr lang="ru-RU" i="1">
                        <a:latin typeface="Cambria Math"/>
                      </a:rPr>
                      <m:t>=</m:t>
                    </m:r>
                    <m:acc>
                      <m:accPr>
                        <m:chr m:val="̃"/>
                        <m:ctrlPr>
                          <a:rPr lang="ru-RU" i="1">
                            <a:latin typeface="Cambria Math"/>
                          </a:rPr>
                        </m:ctrlPr>
                      </m:accPr>
                      <m:e>
                        <m:r>
                          <a:rPr lang="ru-RU" i="1">
                            <a:latin typeface="Cambria Math"/>
                          </a:rPr>
                          <m:t>𝑔</m:t>
                        </m:r>
                      </m:e>
                    </m:acc>
                    <m:d>
                      <m:dPr>
                        <m:ctrlPr>
                          <a:rPr lang="ru-RU" i="1">
                            <a:latin typeface="Cambria Math"/>
                          </a:rPr>
                        </m:ctrlPr>
                      </m:dPr>
                      <m:e>
                        <m:r>
                          <a:rPr lang="ru-RU" i="1">
                            <a:latin typeface="Cambria Math"/>
                          </a:rPr>
                          <m:t>𝜔</m:t>
                        </m:r>
                      </m:e>
                    </m:d>
                    <m:f>
                      <m:fPr>
                        <m:ctrlPr>
                          <a:rPr lang="ru-RU" i="1">
                            <a:latin typeface="Cambria Math"/>
                          </a:rPr>
                        </m:ctrlPr>
                      </m:fPr>
                      <m:num>
                        <m:r>
                          <a:rPr lang="ru-RU" i="1">
                            <a:latin typeface="Cambria Math"/>
                          </a:rPr>
                          <m:t>𝑖</m:t>
                        </m:r>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r>
                      <a:rPr lang="ru-RU" i="1">
                        <a:latin typeface="Cambria Math"/>
                      </a:rPr>
                      <m:t>𝑓</m:t>
                    </m:r>
                    <m:d>
                      <m:dPr>
                        <m:ctrlPr>
                          <a:rPr lang="ru-RU" i="1">
                            <a:latin typeface="Cambria Math"/>
                          </a:rPr>
                        </m:ctrlPr>
                      </m:dPr>
                      <m:e>
                        <m:f>
                          <m:fPr>
                            <m:ctrlPr>
                              <a:rPr lang="ru-RU" i="1">
                                <a:latin typeface="Cambria Math"/>
                              </a:rPr>
                            </m:ctrlPr>
                          </m:fPr>
                          <m:num>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r>
                          <a:rPr lang="ru-RU" i="1">
                            <a:latin typeface="Cambria Math"/>
                          </a:rPr>
                          <m:t>𝑥</m:t>
                        </m:r>
                      </m:e>
                    </m:d>
                  </m:oMath>
                </a14:m>
                <a:r>
                  <a:rPr lang="ru-RU" dirty="0"/>
                  <a:t> (</a:t>
                </a:r>
                <a:r>
                  <a:rPr lang="ru-RU" dirty="0" smtClean="0"/>
                  <a:t>7)</a:t>
                </a:r>
                <a:r>
                  <a:rPr lang="en-US" dirty="0"/>
                  <a:t>,</a:t>
                </a:r>
                <a:r>
                  <a:rPr lang="en-US" dirty="0" smtClean="0"/>
                  <a:t> </a:t>
                </a:r>
                <a14:m>
                  <m:oMath xmlns:m="http://schemas.openxmlformats.org/officeDocument/2006/math">
                    <m:acc>
                      <m:accPr>
                        <m:chr m:val="̃"/>
                        <m:ctrlPr>
                          <a:rPr lang="ru-RU" i="1">
                            <a:latin typeface="Cambria Math"/>
                          </a:rPr>
                        </m:ctrlPr>
                      </m:accPr>
                      <m:e>
                        <m:r>
                          <a:rPr lang="ru-RU" i="1">
                            <a:latin typeface="Cambria Math"/>
                          </a:rPr>
                          <m:t>𝑔</m:t>
                        </m:r>
                      </m:e>
                    </m:acc>
                    <m:d>
                      <m:dPr>
                        <m:ctrlPr>
                          <a:rPr lang="ru-RU" i="1">
                            <a:latin typeface="Cambria Math"/>
                          </a:rPr>
                        </m:ctrlPr>
                      </m:dPr>
                      <m:e>
                        <m:r>
                          <a:rPr lang="ru-RU" i="1">
                            <a:latin typeface="Cambria Math"/>
                          </a:rPr>
                          <m:t>𝜔</m:t>
                        </m:r>
                      </m:e>
                    </m:d>
                    <m:r>
                      <a:rPr lang="ru-RU" i="1">
                        <a:latin typeface="Cambria Math"/>
                      </a:rPr>
                      <m:t>=</m:t>
                    </m:r>
                    <m:f>
                      <m:fPr>
                        <m:ctrlPr>
                          <a:rPr lang="ru-RU" i="1">
                            <a:latin typeface="Cambria Math"/>
                          </a:rPr>
                        </m:ctrlPr>
                      </m:fPr>
                      <m:num>
                        <m:r>
                          <a:rPr lang="ru-RU" i="1">
                            <a:latin typeface="Cambria Math"/>
                          </a:rPr>
                          <m:t>1</m:t>
                        </m:r>
                      </m:num>
                      <m:den>
                        <m:r>
                          <a:rPr lang="ru-RU" i="1">
                            <a:latin typeface="Cambria Math"/>
                          </a:rPr>
                          <m:t>2</m:t>
                        </m:r>
                        <m:r>
                          <a:rPr lang="ru-RU" i="1">
                            <a:latin typeface="Cambria Math"/>
                          </a:rPr>
                          <m:t>𝜋</m:t>
                        </m:r>
                      </m:den>
                    </m:f>
                    <m:sSup>
                      <m:sSupPr>
                        <m:ctrlPr>
                          <a:rPr lang="ru-RU" i="1">
                            <a:latin typeface="Cambria Math"/>
                          </a:rPr>
                        </m:ctrlPr>
                      </m:sSupPr>
                      <m:e>
                        <m:nary>
                          <m:naryPr>
                            <m:ctrlPr>
                              <a:rPr lang="ru-RU" i="1">
                                <a:latin typeface="Cambria Math"/>
                              </a:rPr>
                            </m:ctrlPr>
                          </m:naryPr>
                          <m:sub>
                            <m:r>
                              <a:rPr lang="ru-RU" i="1">
                                <a:latin typeface="Cambria Math"/>
                              </a:rPr>
                              <m:t>−∞</m:t>
                            </m:r>
                          </m:sub>
                          <m:sup>
                            <m:r>
                              <a:rPr lang="ru-RU" i="1">
                                <a:latin typeface="Cambria Math"/>
                              </a:rPr>
                              <m:t>+∞</m:t>
                            </m:r>
                          </m:sup>
                          <m:e>
                            <m:r>
                              <a:rPr lang="ru-RU" i="1">
                                <a:latin typeface="Cambria Math"/>
                              </a:rPr>
                              <m:t>𝑔</m:t>
                            </m:r>
                          </m:e>
                        </m:nary>
                        <m:d>
                          <m:dPr>
                            <m:ctrlPr>
                              <a:rPr lang="ru-RU" i="1">
                                <a:latin typeface="Cambria Math"/>
                              </a:rPr>
                            </m:ctrlPr>
                          </m:dPr>
                          <m:e>
                            <m:r>
                              <a:rPr lang="ru-RU" i="1">
                                <a:latin typeface="Cambria Math"/>
                              </a:rPr>
                              <m:t>𝑡</m:t>
                            </m:r>
                          </m:e>
                        </m:d>
                        <m:r>
                          <a:rPr lang="ru-RU" i="1">
                            <a:latin typeface="Cambria Math"/>
                          </a:rPr>
                          <m:t>𝑒</m:t>
                        </m:r>
                      </m:e>
                      <m:sup>
                        <m:r>
                          <a:rPr lang="ru-RU" i="1">
                            <a:latin typeface="Cambria Math"/>
                          </a:rPr>
                          <m:t>−</m:t>
                        </m:r>
                        <m:r>
                          <a:rPr lang="ru-RU" i="1">
                            <a:latin typeface="Cambria Math"/>
                          </a:rPr>
                          <m:t>𝑖</m:t>
                        </m:r>
                        <m:r>
                          <a:rPr lang="ru-RU" i="1">
                            <a:latin typeface="Cambria Math"/>
                          </a:rPr>
                          <m:t>𝜔</m:t>
                        </m:r>
                        <m:r>
                          <a:rPr lang="ru-RU" i="1">
                            <a:latin typeface="Cambria Math"/>
                          </a:rPr>
                          <m:t>𝑡</m:t>
                        </m:r>
                      </m:sup>
                    </m:sSup>
                    <m:r>
                      <a:rPr lang="ru-RU" i="1">
                        <a:latin typeface="Cambria Math"/>
                      </a:rPr>
                      <m:t>𝑑𝑡</m:t>
                    </m:r>
                  </m:oMath>
                </a14:m>
                <a:r>
                  <a:rPr lang="ru-RU" dirty="0"/>
                  <a:t>.  (8</a:t>
                </a:r>
                <a:r>
                  <a:rPr lang="ru-RU" dirty="0" smtClean="0"/>
                  <a:t>)</a:t>
                </a:r>
                <a:r>
                  <a:rPr lang="ru-RU" dirty="0">
                    <a:effectLst/>
                  </a:rPr>
                  <a:t> </a:t>
                </a:r>
              </a:p>
              <a:p>
                <a:pPr marL="0" indent="0" algn="just">
                  <a:buNone/>
                </a:pPr>
                <a:r>
                  <a:rPr lang="en-US" dirty="0"/>
                  <a:t>The dependence of the output signal 𝑅(𝑡,𝑥) on 𝑡 is found by the Fourier transform of the function 𝐺(𝜔,𝑥)</a:t>
                </a:r>
                <a:r>
                  <a:rPr lang="ru-RU" dirty="0" smtClean="0"/>
                  <a:t>:</a:t>
                </a:r>
                <a:endParaRPr lang="en-US" dirty="0" smtClean="0"/>
              </a:p>
              <a:p>
                <a:pPr marL="0" indent="0" algn="ctr">
                  <a:buNone/>
                </a:pPr>
                <a14:m>
                  <m:oMath xmlns:m="http://schemas.openxmlformats.org/officeDocument/2006/math">
                    <m:r>
                      <a:rPr lang="ru-RU" i="1">
                        <a:latin typeface="Cambria Math"/>
                      </a:rPr>
                      <m:t>𝑅</m:t>
                    </m:r>
                    <m:d>
                      <m:dPr>
                        <m:ctrlPr>
                          <a:rPr lang="ru-RU" i="1">
                            <a:latin typeface="Cambria Math"/>
                          </a:rPr>
                        </m:ctrlPr>
                      </m:dPr>
                      <m:e>
                        <m:r>
                          <a:rPr lang="ru-RU" i="1">
                            <a:latin typeface="Cambria Math"/>
                          </a:rPr>
                          <m:t>𝑡</m:t>
                        </m:r>
                        <m:r>
                          <a:rPr lang="ru-RU" i="1">
                            <a:latin typeface="Cambria Math"/>
                          </a:rPr>
                          <m:t>,</m:t>
                        </m:r>
                        <m:r>
                          <a:rPr lang="ru-RU" i="1">
                            <a:latin typeface="Cambria Math"/>
                          </a:rPr>
                          <m:t>𝑥</m:t>
                        </m:r>
                      </m:e>
                    </m:d>
                    <m:r>
                      <a:rPr lang="ru-RU" i="1">
                        <a:latin typeface="Cambria Math"/>
                      </a:rPr>
                      <m:t>=</m:t>
                    </m:r>
                    <m:nary>
                      <m:naryPr>
                        <m:ctrlPr>
                          <a:rPr lang="ru-RU" i="1">
                            <a:latin typeface="Cambria Math"/>
                          </a:rPr>
                        </m:ctrlPr>
                      </m:naryPr>
                      <m:sub>
                        <m:r>
                          <a:rPr lang="ru-RU" i="1">
                            <a:latin typeface="Cambria Math"/>
                          </a:rPr>
                          <m:t>−∞</m:t>
                        </m:r>
                      </m:sub>
                      <m:sup>
                        <m:r>
                          <a:rPr lang="ru-RU" i="1">
                            <a:latin typeface="Cambria Math"/>
                          </a:rPr>
                          <m:t>+∞</m:t>
                        </m:r>
                      </m:sup>
                      <m:e>
                        <m:r>
                          <a:rPr lang="ru-RU" i="1">
                            <a:latin typeface="Cambria Math"/>
                          </a:rPr>
                          <m:t>𝐺</m:t>
                        </m:r>
                      </m:e>
                    </m:nary>
                    <m:d>
                      <m:dPr>
                        <m:ctrlPr>
                          <a:rPr lang="ru-RU" i="1">
                            <a:latin typeface="Cambria Math"/>
                          </a:rPr>
                        </m:ctrlPr>
                      </m:dPr>
                      <m:e>
                        <m:r>
                          <a:rPr lang="ru-RU" i="1">
                            <a:latin typeface="Cambria Math"/>
                          </a:rPr>
                          <m:t>𝜔</m:t>
                        </m:r>
                        <m:r>
                          <a:rPr lang="ru-RU" i="1">
                            <a:latin typeface="Cambria Math"/>
                          </a:rPr>
                          <m:t>,</m:t>
                        </m:r>
                        <m:r>
                          <a:rPr lang="ru-RU" i="1">
                            <a:latin typeface="Cambria Math"/>
                          </a:rPr>
                          <m:t>𝑥</m:t>
                        </m:r>
                      </m:e>
                    </m:d>
                    <m:sSup>
                      <m:sSupPr>
                        <m:ctrlPr>
                          <a:rPr lang="ru-RU" i="1">
                            <a:latin typeface="Cambria Math"/>
                          </a:rPr>
                        </m:ctrlPr>
                      </m:sSupPr>
                      <m:e>
                        <m:r>
                          <a:rPr lang="ru-RU" i="1">
                            <a:latin typeface="Cambria Math"/>
                          </a:rPr>
                          <m:t>𝑒</m:t>
                        </m:r>
                      </m:e>
                      <m:sup>
                        <m:r>
                          <a:rPr lang="ru-RU" i="1">
                            <a:latin typeface="Cambria Math"/>
                          </a:rPr>
                          <m:t>𝑖</m:t>
                        </m:r>
                        <m:r>
                          <a:rPr lang="ru-RU" i="1">
                            <a:latin typeface="Cambria Math"/>
                          </a:rPr>
                          <m:t>𝜔</m:t>
                        </m:r>
                        <m:r>
                          <a:rPr lang="ru-RU" i="1">
                            <a:latin typeface="Cambria Math"/>
                          </a:rPr>
                          <m:t>𝑡</m:t>
                        </m:r>
                      </m:sup>
                    </m:sSup>
                    <m:r>
                      <a:rPr lang="ru-RU" i="1">
                        <a:latin typeface="Cambria Math"/>
                      </a:rPr>
                      <m:t>𝑑</m:t>
                    </m:r>
                    <m:r>
                      <a:rPr lang="ru-RU" i="1">
                        <a:latin typeface="Cambria Math"/>
                      </a:rPr>
                      <m:t>𝜔</m:t>
                    </m:r>
                    <m:r>
                      <a:rPr lang="ru-RU" i="1">
                        <a:latin typeface="Cambria Math"/>
                      </a:rPr>
                      <m:t>=</m:t>
                    </m:r>
                    <m:nary>
                      <m:naryPr>
                        <m:ctrlPr>
                          <a:rPr lang="ru-RU" i="1">
                            <a:latin typeface="Cambria Math"/>
                          </a:rPr>
                        </m:ctrlPr>
                      </m:naryPr>
                      <m:sub>
                        <m:r>
                          <a:rPr lang="ru-RU" i="1">
                            <a:latin typeface="Cambria Math"/>
                          </a:rPr>
                          <m:t>−∞</m:t>
                        </m:r>
                      </m:sub>
                      <m:sup>
                        <m:r>
                          <a:rPr lang="ru-RU" i="1">
                            <a:latin typeface="Cambria Math"/>
                          </a:rPr>
                          <m:t>+∞</m:t>
                        </m:r>
                      </m:sup>
                      <m:e>
                        <m:f>
                          <m:fPr>
                            <m:ctrlPr>
                              <a:rPr lang="ru-RU" i="1">
                                <a:latin typeface="Cambria Math"/>
                              </a:rPr>
                            </m:ctrlPr>
                          </m:fPr>
                          <m:num>
                            <m:r>
                              <a:rPr lang="ru-RU" i="1">
                                <a:latin typeface="Cambria Math"/>
                              </a:rPr>
                              <m:t>𝑖</m:t>
                            </m:r>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e>
                    </m:nary>
                    <m:acc>
                      <m:accPr>
                        <m:chr m:val="̃"/>
                        <m:ctrlPr>
                          <a:rPr lang="ru-RU" i="1">
                            <a:latin typeface="Cambria Math"/>
                          </a:rPr>
                        </m:ctrlPr>
                      </m:accPr>
                      <m:e>
                        <m:r>
                          <a:rPr lang="ru-RU" i="1">
                            <a:latin typeface="Cambria Math"/>
                          </a:rPr>
                          <m:t>𝑔</m:t>
                        </m:r>
                      </m:e>
                    </m:acc>
                    <m:d>
                      <m:dPr>
                        <m:ctrlPr>
                          <a:rPr lang="ru-RU" i="1">
                            <a:latin typeface="Cambria Math"/>
                          </a:rPr>
                        </m:ctrlPr>
                      </m:dPr>
                      <m:e>
                        <m:r>
                          <a:rPr lang="ru-RU" i="1">
                            <a:latin typeface="Cambria Math"/>
                          </a:rPr>
                          <m:t>𝜔</m:t>
                        </m:r>
                      </m:e>
                    </m:d>
                    <m:r>
                      <a:rPr lang="ru-RU" i="1">
                        <a:latin typeface="Cambria Math"/>
                      </a:rPr>
                      <m:t>𝑓</m:t>
                    </m:r>
                    <m:d>
                      <m:dPr>
                        <m:ctrlPr>
                          <a:rPr lang="ru-RU" i="1">
                            <a:latin typeface="Cambria Math"/>
                          </a:rPr>
                        </m:ctrlPr>
                      </m:dPr>
                      <m:e>
                        <m:f>
                          <m:fPr>
                            <m:ctrlPr>
                              <a:rPr lang="ru-RU" i="1">
                                <a:latin typeface="Cambria Math"/>
                              </a:rPr>
                            </m:ctrlPr>
                          </m:fPr>
                          <m:num>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r>
                          <a:rPr lang="ru-RU" i="1">
                            <a:latin typeface="Cambria Math"/>
                          </a:rPr>
                          <m:t>𝑥</m:t>
                        </m:r>
                      </m:e>
                    </m:d>
                    <m:sSup>
                      <m:sSupPr>
                        <m:ctrlPr>
                          <a:rPr lang="ru-RU" i="1">
                            <a:latin typeface="Cambria Math"/>
                          </a:rPr>
                        </m:ctrlPr>
                      </m:sSupPr>
                      <m:e>
                        <m:r>
                          <a:rPr lang="ru-RU" i="1">
                            <a:latin typeface="Cambria Math"/>
                          </a:rPr>
                          <m:t>𝑒</m:t>
                        </m:r>
                      </m:e>
                      <m:sup>
                        <m:r>
                          <a:rPr lang="ru-RU" i="1">
                            <a:latin typeface="Cambria Math"/>
                          </a:rPr>
                          <m:t>𝑖</m:t>
                        </m:r>
                        <m:r>
                          <a:rPr lang="ru-RU" i="1">
                            <a:latin typeface="Cambria Math"/>
                          </a:rPr>
                          <m:t>𝜔</m:t>
                        </m:r>
                        <m:r>
                          <a:rPr lang="ru-RU" i="1">
                            <a:latin typeface="Cambria Math"/>
                          </a:rPr>
                          <m:t>𝑡</m:t>
                        </m:r>
                      </m:sup>
                    </m:sSup>
                    <m:r>
                      <a:rPr lang="ru-RU" i="1">
                        <a:latin typeface="Cambria Math"/>
                      </a:rPr>
                      <m:t>𝑑</m:t>
                    </m:r>
                    <m:r>
                      <a:rPr lang="ru-RU" i="1">
                        <a:latin typeface="Cambria Math"/>
                      </a:rPr>
                      <m:t>𝜔</m:t>
                    </m:r>
                  </m:oMath>
                </a14:m>
                <a:r>
                  <a:rPr lang="ru-RU" dirty="0"/>
                  <a:t> (9</a:t>
                </a:r>
                <a:r>
                  <a:rPr lang="ru-RU" dirty="0" smtClean="0"/>
                  <a:t>)</a:t>
                </a:r>
                <a:endParaRPr lang="ru-RU" dirty="0">
                  <a:effectLst/>
                </a:endParaRPr>
              </a:p>
              <a:p>
                <a:pPr marL="0" indent="0" algn="just">
                  <a:buNone/>
                </a:pPr>
                <a:r>
                  <a:rPr lang="en-US" dirty="0"/>
                  <a:t>In order for relation (9) to make sense, it is necessary to impose additional restrictions on the rate of decrease of</a:t>
                </a:r>
                <a:r>
                  <a:rPr lang="en-US" dirty="0" smtClean="0"/>
                  <a:t> </a:t>
                </a:r>
                <a14:m>
                  <m:oMath xmlns:m="http://schemas.openxmlformats.org/officeDocument/2006/math">
                    <m:acc>
                      <m:accPr>
                        <m:chr m:val="̃"/>
                        <m:ctrlPr>
                          <a:rPr lang="ru-RU" i="1">
                            <a:latin typeface="Cambria Math"/>
                          </a:rPr>
                        </m:ctrlPr>
                      </m:accPr>
                      <m:e>
                        <m:r>
                          <a:rPr lang="ru-RU" i="1">
                            <a:latin typeface="Cambria Math"/>
                          </a:rPr>
                          <m:t>𝑔</m:t>
                        </m:r>
                      </m:e>
                    </m:acc>
                    <m:d>
                      <m:dPr>
                        <m:ctrlPr>
                          <a:rPr lang="ru-RU" i="1">
                            <a:latin typeface="Cambria Math"/>
                          </a:rPr>
                        </m:ctrlPr>
                      </m:dPr>
                      <m:e>
                        <m:r>
                          <a:rPr lang="ru-RU" i="1">
                            <a:latin typeface="Cambria Math"/>
                          </a:rPr>
                          <m:t>𝜔</m:t>
                        </m:r>
                      </m:e>
                    </m:d>
                  </m:oMath>
                </a14:m>
                <a:r>
                  <a:rPr lang="ru-RU" dirty="0"/>
                  <a:t> </a:t>
                </a:r>
                <a:r>
                  <a:rPr lang="en-US" dirty="0" smtClean="0"/>
                  <a:t>as</a:t>
                </a:r>
                <a:r>
                  <a:rPr lang="ru-RU" dirty="0" smtClean="0"/>
                  <a:t> </a:t>
                </a:r>
                <a14:m>
                  <m:oMath xmlns:m="http://schemas.openxmlformats.org/officeDocument/2006/math">
                    <m:d>
                      <m:dPr>
                        <m:begChr m:val="|"/>
                        <m:endChr m:val="|"/>
                        <m:ctrlPr>
                          <a:rPr lang="ru-RU" i="1">
                            <a:latin typeface="Cambria Math"/>
                          </a:rPr>
                        </m:ctrlPr>
                      </m:dPr>
                      <m:e>
                        <m:r>
                          <a:rPr lang="ru-RU" i="1">
                            <a:latin typeface="Cambria Math"/>
                          </a:rPr>
                          <m:t>𝜔</m:t>
                        </m:r>
                      </m:e>
                    </m:d>
                    <m:r>
                      <a:rPr lang="ru-RU" i="1">
                        <a:latin typeface="Cambria Math"/>
                      </a:rPr>
                      <m:t>→∞</m:t>
                    </m:r>
                  </m:oMath>
                </a14:m>
                <a:r>
                  <a:rPr lang="ru-RU" dirty="0"/>
                  <a:t>. </a:t>
                </a:r>
                <a:r>
                  <a:rPr lang="en-US" dirty="0"/>
                  <a:t>Indeed, consider the case 𝑥 = 0. The signal energy 𝑅(𝑡,0) is proportional to the quantity</a:t>
                </a:r>
              </a:p>
              <a:p>
                <a:pPr marL="0" indent="0" algn="ctr">
                  <a:buNone/>
                </a:pPr>
                <a14:m>
                  <m:oMath xmlns:m="http://schemas.openxmlformats.org/officeDocument/2006/math">
                    <m:r>
                      <a:rPr lang="ru-RU" i="1">
                        <a:latin typeface="Cambria Math"/>
                      </a:rPr>
                      <m:t>𝑃</m:t>
                    </m:r>
                    <m:r>
                      <a:rPr lang="ru-RU" i="1">
                        <a:latin typeface="Cambria Math"/>
                      </a:rPr>
                      <m:t>=</m:t>
                    </m:r>
                    <m:nary>
                      <m:naryPr>
                        <m:ctrlPr>
                          <a:rPr lang="ru-RU" i="1">
                            <a:latin typeface="Cambria Math"/>
                          </a:rPr>
                        </m:ctrlPr>
                      </m:naryPr>
                      <m:sub>
                        <m:r>
                          <a:rPr lang="ru-RU" i="1">
                            <a:latin typeface="Cambria Math"/>
                          </a:rPr>
                          <m:t>−∞</m:t>
                        </m:r>
                      </m:sub>
                      <m:sup>
                        <m:r>
                          <a:rPr lang="ru-RU" i="1">
                            <a:latin typeface="Cambria Math"/>
                          </a:rPr>
                          <m:t>+∞</m:t>
                        </m:r>
                      </m:sup>
                      <m:e>
                        <m:sSup>
                          <m:sSupPr>
                            <m:ctrlPr>
                              <a:rPr lang="ru-RU" i="1">
                                <a:latin typeface="Cambria Math"/>
                              </a:rPr>
                            </m:ctrlPr>
                          </m:sSupPr>
                          <m:e>
                            <m:r>
                              <a:rPr lang="ru-RU" i="1">
                                <a:latin typeface="Cambria Math"/>
                              </a:rPr>
                              <m:t>𝜔</m:t>
                            </m:r>
                          </m:e>
                          <m:sup>
                            <m:r>
                              <a:rPr lang="ru-RU" i="1">
                                <a:latin typeface="Cambria Math"/>
                              </a:rPr>
                              <m:t>2</m:t>
                            </m:r>
                          </m:sup>
                        </m:sSup>
                      </m:e>
                    </m:nary>
                    <m:sSup>
                      <m:sSupPr>
                        <m:ctrlPr>
                          <a:rPr lang="ru-RU" i="1">
                            <a:latin typeface="Cambria Math"/>
                          </a:rPr>
                        </m:ctrlPr>
                      </m:sSupPr>
                      <m:e>
                        <m:d>
                          <m:dPr>
                            <m:begChr m:val="|"/>
                            <m:endChr m:val="|"/>
                            <m:ctrlPr>
                              <a:rPr lang="ru-RU" i="1">
                                <a:latin typeface="Cambria Math"/>
                              </a:rPr>
                            </m:ctrlPr>
                          </m:dPr>
                          <m:e>
                            <m:acc>
                              <m:accPr>
                                <m:chr m:val="̃"/>
                                <m:ctrlPr>
                                  <a:rPr lang="ru-RU" i="1">
                                    <a:latin typeface="Cambria Math"/>
                                  </a:rPr>
                                </m:ctrlPr>
                              </m:accPr>
                              <m:e>
                                <m:r>
                                  <a:rPr lang="ru-RU" i="1">
                                    <a:latin typeface="Cambria Math"/>
                                  </a:rPr>
                                  <m:t>𝑔</m:t>
                                </m:r>
                              </m:e>
                            </m:acc>
                            <m:d>
                              <m:dPr>
                                <m:ctrlPr>
                                  <a:rPr lang="ru-RU" i="1">
                                    <a:latin typeface="Cambria Math"/>
                                  </a:rPr>
                                </m:ctrlPr>
                              </m:dPr>
                              <m:e>
                                <m:r>
                                  <a:rPr lang="ru-RU" i="1">
                                    <a:latin typeface="Cambria Math"/>
                                  </a:rPr>
                                  <m:t>𝜔</m:t>
                                </m:r>
                              </m:e>
                            </m:d>
                          </m:e>
                        </m:d>
                      </m:e>
                      <m:sup>
                        <m:r>
                          <a:rPr lang="ru-RU" i="1">
                            <a:latin typeface="Cambria Math"/>
                          </a:rPr>
                          <m:t>2</m:t>
                        </m:r>
                      </m:sup>
                    </m:sSup>
                    <m:r>
                      <a:rPr lang="ru-RU" i="1">
                        <a:latin typeface="Cambria Math"/>
                      </a:rPr>
                      <m:t>𝑑</m:t>
                    </m:r>
                    <m:r>
                      <a:rPr lang="ru-RU" i="1">
                        <a:latin typeface="Cambria Math"/>
                      </a:rPr>
                      <m:t>𝜔</m:t>
                    </m:r>
                  </m:oMath>
                </a14:m>
                <a:r>
                  <a:rPr lang="ru-RU" dirty="0"/>
                  <a:t> (10)</a:t>
                </a:r>
                <a:endParaRPr lang="ru-RU" dirty="0">
                  <a:effectLst/>
                </a:endParaRPr>
              </a:p>
              <a:p>
                <a:pPr marL="0" indent="0">
                  <a:buNone/>
                </a:pPr>
                <a:r>
                  <a:rPr lang="en-US" dirty="0"/>
                  <a:t>a</a:t>
                </a:r>
                <a:r>
                  <a:rPr lang="en-US" dirty="0" smtClean="0"/>
                  <a:t>nd is limited at</a:t>
                </a:r>
                <a:endParaRPr lang="ru-RU" dirty="0">
                  <a:effectLst/>
                </a:endParaRPr>
              </a:p>
              <a:p>
                <a:pPr marL="0" indent="0" algn="ctr">
                  <a:buNone/>
                </a:pPr>
                <a14:m>
                  <m:oMath xmlns:m="http://schemas.openxmlformats.org/officeDocument/2006/math">
                    <m:acc>
                      <m:accPr>
                        <m:chr m:val="̃"/>
                        <m:ctrlPr>
                          <a:rPr lang="ru-RU" i="1">
                            <a:latin typeface="Cambria Math"/>
                          </a:rPr>
                        </m:ctrlPr>
                      </m:accPr>
                      <m:e>
                        <m:r>
                          <a:rPr lang="ru-RU" i="1">
                            <a:latin typeface="Cambria Math"/>
                          </a:rPr>
                          <m:t>𝑔</m:t>
                        </m:r>
                      </m:e>
                    </m:acc>
                    <m:d>
                      <m:dPr>
                        <m:ctrlPr>
                          <a:rPr lang="ru-RU" i="1">
                            <a:latin typeface="Cambria Math"/>
                          </a:rPr>
                        </m:ctrlPr>
                      </m:dPr>
                      <m:e>
                        <m:r>
                          <a:rPr lang="ru-RU" i="1">
                            <a:latin typeface="Cambria Math"/>
                          </a:rPr>
                          <m:t>𝜔</m:t>
                        </m:r>
                      </m:e>
                    </m:d>
                    <m:r>
                      <a:rPr lang="ru-RU" i="1">
                        <a:latin typeface="Cambria Math"/>
                      </a:rPr>
                      <m:t>∼</m:t>
                    </m:r>
                    <m:f>
                      <m:fPr>
                        <m:ctrlPr>
                          <a:rPr lang="ru-RU" i="1">
                            <a:latin typeface="Cambria Math"/>
                          </a:rPr>
                        </m:ctrlPr>
                      </m:fPr>
                      <m:num>
                        <m:r>
                          <a:rPr lang="ru-RU" i="1">
                            <a:latin typeface="Cambria Math"/>
                          </a:rPr>
                          <m:t>1</m:t>
                        </m:r>
                      </m:num>
                      <m:den>
                        <m:sSup>
                          <m:sSupPr>
                            <m:ctrlPr>
                              <a:rPr lang="ru-RU" i="1">
                                <a:latin typeface="Cambria Math"/>
                              </a:rPr>
                            </m:ctrlPr>
                          </m:sSupPr>
                          <m:e>
                            <m:r>
                              <a:rPr lang="ru-RU" i="1">
                                <a:latin typeface="Cambria Math"/>
                              </a:rPr>
                              <m:t>𝜔</m:t>
                            </m:r>
                          </m:e>
                          <m:sup>
                            <m:r>
                              <a:rPr lang="ru-RU" i="1">
                                <a:latin typeface="Cambria Math"/>
                              </a:rPr>
                              <m:t>𝛼</m:t>
                            </m:r>
                          </m:sup>
                        </m:sSup>
                      </m:den>
                    </m:f>
                    <m:r>
                      <a:rPr lang="ru-RU" i="1">
                        <a:latin typeface="Cambria Math"/>
                      </a:rPr>
                      <m:t>,</m:t>
                    </m:r>
                    <m:r>
                      <a:rPr lang="ru-RU" i="1">
                        <a:latin typeface="Cambria Math"/>
                      </a:rPr>
                      <m:t>𝛼</m:t>
                    </m:r>
                    <m:r>
                      <a:rPr lang="ru-RU" i="1">
                        <a:latin typeface="Cambria Math"/>
                      </a:rPr>
                      <m:t>&gt;</m:t>
                    </m:r>
                    <m:f>
                      <m:fPr>
                        <m:ctrlPr>
                          <a:rPr lang="ru-RU" i="1">
                            <a:latin typeface="Cambria Math"/>
                          </a:rPr>
                        </m:ctrlPr>
                      </m:fPr>
                      <m:num>
                        <m:r>
                          <a:rPr lang="ru-RU" i="1">
                            <a:latin typeface="Cambria Math"/>
                          </a:rPr>
                          <m:t>3</m:t>
                        </m:r>
                      </m:num>
                      <m:den>
                        <m:r>
                          <a:rPr lang="ru-RU" i="1">
                            <a:latin typeface="Cambria Math"/>
                          </a:rPr>
                          <m:t>2</m:t>
                        </m:r>
                      </m:den>
                    </m:f>
                    <m:r>
                      <a:rPr lang="ru-RU" i="1">
                        <a:latin typeface="Cambria Math"/>
                      </a:rPr>
                      <m:t>,</m:t>
                    </m:r>
                    <m:d>
                      <m:dPr>
                        <m:begChr m:val="|"/>
                        <m:endChr m:val="|"/>
                        <m:ctrlPr>
                          <a:rPr lang="ru-RU" i="1">
                            <a:latin typeface="Cambria Math"/>
                          </a:rPr>
                        </m:ctrlPr>
                      </m:dPr>
                      <m:e>
                        <m:r>
                          <a:rPr lang="ru-RU" i="1">
                            <a:latin typeface="Cambria Math"/>
                          </a:rPr>
                          <m:t>𝜔</m:t>
                        </m:r>
                      </m:e>
                    </m:d>
                    <m:r>
                      <a:rPr lang="ru-RU" i="1">
                        <a:latin typeface="Cambria Math"/>
                      </a:rPr>
                      <m:t>→∞</m:t>
                    </m:r>
                  </m:oMath>
                </a14:m>
                <a:r>
                  <a:rPr lang="ru-RU" dirty="0"/>
                  <a:t> (11)</a:t>
                </a:r>
                <a:endParaRPr lang="ru-RU" dirty="0">
                  <a:effectLst/>
                </a:endParaRPr>
              </a:p>
              <a:p>
                <a:pPr marL="0" indent="0" algn="just">
                  <a:buNone/>
                </a:pPr>
                <a:endParaRPr lang="ru-RU" altLang="ru-RU" dirty="0" smtClean="0"/>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797379" y="183016"/>
                <a:ext cx="10515600" cy="6560684"/>
              </a:xfrm>
              <a:blipFill rotWithShape="1">
                <a:blip r:embed="rId2"/>
                <a:stretch>
                  <a:fillRect l="-1217" t="-2045" r="-1159"/>
                </a:stretch>
              </a:blipFill>
            </p:spPr>
            <p:txBody>
              <a:bodyPr/>
              <a:lstStyle/>
              <a:p>
                <a:r>
                  <a:rPr lang="ru-RU">
                    <a:noFill/>
                  </a:rPr>
                  <a:t> </a:t>
                </a:r>
              </a:p>
            </p:txBody>
          </p:sp>
        </mc:Fallback>
      </mc:AlternateContent>
    </p:spTree>
    <p:extLst>
      <p:ext uri="{BB962C8B-B14F-4D97-AF65-F5344CB8AC3E}">
        <p14:creationId xmlns:p14="http://schemas.microsoft.com/office/powerpoint/2010/main" val="92310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797379" y="501424"/>
                <a:ext cx="10515600" cy="6242276"/>
              </a:xfrm>
            </p:spPr>
            <p:txBody>
              <a:bodyPr>
                <a:normAutofit/>
              </a:bodyPr>
              <a:lstStyle/>
              <a:p>
                <a:pPr marL="0" indent="0" algn="just">
                  <a:buNone/>
                </a:pPr>
                <a:r>
                  <a:rPr lang="en-US" dirty="0" smtClean="0"/>
                  <a:t>The condition</a:t>
                </a:r>
                <a:r>
                  <a:rPr lang="ru-RU" dirty="0" smtClean="0"/>
                  <a:t> </a:t>
                </a:r>
                <a14:m>
                  <m:oMath xmlns:m="http://schemas.openxmlformats.org/officeDocument/2006/math">
                    <m:r>
                      <a:rPr lang="ru-RU" i="1">
                        <a:latin typeface="Cambria Math"/>
                      </a:rPr>
                      <m:t>𝛼</m:t>
                    </m:r>
                    <m:r>
                      <a:rPr lang="ru-RU" i="1">
                        <a:latin typeface="Cambria Math"/>
                      </a:rPr>
                      <m:t>&gt;</m:t>
                    </m:r>
                    <m:f>
                      <m:fPr>
                        <m:ctrlPr>
                          <a:rPr lang="ru-RU" i="1">
                            <a:latin typeface="Cambria Math"/>
                          </a:rPr>
                        </m:ctrlPr>
                      </m:fPr>
                      <m:num>
                        <m:r>
                          <a:rPr lang="ru-RU" i="1">
                            <a:latin typeface="Cambria Math"/>
                          </a:rPr>
                          <m:t>3</m:t>
                        </m:r>
                      </m:num>
                      <m:den>
                        <m:r>
                          <a:rPr lang="ru-RU" i="1">
                            <a:latin typeface="Cambria Math"/>
                          </a:rPr>
                          <m:t>2</m:t>
                        </m:r>
                      </m:den>
                    </m:f>
                  </m:oMath>
                </a14:m>
                <a:r>
                  <a:rPr lang="ru-RU" dirty="0"/>
                  <a:t> </a:t>
                </a:r>
                <a:r>
                  <a:rPr lang="en-US" dirty="0"/>
                  <a:t>is not satisfied for </a:t>
                </a:r>
                <a:r>
                  <a:rPr lang="en-US" dirty="0" smtClean="0"/>
                  <a:t>signals </a:t>
                </a:r>
                <a:r>
                  <a:rPr lang="ru-RU" i="1" dirty="0" smtClean="0"/>
                  <a:t>g(t</a:t>
                </a:r>
                <a:r>
                  <a:rPr lang="ru-RU" i="1" dirty="0"/>
                  <a:t>), </a:t>
                </a:r>
                <a:r>
                  <a:rPr lang="en-US" dirty="0"/>
                  <a:t>hat have discontinuity points at</a:t>
                </a:r>
                <a:r>
                  <a:rPr lang="en-US" dirty="0" smtClean="0"/>
                  <a:t> </a:t>
                </a:r>
                <a14:m>
                  <m:oMath xmlns:m="http://schemas.openxmlformats.org/officeDocument/2006/math">
                    <m:r>
                      <a:rPr lang="ru-RU" i="1">
                        <a:latin typeface="Cambria Math"/>
                      </a:rPr>
                      <m:t>−∞&lt;</m:t>
                    </m:r>
                    <m:r>
                      <a:rPr lang="ru-RU" i="1">
                        <a:latin typeface="Cambria Math"/>
                      </a:rPr>
                      <m:t>𝑡</m:t>
                    </m:r>
                    <m:r>
                      <a:rPr lang="ru-RU" i="1">
                        <a:latin typeface="Cambria Math"/>
                      </a:rPr>
                      <m:t>&lt;+∞</m:t>
                    </m:r>
                  </m:oMath>
                </a14:m>
                <a:r>
                  <a:rPr lang="ru-RU" dirty="0"/>
                  <a:t>, </a:t>
                </a:r>
                <a:r>
                  <a:rPr lang="en-US" dirty="0"/>
                  <a:t>in particular for a high-frequency signal with a rectangular envelope. Thus, replacing a real signal with a square wave is, generally speaking, unacceptable when considering its passage through the antenna</a:t>
                </a:r>
                <a:r>
                  <a:rPr lang="ru-RU" dirty="0" smtClean="0"/>
                  <a:t>. </a:t>
                </a:r>
                <a:endParaRPr lang="ru-RU" dirty="0">
                  <a:effectLst/>
                </a:endParaRPr>
              </a:p>
              <a:p>
                <a:pPr marL="0" indent="0" algn="just">
                  <a:buNone/>
                </a:pPr>
                <a:r>
                  <a:rPr lang="en-US" dirty="0"/>
                  <a:t>Let’s find the connection between 𝑅(𝑡,𝑥) and the current distribution </a:t>
                </a:r>
                <a:r>
                  <a:rPr lang="en-US" dirty="0" smtClean="0"/>
                  <a:t>𝐼</a:t>
                </a:r>
                <a:r>
                  <a:rPr lang="en-US" dirty="0"/>
                  <a:t>(𝜉), for which we substitute (1) into (9):</a:t>
                </a:r>
                <a:r>
                  <a:rPr lang="ru-RU" dirty="0">
                    <a:effectLst/>
                  </a:rPr>
                  <a:t> </a:t>
                </a:r>
              </a:p>
              <a:p>
                <a:pPr marL="0" indent="0" algn="just">
                  <a:buNone/>
                </a:pPr>
                <a14:m>
                  <m:oMathPara xmlns:m="http://schemas.openxmlformats.org/officeDocument/2006/math">
                    <m:oMathParaPr>
                      <m:jc m:val="centerGroup"/>
                    </m:oMathParaPr>
                    <m:oMath xmlns:m="http://schemas.openxmlformats.org/officeDocument/2006/math">
                      <m:r>
                        <a:rPr lang="ru-RU" i="1">
                          <a:latin typeface="Cambria Math"/>
                        </a:rPr>
                        <m:t>𝑅</m:t>
                      </m:r>
                      <m:d>
                        <m:dPr>
                          <m:ctrlPr>
                            <a:rPr lang="ru-RU" i="1">
                              <a:latin typeface="Cambria Math"/>
                            </a:rPr>
                          </m:ctrlPr>
                        </m:dPr>
                        <m:e>
                          <m:r>
                            <a:rPr lang="ru-RU" i="1">
                              <a:latin typeface="Cambria Math"/>
                            </a:rPr>
                            <m:t>𝑡</m:t>
                          </m:r>
                          <m:r>
                            <a:rPr lang="ru-RU" i="1">
                              <a:latin typeface="Cambria Math"/>
                            </a:rPr>
                            <m:t>,</m:t>
                          </m:r>
                          <m:r>
                            <a:rPr lang="ru-RU" i="1">
                              <a:latin typeface="Cambria Math"/>
                            </a:rPr>
                            <m:t>𝑥</m:t>
                          </m:r>
                        </m:e>
                      </m:d>
                      <m:r>
                        <a:rPr lang="ru-RU" i="1">
                          <a:latin typeface="Cambria Math"/>
                        </a:rPr>
                        <m:t>=</m:t>
                      </m:r>
                      <m:nary>
                        <m:naryPr>
                          <m:ctrlPr>
                            <a:rPr lang="ru-RU" i="1">
                              <a:latin typeface="Cambria Math"/>
                            </a:rPr>
                          </m:ctrlPr>
                        </m:naryPr>
                        <m:sub>
                          <m:r>
                            <a:rPr lang="ru-RU" i="1">
                              <a:latin typeface="Cambria Math"/>
                            </a:rPr>
                            <m:t>−∞</m:t>
                          </m:r>
                        </m:sub>
                        <m:sup>
                          <m:r>
                            <a:rPr lang="ru-RU" i="1">
                              <a:latin typeface="Cambria Math"/>
                            </a:rPr>
                            <m:t>+∞</m:t>
                          </m:r>
                        </m:sup>
                        <m:e>
                          <m:f>
                            <m:fPr>
                              <m:ctrlPr>
                                <a:rPr lang="ru-RU" i="1">
                                  <a:latin typeface="Cambria Math"/>
                                </a:rPr>
                              </m:ctrlPr>
                            </m:fPr>
                            <m:num>
                              <m:r>
                                <a:rPr lang="ru-RU" i="1">
                                  <a:latin typeface="Cambria Math"/>
                                </a:rPr>
                                <m:t>𝑖</m:t>
                              </m:r>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e>
                      </m:nary>
                      <m:acc>
                        <m:accPr>
                          <m:chr m:val="̃"/>
                          <m:ctrlPr>
                            <a:rPr lang="ru-RU" i="1">
                              <a:latin typeface="Cambria Math"/>
                            </a:rPr>
                          </m:ctrlPr>
                        </m:accPr>
                        <m:e>
                          <m:r>
                            <a:rPr lang="ru-RU" i="1">
                              <a:latin typeface="Cambria Math"/>
                            </a:rPr>
                            <m:t>𝑔</m:t>
                          </m:r>
                        </m:e>
                      </m:acc>
                      <m:d>
                        <m:dPr>
                          <m:ctrlPr>
                            <a:rPr lang="ru-RU" i="1">
                              <a:latin typeface="Cambria Math"/>
                            </a:rPr>
                          </m:ctrlPr>
                        </m:dPr>
                        <m:e>
                          <m:r>
                            <a:rPr lang="ru-RU" i="1">
                              <a:latin typeface="Cambria Math"/>
                            </a:rPr>
                            <m:t>𝜔</m:t>
                          </m:r>
                        </m:e>
                      </m:d>
                      <m:sSup>
                        <m:sSupPr>
                          <m:ctrlPr>
                            <a:rPr lang="ru-RU" i="1">
                              <a:latin typeface="Cambria Math"/>
                            </a:rPr>
                          </m:ctrlPr>
                        </m:sSupPr>
                        <m:e>
                          <m:r>
                            <a:rPr lang="ru-RU" i="1">
                              <a:latin typeface="Cambria Math"/>
                            </a:rPr>
                            <m:t>𝑒</m:t>
                          </m:r>
                        </m:e>
                        <m:sup>
                          <m:r>
                            <a:rPr lang="ru-RU" i="1">
                              <a:latin typeface="Cambria Math"/>
                            </a:rPr>
                            <m:t>𝑖</m:t>
                          </m:r>
                          <m:r>
                            <a:rPr lang="ru-RU" i="1">
                              <a:latin typeface="Cambria Math"/>
                            </a:rPr>
                            <m:t>𝜔</m:t>
                          </m:r>
                          <m:r>
                            <a:rPr lang="ru-RU" i="1">
                              <a:latin typeface="Cambria Math"/>
                            </a:rPr>
                            <m:t>𝑡</m:t>
                          </m:r>
                        </m:sup>
                      </m:sSup>
                      <m:r>
                        <a:rPr lang="ru-RU" i="1">
                          <a:latin typeface="Cambria Math"/>
                        </a:rPr>
                        <m:t>𝑑</m:t>
                      </m:r>
                      <m:r>
                        <a:rPr lang="ru-RU" i="1">
                          <a:latin typeface="Cambria Math"/>
                        </a:rPr>
                        <m:t>𝜔</m:t>
                      </m:r>
                      <m:nary>
                        <m:naryPr>
                          <m:ctrlPr>
                            <a:rPr lang="ru-RU" i="1">
                              <a:latin typeface="Cambria Math"/>
                            </a:rPr>
                          </m:ctrlPr>
                        </m:naryPr>
                        <m:sub>
                          <m:r>
                            <a:rPr lang="ru-RU" i="1">
                              <a:latin typeface="Cambria Math"/>
                            </a:rPr>
                            <m:t>−∞</m:t>
                          </m:r>
                        </m:sub>
                        <m:sup>
                          <m:r>
                            <a:rPr lang="ru-RU" i="1">
                              <a:latin typeface="Cambria Math"/>
                            </a:rPr>
                            <m:t>+∞</m:t>
                          </m:r>
                        </m:sup>
                        <m:e>
                          <m:r>
                            <a:rPr lang="ru-RU" i="1">
                              <a:latin typeface="Cambria Math"/>
                            </a:rPr>
                            <m:t>𝐼</m:t>
                          </m:r>
                          <m:d>
                            <m:dPr>
                              <m:ctrlPr>
                                <a:rPr lang="ru-RU" i="1">
                                  <a:latin typeface="Cambria Math"/>
                                </a:rPr>
                              </m:ctrlPr>
                            </m:dPr>
                            <m:e>
                              <m:r>
                                <a:rPr lang="ru-RU" i="1">
                                  <a:latin typeface="Cambria Math"/>
                                </a:rPr>
                                <m:t>𝜉</m:t>
                              </m:r>
                            </m:e>
                          </m:d>
                          <m:sSup>
                            <m:sSupPr>
                              <m:ctrlPr>
                                <a:rPr lang="ru-RU" i="1">
                                  <a:latin typeface="Cambria Math"/>
                                </a:rPr>
                              </m:ctrlPr>
                            </m:sSupPr>
                            <m:e>
                              <m:r>
                                <a:rPr lang="ru-RU" i="1">
                                  <a:latin typeface="Cambria Math"/>
                                </a:rPr>
                                <m:t>𝑒</m:t>
                              </m:r>
                            </m:e>
                            <m:sup>
                              <m:r>
                                <a:rPr lang="ru-RU" i="1">
                                  <a:latin typeface="Cambria Math"/>
                                </a:rPr>
                                <m:t>𝑖</m:t>
                              </m:r>
                              <m:r>
                                <a:rPr lang="ru-RU" i="1">
                                  <a:latin typeface="Cambria Math"/>
                                </a:rPr>
                                <m:t>𝜉</m:t>
                              </m:r>
                              <m:r>
                                <a:rPr lang="ru-RU" i="1">
                                  <a:latin typeface="Cambria Math"/>
                                </a:rPr>
                                <m:t>𝑥</m:t>
                              </m:r>
                              <m:f>
                                <m:fPr>
                                  <m:ctrlPr>
                                    <a:rPr lang="ru-RU" i="1">
                                      <a:latin typeface="Cambria Math"/>
                                    </a:rPr>
                                  </m:ctrlPr>
                                </m:fPr>
                                <m:num>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sup>
                          </m:sSup>
                          <m:r>
                            <a:rPr lang="ru-RU" i="1">
                              <a:latin typeface="Cambria Math"/>
                            </a:rPr>
                            <m:t>𝑑</m:t>
                          </m:r>
                          <m:r>
                            <a:rPr lang="ru-RU" i="1">
                              <a:latin typeface="Cambria Math"/>
                            </a:rPr>
                            <m:t>𝜉</m:t>
                          </m:r>
                        </m:e>
                      </m:nary>
                      <m:r>
                        <a:rPr lang="ru-RU" i="1">
                          <a:latin typeface="Cambria Math"/>
                        </a:rPr>
                        <m:t>=</m:t>
                      </m:r>
                    </m:oMath>
                  </m:oMathPara>
                </a14:m>
                <a:endParaRPr lang="en-US" dirty="0" smtClean="0"/>
              </a:p>
              <a:p>
                <a:pPr marL="0" indent="0" algn="ctr">
                  <a:buNone/>
                </a:pPr>
                <a14:m>
                  <m:oMath xmlns:m="http://schemas.openxmlformats.org/officeDocument/2006/math">
                    <m:r>
                      <a:rPr lang="en-US" b="0" i="1" smtClean="0">
                        <a:latin typeface="Cambria Math"/>
                      </a:rPr>
                      <m:t>=</m:t>
                    </m:r>
                    <m:nary>
                      <m:naryPr>
                        <m:ctrlPr>
                          <a:rPr lang="ru-RU" i="1">
                            <a:latin typeface="Cambria Math"/>
                          </a:rPr>
                        </m:ctrlPr>
                      </m:naryPr>
                      <m:sub>
                        <m:r>
                          <a:rPr lang="ru-RU" i="1">
                            <a:latin typeface="Cambria Math"/>
                          </a:rPr>
                          <m:t>−∞</m:t>
                        </m:r>
                      </m:sub>
                      <m:sup>
                        <m:r>
                          <a:rPr lang="ru-RU" i="1">
                            <a:latin typeface="Cambria Math"/>
                          </a:rPr>
                          <m:t>+∞</m:t>
                        </m:r>
                      </m:sup>
                      <m:e>
                        <m:r>
                          <a:rPr lang="ru-RU" i="1">
                            <a:latin typeface="Cambria Math"/>
                          </a:rPr>
                          <m:t>𝐼</m:t>
                        </m:r>
                      </m:e>
                    </m:nary>
                    <m:d>
                      <m:dPr>
                        <m:ctrlPr>
                          <a:rPr lang="ru-RU" i="1">
                            <a:latin typeface="Cambria Math"/>
                          </a:rPr>
                        </m:ctrlPr>
                      </m:dPr>
                      <m:e>
                        <m:r>
                          <a:rPr lang="ru-RU" i="1">
                            <a:latin typeface="Cambria Math"/>
                          </a:rPr>
                          <m:t>𝜉</m:t>
                        </m:r>
                      </m:e>
                    </m:d>
                    <m:r>
                      <a:rPr lang="ru-RU" i="1">
                        <a:latin typeface="Cambria Math"/>
                      </a:rPr>
                      <m:t>𝑑</m:t>
                    </m:r>
                    <m:r>
                      <a:rPr lang="ru-RU" i="1">
                        <a:latin typeface="Cambria Math"/>
                      </a:rPr>
                      <m:t>𝜉</m:t>
                    </m:r>
                    <m:nary>
                      <m:naryPr>
                        <m:ctrlPr>
                          <a:rPr lang="ru-RU" i="1">
                            <a:latin typeface="Cambria Math"/>
                          </a:rPr>
                        </m:ctrlPr>
                      </m:naryPr>
                      <m:sub>
                        <m:r>
                          <a:rPr lang="ru-RU" i="1">
                            <a:latin typeface="Cambria Math"/>
                          </a:rPr>
                          <m:t>−∞</m:t>
                        </m:r>
                      </m:sub>
                      <m:sup>
                        <m:r>
                          <a:rPr lang="ru-RU" i="1">
                            <a:latin typeface="Cambria Math"/>
                          </a:rPr>
                          <m:t>+∞</m:t>
                        </m:r>
                      </m:sup>
                      <m:e>
                        <m:f>
                          <m:fPr>
                            <m:ctrlPr>
                              <a:rPr lang="ru-RU" i="1">
                                <a:latin typeface="Cambria Math"/>
                              </a:rPr>
                            </m:ctrlPr>
                          </m:fPr>
                          <m:num>
                            <m:r>
                              <a:rPr lang="ru-RU" i="1">
                                <a:latin typeface="Cambria Math"/>
                              </a:rPr>
                              <m:t>𝑖</m:t>
                            </m:r>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e>
                    </m:nary>
                    <m:acc>
                      <m:accPr>
                        <m:chr m:val="̃"/>
                        <m:ctrlPr>
                          <a:rPr lang="ru-RU" i="1">
                            <a:latin typeface="Cambria Math"/>
                          </a:rPr>
                        </m:ctrlPr>
                      </m:accPr>
                      <m:e>
                        <m:r>
                          <a:rPr lang="ru-RU" i="1">
                            <a:latin typeface="Cambria Math"/>
                          </a:rPr>
                          <m:t>𝑔</m:t>
                        </m:r>
                      </m:e>
                    </m:acc>
                    <m:d>
                      <m:dPr>
                        <m:ctrlPr>
                          <a:rPr lang="ru-RU" i="1">
                            <a:latin typeface="Cambria Math"/>
                          </a:rPr>
                        </m:ctrlPr>
                      </m:dPr>
                      <m:e>
                        <m:r>
                          <a:rPr lang="ru-RU" i="1">
                            <a:latin typeface="Cambria Math"/>
                          </a:rPr>
                          <m:t>𝜔</m:t>
                        </m:r>
                      </m:e>
                    </m:d>
                    <m:sSup>
                      <m:sSupPr>
                        <m:ctrlPr>
                          <a:rPr lang="ru-RU" i="1">
                            <a:latin typeface="Cambria Math"/>
                          </a:rPr>
                        </m:ctrlPr>
                      </m:sSupPr>
                      <m:e>
                        <m:r>
                          <a:rPr lang="ru-RU" i="1">
                            <a:latin typeface="Cambria Math"/>
                          </a:rPr>
                          <m:t>𝑒</m:t>
                        </m:r>
                      </m:e>
                      <m:sup>
                        <m:r>
                          <a:rPr lang="ru-RU" i="1">
                            <a:latin typeface="Cambria Math"/>
                          </a:rPr>
                          <m:t>𝑖</m:t>
                        </m:r>
                        <m:r>
                          <a:rPr lang="ru-RU" i="1">
                            <a:latin typeface="Cambria Math"/>
                          </a:rPr>
                          <m:t>𝜔</m:t>
                        </m:r>
                        <m:d>
                          <m:dPr>
                            <m:ctrlPr>
                              <a:rPr lang="ru-RU" i="1">
                                <a:latin typeface="Cambria Math"/>
                              </a:rPr>
                            </m:ctrlPr>
                          </m:dPr>
                          <m:e>
                            <m:r>
                              <a:rPr lang="ru-RU" i="1">
                                <a:latin typeface="Cambria Math"/>
                              </a:rPr>
                              <m:t>𝑡</m:t>
                            </m:r>
                            <m:r>
                              <a:rPr lang="ru-RU" i="1">
                                <a:latin typeface="Cambria Math"/>
                              </a:rPr>
                              <m:t>+</m:t>
                            </m:r>
                            <m:f>
                              <m:fPr>
                                <m:ctrlPr>
                                  <a:rPr lang="ru-RU" i="1">
                                    <a:latin typeface="Cambria Math"/>
                                  </a:rPr>
                                </m:ctrlPr>
                              </m:fPr>
                              <m:num>
                                <m:r>
                                  <a:rPr lang="ru-RU" i="1">
                                    <a:latin typeface="Cambria Math"/>
                                  </a:rPr>
                                  <m:t>𝜉</m:t>
                                </m:r>
                                <m:r>
                                  <a:rPr lang="ru-RU" i="1">
                                    <a:latin typeface="Cambria Math"/>
                                  </a:rPr>
                                  <m:t>𝑥</m:t>
                                </m:r>
                              </m:num>
                              <m:den>
                                <m:sSub>
                                  <m:sSubPr>
                                    <m:ctrlPr>
                                      <a:rPr lang="ru-RU" i="1">
                                        <a:latin typeface="Cambria Math"/>
                                      </a:rPr>
                                    </m:ctrlPr>
                                  </m:sSubPr>
                                  <m:e>
                                    <m:r>
                                      <a:rPr lang="ru-RU" i="1">
                                        <a:latin typeface="Cambria Math"/>
                                      </a:rPr>
                                      <m:t>𝜔</m:t>
                                    </m:r>
                                  </m:e>
                                  <m:sub>
                                    <m:r>
                                      <a:rPr lang="ru-RU" i="1">
                                        <a:latin typeface="Cambria Math"/>
                                      </a:rPr>
                                      <m:t>0</m:t>
                                    </m:r>
                                  </m:sub>
                                </m:sSub>
                              </m:den>
                            </m:f>
                          </m:e>
                        </m:d>
                      </m:sup>
                    </m:sSup>
                    <m:r>
                      <a:rPr lang="ru-RU" i="1">
                        <a:latin typeface="Cambria Math"/>
                      </a:rPr>
                      <m:t>𝑑</m:t>
                    </m:r>
                    <m:r>
                      <a:rPr lang="ru-RU" i="1">
                        <a:latin typeface="Cambria Math"/>
                      </a:rPr>
                      <m:t>𝜔</m:t>
                    </m:r>
                  </m:oMath>
                </a14:m>
                <a:r>
                  <a:rPr lang="ru-RU" dirty="0"/>
                  <a:t> (12</a:t>
                </a:r>
                <a:r>
                  <a:rPr lang="ru-RU" dirty="0" smtClean="0"/>
                  <a:t>)</a:t>
                </a:r>
                <a:endParaRPr lang="ru-RU" dirty="0">
                  <a:effectLst/>
                </a:endParaRPr>
              </a:p>
              <a:p>
                <a:pPr marL="0" indent="0" algn="just">
                  <a:buNone/>
                </a:pPr>
                <a:r>
                  <a:rPr lang="en-US" dirty="0" smtClean="0"/>
                  <a:t>According to (8),</a:t>
                </a:r>
                <a:endParaRPr lang="ru-RU" dirty="0">
                  <a:effectLst/>
                </a:endParaRPr>
              </a:p>
              <a:p>
                <a:pPr marL="0" indent="0" algn="just">
                  <a:buNone/>
                </a:pPr>
                <a14:m>
                  <m:oMath xmlns:m="http://schemas.openxmlformats.org/officeDocument/2006/math">
                    <m:nary>
                      <m:naryPr>
                        <m:ctrlPr>
                          <a:rPr lang="ru-RU" i="1">
                            <a:latin typeface="Cambria Math"/>
                          </a:rPr>
                        </m:ctrlPr>
                      </m:naryPr>
                      <m:sub>
                        <m:r>
                          <a:rPr lang="ru-RU" i="1">
                            <a:latin typeface="Cambria Math"/>
                          </a:rPr>
                          <m:t>−∞</m:t>
                        </m:r>
                      </m:sub>
                      <m:sup>
                        <m:r>
                          <a:rPr lang="ru-RU" i="1">
                            <a:latin typeface="Cambria Math"/>
                          </a:rPr>
                          <m:t>+∞</m:t>
                        </m:r>
                      </m:sup>
                      <m:e>
                        <m:f>
                          <m:fPr>
                            <m:ctrlPr>
                              <a:rPr lang="ru-RU" i="1">
                                <a:latin typeface="Cambria Math"/>
                              </a:rPr>
                            </m:ctrlPr>
                          </m:fPr>
                          <m:num>
                            <m:r>
                              <a:rPr lang="ru-RU" i="1">
                                <a:latin typeface="Cambria Math"/>
                              </a:rPr>
                              <m:t>𝑖</m:t>
                            </m:r>
                            <m:r>
                              <a:rPr lang="ru-RU" i="1">
                                <a:latin typeface="Cambria Math"/>
                              </a:rPr>
                              <m:t>𝜔</m:t>
                            </m:r>
                          </m:num>
                          <m:den>
                            <m:sSub>
                              <m:sSubPr>
                                <m:ctrlPr>
                                  <a:rPr lang="ru-RU" i="1">
                                    <a:latin typeface="Cambria Math"/>
                                  </a:rPr>
                                </m:ctrlPr>
                              </m:sSubPr>
                              <m:e>
                                <m:r>
                                  <a:rPr lang="ru-RU" i="1">
                                    <a:latin typeface="Cambria Math"/>
                                  </a:rPr>
                                  <m:t>𝜔</m:t>
                                </m:r>
                              </m:e>
                              <m:sub>
                                <m:r>
                                  <a:rPr lang="ru-RU" i="1">
                                    <a:latin typeface="Cambria Math"/>
                                  </a:rPr>
                                  <m:t>0</m:t>
                                </m:r>
                              </m:sub>
                            </m:sSub>
                          </m:den>
                        </m:f>
                      </m:e>
                    </m:nary>
                    <m:acc>
                      <m:accPr>
                        <m:chr m:val="̃"/>
                        <m:ctrlPr>
                          <a:rPr lang="ru-RU" i="1">
                            <a:latin typeface="Cambria Math"/>
                          </a:rPr>
                        </m:ctrlPr>
                      </m:accPr>
                      <m:e>
                        <m:r>
                          <a:rPr lang="ru-RU" i="1">
                            <a:latin typeface="Cambria Math"/>
                          </a:rPr>
                          <m:t>𝑔</m:t>
                        </m:r>
                      </m:e>
                    </m:acc>
                    <m:d>
                      <m:dPr>
                        <m:ctrlPr>
                          <a:rPr lang="ru-RU" i="1">
                            <a:latin typeface="Cambria Math"/>
                          </a:rPr>
                        </m:ctrlPr>
                      </m:dPr>
                      <m:e>
                        <m:r>
                          <a:rPr lang="ru-RU" i="1">
                            <a:latin typeface="Cambria Math"/>
                          </a:rPr>
                          <m:t>𝜔</m:t>
                        </m:r>
                      </m:e>
                    </m:d>
                    <m:sSup>
                      <m:sSupPr>
                        <m:ctrlPr>
                          <a:rPr lang="ru-RU" i="1">
                            <a:latin typeface="Cambria Math"/>
                          </a:rPr>
                        </m:ctrlPr>
                      </m:sSupPr>
                      <m:e>
                        <m:r>
                          <a:rPr lang="ru-RU" i="1">
                            <a:latin typeface="Cambria Math"/>
                          </a:rPr>
                          <m:t>𝑒</m:t>
                        </m:r>
                      </m:e>
                      <m:sup>
                        <m:r>
                          <a:rPr lang="ru-RU" i="1">
                            <a:latin typeface="Cambria Math"/>
                          </a:rPr>
                          <m:t>𝑖</m:t>
                        </m:r>
                        <m:r>
                          <a:rPr lang="ru-RU" i="1">
                            <a:latin typeface="Cambria Math"/>
                          </a:rPr>
                          <m:t>𝜔</m:t>
                        </m:r>
                        <m:d>
                          <m:dPr>
                            <m:ctrlPr>
                              <a:rPr lang="ru-RU" i="1">
                                <a:latin typeface="Cambria Math"/>
                              </a:rPr>
                            </m:ctrlPr>
                          </m:dPr>
                          <m:e>
                            <m:r>
                              <a:rPr lang="ru-RU" i="1">
                                <a:latin typeface="Cambria Math"/>
                              </a:rPr>
                              <m:t>𝑡</m:t>
                            </m:r>
                            <m:r>
                              <a:rPr lang="ru-RU" i="1">
                                <a:latin typeface="Cambria Math"/>
                              </a:rPr>
                              <m:t>+</m:t>
                            </m:r>
                            <m:f>
                              <m:fPr>
                                <m:ctrlPr>
                                  <a:rPr lang="ru-RU" i="1">
                                    <a:latin typeface="Cambria Math"/>
                                  </a:rPr>
                                </m:ctrlPr>
                              </m:fPr>
                              <m:num>
                                <m:r>
                                  <a:rPr lang="ru-RU" i="1">
                                    <a:latin typeface="Cambria Math"/>
                                  </a:rPr>
                                  <m:t>𝜉</m:t>
                                </m:r>
                                <m:r>
                                  <a:rPr lang="ru-RU" i="1">
                                    <a:latin typeface="Cambria Math"/>
                                  </a:rPr>
                                  <m:t>𝑥</m:t>
                                </m:r>
                              </m:num>
                              <m:den>
                                <m:sSub>
                                  <m:sSubPr>
                                    <m:ctrlPr>
                                      <a:rPr lang="ru-RU" i="1">
                                        <a:latin typeface="Cambria Math"/>
                                      </a:rPr>
                                    </m:ctrlPr>
                                  </m:sSubPr>
                                  <m:e>
                                    <m:r>
                                      <a:rPr lang="ru-RU" i="1">
                                        <a:latin typeface="Cambria Math"/>
                                      </a:rPr>
                                      <m:t>𝜔</m:t>
                                    </m:r>
                                  </m:e>
                                  <m:sub>
                                    <m:r>
                                      <a:rPr lang="ru-RU" i="1">
                                        <a:latin typeface="Cambria Math"/>
                                      </a:rPr>
                                      <m:t>0</m:t>
                                    </m:r>
                                  </m:sub>
                                </m:sSub>
                              </m:den>
                            </m:f>
                          </m:e>
                        </m:d>
                      </m:sup>
                    </m:sSup>
                    <m:r>
                      <a:rPr lang="ru-RU" i="1">
                        <a:latin typeface="Cambria Math"/>
                      </a:rPr>
                      <m:t>𝑑</m:t>
                    </m:r>
                    <m:r>
                      <a:rPr lang="ru-RU" i="1">
                        <a:latin typeface="Cambria Math"/>
                      </a:rPr>
                      <m:t>𝜔</m:t>
                    </m:r>
                    <m:r>
                      <a:rPr lang="ru-RU" i="1">
                        <a:latin typeface="Cambria Math"/>
                      </a:rPr>
                      <m:t>=</m:t>
                    </m:r>
                    <m:f>
                      <m:fPr>
                        <m:ctrlPr>
                          <a:rPr lang="ru-RU" i="1">
                            <a:latin typeface="Cambria Math"/>
                          </a:rPr>
                        </m:ctrlPr>
                      </m:fPr>
                      <m:num>
                        <m:r>
                          <a:rPr lang="ru-RU" i="1">
                            <a:latin typeface="Cambria Math"/>
                          </a:rPr>
                          <m:t>𝑑</m:t>
                        </m:r>
                      </m:num>
                      <m:den>
                        <m:r>
                          <a:rPr lang="ru-RU" i="1">
                            <a:latin typeface="Cambria Math"/>
                          </a:rPr>
                          <m:t>𝑥𝑑</m:t>
                        </m:r>
                        <m:r>
                          <a:rPr lang="ru-RU" i="1">
                            <a:latin typeface="Cambria Math"/>
                          </a:rPr>
                          <m:t>𝜉</m:t>
                        </m:r>
                      </m:den>
                    </m:f>
                    <m:d>
                      <m:dPr>
                        <m:begChr m:val="["/>
                        <m:endChr m:val="]"/>
                        <m:ctrlPr>
                          <a:rPr lang="ru-RU" i="1">
                            <a:latin typeface="Cambria Math"/>
                          </a:rPr>
                        </m:ctrlPr>
                      </m:dPr>
                      <m:e>
                        <m:r>
                          <a:rPr lang="ru-RU" i="1">
                            <a:latin typeface="Cambria Math"/>
                          </a:rPr>
                          <m:t>𝑔</m:t>
                        </m:r>
                        <m:d>
                          <m:dPr>
                            <m:ctrlPr>
                              <a:rPr lang="ru-RU" i="1">
                                <a:latin typeface="Cambria Math"/>
                              </a:rPr>
                            </m:ctrlPr>
                          </m:dPr>
                          <m:e>
                            <m:r>
                              <a:rPr lang="ru-RU" i="1">
                                <a:latin typeface="Cambria Math"/>
                              </a:rPr>
                              <m:t>𝑡</m:t>
                            </m:r>
                            <m:r>
                              <a:rPr lang="ru-RU" i="1">
                                <a:latin typeface="Cambria Math"/>
                              </a:rPr>
                              <m:t>+</m:t>
                            </m:r>
                            <m:f>
                              <m:fPr>
                                <m:ctrlPr>
                                  <a:rPr lang="ru-RU" i="1">
                                    <a:latin typeface="Cambria Math"/>
                                  </a:rPr>
                                </m:ctrlPr>
                              </m:fPr>
                              <m:num>
                                <m:r>
                                  <a:rPr lang="ru-RU" i="1">
                                    <a:latin typeface="Cambria Math"/>
                                  </a:rPr>
                                  <m:t>𝑥</m:t>
                                </m:r>
                                <m:r>
                                  <a:rPr lang="ru-RU" i="1">
                                    <a:latin typeface="Cambria Math"/>
                                  </a:rPr>
                                  <m:t>𝜉</m:t>
                                </m:r>
                              </m:num>
                              <m:den>
                                <m:sSub>
                                  <m:sSubPr>
                                    <m:ctrlPr>
                                      <a:rPr lang="ru-RU" i="1">
                                        <a:latin typeface="Cambria Math"/>
                                      </a:rPr>
                                    </m:ctrlPr>
                                  </m:sSubPr>
                                  <m:e>
                                    <m:r>
                                      <a:rPr lang="ru-RU" i="1">
                                        <a:latin typeface="Cambria Math"/>
                                      </a:rPr>
                                      <m:t>𝜔</m:t>
                                    </m:r>
                                  </m:e>
                                  <m:sub>
                                    <m:r>
                                      <a:rPr lang="ru-RU" i="1">
                                        <a:latin typeface="Cambria Math"/>
                                      </a:rPr>
                                      <m:t>0</m:t>
                                    </m:r>
                                  </m:sub>
                                </m:sSub>
                              </m:den>
                            </m:f>
                          </m:e>
                        </m:d>
                      </m:e>
                    </m:d>
                  </m:oMath>
                </a14:m>
                <a:r>
                  <a:rPr lang="ru-RU" dirty="0"/>
                  <a:t> (13</a:t>
                </a:r>
                <a:r>
                  <a:rPr lang="ru-RU" dirty="0" smtClean="0"/>
                  <a:t>)</a:t>
                </a:r>
                <a:endParaRPr lang="ru-RU" dirty="0">
                  <a:effectLst/>
                </a:endParaRPr>
              </a:p>
              <a:p>
                <a:pPr marL="0" indent="0" algn="just">
                  <a:buNone/>
                </a:pPr>
                <a:endParaRPr lang="ru-RU" altLang="ru-RU" dirty="0" smtClean="0"/>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797379" y="501424"/>
                <a:ext cx="10515600" cy="6242276"/>
              </a:xfrm>
              <a:blipFill rotWithShape="1">
                <a:blip r:embed="rId2"/>
                <a:stretch>
                  <a:fillRect l="-1217" t="-195" r="-1159"/>
                </a:stretch>
              </a:blipFill>
            </p:spPr>
            <p:txBody>
              <a:bodyPr/>
              <a:lstStyle/>
              <a:p>
                <a:r>
                  <a:rPr lang="ru-RU">
                    <a:noFill/>
                  </a:rPr>
                  <a:t> </a:t>
                </a:r>
              </a:p>
            </p:txBody>
          </p:sp>
        </mc:Fallback>
      </mc:AlternateContent>
    </p:spTree>
    <p:extLst>
      <p:ext uri="{BB962C8B-B14F-4D97-AF65-F5344CB8AC3E}">
        <p14:creationId xmlns:p14="http://schemas.microsoft.com/office/powerpoint/2010/main" val="3069948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797379" y="501424"/>
                <a:ext cx="10515600" cy="6242276"/>
              </a:xfrm>
            </p:spPr>
            <p:txBody>
              <a:bodyPr>
                <a:normAutofit/>
              </a:bodyPr>
              <a:lstStyle/>
              <a:p>
                <a:pPr marL="0" indent="0" algn="just">
                  <a:buNone/>
                </a:pPr>
                <a:r>
                  <a:rPr lang="en-US" dirty="0" smtClean="0"/>
                  <a:t>Substituting (13) into (12) and integrating by parts, we obtain</a:t>
                </a:r>
              </a:p>
              <a:p>
                <a:pPr marL="0" indent="0" algn="ctr">
                  <a:buNone/>
                </a:pPr>
                <a14:m>
                  <m:oMath xmlns:m="http://schemas.openxmlformats.org/officeDocument/2006/math">
                    <m:r>
                      <a:rPr lang="ru-RU" i="1">
                        <a:latin typeface="Cambria Math"/>
                      </a:rPr>
                      <m:t>𝑅</m:t>
                    </m:r>
                    <m:d>
                      <m:dPr>
                        <m:ctrlPr>
                          <a:rPr lang="ru-RU" i="1">
                            <a:latin typeface="Cambria Math"/>
                          </a:rPr>
                        </m:ctrlPr>
                      </m:dPr>
                      <m:e>
                        <m:r>
                          <a:rPr lang="ru-RU" i="1">
                            <a:latin typeface="Cambria Math"/>
                          </a:rPr>
                          <m:t>𝑡</m:t>
                        </m:r>
                        <m:r>
                          <a:rPr lang="ru-RU" i="1">
                            <a:latin typeface="Cambria Math"/>
                          </a:rPr>
                          <m:t>,</m:t>
                        </m:r>
                        <m:r>
                          <a:rPr lang="ru-RU" i="1">
                            <a:latin typeface="Cambria Math"/>
                          </a:rPr>
                          <m:t>𝑥</m:t>
                        </m:r>
                      </m:e>
                    </m:d>
                    <m:r>
                      <a:rPr lang="ru-RU" i="1">
                        <a:latin typeface="Cambria Math"/>
                      </a:rPr>
                      <m:t>=</m:t>
                    </m:r>
                    <m:nary>
                      <m:naryPr>
                        <m:ctrlPr>
                          <a:rPr lang="ru-RU" i="1">
                            <a:latin typeface="Cambria Math"/>
                          </a:rPr>
                        </m:ctrlPr>
                      </m:naryPr>
                      <m:sub>
                        <m:r>
                          <a:rPr lang="ru-RU" i="1">
                            <a:latin typeface="Cambria Math"/>
                          </a:rPr>
                          <m:t>−∞</m:t>
                        </m:r>
                      </m:sub>
                      <m:sup>
                        <m:r>
                          <a:rPr lang="ru-RU" i="1">
                            <a:latin typeface="Cambria Math"/>
                          </a:rPr>
                          <m:t>+∞</m:t>
                        </m:r>
                      </m:sup>
                      <m:e>
                        <m:f>
                          <m:fPr>
                            <m:ctrlPr>
                              <a:rPr lang="ru-RU" i="1">
                                <a:latin typeface="Cambria Math"/>
                              </a:rPr>
                            </m:ctrlPr>
                          </m:fPr>
                          <m:num>
                            <m:r>
                              <a:rPr lang="ru-RU" i="1">
                                <a:latin typeface="Cambria Math"/>
                              </a:rPr>
                              <m:t>1</m:t>
                            </m:r>
                          </m:num>
                          <m:den>
                            <m:r>
                              <a:rPr lang="ru-RU" i="1">
                                <a:latin typeface="Cambria Math"/>
                              </a:rPr>
                              <m:t>𝑥</m:t>
                            </m:r>
                          </m:den>
                        </m:f>
                      </m:e>
                    </m:nary>
                    <m:r>
                      <a:rPr lang="ru-RU" i="1">
                        <a:latin typeface="Cambria Math"/>
                      </a:rPr>
                      <m:t>𝐼</m:t>
                    </m:r>
                    <m:d>
                      <m:dPr>
                        <m:ctrlPr>
                          <a:rPr lang="ru-RU" i="1">
                            <a:latin typeface="Cambria Math"/>
                          </a:rPr>
                        </m:ctrlPr>
                      </m:dPr>
                      <m:e>
                        <m:r>
                          <a:rPr lang="ru-RU" i="1">
                            <a:latin typeface="Cambria Math"/>
                          </a:rPr>
                          <m:t>𝜉</m:t>
                        </m:r>
                      </m:e>
                    </m:d>
                    <m:f>
                      <m:fPr>
                        <m:ctrlPr>
                          <a:rPr lang="ru-RU" i="1">
                            <a:latin typeface="Cambria Math"/>
                          </a:rPr>
                        </m:ctrlPr>
                      </m:fPr>
                      <m:num>
                        <m:r>
                          <a:rPr lang="ru-RU" i="1">
                            <a:latin typeface="Cambria Math"/>
                          </a:rPr>
                          <m:t>𝑑</m:t>
                        </m:r>
                      </m:num>
                      <m:den>
                        <m:r>
                          <a:rPr lang="ru-RU" i="1">
                            <a:latin typeface="Cambria Math"/>
                          </a:rPr>
                          <m:t>𝑑</m:t>
                        </m:r>
                        <m:r>
                          <a:rPr lang="ru-RU" i="1">
                            <a:latin typeface="Cambria Math"/>
                          </a:rPr>
                          <m:t>𝜉</m:t>
                        </m:r>
                      </m:den>
                    </m:f>
                    <m:d>
                      <m:dPr>
                        <m:begChr m:val="["/>
                        <m:endChr m:val="]"/>
                        <m:ctrlPr>
                          <a:rPr lang="ru-RU" i="1">
                            <a:latin typeface="Cambria Math"/>
                          </a:rPr>
                        </m:ctrlPr>
                      </m:dPr>
                      <m:e>
                        <m:r>
                          <a:rPr lang="ru-RU" i="1">
                            <a:latin typeface="Cambria Math"/>
                          </a:rPr>
                          <m:t>𝑔</m:t>
                        </m:r>
                        <m:d>
                          <m:dPr>
                            <m:ctrlPr>
                              <a:rPr lang="ru-RU" i="1">
                                <a:latin typeface="Cambria Math"/>
                              </a:rPr>
                            </m:ctrlPr>
                          </m:dPr>
                          <m:e>
                            <m:r>
                              <a:rPr lang="ru-RU" i="1">
                                <a:latin typeface="Cambria Math"/>
                              </a:rPr>
                              <m:t>𝑡</m:t>
                            </m:r>
                            <m:r>
                              <a:rPr lang="ru-RU" i="1">
                                <a:latin typeface="Cambria Math"/>
                              </a:rPr>
                              <m:t>+</m:t>
                            </m:r>
                            <m:f>
                              <m:fPr>
                                <m:ctrlPr>
                                  <a:rPr lang="ru-RU" i="1">
                                    <a:latin typeface="Cambria Math"/>
                                  </a:rPr>
                                </m:ctrlPr>
                              </m:fPr>
                              <m:num>
                                <m:r>
                                  <a:rPr lang="ru-RU" i="1">
                                    <a:latin typeface="Cambria Math"/>
                                  </a:rPr>
                                  <m:t>𝜉</m:t>
                                </m:r>
                                <m:r>
                                  <a:rPr lang="ru-RU" i="1">
                                    <a:latin typeface="Cambria Math"/>
                                  </a:rPr>
                                  <m:t>𝑥</m:t>
                                </m:r>
                              </m:num>
                              <m:den>
                                <m:sSub>
                                  <m:sSubPr>
                                    <m:ctrlPr>
                                      <a:rPr lang="ru-RU" i="1">
                                        <a:latin typeface="Cambria Math"/>
                                      </a:rPr>
                                    </m:ctrlPr>
                                  </m:sSubPr>
                                  <m:e>
                                    <m:r>
                                      <a:rPr lang="ru-RU" i="1">
                                        <a:latin typeface="Cambria Math"/>
                                      </a:rPr>
                                      <m:t>𝜔</m:t>
                                    </m:r>
                                  </m:e>
                                  <m:sub>
                                    <m:r>
                                      <a:rPr lang="ru-RU" i="1">
                                        <a:latin typeface="Cambria Math"/>
                                      </a:rPr>
                                      <m:t>0</m:t>
                                    </m:r>
                                  </m:sub>
                                </m:sSub>
                              </m:den>
                            </m:f>
                          </m:e>
                        </m:d>
                      </m:e>
                    </m:d>
                    <m:r>
                      <a:rPr lang="ru-RU" i="1">
                        <a:latin typeface="Cambria Math"/>
                      </a:rPr>
                      <m:t>𝑑</m:t>
                    </m:r>
                    <m:r>
                      <a:rPr lang="ru-RU" i="1">
                        <a:latin typeface="Cambria Math"/>
                      </a:rPr>
                      <m:t>𝜉</m:t>
                    </m:r>
                    <m:r>
                      <a:rPr lang="ru-RU" i="1">
                        <a:latin typeface="Cambria Math"/>
                      </a:rPr>
                      <m:t>=</m:t>
                    </m:r>
                    <m:f>
                      <m:fPr>
                        <m:ctrlPr>
                          <a:rPr lang="ru-RU" i="1">
                            <a:latin typeface="Cambria Math"/>
                          </a:rPr>
                        </m:ctrlPr>
                      </m:fPr>
                      <m:num>
                        <m:r>
                          <a:rPr lang="ru-RU" i="1">
                            <a:latin typeface="Cambria Math"/>
                          </a:rPr>
                          <m:t>1</m:t>
                        </m:r>
                      </m:num>
                      <m:den>
                        <m:r>
                          <a:rPr lang="ru-RU" i="1">
                            <a:latin typeface="Cambria Math"/>
                          </a:rPr>
                          <m:t>𝑥</m:t>
                        </m:r>
                      </m:den>
                    </m:f>
                    <m:nary>
                      <m:naryPr>
                        <m:ctrlPr>
                          <a:rPr lang="ru-RU" i="1">
                            <a:latin typeface="Cambria Math"/>
                          </a:rPr>
                        </m:ctrlPr>
                      </m:naryPr>
                      <m:sub>
                        <m:r>
                          <a:rPr lang="ru-RU" i="1">
                            <a:latin typeface="Cambria Math"/>
                          </a:rPr>
                          <m:t>−∞</m:t>
                        </m:r>
                      </m:sub>
                      <m:sup>
                        <m:r>
                          <a:rPr lang="ru-RU" i="1">
                            <a:latin typeface="Cambria Math"/>
                          </a:rPr>
                          <m:t>+∞</m:t>
                        </m:r>
                      </m:sup>
                      <m:e>
                        <m:f>
                          <m:fPr>
                            <m:ctrlPr>
                              <a:rPr lang="ru-RU" i="1">
                                <a:latin typeface="Cambria Math"/>
                              </a:rPr>
                            </m:ctrlPr>
                          </m:fPr>
                          <m:num>
                            <m:r>
                              <a:rPr lang="ru-RU" i="1">
                                <a:latin typeface="Cambria Math"/>
                              </a:rPr>
                              <m:t>𝑑𝑙</m:t>
                            </m:r>
                          </m:num>
                          <m:den>
                            <m:r>
                              <a:rPr lang="ru-RU" i="1">
                                <a:latin typeface="Cambria Math"/>
                              </a:rPr>
                              <m:t>𝑑</m:t>
                            </m:r>
                            <m:r>
                              <a:rPr lang="ru-RU" i="1">
                                <a:latin typeface="Cambria Math"/>
                              </a:rPr>
                              <m:t>𝜉</m:t>
                            </m:r>
                          </m:den>
                        </m:f>
                      </m:e>
                    </m:nary>
                    <m:r>
                      <a:rPr lang="ru-RU" i="1">
                        <a:latin typeface="Cambria Math"/>
                      </a:rPr>
                      <m:t>𝑔</m:t>
                    </m:r>
                    <m:d>
                      <m:dPr>
                        <m:begChr m:val="["/>
                        <m:endChr m:val="]"/>
                        <m:ctrlPr>
                          <a:rPr lang="ru-RU" i="1">
                            <a:latin typeface="Cambria Math"/>
                          </a:rPr>
                        </m:ctrlPr>
                      </m:dPr>
                      <m:e>
                        <m:r>
                          <a:rPr lang="ru-RU" i="1">
                            <a:latin typeface="Cambria Math"/>
                          </a:rPr>
                          <m:t>𝑡</m:t>
                        </m:r>
                        <m:r>
                          <a:rPr lang="ru-RU" i="1">
                            <a:latin typeface="Cambria Math"/>
                          </a:rPr>
                          <m:t>+</m:t>
                        </m:r>
                        <m:f>
                          <m:fPr>
                            <m:ctrlPr>
                              <a:rPr lang="ru-RU" i="1">
                                <a:latin typeface="Cambria Math"/>
                              </a:rPr>
                            </m:ctrlPr>
                          </m:fPr>
                          <m:num>
                            <m:r>
                              <a:rPr lang="ru-RU" i="1">
                                <a:latin typeface="Cambria Math"/>
                              </a:rPr>
                              <m:t>𝜉</m:t>
                            </m:r>
                            <m:r>
                              <a:rPr lang="ru-RU" i="1">
                                <a:latin typeface="Cambria Math"/>
                              </a:rPr>
                              <m:t>𝑥</m:t>
                            </m:r>
                          </m:num>
                          <m:den>
                            <m:sSub>
                              <m:sSubPr>
                                <m:ctrlPr>
                                  <a:rPr lang="ru-RU" i="1">
                                    <a:latin typeface="Cambria Math"/>
                                  </a:rPr>
                                </m:ctrlPr>
                              </m:sSubPr>
                              <m:e>
                                <m:r>
                                  <a:rPr lang="ru-RU" i="1">
                                    <a:latin typeface="Cambria Math"/>
                                  </a:rPr>
                                  <m:t>𝜔</m:t>
                                </m:r>
                              </m:e>
                              <m:sub>
                                <m:r>
                                  <a:rPr lang="ru-RU" i="1">
                                    <a:latin typeface="Cambria Math"/>
                                  </a:rPr>
                                  <m:t>0</m:t>
                                </m:r>
                              </m:sub>
                            </m:sSub>
                          </m:den>
                        </m:f>
                      </m:e>
                    </m:d>
                    <m:r>
                      <a:rPr lang="ru-RU" i="1">
                        <a:latin typeface="Cambria Math"/>
                      </a:rPr>
                      <m:t>𝑑</m:t>
                    </m:r>
                    <m:r>
                      <a:rPr lang="ru-RU" i="1">
                        <a:latin typeface="Cambria Math"/>
                      </a:rPr>
                      <m:t>𝜉</m:t>
                    </m:r>
                  </m:oMath>
                </a14:m>
                <a:r>
                  <a:rPr lang="ru-RU" dirty="0"/>
                  <a:t> (</a:t>
                </a:r>
                <a:r>
                  <a:rPr lang="ru-RU" dirty="0" smtClean="0"/>
                  <a:t>14)</a:t>
                </a:r>
                <a:endParaRPr lang="en-US" dirty="0" smtClean="0"/>
              </a:p>
              <a:p>
                <a:pPr marL="0" indent="0" algn="just">
                  <a:buNone/>
                </a:pPr>
                <a:r>
                  <a:rPr lang="en-US" dirty="0"/>
                  <a:t>Dependence (14) is especially clear when the current distribution is constant in the opening:</a:t>
                </a:r>
                <a:r>
                  <a:rPr lang="ru-RU" dirty="0"/>
                  <a:t> </a:t>
                </a:r>
                <a:endParaRPr lang="ru-RU" dirty="0">
                  <a:effectLst/>
                </a:endParaRPr>
              </a:p>
              <a:p>
                <a:pPr marL="0" indent="0" algn="ctr">
                  <a:buNone/>
                </a:pPr>
                <a14:m>
                  <m:oMath xmlns:m="http://schemas.openxmlformats.org/officeDocument/2006/math">
                    <m:r>
                      <a:rPr lang="ru-RU" i="1">
                        <a:latin typeface="Cambria Math"/>
                      </a:rPr>
                      <m:t>𝐼</m:t>
                    </m:r>
                    <m:d>
                      <m:dPr>
                        <m:ctrlPr>
                          <a:rPr lang="ru-RU" i="1">
                            <a:latin typeface="Cambria Math"/>
                          </a:rPr>
                        </m:ctrlPr>
                      </m:dPr>
                      <m:e>
                        <m:r>
                          <a:rPr lang="ru-RU" i="1">
                            <a:latin typeface="Cambria Math"/>
                          </a:rPr>
                          <m:t>𝜉</m:t>
                        </m:r>
                      </m:e>
                    </m:d>
                    <m:r>
                      <a:rPr lang="ru-RU" i="1">
                        <a:latin typeface="Cambria Math"/>
                      </a:rPr>
                      <m:t>=</m:t>
                    </m:r>
                    <m:d>
                      <m:dPr>
                        <m:begChr m:val="{"/>
                        <m:endChr m:val="}"/>
                        <m:ctrlPr>
                          <a:rPr lang="ru-RU" i="1">
                            <a:latin typeface="Cambria Math"/>
                          </a:rPr>
                        </m:ctrlPr>
                      </m:dPr>
                      <m:e>
                        <m:eqArr>
                          <m:eqArrPr>
                            <m:ctrlPr>
                              <a:rPr lang="ru-RU" i="1">
                                <a:latin typeface="Cambria Math"/>
                              </a:rPr>
                            </m:ctrlPr>
                          </m:eqArrPr>
                          <m:e>
                            <m:f>
                              <m:fPr>
                                <m:ctrlPr>
                                  <a:rPr lang="ru-RU" i="1">
                                    <a:latin typeface="Cambria Math"/>
                                  </a:rPr>
                                </m:ctrlPr>
                              </m:fPr>
                              <m:num>
                                <m:r>
                                  <a:rPr lang="ru-RU" i="1">
                                    <a:latin typeface="Cambria Math"/>
                                  </a:rPr>
                                  <m:t>1</m:t>
                                </m:r>
                              </m:num>
                              <m:den>
                                <m:r>
                                  <a:rPr lang="ru-RU" i="1">
                                    <a:latin typeface="Cambria Math"/>
                                  </a:rPr>
                                  <m:t>2</m:t>
                                </m:r>
                                <m:r>
                                  <a:rPr lang="ru-RU" i="1">
                                    <a:latin typeface="Cambria Math"/>
                                  </a:rPr>
                                  <m:t>𝑎</m:t>
                                </m:r>
                              </m:den>
                            </m:f>
                            <m:r>
                              <a:rPr lang="ru-RU" i="1">
                                <a:latin typeface="Cambria Math"/>
                              </a:rPr>
                              <m:t>,</m:t>
                            </m:r>
                            <m:r>
                              <a:rPr lang="en-US" b="0" i="1" smtClean="0">
                                <a:latin typeface="Cambria Math"/>
                              </a:rPr>
                              <m:t>𝑎𝑡</m:t>
                            </m:r>
                            <m:r>
                              <a:rPr lang="en-US" b="0" i="1" smtClean="0">
                                <a:latin typeface="Cambria Math"/>
                              </a:rPr>
                              <m:t> </m:t>
                            </m:r>
                            <m:d>
                              <m:dPr>
                                <m:begChr m:val="|"/>
                                <m:endChr m:val="|"/>
                                <m:ctrlPr>
                                  <a:rPr lang="ru-RU" i="1">
                                    <a:latin typeface="Cambria Math"/>
                                  </a:rPr>
                                </m:ctrlPr>
                              </m:dPr>
                              <m:e>
                                <m:r>
                                  <a:rPr lang="ru-RU" i="1">
                                    <a:latin typeface="Cambria Math"/>
                                  </a:rPr>
                                  <m:t>𝜉</m:t>
                                </m:r>
                              </m:e>
                            </m:d>
                            <m:r>
                              <a:rPr lang="ru-RU" i="1">
                                <a:latin typeface="Cambria Math"/>
                              </a:rPr>
                              <m:t>⩽</m:t>
                            </m:r>
                            <m:r>
                              <a:rPr lang="ru-RU" i="1">
                                <a:latin typeface="Cambria Math"/>
                              </a:rPr>
                              <m:t>𝑎</m:t>
                            </m:r>
                          </m:e>
                          <m:e>
                            <m:r>
                              <a:rPr lang="ru-RU" i="1">
                                <a:latin typeface="Cambria Math"/>
                              </a:rPr>
                              <m:t>0,</m:t>
                            </m:r>
                            <m:r>
                              <a:rPr lang="en-US" b="0" i="1" smtClean="0">
                                <a:latin typeface="Cambria Math"/>
                              </a:rPr>
                              <m:t>𝑎𝑡</m:t>
                            </m:r>
                            <m:r>
                              <a:rPr lang="en-US" b="0" i="1" smtClean="0">
                                <a:latin typeface="Cambria Math"/>
                              </a:rPr>
                              <m:t> </m:t>
                            </m:r>
                            <m:d>
                              <m:dPr>
                                <m:begChr m:val="|"/>
                                <m:endChr m:val="|"/>
                                <m:ctrlPr>
                                  <a:rPr lang="ru-RU" i="1">
                                    <a:latin typeface="Cambria Math"/>
                                  </a:rPr>
                                </m:ctrlPr>
                              </m:dPr>
                              <m:e>
                                <m:r>
                                  <a:rPr lang="ru-RU" i="1">
                                    <a:latin typeface="Cambria Math"/>
                                  </a:rPr>
                                  <m:t>𝜉</m:t>
                                </m:r>
                              </m:e>
                            </m:d>
                            <m:r>
                              <a:rPr lang="ru-RU" i="1">
                                <a:latin typeface="Cambria Math"/>
                              </a:rPr>
                              <m:t>&gt;</m:t>
                            </m:r>
                            <m:r>
                              <a:rPr lang="ru-RU" i="1">
                                <a:latin typeface="Cambria Math"/>
                              </a:rPr>
                              <m:t>𝑎</m:t>
                            </m:r>
                          </m:e>
                        </m:eqArr>
                      </m:e>
                    </m:d>
                  </m:oMath>
                </a14:m>
                <a:r>
                  <a:rPr lang="ru-RU" dirty="0"/>
                  <a:t> (</a:t>
                </a:r>
                <a:r>
                  <a:rPr lang="ru-RU" dirty="0" smtClean="0"/>
                  <a:t>15)</a:t>
                </a:r>
                <a:endParaRPr lang="en-US" dirty="0" smtClean="0"/>
              </a:p>
              <a:p>
                <a:pPr marL="0" indent="0">
                  <a:buNone/>
                </a:pPr>
                <a:r>
                  <a:rPr lang="en-US" dirty="0" smtClean="0"/>
                  <a:t>and</a:t>
                </a:r>
                <a:endParaRPr lang="ru-RU" dirty="0">
                  <a:effectLst/>
                </a:endParaRPr>
              </a:p>
              <a:p>
                <a:pPr marL="0" indent="0" algn="ctr">
                  <a:buNone/>
                </a:pPr>
                <a14:m>
                  <m:oMath xmlns:m="http://schemas.openxmlformats.org/officeDocument/2006/math">
                    <m:f>
                      <m:fPr>
                        <m:ctrlPr>
                          <a:rPr lang="ru-RU" i="1">
                            <a:latin typeface="Cambria Math"/>
                          </a:rPr>
                        </m:ctrlPr>
                      </m:fPr>
                      <m:num>
                        <m:r>
                          <a:rPr lang="ru-RU" i="1">
                            <a:latin typeface="Cambria Math"/>
                          </a:rPr>
                          <m:t>𝑑𝑙</m:t>
                        </m:r>
                      </m:num>
                      <m:den>
                        <m:r>
                          <a:rPr lang="ru-RU" i="1">
                            <a:latin typeface="Cambria Math"/>
                          </a:rPr>
                          <m:t>𝑑</m:t>
                        </m:r>
                        <m:r>
                          <a:rPr lang="ru-RU" i="1">
                            <a:latin typeface="Cambria Math"/>
                          </a:rPr>
                          <m:t>𝜉</m:t>
                        </m:r>
                      </m:den>
                    </m:f>
                    <m:r>
                      <a:rPr lang="ru-RU" i="1">
                        <a:latin typeface="Cambria Math"/>
                      </a:rPr>
                      <m:t>=</m:t>
                    </m:r>
                    <m:f>
                      <m:fPr>
                        <m:ctrlPr>
                          <a:rPr lang="ru-RU" i="1">
                            <a:latin typeface="Cambria Math"/>
                          </a:rPr>
                        </m:ctrlPr>
                      </m:fPr>
                      <m:num>
                        <m:r>
                          <a:rPr lang="ru-RU" i="1">
                            <a:latin typeface="Cambria Math"/>
                          </a:rPr>
                          <m:t>𝛿</m:t>
                        </m:r>
                        <m:d>
                          <m:dPr>
                            <m:ctrlPr>
                              <a:rPr lang="ru-RU" i="1">
                                <a:latin typeface="Cambria Math"/>
                              </a:rPr>
                            </m:ctrlPr>
                          </m:dPr>
                          <m:e>
                            <m:r>
                              <a:rPr lang="ru-RU" i="1">
                                <a:latin typeface="Cambria Math"/>
                              </a:rPr>
                              <m:t>𝜉</m:t>
                            </m:r>
                            <m:r>
                              <a:rPr lang="ru-RU" i="1">
                                <a:latin typeface="Cambria Math"/>
                              </a:rPr>
                              <m:t>+</m:t>
                            </m:r>
                            <m:r>
                              <a:rPr lang="ru-RU" i="1">
                                <a:latin typeface="Cambria Math"/>
                              </a:rPr>
                              <m:t>𝑎</m:t>
                            </m:r>
                          </m:e>
                        </m:d>
                        <m:r>
                          <a:rPr lang="ru-RU" i="1">
                            <a:latin typeface="Cambria Math"/>
                          </a:rPr>
                          <m:t>−</m:t>
                        </m:r>
                        <m:r>
                          <a:rPr lang="ru-RU" i="1">
                            <a:latin typeface="Cambria Math"/>
                          </a:rPr>
                          <m:t>𝛿</m:t>
                        </m:r>
                        <m:d>
                          <m:dPr>
                            <m:ctrlPr>
                              <a:rPr lang="ru-RU" i="1">
                                <a:latin typeface="Cambria Math"/>
                              </a:rPr>
                            </m:ctrlPr>
                          </m:dPr>
                          <m:e>
                            <m:r>
                              <a:rPr lang="ru-RU" i="1">
                                <a:latin typeface="Cambria Math"/>
                              </a:rPr>
                              <m:t>𝜉</m:t>
                            </m:r>
                            <m:r>
                              <a:rPr lang="ru-RU" i="1">
                                <a:latin typeface="Cambria Math"/>
                              </a:rPr>
                              <m:t>−</m:t>
                            </m:r>
                            <m:r>
                              <a:rPr lang="ru-RU" i="1">
                                <a:latin typeface="Cambria Math"/>
                              </a:rPr>
                              <m:t>𝑎</m:t>
                            </m:r>
                          </m:e>
                        </m:d>
                      </m:num>
                      <m:den>
                        <m:r>
                          <a:rPr lang="ru-RU" i="1">
                            <a:latin typeface="Cambria Math"/>
                          </a:rPr>
                          <m:t>2</m:t>
                        </m:r>
                        <m:r>
                          <a:rPr lang="ru-RU" i="1">
                            <a:latin typeface="Cambria Math"/>
                          </a:rPr>
                          <m:t>𝑎</m:t>
                        </m:r>
                      </m:den>
                    </m:f>
                  </m:oMath>
                </a14:m>
                <a:r>
                  <a:rPr lang="ru-RU" dirty="0"/>
                  <a:t> (16)</a:t>
                </a:r>
                <a:endParaRPr lang="ru-RU" dirty="0">
                  <a:effectLst/>
                </a:endParaRPr>
              </a:p>
              <a:p>
                <a:pPr marL="0" indent="0">
                  <a:buNone/>
                </a:pPr>
                <a:r>
                  <a:rPr lang="en-US" dirty="0"/>
                  <a:t>Substituting (16) into (14) gives</a:t>
                </a:r>
                <a:endParaRPr lang="en-US" dirty="0" smtClean="0"/>
              </a:p>
              <a:p>
                <a:pPr marL="0" indent="0" algn="ctr">
                  <a:buNone/>
                </a:pPr>
                <a14:m>
                  <m:oMath xmlns:m="http://schemas.openxmlformats.org/officeDocument/2006/math">
                    <m:r>
                      <a:rPr lang="ru-RU" i="1">
                        <a:latin typeface="Cambria Math"/>
                      </a:rPr>
                      <m:t>𝑅</m:t>
                    </m:r>
                    <m:d>
                      <m:dPr>
                        <m:ctrlPr>
                          <a:rPr lang="ru-RU" i="1">
                            <a:latin typeface="Cambria Math"/>
                          </a:rPr>
                        </m:ctrlPr>
                      </m:dPr>
                      <m:e>
                        <m:r>
                          <a:rPr lang="ru-RU" i="1">
                            <a:latin typeface="Cambria Math"/>
                          </a:rPr>
                          <m:t>𝑡</m:t>
                        </m:r>
                        <m:r>
                          <a:rPr lang="ru-RU" i="1">
                            <a:latin typeface="Cambria Math"/>
                          </a:rPr>
                          <m:t>,</m:t>
                        </m:r>
                        <m:r>
                          <a:rPr lang="ru-RU" i="1">
                            <a:latin typeface="Cambria Math"/>
                          </a:rPr>
                          <m:t>𝑥</m:t>
                        </m:r>
                      </m:e>
                    </m:d>
                    <m:r>
                      <a:rPr lang="ru-RU" i="1">
                        <a:latin typeface="Cambria Math"/>
                      </a:rPr>
                      <m:t>=</m:t>
                    </m:r>
                    <m:f>
                      <m:fPr>
                        <m:ctrlPr>
                          <a:rPr lang="ru-RU" i="1">
                            <a:latin typeface="Cambria Math"/>
                          </a:rPr>
                        </m:ctrlPr>
                      </m:fPr>
                      <m:num>
                        <m:r>
                          <a:rPr lang="ru-RU" i="1">
                            <a:latin typeface="Cambria Math"/>
                          </a:rPr>
                          <m:t>1</m:t>
                        </m:r>
                      </m:num>
                      <m:den>
                        <m:r>
                          <a:rPr lang="ru-RU" i="1">
                            <a:latin typeface="Cambria Math"/>
                          </a:rPr>
                          <m:t>2</m:t>
                        </m:r>
                        <m:r>
                          <a:rPr lang="ru-RU" i="1">
                            <a:latin typeface="Cambria Math"/>
                          </a:rPr>
                          <m:t>𝑎𝑥</m:t>
                        </m:r>
                      </m:den>
                    </m:f>
                    <m:d>
                      <m:dPr>
                        <m:begChr m:val="{"/>
                        <m:endChr m:val="}"/>
                        <m:ctrlPr>
                          <a:rPr lang="ru-RU" i="1">
                            <a:latin typeface="Cambria Math"/>
                          </a:rPr>
                        </m:ctrlPr>
                      </m:dPr>
                      <m:e>
                        <m:r>
                          <a:rPr lang="ru-RU" i="1">
                            <a:latin typeface="Cambria Math"/>
                          </a:rPr>
                          <m:t>𝑔</m:t>
                        </m:r>
                        <m:d>
                          <m:dPr>
                            <m:ctrlPr>
                              <a:rPr lang="ru-RU" i="1">
                                <a:latin typeface="Cambria Math"/>
                              </a:rPr>
                            </m:ctrlPr>
                          </m:dPr>
                          <m:e>
                            <m:r>
                              <a:rPr lang="ru-RU" i="1">
                                <a:latin typeface="Cambria Math"/>
                              </a:rPr>
                              <m:t>𝑡</m:t>
                            </m:r>
                            <m:r>
                              <a:rPr lang="ru-RU" i="1">
                                <a:latin typeface="Cambria Math"/>
                              </a:rPr>
                              <m:t>−</m:t>
                            </m:r>
                            <m:f>
                              <m:fPr>
                                <m:ctrlPr>
                                  <a:rPr lang="ru-RU" i="1">
                                    <a:latin typeface="Cambria Math"/>
                                  </a:rPr>
                                </m:ctrlPr>
                              </m:fPr>
                              <m:num>
                                <m:r>
                                  <a:rPr lang="ru-RU" i="1">
                                    <a:latin typeface="Cambria Math"/>
                                  </a:rPr>
                                  <m:t>𝑎𝑥</m:t>
                                </m:r>
                              </m:num>
                              <m:den>
                                <m:sSub>
                                  <m:sSubPr>
                                    <m:ctrlPr>
                                      <a:rPr lang="ru-RU" i="1">
                                        <a:latin typeface="Cambria Math"/>
                                      </a:rPr>
                                    </m:ctrlPr>
                                  </m:sSubPr>
                                  <m:e>
                                    <m:r>
                                      <a:rPr lang="ru-RU" i="1">
                                        <a:latin typeface="Cambria Math"/>
                                      </a:rPr>
                                      <m:t>𝜔</m:t>
                                    </m:r>
                                  </m:e>
                                  <m:sub>
                                    <m:r>
                                      <a:rPr lang="ru-RU" i="1">
                                        <a:latin typeface="Cambria Math"/>
                                      </a:rPr>
                                      <m:t>0</m:t>
                                    </m:r>
                                  </m:sub>
                                </m:sSub>
                              </m:den>
                            </m:f>
                          </m:e>
                        </m:d>
                        <m:r>
                          <a:rPr lang="ru-RU" i="1">
                            <a:latin typeface="Cambria Math"/>
                          </a:rPr>
                          <m:t>−</m:t>
                        </m:r>
                        <m:r>
                          <a:rPr lang="ru-RU" i="1">
                            <a:latin typeface="Cambria Math"/>
                          </a:rPr>
                          <m:t>𝑔</m:t>
                        </m:r>
                        <m:d>
                          <m:dPr>
                            <m:ctrlPr>
                              <a:rPr lang="ru-RU" i="1">
                                <a:latin typeface="Cambria Math"/>
                              </a:rPr>
                            </m:ctrlPr>
                          </m:dPr>
                          <m:e>
                            <m:r>
                              <a:rPr lang="ru-RU" i="1">
                                <a:latin typeface="Cambria Math"/>
                              </a:rPr>
                              <m:t>𝑡</m:t>
                            </m:r>
                            <m:r>
                              <a:rPr lang="ru-RU" i="1">
                                <a:latin typeface="Cambria Math"/>
                              </a:rPr>
                              <m:t>+</m:t>
                            </m:r>
                            <m:f>
                              <m:fPr>
                                <m:ctrlPr>
                                  <a:rPr lang="ru-RU" i="1">
                                    <a:latin typeface="Cambria Math"/>
                                  </a:rPr>
                                </m:ctrlPr>
                              </m:fPr>
                              <m:num>
                                <m:r>
                                  <a:rPr lang="ru-RU" i="1">
                                    <a:latin typeface="Cambria Math"/>
                                  </a:rPr>
                                  <m:t>𝑎𝑥</m:t>
                                </m:r>
                              </m:num>
                              <m:den>
                                <m:sSub>
                                  <m:sSubPr>
                                    <m:ctrlPr>
                                      <a:rPr lang="ru-RU" i="1">
                                        <a:latin typeface="Cambria Math"/>
                                      </a:rPr>
                                    </m:ctrlPr>
                                  </m:sSubPr>
                                  <m:e>
                                    <m:r>
                                      <a:rPr lang="ru-RU" i="1">
                                        <a:latin typeface="Cambria Math"/>
                                      </a:rPr>
                                      <m:t>𝜔</m:t>
                                    </m:r>
                                  </m:e>
                                  <m:sub>
                                    <m:r>
                                      <a:rPr lang="ru-RU" i="1">
                                        <a:latin typeface="Cambria Math"/>
                                      </a:rPr>
                                      <m:t>0</m:t>
                                    </m:r>
                                  </m:sub>
                                </m:sSub>
                              </m:den>
                            </m:f>
                          </m:e>
                        </m:d>
                      </m:e>
                    </m:d>
                  </m:oMath>
                </a14:m>
                <a:r>
                  <a:rPr lang="ru-RU" dirty="0"/>
                  <a:t> (17</a:t>
                </a:r>
                <a:r>
                  <a:rPr lang="ru-RU" dirty="0" smtClean="0"/>
                  <a:t>)</a:t>
                </a:r>
                <a:endParaRPr lang="ru-RU" dirty="0">
                  <a:effectLst/>
                </a:endParaRPr>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797379" y="501424"/>
                <a:ext cx="10515600" cy="6242276"/>
              </a:xfrm>
              <a:blipFill rotWithShape="1">
                <a:blip r:embed="rId2"/>
                <a:stretch>
                  <a:fillRect l="-1217" t="-1563" r="-1159"/>
                </a:stretch>
              </a:blipFill>
            </p:spPr>
            <p:txBody>
              <a:bodyPr/>
              <a:lstStyle/>
              <a:p>
                <a:r>
                  <a:rPr lang="ru-RU">
                    <a:noFill/>
                  </a:rPr>
                  <a:t> </a:t>
                </a:r>
              </a:p>
            </p:txBody>
          </p:sp>
        </mc:Fallback>
      </mc:AlternateContent>
    </p:spTree>
    <p:extLst>
      <p:ext uri="{BB962C8B-B14F-4D97-AF65-F5344CB8AC3E}">
        <p14:creationId xmlns:p14="http://schemas.microsoft.com/office/powerpoint/2010/main" val="1300683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4" name="Объект 2"/>
              <p:cNvSpPr>
                <a:spLocks noGrp="1"/>
              </p:cNvSpPr>
              <p:nvPr>
                <p:ph idx="1"/>
              </p:nvPr>
            </p:nvSpPr>
            <p:spPr>
              <a:xfrm>
                <a:off x="797379" y="501424"/>
                <a:ext cx="10515600" cy="6242276"/>
              </a:xfrm>
            </p:spPr>
            <p:txBody>
              <a:bodyPr>
                <a:normAutofit fontScale="92500" lnSpcReduction="20000"/>
              </a:bodyPr>
              <a:lstStyle/>
              <a:p>
                <a:pPr marL="0" indent="0" algn="just">
                  <a:buNone/>
                </a:pPr>
                <a:r>
                  <a:rPr lang="en-US" dirty="0"/>
                  <a:t>When a pulse signal passes through the antenna, the shape of the envelope is distorted, but in some cases this is not significant and can be taken into account during subsequent signal processing. Let us consider as an example the task of detecting a target using the signal 𝑦(𝑡,𝑥)=𝑅(𝑡,𝑥)+𝑛(𝑡) at the antenna output, where </a:t>
                </a:r>
                <a:r>
                  <a:rPr lang="en-US" i="1" dirty="0"/>
                  <a:t>n(t)</a:t>
                </a:r>
                <a:r>
                  <a:rPr lang="en-US" dirty="0"/>
                  <a:t> is white noise, the variance of which will be assumed to be equal to </a:t>
                </a:r>
                <a:r>
                  <a:rPr lang="en-US" dirty="0" smtClean="0"/>
                  <a:t>unity.</a:t>
                </a:r>
                <a:endParaRPr lang="ru-RU" dirty="0"/>
              </a:p>
              <a:p>
                <a:pPr marL="0" indent="0" algn="just">
                  <a:buNone/>
                </a:pPr>
                <a:r>
                  <a:rPr lang="en-US" dirty="0"/>
                  <a:t>To suppress the noise component, the signal 𝑦(𝑡,𝑥) is passed through a matched filter, whose transition response h(t) is a mirror image of 𝑅(𝑡,𝑥) on the t axis. In order to build such a filter, you need to specify the angular coordinate of the target and the shape of the incident signal</a:t>
                </a:r>
                <a:r>
                  <a:rPr lang="en-US" dirty="0" smtClean="0"/>
                  <a:t>.</a:t>
                </a:r>
                <a:endParaRPr lang="ru-RU" dirty="0" smtClean="0"/>
              </a:p>
              <a:p>
                <a:pPr marL="0" indent="0" algn="just">
                  <a:buNone/>
                </a:pPr>
                <a:r>
                  <a:rPr lang="en-US" dirty="0"/>
                  <a:t>We will assume that the filter is “matched” with the angular </a:t>
                </a:r>
                <a:r>
                  <a:rPr lang="en-US" dirty="0" smtClean="0"/>
                  <a:t>coordinate</a:t>
                </a:r>
                <a:r>
                  <a:rPr lang="ru-RU" dirty="0" smtClean="0"/>
                  <a:t> </a:t>
                </a:r>
                <a:r>
                  <a:rPr lang="ru-RU" i="1" dirty="0" smtClean="0"/>
                  <a:t>x=x</a:t>
                </a:r>
                <a:r>
                  <a:rPr lang="ru-RU" i="1" baseline="-25000" dirty="0" smtClean="0"/>
                  <a:t>0</a:t>
                </a:r>
                <a:r>
                  <a:rPr lang="ru-RU" dirty="0" smtClean="0"/>
                  <a:t> </a:t>
                </a:r>
                <a:r>
                  <a:rPr lang="en-US" dirty="0"/>
                  <a:t>and with the </a:t>
                </a:r>
                <a:r>
                  <a:rPr lang="en-US" dirty="0" smtClean="0"/>
                  <a:t>shape</a:t>
                </a:r>
                <a:r>
                  <a:rPr lang="ru-RU" dirty="0" smtClean="0"/>
                  <a:t> </a:t>
                </a:r>
                <a:r>
                  <a:rPr lang="ru-RU" i="1" dirty="0" smtClean="0"/>
                  <a:t>g(t</a:t>
                </a:r>
                <a:r>
                  <a:rPr lang="ru-RU" i="1" dirty="0"/>
                  <a:t>)=g</a:t>
                </a:r>
                <a:r>
                  <a:rPr lang="ru-RU" i="1" baseline="-25000" dirty="0"/>
                  <a:t>0</a:t>
                </a:r>
                <a:r>
                  <a:rPr lang="ru-RU" i="1" dirty="0"/>
                  <a:t>(t</a:t>
                </a:r>
                <a:r>
                  <a:rPr lang="ru-RU" i="1" dirty="0" smtClean="0"/>
                  <a:t>)</a:t>
                </a:r>
                <a:r>
                  <a:rPr lang="ru-RU" dirty="0" smtClean="0"/>
                  <a:t>. </a:t>
                </a:r>
                <a:r>
                  <a:rPr lang="en-US" dirty="0"/>
                  <a:t>Its response to the </a:t>
                </a:r>
                <a:r>
                  <a:rPr lang="en-US" dirty="0" smtClean="0"/>
                  <a:t>signal</a:t>
                </a:r>
                <a:r>
                  <a:rPr lang="ru-RU" dirty="0" smtClean="0"/>
                  <a:t> </a:t>
                </a:r>
                <a:r>
                  <a:rPr lang="ru-RU" i="1" dirty="0" smtClean="0"/>
                  <a:t>g</a:t>
                </a:r>
                <a:r>
                  <a:rPr lang="ru-RU" i="1" baseline="-25000" dirty="0" smtClean="0"/>
                  <a:t>1</a:t>
                </a:r>
                <a:r>
                  <a:rPr lang="ru-RU" i="1" dirty="0" smtClean="0"/>
                  <a:t>(t</a:t>
                </a:r>
                <a:r>
                  <a:rPr lang="ru-RU" i="1" dirty="0"/>
                  <a:t>)</a:t>
                </a:r>
                <a:r>
                  <a:rPr lang="ru-RU" dirty="0"/>
                  <a:t>, </a:t>
                </a:r>
                <a:r>
                  <a:rPr lang="en-US" dirty="0"/>
                  <a:t>coming from direction </a:t>
                </a:r>
                <a:r>
                  <a:rPr lang="en-US" i="1" dirty="0"/>
                  <a:t>x</a:t>
                </a:r>
                <a:r>
                  <a:rPr lang="en-US" dirty="0"/>
                  <a:t> will be equal to</a:t>
                </a:r>
                <a:endParaRPr lang="ru-RU" dirty="0" smtClean="0"/>
              </a:p>
              <a:p>
                <a:pPr marL="0" indent="0" algn="ctr">
                  <a:buNone/>
                </a:pPr>
                <a14:m>
                  <m:oMath xmlns:m="http://schemas.openxmlformats.org/officeDocument/2006/math">
                    <m:r>
                      <a:rPr lang="ru-RU" i="1">
                        <a:latin typeface="Cambria Math"/>
                      </a:rPr>
                      <m:t>𝑧</m:t>
                    </m:r>
                    <m:d>
                      <m:dPr>
                        <m:ctrlPr>
                          <a:rPr lang="ru-RU" i="1">
                            <a:latin typeface="Cambria Math"/>
                          </a:rPr>
                        </m:ctrlPr>
                      </m:dPr>
                      <m:e>
                        <m:r>
                          <a:rPr lang="ru-RU" i="1">
                            <a:latin typeface="Cambria Math"/>
                          </a:rPr>
                          <m:t>𝑡</m:t>
                        </m:r>
                        <m:r>
                          <a:rPr lang="ru-RU" i="1">
                            <a:latin typeface="Cambria Math"/>
                          </a:rPr>
                          <m:t>,</m:t>
                        </m:r>
                        <m:r>
                          <a:rPr lang="ru-RU" i="1">
                            <a:latin typeface="Cambria Math"/>
                          </a:rPr>
                          <m:t>𝑥</m:t>
                        </m:r>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0,</m:t>
                            </m:r>
                          </m:sub>
                        </m:sSub>
                        <m:sSub>
                          <m:sSubPr>
                            <m:ctrlPr>
                              <a:rPr lang="ru-RU" i="1">
                                <a:latin typeface="Cambria Math"/>
                              </a:rPr>
                            </m:ctrlPr>
                          </m:sSubPr>
                          <m:e>
                            <m:r>
                              <a:rPr lang="ru-RU" i="1">
                                <a:latin typeface="Cambria Math"/>
                              </a:rPr>
                              <m:t>𝑥</m:t>
                            </m:r>
                          </m:e>
                          <m:sub>
                            <m:r>
                              <a:rPr lang="ru-RU" i="1">
                                <a:latin typeface="Cambria Math"/>
                              </a:rPr>
                              <m:t>0</m:t>
                            </m:r>
                          </m:sub>
                        </m:sSub>
                      </m:e>
                    </m:d>
                    <m:r>
                      <a:rPr lang="ru-RU" i="1">
                        <a:latin typeface="Cambria Math"/>
                      </a:rPr>
                      <m:t>=</m:t>
                    </m:r>
                    <m:sSub>
                      <m:sSubPr>
                        <m:ctrlPr>
                          <a:rPr lang="ru-RU" i="1">
                            <a:latin typeface="Cambria Math"/>
                          </a:rPr>
                        </m:ctrlPr>
                      </m:sSubPr>
                      <m:e>
                        <m:r>
                          <a:rPr lang="ru-RU" i="1">
                            <a:latin typeface="Cambria Math"/>
                          </a:rPr>
                          <m:t>𝑧</m:t>
                        </m:r>
                      </m:e>
                      <m:sub>
                        <m:r>
                          <a:rPr lang="ru-RU" i="1">
                            <a:latin typeface="Cambria Math"/>
                          </a:rPr>
                          <m:t>0</m:t>
                        </m:r>
                      </m:sub>
                    </m:sSub>
                    <m:d>
                      <m:dPr>
                        <m:ctrlPr>
                          <a:rPr lang="ru-RU" i="1">
                            <a:latin typeface="Cambria Math"/>
                          </a:rPr>
                        </m:ctrlPr>
                      </m:dPr>
                      <m:e>
                        <m:r>
                          <a:rPr lang="ru-RU" i="1">
                            <a:latin typeface="Cambria Math"/>
                          </a:rPr>
                          <m:t>𝑡</m:t>
                        </m:r>
                        <m:r>
                          <a:rPr lang="ru-RU" i="1">
                            <a:latin typeface="Cambria Math"/>
                          </a:rPr>
                          <m:t>,</m:t>
                        </m:r>
                        <m:r>
                          <a:rPr lang="ru-RU" i="1">
                            <a:latin typeface="Cambria Math"/>
                          </a:rPr>
                          <m:t>𝑥</m:t>
                        </m:r>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0</m:t>
                            </m:r>
                          </m:sub>
                        </m:sSub>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e>
                    </m:d>
                    <m:r>
                      <a:rPr lang="ru-RU" i="1">
                        <a:latin typeface="Cambria Math"/>
                      </a:rPr>
                      <m:t>+</m:t>
                    </m:r>
                    <m:r>
                      <a:rPr lang="ru-RU" i="1">
                        <a:latin typeface="Cambria Math"/>
                      </a:rPr>
                      <m:t>𝑁</m:t>
                    </m:r>
                    <m:d>
                      <m:dPr>
                        <m:ctrlPr>
                          <a:rPr lang="ru-RU" i="1">
                            <a:latin typeface="Cambria Math"/>
                          </a:rPr>
                        </m:ctrlPr>
                      </m:dPr>
                      <m:e>
                        <m:r>
                          <a:rPr lang="ru-RU" i="1">
                            <a:latin typeface="Cambria Math"/>
                          </a:rPr>
                          <m:t>𝑡</m:t>
                        </m:r>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e>
                    </m:d>
                  </m:oMath>
                </a14:m>
                <a:r>
                  <a:rPr lang="ru-RU" dirty="0"/>
                  <a:t> (19)</a:t>
                </a:r>
                <a:endParaRPr lang="ru-RU" dirty="0">
                  <a:effectLst/>
                </a:endParaRPr>
              </a:p>
              <a:p>
                <a:pPr marL="0" indent="0" algn="ctr">
                  <a:buNone/>
                </a:pPr>
                <a14:m>
                  <m:oMath xmlns:m="http://schemas.openxmlformats.org/officeDocument/2006/math">
                    <m:sSub>
                      <m:sSubPr>
                        <m:ctrlPr>
                          <a:rPr lang="ru-RU" i="1">
                            <a:latin typeface="Cambria Math"/>
                          </a:rPr>
                        </m:ctrlPr>
                      </m:sSubPr>
                      <m:e>
                        <m:r>
                          <a:rPr lang="ru-RU" i="1">
                            <a:latin typeface="Cambria Math"/>
                          </a:rPr>
                          <m:t>𝑧</m:t>
                        </m:r>
                      </m:e>
                      <m:sub>
                        <m:r>
                          <a:rPr lang="ru-RU" i="1">
                            <a:latin typeface="Cambria Math"/>
                          </a:rPr>
                          <m:t>0</m:t>
                        </m:r>
                      </m:sub>
                    </m:sSub>
                    <m:d>
                      <m:dPr>
                        <m:ctrlPr>
                          <a:rPr lang="ru-RU" i="1">
                            <a:latin typeface="Cambria Math"/>
                          </a:rPr>
                        </m:ctrlPr>
                      </m:dPr>
                      <m:e>
                        <m:r>
                          <a:rPr lang="ru-RU" i="1">
                            <a:latin typeface="Cambria Math"/>
                          </a:rPr>
                          <m:t>𝑡</m:t>
                        </m:r>
                        <m:r>
                          <a:rPr lang="ru-RU" i="1">
                            <a:latin typeface="Cambria Math"/>
                          </a:rPr>
                          <m:t>,</m:t>
                        </m:r>
                        <m:r>
                          <a:rPr lang="ru-RU" i="1">
                            <a:latin typeface="Cambria Math"/>
                          </a:rPr>
                          <m:t>𝑥</m:t>
                        </m:r>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0,</m:t>
                            </m:r>
                          </m:sub>
                        </m:sSub>
                        <m:sSub>
                          <m:sSubPr>
                            <m:ctrlPr>
                              <a:rPr lang="ru-RU" i="1">
                                <a:latin typeface="Cambria Math"/>
                              </a:rPr>
                            </m:ctrlPr>
                          </m:sSubPr>
                          <m:e>
                            <m:r>
                              <a:rPr lang="ru-RU" i="1">
                                <a:latin typeface="Cambria Math"/>
                              </a:rPr>
                              <m:t>𝑥</m:t>
                            </m:r>
                          </m:e>
                          <m:sub>
                            <m:r>
                              <a:rPr lang="ru-RU" i="1">
                                <a:latin typeface="Cambria Math"/>
                              </a:rPr>
                              <m:t>0</m:t>
                            </m:r>
                          </m:sub>
                        </m:sSub>
                      </m:e>
                    </m:d>
                    <m:r>
                      <a:rPr lang="ru-RU" i="1">
                        <a:latin typeface="Cambria Math"/>
                      </a:rPr>
                      <m:t>=</m:t>
                    </m:r>
                    <m:nary>
                      <m:naryPr>
                        <m:subHide m:val="on"/>
                        <m:supHide m:val="on"/>
                        <m:ctrlPr>
                          <a:rPr lang="ru-RU" i="1">
                            <a:latin typeface="Cambria Math"/>
                          </a:rPr>
                        </m:ctrlPr>
                      </m:naryPr>
                      <m:sub/>
                      <m:sup/>
                      <m:e>
                        <m:sSub>
                          <m:sSubPr>
                            <m:ctrlPr>
                              <a:rPr lang="ru-RU" i="1">
                                <a:latin typeface="Cambria Math"/>
                              </a:rPr>
                            </m:ctrlPr>
                          </m:sSubPr>
                          <m:e>
                            <m:r>
                              <a:rPr lang="ru-RU" i="1">
                                <a:latin typeface="Cambria Math"/>
                              </a:rPr>
                              <m:t>𝑅</m:t>
                            </m:r>
                          </m:e>
                          <m:sub>
                            <m:r>
                              <a:rPr lang="ru-RU" i="1">
                                <a:latin typeface="Cambria Math"/>
                              </a:rPr>
                              <m:t>1</m:t>
                            </m:r>
                          </m:sub>
                        </m:sSub>
                      </m:e>
                    </m:nary>
                    <m:d>
                      <m:dPr>
                        <m:ctrlPr>
                          <a:rPr lang="ru-RU" i="1">
                            <a:latin typeface="Cambria Math"/>
                          </a:rPr>
                        </m:ctrlPr>
                      </m:dPr>
                      <m:e>
                        <m:r>
                          <a:rPr lang="ru-RU" i="1">
                            <a:latin typeface="Cambria Math"/>
                          </a:rPr>
                          <m:t>𝑡</m:t>
                        </m:r>
                        <m:r>
                          <a:rPr lang="ru-RU" i="1">
                            <a:latin typeface="Cambria Math"/>
                          </a:rPr>
                          <m:t>′,</m:t>
                        </m:r>
                        <m:r>
                          <a:rPr lang="ru-RU" i="1">
                            <a:latin typeface="Cambria Math"/>
                          </a:rPr>
                          <m:t>𝑥</m:t>
                        </m:r>
                      </m:e>
                    </m:d>
                    <m:sSub>
                      <m:sSubPr>
                        <m:ctrlPr>
                          <a:rPr lang="ru-RU" i="1">
                            <a:latin typeface="Cambria Math"/>
                          </a:rPr>
                        </m:ctrlPr>
                      </m:sSubPr>
                      <m:e>
                        <m:r>
                          <a:rPr lang="ru-RU" i="1">
                            <a:latin typeface="Cambria Math"/>
                          </a:rPr>
                          <m:t>𝑅</m:t>
                        </m:r>
                      </m:e>
                      <m:sub>
                        <m:r>
                          <a:rPr lang="ru-RU" i="1">
                            <a:latin typeface="Cambria Math"/>
                          </a:rPr>
                          <m:t>0</m:t>
                        </m:r>
                      </m:sub>
                    </m:sSub>
                    <m:d>
                      <m:dPr>
                        <m:ctrlPr>
                          <a:rPr lang="ru-RU" i="1">
                            <a:latin typeface="Cambria Math"/>
                          </a:rPr>
                        </m:ctrlPr>
                      </m:dPr>
                      <m:e>
                        <m:r>
                          <a:rPr lang="ru-RU" i="1">
                            <a:latin typeface="Cambria Math"/>
                          </a:rPr>
                          <m:t>𝑡</m:t>
                        </m:r>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0</m:t>
                            </m:r>
                          </m:sub>
                        </m:sSub>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1</m:t>
                            </m:r>
                          </m:sub>
                        </m:sSub>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e>
                    </m:d>
                    <m:r>
                      <a:rPr lang="ru-RU" i="1">
                        <a:latin typeface="Cambria Math"/>
                      </a:rPr>
                      <m:t>𝑑𝑡</m:t>
                    </m:r>
                    <m:r>
                      <a:rPr lang="ru-RU" i="1">
                        <a:latin typeface="Cambria Math"/>
                      </a:rPr>
                      <m:t>′</m:t>
                    </m:r>
                  </m:oMath>
                </a14:m>
                <a:r>
                  <a:rPr lang="ru-RU" dirty="0"/>
                  <a:t>; (20)</a:t>
                </a:r>
                <a:endParaRPr lang="ru-RU" dirty="0">
                  <a:effectLst/>
                </a:endParaRPr>
              </a:p>
              <a:p>
                <a:pPr marL="0" indent="0" algn="ctr">
                  <a:buNone/>
                </a:pPr>
                <a14:m>
                  <m:oMath xmlns:m="http://schemas.openxmlformats.org/officeDocument/2006/math">
                    <m:r>
                      <a:rPr lang="ru-RU" i="1">
                        <a:latin typeface="Cambria Math"/>
                      </a:rPr>
                      <m:t>𝑁</m:t>
                    </m:r>
                    <m:d>
                      <m:dPr>
                        <m:ctrlPr>
                          <a:rPr lang="ru-RU" i="1">
                            <a:latin typeface="Cambria Math"/>
                          </a:rPr>
                        </m:ctrlPr>
                      </m:dPr>
                      <m:e>
                        <m:r>
                          <a:rPr lang="ru-RU" i="1">
                            <a:latin typeface="Cambria Math"/>
                          </a:rPr>
                          <m:t>𝑡</m:t>
                        </m:r>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e>
                    </m:d>
                    <m:r>
                      <a:rPr lang="ru-RU" i="1">
                        <a:latin typeface="Cambria Math"/>
                      </a:rPr>
                      <m:t>=</m:t>
                    </m:r>
                    <m:nary>
                      <m:naryPr>
                        <m:subHide m:val="on"/>
                        <m:supHide m:val="on"/>
                        <m:ctrlPr>
                          <a:rPr lang="ru-RU" i="1">
                            <a:latin typeface="Cambria Math"/>
                          </a:rPr>
                        </m:ctrlPr>
                      </m:naryPr>
                      <m:sub/>
                      <m:sup/>
                      <m:e>
                        <m:r>
                          <a:rPr lang="ru-RU" i="1">
                            <a:latin typeface="Cambria Math"/>
                          </a:rPr>
                          <m:t>𝑛</m:t>
                        </m:r>
                      </m:e>
                    </m:nary>
                    <m:d>
                      <m:dPr>
                        <m:ctrlPr>
                          <a:rPr lang="ru-RU" i="1">
                            <a:latin typeface="Cambria Math"/>
                          </a:rPr>
                        </m:ctrlPr>
                      </m:dPr>
                      <m:e>
                        <m:r>
                          <a:rPr lang="ru-RU" i="1">
                            <a:latin typeface="Cambria Math"/>
                          </a:rPr>
                          <m:t>𝑡</m:t>
                        </m:r>
                        <m:r>
                          <a:rPr lang="ru-RU" i="1">
                            <a:latin typeface="Cambria Math"/>
                          </a:rPr>
                          <m:t>′</m:t>
                        </m:r>
                      </m:e>
                    </m:d>
                    <m:sSub>
                      <m:sSubPr>
                        <m:ctrlPr>
                          <a:rPr lang="ru-RU" i="1">
                            <a:latin typeface="Cambria Math"/>
                          </a:rPr>
                        </m:ctrlPr>
                      </m:sSubPr>
                      <m:e>
                        <m:r>
                          <a:rPr lang="ru-RU" i="1">
                            <a:latin typeface="Cambria Math"/>
                          </a:rPr>
                          <m:t>𝑅</m:t>
                        </m:r>
                      </m:e>
                      <m:sub>
                        <m:r>
                          <a:rPr lang="ru-RU" i="1">
                            <a:latin typeface="Cambria Math"/>
                          </a:rPr>
                          <m:t>0</m:t>
                        </m:r>
                      </m:sub>
                    </m:sSub>
                    <m:d>
                      <m:dPr>
                        <m:ctrlPr>
                          <a:rPr lang="ru-RU" i="1">
                            <a:latin typeface="Cambria Math"/>
                          </a:rPr>
                        </m:ctrlPr>
                      </m:dPr>
                      <m:e>
                        <m:r>
                          <a:rPr lang="ru-RU" i="1">
                            <a:latin typeface="Cambria Math"/>
                          </a:rPr>
                          <m:t>𝑡</m:t>
                        </m:r>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0</m:t>
                            </m:r>
                          </m:sub>
                        </m:sSub>
                        <m:r>
                          <a:rPr lang="ru-RU" i="1">
                            <a:latin typeface="Cambria Math"/>
                          </a:rPr>
                          <m:t>−</m:t>
                        </m:r>
                        <m:sSub>
                          <m:sSubPr>
                            <m:ctrlPr>
                              <a:rPr lang="ru-RU" i="1">
                                <a:latin typeface="Cambria Math"/>
                              </a:rPr>
                            </m:ctrlPr>
                          </m:sSubPr>
                          <m:e>
                            <m:r>
                              <a:rPr lang="ru-RU" i="1">
                                <a:latin typeface="Cambria Math"/>
                              </a:rPr>
                              <m:t>𝑡</m:t>
                            </m:r>
                          </m:e>
                          <m:sub>
                            <m:r>
                              <a:rPr lang="ru-RU" i="1">
                                <a:latin typeface="Cambria Math"/>
                              </a:rPr>
                              <m:t>1</m:t>
                            </m:r>
                          </m:sub>
                        </m:sSub>
                        <m:r>
                          <a:rPr lang="ru-RU" i="1">
                            <a:latin typeface="Cambria Math"/>
                          </a:rPr>
                          <m:t>,</m:t>
                        </m:r>
                        <m:sSub>
                          <m:sSubPr>
                            <m:ctrlPr>
                              <a:rPr lang="ru-RU" i="1">
                                <a:latin typeface="Cambria Math"/>
                              </a:rPr>
                            </m:ctrlPr>
                          </m:sSubPr>
                          <m:e>
                            <m:r>
                              <a:rPr lang="ru-RU" i="1">
                                <a:latin typeface="Cambria Math"/>
                              </a:rPr>
                              <m:t>𝑥</m:t>
                            </m:r>
                          </m:e>
                          <m:sub>
                            <m:r>
                              <a:rPr lang="ru-RU" i="1">
                                <a:latin typeface="Cambria Math"/>
                              </a:rPr>
                              <m:t>0</m:t>
                            </m:r>
                          </m:sub>
                        </m:sSub>
                      </m:e>
                    </m:d>
                    <m:r>
                      <a:rPr lang="ru-RU" i="1">
                        <a:latin typeface="Cambria Math"/>
                      </a:rPr>
                      <m:t>𝑑𝑡</m:t>
                    </m:r>
                    <m:r>
                      <a:rPr lang="ru-RU" i="1">
                        <a:latin typeface="Cambria Math"/>
                      </a:rPr>
                      <m:t>′</m:t>
                    </m:r>
                  </m:oMath>
                </a14:m>
                <a:r>
                  <a:rPr lang="ru-RU" dirty="0"/>
                  <a:t>; (21</a:t>
                </a:r>
                <a:r>
                  <a:rPr lang="ru-RU" dirty="0" smtClean="0"/>
                  <a:t>)</a:t>
                </a:r>
                <a:r>
                  <a:rPr lang="ru-RU" dirty="0">
                    <a:effectLst/>
                  </a:rPr>
                  <a:t> </a:t>
                </a:r>
              </a:p>
              <a:p>
                <a:pPr marL="0" indent="0" algn="just">
                  <a:buNone/>
                </a:pPr>
                <a:r>
                  <a:rPr lang="ru-RU" i="1" dirty="0"/>
                  <a:t>t</a:t>
                </a:r>
                <a:r>
                  <a:rPr lang="ru-RU" i="1" baseline="-25000" dirty="0"/>
                  <a:t>0</a:t>
                </a:r>
                <a:r>
                  <a:rPr lang="ru-RU" dirty="0"/>
                  <a:t> — </a:t>
                </a:r>
                <a:r>
                  <a:rPr lang="en-US" dirty="0"/>
                  <a:t>moment of measurement</a:t>
                </a:r>
                <a:r>
                  <a:rPr lang="ru-RU" dirty="0" smtClean="0"/>
                  <a:t>; </a:t>
                </a:r>
                <a:r>
                  <a:rPr lang="ru-RU" i="1" dirty="0"/>
                  <a:t>R </a:t>
                </a:r>
                <a:r>
                  <a:rPr lang="en-US" dirty="0" smtClean="0"/>
                  <a:t>and</a:t>
                </a:r>
                <a:r>
                  <a:rPr lang="ru-RU" i="1" dirty="0" smtClean="0"/>
                  <a:t> </a:t>
                </a:r>
                <a:r>
                  <a:rPr lang="ru-RU" i="1" dirty="0"/>
                  <a:t>R</a:t>
                </a:r>
                <a:r>
                  <a:rPr lang="ru-RU" i="1" baseline="-25000" dirty="0"/>
                  <a:t>0 </a:t>
                </a:r>
                <a:r>
                  <a:rPr lang="en-US" dirty="0" smtClean="0"/>
                  <a:t>are obtained from</a:t>
                </a:r>
                <a:r>
                  <a:rPr lang="ru-RU" dirty="0" smtClean="0"/>
                  <a:t> </a:t>
                </a:r>
                <a:r>
                  <a:rPr lang="ru-RU" dirty="0"/>
                  <a:t>(</a:t>
                </a:r>
                <a:r>
                  <a:rPr lang="ru-RU" dirty="0" smtClean="0"/>
                  <a:t>14) </a:t>
                </a:r>
                <a:r>
                  <a:rPr lang="en-US" dirty="0" smtClean="0"/>
                  <a:t>at</a:t>
                </a:r>
                <a:r>
                  <a:rPr lang="ru-RU" dirty="0" smtClean="0"/>
                  <a:t> </a:t>
                </a:r>
                <a:r>
                  <a:rPr lang="ru-RU" i="1" dirty="0"/>
                  <a:t>g=g</a:t>
                </a:r>
                <a:r>
                  <a:rPr lang="ru-RU" i="1" baseline="-25000" dirty="0"/>
                  <a:t>0</a:t>
                </a:r>
                <a:r>
                  <a:rPr lang="ru-RU" i="1" dirty="0"/>
                  <a:t>, g</a:t>
                </a:r>
                <a:r>
                  <a:rPr lang="ru-RU" i="1" baseline="-25000" dirty="0"/>
                  <a:t>1</a:t>
                </a:r>
                <a:r>
                  <a:rPr lang="ru-RU" dirty="0"/>
                  <a:t>.</a:t>
                </a:r>
                <a:endParaRPr lang="ru-RU" dirty="0">
                  <a:effectLst/>
                </a:endParaRPr>
              </a:p>
            </p:txBody>
          </p:sp>
        </mc:Choice>
        <mc:Fallback xmlns="">
          <p:sp>
            <p:nvSpPr>
              <p:cNvPr id="3074" name="Объект 2"/>
              <p:cNvSpPr>
                <a:spLocks noGrp="1" noRot="1" noChangeAspect="1" noMove="1" noResize="1" noEditPoints="1" noAdjustHandles="1" noChangeArrowheads="1" noChangeShapeType="1" noTextEdit="1"/>
              </p:cNvSpPr>
              <p:nvPr>
                <p:ph idx="1"/>
              </p:nvPr>
            </p:nvSpPr>
            <p:spPr>
              <a:xfrm>
                <a:off x="797379" y="501424"/>
                <a:ext cx="10515600" cy="6242276"/>
              </a:xfrm>
              <a:blipFill rotWithShape="1">
                <a:blip r:embed="rId2"/>
                <a:stretch>
                  <a:fillRect l="-1043" t="-2441" r="-1043"/>
                </a:stretch>
              </a:blipFill>
            </p:spPr>
            <p:txBody>
              <a:bodyPr/>
              <a:lstStyle/>
              <a:p>
                <a:r>
                  <a:rPr lang="ru-RU">
                    <a:noFill/>
                  </a:rPr>
                  <a:t> </a:t>
                </a:r>
              </a:p>
            </p:txBody>
          </p:sp>
        </mc:Fallback>
      </mc:AlternateContent>
    </p:spTree>
    <p:extLst>
      <p:ext uri="{BB962C8B-B14F-4D97-AF65-F5344CB8AC3E}">
        <p14:creationId xmlns:p14="http://schemas.microsoft.com/office/powerpoint/2010/main" val="189870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2640</Words>
  <Application>Microsoft Office PowerPoint</Application>
  <PresentationFormat>Произвольный</PresentationFormat>
  <Paragraphs>91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METHODS OF IMPROVING THE ENERGY EFFICIENCY OF COMMUNICATION SYSTEMS TAKING INTO ACCOUNT DYNAMIC CHARACTERISTICS IN AN ICE ENVIRONMENT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ПРОБЛЕМЫ УВЕЛЕЧЕНИЯ ДАЛЬНОСТИ ГИДРОАКУСТИЧЕСКОЙ СВЯЗИ В МЕЛКОМ МОРЕ С ЛЕДОВЫМ ПОКРОВОМ</dc:title>
  <dc:creator>Смоленский Егор</dc:creator>
  <cp:lastModifiedBy>Бенгард Александр Вячеславович</cp:lastModifiedBy>
  <cp:revision>49</cp:revision>
  <dcterms:created xsi:type="dcterms:W3CDTF">2019-07-14T07:15:53Z</dcterms:created>
  <dcterms:modified xsi:type="dcterms:W3CDTF">2023-09-27T02:53:40Z</dcterms:modified>
</cp:coreProperties>
</file>