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774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34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23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585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66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37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47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27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4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608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762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D3C2-226B-426B-B78D-678D19C5793F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A8D5-2CB5-46C0-AD52-471BB7BA41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73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1262743"/>
            <a:ext cx="9144000" cy="1169534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Magnetosheath Filamentary Structures Driven by Foreshock Energetic Ions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90410"/>
            <a:ext cx="9144000" cy="1655762"/>
          </a:xfrm>
        </p:spPr>
        <p:txBody>
          <a:bodyPr/>
          <a:lstStyle/>
          <a:p>
            <a:r>
              <a:rPr lang="en-US" altLang="zh-CN" b="1" dirty="0" err="1"/>
              <a:t>Chunlin</a:t>
            </a:r>
            <a:r>
              <a:rPr lang="en-US" altLang="zh-CN" b="1" dirty="0"/>
              <a:t> </a:t>
            </a:r>
            <a:r>
              <a:rPr lang="en-US" altLang="zh-CN" b="1" dirty="0" smtClean="0"/>
              <a:t>CAI</a:t>
            </a:r>
          </a:p>
          <a:p>
            <a:endParaRPr lang="en-US" altLang="zh-CN" sz="1200" dirty="0" smtClean="0"/>
          </a:p>
          <a:p>
            <a:r>
              <a:rPr lang="en-US" altLang="zh-CN" dirty="0" smtClean="0"/>
              <a:t>National </a:t>
            </a:r>
            <a:r>
              <a:rPr lang="en-US" altLang="zh-CN" dirty="0"/>
              <a:t>Space Science Center, CAS, </a:t>
            </a:r>
            <a:r>
              <a:rPr lang="en-US" altLang="zh-CN" dirty="0" smtClean="0"/>
              <a:t>China</a:t>
            </a:r>
            <a:endParaRPr lang="zh-CN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45871" y="5185007"/>
            <a:ext cx="719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XIII International Conference Solar-Terrestrial Relations and Physics of Earthquake Precursors, </a:t>
            </a:r>
            <a:r>
              <a:rPr lang="fi-FI" altLang="zh-CN" dirty="0">
                <a:latin typeface="Arial Unicode MS" panose="020B0604020202020204" pitchFamily="34" charset="-122"/>
              </a:rPr>
              <a:t>Paratunka, </a:t>
            </a:r>
            <a:r>
              <a:rPr lang="fi-FI" altLang="zh-CN" dirty="0" smtClean="0">
                <a:latin typeface="Arial Unicode MS" panose="020B0604020202020204" pitchFamily="34" charset="-122"/>
              </a:rPr>
              <a:t>September </a:t>
            </a:r>
            <a:r>
              <a:rPr lang="fi-FI" altLang="zh-CN" dirty="0">
                <a:latin typeface="Arial Unicode MS" panose="020B0604020202020204" pitchFamily="34" charset="-122"/>
              </a:rPr>
              <a:t>25-29, 2023</a:t>
            </a:r>
            <a:endParaRPr lang="zh-CN" altLang="en-US" dirty="0">
              <a:latin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7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500" dirty="0">
                <a:latin typeface="Times New Roman" panose="02020603050405020304" pitchFamily="18" charset="0"/>
              </a:rPr>
              <a:t>Orientations and Scale sizes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414" y="1000461"/>
            <a:ext cx="4849565" cy="58575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6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500" dirty="0">
                <a:latin typeface="Times New Roman" panose="02020603050405020304" pitchFamily="18" charset="0"/>
              </a:rPr>
              <a:t>Perturbation Amplitudes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02163" y="409433"/>
            <a:ext cx="5299364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9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+mn-lt"/>
              </a:rPr>
              <a:t>Conclusions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500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2500" dirty="0">
                <a:latin typeface="Times New Roman" panose="02020603050405020304" pitchFamily="18" charset="0"/>
              </a:rPr>
              <a:t>formation of MFS can link to various foreshock phenomena since they are directly caused by the foreshock energetic ion injections, whose productions are an intrinsic nature of foreshock activities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500" dirty="0" smtClean="0">
                <a:latin typeface="Times New Roman" panose="02020603050405020304" pitchFamily="18" charset="0"/>
              </a:rPr>
              <a:t>MFS </a:t>
            </a:r>
            <a:r>
              <a:rPr lang="en-US" altLang="zh-CN" sz="2500" dirty="0">
                <a:latin typeface="Times New Roman" panose="02020603050405020304" pitchFamily="18" charset="0"/>
              </a:rPr>
              <a:t>primarily form in the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quasi-parallel magnetosheath and </a:t>
            </a:r>
            <a:r>
              <a:rPr lang="en-US" altLang="zh-CN" sz="2500" dirty="0">
                <a:latin typeface="Times New Roman" panose="02020603050405020304" pitchFamily="18" charset="0"/>
              </a:rPr>
              <a:t>under favorable formation conditions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similar </a:t>
            </a:r>
            <a:r>
              <a:rPr lang="en-US" altLang="zh-CN" sz="2500" dirty="0">
                <a:latin typeface="Times New Roman" panose="02020603050405020304" pitchFamily="18" charset="0"/>
              </a:rPr>
              <a:t>to those of foreshock transients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500" dirty="0">
                <a:latin typeface="Times New Roman" panose="02020603050405020304" pitchFamily="18" charset="0"/>
              </a:rPr>
              <a:t>MFS are field-aligned plasma structures with small transverse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sizes </a:t>
            </a:r>
            <a:r>
              <a:rPr lang="en-US" altLang="zh-CN" sz="2500" dirty="0">
                <a:latin typeface="Times New Roman" panose="02020603050405020304" pitchFamily="18" charset="0"/>
              </a:rPr>
              <a:t>and are associated with large-amplitude ion density and temperature perturbations.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8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031984"/>
            <a:ext cx="10515600" cy="2852737"/>
          </a:xfrm>
        </p:spPr>
        <p:txBody>
          <a:bodyPr/>
          <a:lstStyle/>
          <a:p>
            <a:pPr algn="ctr"/>
            <a:r>
              <a:rPr lang="en-US" altLang="zh-CN" sz="8000" b="1" dirty="0" smtClean="0">
                <a:latin typeface="Malgun Gothic" pitchFamily="34" charset="-127"/>
              </a:rPr>
              <a:t>Thank you</a:t>
            </a:r>
            <a:endParaRPr lang="zh-CN" altLang="en-US" sz="8000" b="1" dirty="0">
              <a:latin typeface="Malgun Gothic" pitchFamily="34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Case studies</a:t>
            </a:r>
          </a:p>
          <a:p>
            <a:r>
              <a:rPr lang="en-US" altLang="zh-CN" dirty="0" smtClean="0"/>
              <a:t>Statistical analysis</a:t>
            </a:r>
          </a:p>
          <a:p>
            <a:r>
              <a:rPr lang="en-US" altLang="zh-CN" dirty="0" smtClean="0"/>
              <a:t>Conclusions</a:t>
            </a:r>
          </a:p>
          <a:p>
            <a:endParaRPr lang="zh-CN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1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+mn-lt"/>
              </a:rPr>
              <a:t>Introduction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200" dirty="0" smtClean="0"/>
              <a:t>Foreshock region                            Foreshock  </a:t>
            </a:r>
            <a:r>
              <a:rPr lang="en-US" altLang="zh-CN" sz="2200" dirty="0"/>
              <a:t>transients</a:t>
            </a:r>
            <a:r>
              <a:rPr lang="en-US" altLang="zh-CN" sz="2200" dirty="0" smtClean="0"/>
              <a:t>  </a:t>
            </a:r>
          </a:p>
          <a:p>
            <a:pPr marL="0" indent="0">
              <a:buNone/>
            </a:pPr>
            <a:r>
              <a:rPr lang="en-US" altLang="zh-CN" sz="1800" dirty="0" smtClean="0"/>
              <a:t>                                                                            Foreshock bubble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                                                                    Hot flow anomaly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                                                                    Foreshock cavity/Traveling Foreshock       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 smtClean="0"/>
          </a:p>
          <a:p>
            <a:r>
              <a:rPr lang="en-US" altLang="zh-CN" sz="2200" dirty="0" smtClean="0"/>
              <a:t>Foreshock  transients can </a:t>
            </a:r>
            <a:r>
              <a:rPr lang="en-US" altLang="zh-CN" sz="2200" dirty="0"/>
              <a:t>be </a:t>
            </a:r>
            <a:r>
              <a:rPr lang="en-US" altLang="zh-CN" sz="2200" dirty="0" smtClean="0"/>
              <a:t>effective accelerators </a:t>
            </a:r>
            <a:r>
              <a:rPr lang="en-US" altLang="zh-CN" sz="2200" dirty="0"/>
              <a:t>of foreshock </a:t>
            </a:r>
            <a:r>
              <a:rPr lang="en-US" altLang="zh-CN" sz="2200" dirty="0" smtClean="0"/>
              <a:t>particles.</a:t>
            </a:r>
          </a:p>
          <a:p>
            <a:r>
              <a:rPr lang="en-US" altLang="zh-CN" sz="2200" dirty="0"/>
              <a:t>E</a:t>
            </a:r>
            <a:r>
              <a:rPr lang="en-US" altLang="zh-CN" sz="2200" dirty="0" smtClean="0"/>
              <a:t>nergetic </a:t>
            </a:r>
            <a:r>
              <a:rPr lang="en-US" altLang="zh-CN" sz="2200" dirty="0"/>
              <a:t>particles </a:t>
            </a:r>
            <a:r>
              <a:rPr lang="en-US" altLang="zh-CN" sz="2200" dirty="0" err="1"/>
              <a:t>convected</a:t>
            </a:r>
            <a:r>
              <a:rPr lang="en-US" altLang="zh-CN" sz="2200" dirty="0"/>
              <a:t> by the solar wind </a:t>
            </a:r>
            <a:r>
              <a:rPr lang="en-US" altLang="zh-CN" sz="2200" dirty="0" smtClean="0"/>
              <a:t>entering </a:t>
            </a:r>
            <a:r>
              <a:rPr lang="en-US" altLang="zh-CN" sz="2200" dirty="0"/>
              <a:t>into the </a:t>
            </a:r>
            <a:r>
              <a:rPr lang="en-US" altLang="zh-CN" sz="2200" dirty="0" smtClean="0"/>
              <a:t>magnetosheath are </a:t>
            </a:r>
            <a:r>
              <a:rPr lang="en-US" altLang="zh-CN" sz="2200" dirty="0"/>
              <a:t>believed to cause prominent local </a:t>
            </a:r>
            <a:r>
              <a:rPr lang="en-US" altLang="zh-CN" sz="2200" dirty="0" smtClean="0"/>
              <a:t>disturbances.</a:t>
            </a:r>
            <a:endParaRPr lang="en-US" altLang="zh-CN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7" y="2247774"/>
            <a:ext cx="3657599" cy="221504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4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Magnetosheath </a:t>
            </a:r>
            <a:r>
              <a:rPr lang="en-US" altLang="zh-CN" sz="2800" dirty="0">
                <a:latin typeface="Times New Roman" panose="02020603050405020304" pitchFamily="18" charset="0"/>
              </a:rPr>
              <a:t>filamentary structures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1" y="1349830"/>
            <a:ext cx="4599295" cy="5323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349830"/>
            <a:ext cx="5668370" cy="3712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13475" y="586246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</a:rPr>
              <a:t>[</a:t>
            </a:r>
            <a:r>
              <a:rPr lang="en-US" altLang="zh-CN" kern="0" dirty="0" err="1" smtClean="0">
                <a:effectLst/>
                <a:latin typeface="Times New Roman" panose="02020603050405020304" pitchFamily="18" charset="0"/>
                <a:ea typeface="MyriadPro-Regular"/>
              </a:rPr>
              <a:t>Omidi</a:t>
            </a:r>
            <a:r>
              <a:rPr lang="en-US" altLang="zh-CN" kern="0" dirty="0" smtClean="0">
                <a:effectLst/>
                <a:latin typeface="Times New Roman" panose="02020603050405020304" pitchFamily="18" charset="0"/>
                <a:ea typeface="MyriadPro-Regular"/>
              </a:rPr>
              <a:t> et al., 20</a:t>
            </a:r>
            <a:r>
              <a:rPr lang="en-US" altLang="zh-CN" kern="0" dirty="0" smtClean="0">
                <a:latin typeface="Times New Roman" panose="02020603050405020304" pitchFamily="18" charset="0"/>
              </a:rPr>
              <a:t>14]</a:t>
            </a:r>
            <a:endParaRPr lang="zh-CN" alt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209" y="978946"/>
            <a:ext cx="6305266" cy="58790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9117" y="573207"/>
            <a:ext cx="271580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Case studies</a:t>
            </a:r>
          </a:p>
          <a:p>
            <a:endParaRPr lang="en-US" altLang="zh-CN" sz="3200" dirty="0"/>
          </a:p>
          <a:p>
            <a:r>
              <a:rPr lang="en-US" altLang="zh-CN" sz="2500" dirty="0" smtClean="0">
                <a:latin typeface="Times New Roman" panose="02020603050405020304" pitchFamily="18" charset="0"/>
              </a:rPr>
              <a:t>1 Foreshock bubble</a:t>
            </a:r>
          </a:p>
          <a:p>
            <a:r>
              <a:rPr lang="en-US" altLang="zh-CN" sz="25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</a:rPr>
              <a:t>Cluster and Double 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Star </a:t>
            </a:r>
            <a:r>
              <a:rPr lang="en-US" altLang="zh-CN" sz="2000" dirty="0">
                <a:latin typeface="Times New Roman" panose="02020603050405020304" pitchFamily="18" charset="0"/>
              </a:rPr>
              <a:t>observations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8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48401" y="-39261"/>
            <a:ext cx="5506010" cy="7492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84196" y="1351129"/>
            <a:ext cx="35757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Filamentary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Ion </a:t>
            </a:r>
            <a:r>
              <a:rPr lang="en-US" altLang="zh-CN" sz="2000" dirty="0">
                <a:latin typeface="Times New Roman" panose="02020603050405020304" pitchFamily="18" charset="0"/>
              </a:rPr>
              <a:t>fluxes have quasi-periodic modifications. 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Earthward </a:t>
            </a:r>
            <a:r>
              <a:rPr lang="en-US" altLang="zh-CN" sz="2000" dirty="0">
                <a:latin typeface="Times New Roman" panose="02020603050405020304" pitchFamily="18" charset="0"/>
              </a:rPr>
              <a:t>azimuthal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angular distributions and parallel/anti-parallel pitch angular distributions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a </a:t>
            </a:r>
            <a:r>
              <a:rPr lang="en-US" altLang="zh-CN" sz="2000" dirty="0">
                <a:latin typeface="Times New Roman" panose="02020603050405020304" pitchFamily="18" charset="0"/>
              </a:rPr>
              <a:t>series of ion density and pressure oscillations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anticorrelated</a:t>
            </a:r>
            <a:r>
              <a:rPr lang="en-US" altLang="zh-CN" sz="2000" dirty="0">
                <a:latin typeface="Times New Roman" panose="02020603050405020304" pitchFamily="18" charset="0"/>
              </a:rPr>
              <a:t> to temperature oscillations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0878" y="1160060"/>
            <a:ext cx="30738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 smtClean="0">
                <a:latin typeface="Times New Roman" panose="02020603050405020304" pitchFamily="18" charset="0"/>
              </a:rPr>
              <a:t>2 Traveling Foreshock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068" y="1312432"/>
            <a:ext cx="5975932" cy="5545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44243" y="1274872"/>
            <a:ext cx="4308259" cy="611777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5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0878" y="1160060"/>
            <a:ext cx="2760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 smtClean="0">
                <a:latin typeface="Times New Roman" panose="02020603050405020304" pitchFamily="18" charset="0"/>
              </a:rPr>
              <a:t>3 Hot flow anomaly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145" y="1312433"/>
            <a:ext cx="5823856" cy="55455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41932" y="1207239"/>
            <a:ext cx="4292681" cy="6159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0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>
                <a:latin typeface="+mn-lt"/>
              </a:rPr>
              <a:t>Statistical Properties</a:t>
            </a:r>
            <a:r>
              <a:rPr lang="zh-CN" altLang="zh-CN" sz="1200" dirty="0"/>
              <a:t/>
            </a:r>
            <a:br>
              <a:rPr lang="zh-CN" altLang="zh-CN" sz="1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144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500" dirty="0">
                <a:latin typeface="Times New Roman" panose="02020603050405020304" pitchFamily="18" charset="0"/>
              </a:rPr>
              <a:t>Upstream Conditions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158822" y="686471"/>
            <a:ext cx="4849565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456" y="0"/>
            <a:ext cx="4896544" cy="6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4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215</Words>
  <Application>Microsoft Office PowerPoint</Application>
  <PresentationFormat>自定义</PresentationFormat>
  <Paragraphs>44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Magnetosheath Filamentary Structures Driven by Foreshock Energetic Ions</vt:lpstr>
      <vt:lpstr>Outline</vt:lpstr>
      <vt:lpstr>Introduction</vt:lpstr>
      <vt:lpstr>Magnetosheath filamentary structures</vt:lpstr>
      <vt:lpstr>幻灯片 5</vt:lpstr>
      <vt:lpstr>幻灯片 6</vt:lpstr>
      <vt:lpstr>幻灯片 7</vt:lpstr>
      <vt:lpstr>幻灯片 8</vt:lpstr>
      <vt:lpstr>Statistical Properties </vt:lpstr>
      <vt:lpstr>Orientations and Scale sizes</vt:lpstr>
      <vt:lpstr>Perturbation Amplitudes</vt:lpstr>
      <vt:lpstr>Conclusions</vt:lpstr>
      <vt:lpstr>Thank you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Magnetosheath Filamentary Structures Driven by Foreshock Energetic Ions</dc:title>
  <dc:creator>Windows User</dc:creator>
  <cp:lastModifiedBy>Cai</cp:lastModifiedBy>
  <cp:revision>33</cp:revision>
  <dcterms:created xsi:type="dcterms:W3CDTF">2023-09-20T14:22:56Z</dcterms:created>
  <dcterms:modified xsi:type="dcterms:W3CDTF">2023-09-26T09:08:27Z</dcterms:modified>
</cp:coreProperties>
</file>