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19" r:id="rId2"/>
    <p:sldId id="381" r:id="rId3"/>
    <p:sldId id="321" r:id="rId4"/>
    <p:sldId id="369" r:id="rId5"/>
    <p:sldId id="368" r:id="rId6"/>
    <p:sldId id="367" r:id="rId7"/>
    <p:sldId id="366" r:id="rId8"/>
    <p:sldId id="370" r:id="rId9"/>
    <p:sldId id="371" r:id="rId10"/>
    <p:sldId id="372" r:id="rId11"/>
    <p:sldId id="373" r:id="rId12"/>
    <p:sldId id="374" r:id="rId13"/>
    <p:sldId id="375" r:id="rId14"/>
    <p:sldId id="376" r:id="rId15"/>
    <p:sldId id="37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38" autoAdjust="0"/>
    <p:restoredTop sz="94660"/>
  </p:normalViewPr>
  <p:slideViewPr>
    <p:cSldViewPr>
      <p:cViewPr varScale="1">
        <p:scale>
          <a:sx n="61" d="100"/>
          <a:sy n="61" d="100"/>
        </p:scale>
        <p:origin x="-96" y="-1362"/>
      </p:cViewPr>
      <p:guideLst>
        <p:guide orient="horz" pos="2160"/>
        <p:guide pos="2880"/>
      </p:guideLst>
    </p:cSldViewPr>
  </p:slideViewPr>
  <p:notesTextViewPr>
    <p:cViewPr>
      <p:scale>
        <a:sx n="100" d="100"/>
        <a:sy n="100" d="100"/>
      </p:scale>
      <p:origin x="0" y="0"/>
    </p:cViewPr>
  </p:notesTextViewPr>
  <p:notesViewPr>
    <p:cSldViewPr>
      <p:cViewPr varScale="1">
        <p:scale>
          <a:sx n="96" d="100"/>
          <a:sy n="96" d="100"/>
        </p:scale>
        <p:origin x="-72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4816CF-FCAF-4153-85D0-A7AF887B4A0E}" type="datetimeFigureOut">
              <a:rPr lang="ru-RU" smtClean="0"/>
              <a:pPr/>
              <a:t>20.09.2023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DE7B66-A9C4-4218-9352-27F6597383C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0DB4F-D526-4025-AFAA-D36D6A0A55E5}" type="slidenum">
              <a:rPr lang="ru-RU"/>
              <a:pPr/>
              <a:t>1</a:t>
            </a:fld>
            <a:endParaRPr lang="ru-RU"/>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A07CFE7-97AA-4E00-BF91-95D6A5C3FFEE}" type="slidenum">
              <a:rPr lang="ru-RU"/>
              <a:pPr/>
              <a:t>10</a:t>
            </a:fld>
            <a:endParaRPr lang="ru-RU"/>
          </a:p>
        </p:txBody>
      </p:sp>
      <p:sp>
        <p:nvSpPr>
          <p:cNvPr id="604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A07CFE7-97AA-4E00-BF91-95D6A5C3FFEE}" type="slidenum">
              <a:rPr lang="ru-RU"/>
              <a:pPr/>
              <a:t>11</a:t>
            </a:fld>
            <a:endParaRPr lang="ru-RU"/>
          </a:p>
        </p:txBody>
      </p:sp>
      <p:sp>
        <p:nvSpPr>
          <p:cNvPr id="604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A07CFE7-97AA-4E00-BF91-95D6A5C3FFEE}" type="slidenum">
              <a:rPr lang="ru-RU"/>
              <a:pPr/>
              <a:t>12</a:t>
            </a:fld>
            <a:endParaRPr lang="ru-RU"/>
          </a:p>
        </p:txBody>
      </p:sp>
      <p:sp>
        <p:nvSpPr>
          <p:cNvPr id="604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ru-R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A07CFE7-97AA-4E00-BF91-95D6A5C3FFEE}" type="slidenum">
              <a:rPr lang="ru-RU"/>
              <a:pPr/>
              <a:t>13</a:t>
            </a:fld>
            <a:endParaRPr lang="ru-RU"/>
          </a:p>
        </p:txBody>
      </p:sp>
      <p:sp>
        <p:nvSpPr>
          <p:cNvPr id="604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A07CFE7-97AA-4E00-BF91-95D6A5C3FFEE}" type="slidenum">
              <a:rPr lang="ru-RU"/>
              <a:pPr/>
              <a:t>14</a:t>
            </a:fld>
            <a:endParaRPr lang="ru-RU"/>
          </a:p>
        </p:txBody>
      </p:sp>
      <p:sp>
        <p:nvSpPr>
          <p:cNvPr id="604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A07CFE7-97AA-4E00-BF91-95D6A5C3FFEE}" type="slidenum">
              <a:rPr lang="ru-RU"/>
              <a:pPr/>
              <a:t>15</a:t>
            </a:fld>
            <a:endParaRPr lang="ru-RU"/>
          </a:p>
        </p:txBody>
      </p:sp>
      <p:sp>
        <p:nvSpPr>
          <p:cNvPr id="604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A35CD51-7720-422E-BF0E-62662904D813}"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A07CFE7-97AA-4E00-BF91-95D6A5C3FFEE}" type="slidenum">
              <a:rPr lang="ru-RU"/>
              <a:pPr/>
              <a:t>3</a:t>
            </a:fld>
            <a:endParaRPr lang="ru-RU"/>
          </a:p>
        </p:txBody>
      </p:sp>
      <p:sp>
        <p:nvSpPr>
          <p:cNvPr id="604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A07CFE7-97AA-4E00-BF91-95D6A5C3FFEE}" type="slidenum">
              <a:rPr lang="ru-RU"/>
              <a:pPr/>
              <a:t>4</a:t>
            </a:fld>
            <a:endParaRPr lang="ru-RU"/>
          </a:p>
        </p:txBody>
      </p:sp>
      <p:sp>
        <p:nvSpPr>
          <p:cNvPr id="604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A07CFE7-97AA-4E00-BF91-95D6A5C3FFEE}" type="slidenum">
              <a:rPr lang="ru-RU"/>
              <a:pPr/>
              <a:t>5</a:t>
            </a:fld>
            <a:endParaRPr lang="ru-RU"/>
          </a:p>
        </p:txBody>
      </p:sp>
      <p:sp>
        <p:nvSpPr>
          <p:cNvPr id="604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A07CFE7-97AA-4E00-BF91-95D6A5C3FFEE}" type="slidenum">
              <a:rPr lang="ru-RU"/>
              <a:pPr/>
              <a:t>6</a:t>
            </a:fld>
            <a:endParaRPr lang="ru-RU"/>
          </a:p>
        </p:txBody>
      </p:sp>
      <p:sp>
        <p:nvSpPr>
          <p:cNvPr id="604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A07CFE7-97AA-4E00-BF91-95D6A5C3FFEE}" type="slidenum">
              <a:rPr lang="ru-RU"/>
              <a:pPr/>
              <a:t>7</a:t>
            </a:fld>
            <a:endParaRPr lang="ru-RU"/>
          </a:p>
        </p:txBody>
      </p:sp>
      <p:sp>
        <p:nvSpPr>
          <p:cNvPr id="604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A07CFE7-97AA-4E00-BF91-95D6A5C3FFEE}" type="slidenum">
              <a:rPr lang="ru-RU"/>
              <a:pPr/>
              <a:t>8</a:t>
            </a:fld>
            <a:endParaRPr lang="ru-RU"/>
          </a:p>
        </p:txBody>
      </p:sp>
      <p:sp>
        <p:nvSpPr>
          <p:cNvPr id="604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A07CFE7-97AA-4E00-BF91-95D6A5C3FFEE}" type="slidenum">
              <a:rPr lang="ru-RU"/>
              <a:pPr/>
              <a:t>9</a:t>
            </a:fld>
            <a:endParaRPr lang="ru-RU"/>
          </a:p>
        </p:txBody>
      </p:sp>
      <p:sp>
        <p:nvSpPr>
          <p:cNvPr id="604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85443F1-FDCC-42C7-AB5A-AA10B23168C1}" type="datetimeFigureOut">
              <a:rPr lang="ru-RU" smtClean="0"/>
              <a:pPr/>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187CD9-5C36-43CD-82FF-413BA29D612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5443F1-FDCC-42C7-AB5A-AA10B23168C1}" type="datetimeFigureOut">
              <a:rPr lang="ru-RU" smtClean="0"/>
              <a:pPr/>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187CD9-5C36-43CD-82FF-413BA29D612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5443F1-FDCC-42C7-AB5A-AA10B23168C1}" type="datetimeFigureOut">
              <a:rPr lang="ru-RU" smtClean="0"/>
              <a:pPr/>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187CD9-5C36-43CD-82FF-413BA29D612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85443F1-FDCC-42C7-AB5A-AA10B23168C1}" type="datetimeFigureOut">
              <a:rPr lang="ru-RU" smtClean="0"/>
              <a:pPr/>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187CD9-5C36-43CD-82FF-413BA29D612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85443F1-FDCC-42C7-AB5A-AA10B23168C1}" type="datetimeFigureOut">
              <a:rPr lang="ru-RU" smtClean="0"/>
              <a:pPr/>
              <a:t>20.09.2023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187CD9-5C36-43CD-82FF-413BA29D612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85443F1-FDCC-42C7-AB5A-AA10B23168C1}" type="datetimeFigureOut">
              <a:rPr lang="ru-RU" smtClean="0"/>
              <a:pPr/>
              <a:t>20.09.2023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187CD9-5C36-43CD-82FF-413BA29D612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85443F1-FDCC-42C7-AB5A-AA10B23168C1}" type="datetimeFigureOut">
              <a:rPr lang="ru-RU" smtClean="0"/>
              <a:pPr/>
              <a:t>20.09.2023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E187CD9-5C36-43CD-82FF-413BA29D612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85443F1-FDCC-42C7-AB5A-AA10B23168C1}" type="datetimeFigureOut">
              <a:rPr lang="ru-RU" smtClean="0"/>
              <a:pPr/>
              <a:t>20.09.2023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E187CD9-5C36-43CD-82FF-413BA29D612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85443F1-FDCC-42C7-AB5A-AA10B23168C1}" type="datetimeFigureOut">
              <a:rPr lang="ru-RU" smtClean="0"/>
              <a:pPr/>
              <a:t>20.09.2023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E187CD9-5C36-43CD-82FF-413BA29D612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85443F1-FDCC-42C7-AB5A-AA10B23168C1}" type="datetimeFigureOut">
              <a:rPr lang="ru-RU" smtClean="0"/>
              <a:pPr/>
              <a:t>20.09.2023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187CD9-5C36-43CD-82FF-413BA29D612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85443F1-FDCC-42C7-AB5A-AA10B23168C1}" type="datetimeFigureOut">
              <a:rPr lang="ru-RU" smtClean="0"/>
              <a:pPr/>
              <a:t>20.09.2023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187CD9-5C36-43CD-82FF-413BA29D612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443F1-FDCC-42C7-AB5A-AA10B23168C1}" type="datetimeFigureOut">
              <a:rPr lang="ru-RU" smtClean="0"/>
              <a:pPr/>
              <a:t>20.09.2023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87CD9-5C36-43CD-82FF-413BA29D612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bwMode="auto">
          <a:xfrm>
            <a:off x="0" y="0"/>
            <a:ext cx="9144000" cy="6858000"/>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0000"/>
              </a:lnSpc>
              <a:spcBef>
                <a:spcPct val="20000"/>
              </a:spcBef>
              <a:spcAft>
                <a:spcPct val="0"/>
              </a:spcAft>
              <a:buClrTx/>
              <a:buSzTx/>
              <a:buFontTx/>
              <a:buChar char="•"/>
              <a:tabLst/>
            </a:pPr>
            <a:endParaRPr kumimoji="0" lang="ru-RU" sz="2000" b="0" i="0" u="none" strike="noStrike" cap="none" normalizeH="0" baseline="0" smtClean="0">
              <a:ln>
                <a:noFill/>
              </a:ln>
              <a:solidFill>
                <a:schemeClr val="tx1"/>
              </a:solidFill>
              <a:effectLst/>
              <a:latin typeface="Arial" charset="0"/>
            </a:endParaRPr>
          </a:p>
        </p:txBody>
      </p:sp>
      <p:pic>
        <p:nvPicPr>
          <p:cNvPr id="2052" name="Picture 4" descr="SINP"/>
          <p:cNvPicPr>
            <a:picLocks noChangeAspect="1" noChangeArrowheads="1"/>
          </p:cNvPicPr>
          <p:nvPr/>
        </p:nvPicPr>
        <p:blipFill>
          <a:blip r:embed="rId3" cstate="print">
            <a:lum bright="-18000" contrast="30000"/>
          </a:blip>
          <a:srcRect/>
          <a:stretch>
            <a:fillRect/>
          </a:stretch>
        </p:blipFill>
        <p:spPr bwMode="auto">
          <a:xfrm>
            <a:off x="0" y="0"/>
            <a:ext cx="2784475" cy="4176713"/>
          </a:xfrm>
          <a:prstGeom prst="rect">
            <a:avLst/>
          </a:prstGeom>
          <a:noFill/>
          <a:ln w="9525">
            <a:solidFill>
              <a:schemeClr val="bg1"/>
            </a:solidFill>
            <a:miter lim="800000"/>
            <a:headEnd/>
            <a:tailEnd/>
          </a:ln>
        </p:spPr>
      </p:pic>
      <p:pic>
        <p:nvPicPr>
          <p:cNvPr id="2056" name="Picture 8"/>
          <p:cNvPicPr>
            <a:picLocks noChangeAspect="1" noChangeArrowheads="1"/>
          </p:cNvPicPr>
          <p:nvPr/>
        </p:nvPicPr>
        <p:blipFill>
          <a:blip r:embed="rId4" cstate="print"/>
          <a:srcRect/>
          <a:stretch>
            <a:fillRect/>
          </a:stretch>
        </p:blipFill>
        <p:spPr bwMode="auto">
          <a:xfrm>
            <a:off x="1908175" y="2636838"/>
            <a:ext cx="1368425" cy="968375"/>
          </a:xfrm>
          <a:prstGeom prst="rect">
            <a:avLst/>
          </a:prstGeom>
          <a:noFill/>
          <a:ln w="9525">
            <a:solidFill>
              <a:schemeClr val="bg1"/>
            </a:solidFill>
            <a:round/>
            <a:headEnd/>
            <a:tailEnd/>
          </a:ln>
          <a:effectLst/>
        </p:spPr>
      </p:pic>
      <p:sp>
        <p:nvSpPr>
          <p:cNvPr id="9" name="Прямоугольник 8"/>
          <p:cNvSpPr/>
          <p:nvPr/>
        </p:nvSpPr>
        <p:spPr bwMode="auto">
          <a:xfrm>
            <a:off x="0" y="0"/>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0000"/>
              </a:lnSpc>
              <a:spcBef>
                <a:spcPct val="20000"/>
              </a:spcBef>
              <a:spcAft>
                <a:spcPct val="0"/>
              </a:spcAft>
              <a:buClrTx/>
              <a:buSzTx/>
              <a:buFontTx/>
              <a:buChar char="•"/>
              <a:tabLst/>
            </a:pPr>
            <a:endParaRPr kumimoji="0" lang="ru-RU" sz="2000" b="0" i="0" u="none" strike="noStrike" cap="none" normalizeH="0" baseline="0" smtClean="0">
              <a:ln>
                <a:noFill/>
              </a:ln>
              <a:solidFill>
                <a:schemeClr val="tx1"/>
              </a:solidFill>
              <a:effectLst/>
              <a:latin typeface="Arial" charset="0"/>
            </a:endParaRPr>
          </a:p>
        </p:txBody>
      </p:sp>
      <p:sp>
        <p:nvSpPr>
          <p:cNvPr id="11" name="Text Box 4"/>
          <p:cNvSpPr txBox="1">
            <a:spLocks noChangeArrowheads="1"/>
          </p:cNvSpPr>
          <p:nvPr/>
        </p:nvSpPr>
        <p:spPr bwMode="auto">
          <a:xfrm>
            <a:off x="3071802" y="642918"/>
            <a:ext cx="6072198" cy="2677656"/>
          </a:xfrm>
          <a:prstGeom prst="rect">
            <a:avLst/>
          </a:prstGeom>
          <a:noFill/>
          <a:ln w="9525" algn="ctr">
            <a:noFill/>
            <a:miter lim="800000"/>
            <a:headEnd/>
            <a:tailEnd/>
          </a:ln>
        </p:spPr>
        <p:txBody>
          <a:bodyPr wrap="square">
            <a:spAutoFit/>
          </a:bodyPr>
          <a:lstStyle/>
          <a:p>
            <a:pPr algn="ctr"/>
            <a:r>
              <a:rPr lang="en-US" sz="2800" dirty="0" smtClean="0">
                <a:solidFill>
                  <a:srgbClr val="FFFF00"/>
                </a:solidFill>
                <a:latin typeface="Arial Black" pitchFamily="34" charset="0"/>
              </a:rPr>
              <a:t>Space project “Modulation”, a new approach </a:t>
            </a:r>
            <a:r>
              <a:rPr lang="en-US" sz="2800" dirty="0" smtClean="0">
                <a:solidFill>
                  <a:srgbClr val="FFFF00"/>
                </a:solidFill>
                <a:latin typeface="Arial Black" pitchFamily="34" charset="0"/>
              </a:rPr>
              <a:t>to</a:t>
            </a:r>
            <a:r>
              <a:rPr lang="ru-RU" sz="2800" dirty="0" smtClean="0">
                <a:solidFill>
                  <a:srgbClr val="FFFF00"/>
                </a:solidFill>
                <a:latin typeface="Arial Black" pitchFamily="34" charset="0"/>
              </a:rPr>
              <a:t> </a:t>
            </a:r>
            <a:r>
              <a:rPr lang="en-US" sz="2800" dirty="0" smtClean="0">
                <a:solidFill>
                  <a:srgbClr val="FFFF00"/>
                </a:solidFill>
                <a:latin typeface="Arial Black" pitchFamily="34" charset="0"/>
              </a:rPr>
              <a:t>studying </a:t>
            </a:r>
            <a:r>
              <a:rPr lang="en-US" sz="2800" dirty="0" smtClean="0">
                <a:solidFill>
                  <a:srgbClr val="FFFF00"/>
                </a:solidFill>
                <a:latin typeface="Arial Black" pitchFamily="34" charset="0"/>
              </a:rPr>
              <a:t>the fluxes of galactic cosmic rays in the </a:t>
            </a:r>
            <a:r>
              <a:rPr lang="en-US" sz="2800" dirty="0" smtClean="0">
                <a:solidFill>
                  <a:srgbClr val="FFFF00"/>
                </a:solidFill>
                <a:latin typeface="Arial Black" pitchFamily="34" charset="0"/>
              </a:rPr>
              <a:t>field</a:t>
            </a:r>
            <a:r>
              <a:rPr lang="ru-RU" sz="2800" dirty="0" smtClean="0">
                <a:solidFill>
                  <a:srgbClr val="FFFF00"/>
                </a:solidFill>
                <a:latin typeface="Arial Black" pitchFamily="34" charset="0"/>
              </a:rPr>
              <a:t> </a:t>
            </a:r>
            <a:r>
              <a:rPr lang="en-US" sz="2800" dirty="0" smtClean="0">
                <a:solidFill>
                  <a:srgbClr val="FFFF00"/>
                </a:solidFill>
                <a:latin typeface="Arial Black" pitchFamily="34" charset="0"/>
              </a:rPr>
              <a:t>of </a:t>
            </a:r>
            <a:r>
              <a:rPr lang="en-US" sz="2800" dirty="0" smtClean="0">
                <a:solidFill>
                  <a:srgbClr val="FFFF00"/>
                </a:solidFill>
                <a:latin typeface="Arial Black" pitchFamily="34" charset="0"/>
              </a:rPr>
              <a:t>solar modulation </a:t>
            </a:r>
            <a:r>
              <a:rPr lang="en-US" sz="2800" dirty="0" smtClean="0">
                <a:solidFill>
                  <a:srgbClr val="FFFF00"/>
                </a:solidFill>
                <a:latin typeface="Arial Black" pitchFamily="34" charset="0"/>
              </a:rPr>
              <a:t>energies</a:t>
            </a:r>
            <a:endParaRPr lang="ru-RU" sz="2800" dirty="0" smtClean="0">
              <a:solidFill>
                <a:srgbClr val="FFFF00"/>
              </a:solidFill>
              <a:latin typeface="Arial Black" pitchFamily="34" charset="0"/>
            </a:endParaRPr>
          </a:p>
          <a:p>
            <a:pPr algn="ctr"/>
            <a:endParaRPr lang="ru-RU" sz="2800" dirty="0" smtClean="0">
              <a:solidFill>
                <a:srgbClr val="FFFF00"/>
              </a:solidFill>
              <a:latin typeface="Arial Black" pitchFamily="34" charset="0"/>
            </a:endParaRPr>
          </a:p>
        </p:txBody>
      </p:sp>
      <p:sp>
        <p:nvSpPr>
          <p:cNvPr id="7" name="TextBox 6"/>
          <p:cNvSpPr txBox="1"/>
          <p:nvPr/>
        </p:nvSpPr>
        <p:spPr>
          <a:xfrm>
            <a:off x="0" y="5500702"/>
            <a:ext cx="8715404" cy="1107996"/>
          </a:xfrm>
          <a:prstGeom prst="rect">
            <a:avLst/>
          </a:prstGeom>
          <a:noFill/>
        </p:spPr>
        <p:txBody>
          <a:bodyPr wrap="square" rtlCol="0">
            <a:spAutoFit/>
          </a:bodyPr>
          <a:lstStyle/>
          <a:p>
            <a:pPr algn="ctr"/>
            <a:r>
              <a:rPr lang="en-US" sz="2400" dirty="0" smtClean="0">
                <a:solidFill>
                  <a:srgbClr val="FFFF00"/>
                </a:solidFill>
              </a:rPr>
              <a:t>D.M </a:t>
            </a:r>
            <a:r>
              <a:rPr lang="en-US" sz="2400" dirty="0" err="1" smtClean="0">
                <a:solidFill>
                  <a:srgbClr val="FFFF00"/>
                </a:solidFill>
              </a:rPr>
              <a:t>Podorozhny</a:t>
            </a:r>
            <a:r>
              <a:rPr lang="en-US" sz="2400" dirty="0" smtClean="0">
                <a:solidFill>
                  <a:srgbClr val="FFFF00"/>
                </a:solidFill>
              </a:rPr>
              <a:t>, </a:t>
            </a:r>
            <a:r>
              <a:rPr lang="en-US" sz="2400" dirty="0" smtClean="0">
                <a:solidFill>
                  <a:srgbClr val="FFFF00"/>
                </a:solidFill>
              </a:rPr>
              <a:t>V.V</a:t>
            </a:r>
            <a:r>
              <a:rPr lang="en-US" sz="2400" dirty="0" smtClean="0">
                <a:solidFill>
                  <a:srgbClr val="FFFF00"/>
                </a:solidFill>
              </a:rPr>
              <a:t>. </a:t>
            </a:r>
            <a:r>
              <a:rPr lang="en-US" sz="2400" dirty="0" err="1" smtClean="0">
                <a:solidFill>
                  <a:srgbClr val="FFFF00"/>
                </a:solidFill>
              </a:rPr>
              <a:t>Kalegaev</a:t>
            </a:r>
            <a:r>
              <a:rPr lang="en-US" sz="2400" dirty="0" smtClean="0">
                <a:solidFill>
                  <a:srgbClr val="FFFF00"/>
                </a:solidFill>
              </a:rPr>
              <a:t>, D.E. </a:t>
            </a:r>
            <a:r>
              <a:rPr lang="en-US" sz="2400" dirty="0" err="1" smtClean="0">
                <a:solidFill>
                  <a:srgbClr val="FFFF00"/>
                </a:solidFill>
              </a:rPr>
              <a:t>Karmanov</a:t>
            </a:r>
            <a:r>
              <a:rPr lang="en-US" sz="2400" dirty="0" smtClean="0">
                <a:solidFill>
                  <a:srgbClr val="FFFF00"/>
                </a:solidFill>
              </a:rPr>
              <a:t>, A.A. </a:t>
            </a:r>
            <a:r>
              <a:rPr lang="en-US" sz="2400" dirty="0" err="1" smtClean="0">
                <a:solidFill>
                  <a:srgbClr val="FFFF00"/>
                </a:solidFill>
              </a:rPr>
              <a:t>Kurganov</a:t>
            </a:r>
            <a:r>
              <a:rPr lang="en-US" sz="2400" dirty="0" smtClean="0">
                <a:solidFill>
                  <a:srgbClr val="FFFF00"/>
                </a:solidFill>
              </a:rPr>
              <a:t>, A.D. </a:t>
            </a:r>
            <a:r>
              <a:rPr lang="en-US" sz="2400" dirty="0" err="1" smtClean="0">
                <a:solidFill>
                  <a:srgbClr val="FFFF00"/>
                </a:solidFill>
              </a:rPr>
              <a:t>Panov</a:t>
            </a:r>
            <a:r>
              <a:rPr lang="en-US" sz="2400" dirty="0" smtClean="0">
                <a:solidFill>
                  <a:srgbClr val="FFFF00"/>
                </a:solidFill>
              </a:rPr>
              <a:t>,</a:t>
            </a:r>
            <a:r>
              <a:rPr lang="ru-RU" sz="2400" dirty="0" smtClean="0">
                <a:solidFill>
                  <a:srgbClr val="FFFF00"/>
                </a:solidFill>
              </a:rPr>
              <a:t> </a:t>
            </a:r>
            <a:r>
              <a:rPr lang="en-US" sz="2400" dirty="0" smtClean="0">
                <a:solidFill>
                  <a:srgbClr val="FFFF00"/>
                </a:solidFill>
              </a:rPr>
              <a:t>M.V. </a:t>
            </a:r>
            <a:r>
              <a:rPr lang="en-US" sz="2400" dirty="0" err="1" smtClean="0">
                <a:solidFill>
                  <a:srgbClr val="FFFF00"/>
                </a:solidFill>
              </a:rPr>
              <a:t>Podzolko</a:t>
            </a:r>
            <a:r>
              <a:rPr lang="en-US" sz="2400" dirty="0" smtClean="0">
                <a:solidFill>
                  <a:srgbClr val="FFFF00"/>
                </a:solidFill>
              </a:rPr>
              <a:t>, </a:t>
            </a:r>
            <a:r>
              <a:rPr lang="en-US" sz="2400" dirty="0" smtClean="0">
                <a:solidFill>
                  <a:srgbClr val="FFFF00"/>
                </a:solidFill>
              </a:rPr>
              <a:t>A.N</a:t>
            </a:r>
            <a:r>
              <a:rPr lang="en-US" sz="2400" dirty="0" smtClean="0">
                <a:solidFill>
                  <a:srgbClr val="FFFF00"/>
                </a:solidFill>
              </a:rPr>
              <a:t>. </a:t>
            </a:r>
            <a:r>
              <a:rPr lang="en-US" sz="2400" dirty="0" err="1" smtClean="0">
                <a:solidFill>
                  <a:srgbClr val="FFFF00"/>
                </a:solidFill>
              </a:rPr>
              <a:t>Turundaevsky</a:t>
            </a:r>
            <a:endParaRPr lang="ru-RU" sz="2400" dirty="0" smtClean="0">
              <a:solidFill>
                <a:srgbClr val="FFFF00"/>
              </a:solidFill>
            </a:endParaRP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214282" y="1000108"/>
            <a:ext cx="3858871" cy="5857892"/>
          </a:xfrm>
          <a:prstGeom prst="rect">
            <a:avLst/>
          </a:prstGeom>
          <a:noFill/>
          <a:ln w="9525">
            <a:noFill/>
            <a:miter lim="800000"/>
            <a:headEnd/>
            <a:tailEnd/>
          </a:ln>
          <a:effectLst/>
        </p:spPr>
      </p:pic>
      <p:sp>
        <p:nvSpPr>
          <p:cNvPr id="3" name="TextBox 2"/>
          <p:cNvSpPr txBox="1"/>
          <p:nvPr/>
        </p:nvSpPr>
        <p:spPr>
          <a:xfrm>
            <a:off x="500034" y="285728"/>
            <a:ext cx="8143932" cy="646331"/>
          </a:xfrm>
          <a:prstGeom prst="rect">
            <a:avLst/>
          </a:prstGeom>
          <a:noFill/>
        </p:spPr>
        <p:txBody>
          <a:bodyPr wrap="square" rtlCol="0">
            <a:spAutoFit/>
          </a:bodyPr>
          <a:lstStyle/>
          <a:p>
            <a:r>
              <a:rPr lang="en-US" b="1" dirty="0" smtClean="0">
                <a:solidFill>
                  <a:srgbClr val="FF0000"/>
                </a:solidFill>
                <a:latin typeface="Arial" pitchFamily="34" charset="0"/>
                <a:cs typeface="Arial" pitchFamily="34" charset="0"/>
              </a:rPr>
              <a:t>In order to extend the energy range, a new approach for processing the data of the "Modulation" spectrometer is proposed</a:t>
            </a:r>
            <a:endParaRPr lang="ru-RU" b="1" dirty="0">
              <a:solidFill>
                <a:srgbClr val="FF0000"/>
              </a:solidFill>
              <a:latin typeface="Arial" pitchFamily="34" charset="0"/>
              <a:cs typeface="Arial" pitchFamily="34" charset="0"/>
            </a:endParaRPr>
          </a:p>
        </p:txBody>
      </p:sp>
      <p:sp>
        <p:nvSpPr>
          <p:cNvPr id="4" name="TextBox 3"/>
          <p:cNvSpPr txBox="1"/>
          <p:nvPr/>
        </p:nvSpPr>
        <p:spPr>
          <a:xfrm>
            <a:off x="4071934" y="2357430"/>
            <a:ext cx="4572032" cy="3416320"/>
          </a:xfrm>
          <a:prstGeom prst="rect">
            <a:avLst/>
          </a:prstGeom>
          <a:noFill/>
        </p:spPr>
        <p:txBody>
          <a:bodyPr wrap="square" rtlCol="0">
            <a:spAutoFit/>
          </a:bodyPr>
          <a:lstStyle/>
          <a:p>
            <a:r>
              <a:rPr lang="en-US" b="1" dirty="0" smtClean="0">
                <a:latin typeface="Arial" pitchFamily="34" charset="0"/>
                <a:cs typeface="Arial" pitchFamily="34" charset="0"/>
              </a:rPr>
              <a:t>For example, the figures show the cascade curves of boron and carbon for the same average energy release in the calorimeter ΔE = 1000 </a:t>
            </a:r>
            <a:r>
              <a:rPr lang="en-US" b="1" dirty="0" err="1" smtClean="0">
                <a:latin typeface="Arial" pitchFamily="34" charset="0"/>
                <a:cs typeface="Arial" pitchFamily="34" charset="0"/>
              </a:rPr>
              <a:t>MeV</a:t>
            </a:r>
            <a:r>
              <a:rPr lang="en-US" b="1" dirty="0" smtClean="0">
                <a:latin typeface="Arial" pitchFamily="34" charset="0"/>
                <a:cs typeface="Arial" pitchFamily="34" charset="0"/>
              </a:rPr>
              <a:t>. Even by eye one can see the difference in the slopes of the cascade curves. </a:t>
            </a:r>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r>
              <a:rPr lang="en-US" b="1" dirty="0" smtClean="0">
                <a:solidFill>
                  <a:srgbClr val="FF0000"/>
                </a:solidFill>
                <a:latin typeface="Arial" pitchFamily="34" charset="0"/>
                <a:cs typeface="Arial" pitchFamily="34" charset="0"/>
              </a:rPr>
              <a:t>Therefore</a:t>
            </a:r>
            <a:r>
              <a:rPr lang="en-US" b="1" dirty="0" smtClean="0">
                <a:solidFill>
                  <a:srgbClr val="FF0000"/>
                </a:solidFill>
                <a:latin typeface="Arial" pitchFamily="34" charset="0"/>
                <a:cs typeface="Arial" pitchFamily="34" charset="0"/>
              </a:rPr>
              <a:t>, the problem is to determine the type of nucleus only at a given energy </a:t>
            </a:r>
            <a:r>
              <a:rPr lang="en-US" b="1" dirty="0" smtClean="0">
                <a:solidFill>
                  <a:srgbClr val="FF0000"/>
                </a:solidFill>
                <a:latin typeface="Arial" pitchFamily="34" charset="0"/>
                <a:cs typeface="Arial" pitchFamily="34" charset="0"/>
              </a:rPr>
              <a:t>ΔE</a:t>
            </a:r>
          </a:p>
          <a:p>
            <a:endParaRPr lang="en-US" b="1" dirty="0" smtClean="0">
              <a:latin typeface="Arial" pitchFamily="34" charset="0"/>
              <a:cs typeface="Arial" pitchFamily="34" charset="0"/>
            </a:endParaRPr>
          </a:p>
          <a:p>
            <a:endParaRPr lang="ru-RU" b="1" dirty="0">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357166"/>
            <a:ext cx="8643998" cy="923330"/>
          </a:xfrm>
          <a:prstGeom prst="rect">
            <a:avLst/>
          </a:prstGeom>
          <a:noFill/>
        </p:spPr>
        <p:txBody>
          <a:bodyPr wrap="square" rtlCol="0">
            <a:spAutoFit/>
          </a:bodyPr>
          <a:lstStyle/>
          <a:p>
            <a:r>
              <a:rPr lang="en-US" b="1" dirty="0" smtClean="0">
                <a:latin typeface="Arial" pitchFamily="34" charset="0"/>
                <a:cs typeface="Arial" pitchFamily="34" charset="0"/>
              </a:rPr>
              <a:t>As the simplest example we can introduce the parameter </a:t>
            </a:r>
            <a:r>
              <a:rPr lang="en-US" b="1" dirty="0" smtClean="0">
                <a:latin typeface="Arial" pitchFamily="34" charset="0"/>
                <a:cs typeface="Arial" pitchFamily="34" charset="0"/>
              </a:rPr>
              <a:t>B. </a:t>
            </a:r>
          </a:p>
          <a:p>
            <a:pPr algn="ctr"/>
            <a:r>
              <a:rPr lang="en-US" b="1" dirty="0" smtClean="0">
                <a:solidFill>
                  <a:srgbClr val="FF0000"/>
                </a:solidFill>
                <a:latin typeface="Arial" pitchFamily="34" charset="0"/>
                <a:cs typeface="Arial" pitchFamily="34" charset="0"/>
              </a:rPr>
              <a:t>B </a:t>
            </a:r>
            <a:r>
              <a:rPr lang="en-US" b="1" dirty="0" smtClean="0">
                <a:solidFill>
                  <a:srgbClr val="FF0000"/>
                </a:solidFill>
                <a:latin typeface="Arial" pitchFamily="34" charset="0"/>
                <a:cs typeface="Arial" pitchFamily="34" charset="0"/>
              </a:rPr>
              <a:t>= (R/L - 1)*100%.</a:t>
            </a:r>
            <a:r>
              <a:rPr lang="en-US" b="1" dirty="0" smtClean="0">
                <a:latin typeface="Arial" pitchFamily="34" charset="0"/>
                <a:cs typeface="Arial" pitchFamily="34" charset="0"/>
              </a:rPr>
              <a:t> </a:t>
            </a:r>
            <a:endParaRPr lang="en-US" b="1" dirty="0" smtClean="0">
              <a:latin typeface="Arial" pitchFamily="34" charset="0"/>
              <a:cs typeface="Arial" pitchFamily="34" charset="0"/>
            </a:endParaRPr>
          </a:p>
          <a:p>
            <a:r>
              <a:rPr lang="en-US" b="1" dirty="0" smtClean="0">
                <a:latin typeface="Arial" pitchFamily="34" charset="0"/>
                <a:cs typeface="Arial" pitchFamily="34" charset="0"/>
              </a:rPr>
              <a:t>Where </a:t>
            </a:r>
            <a:r>
              <a:rPr lang="en-US" b="1" dirty="0" smtClean="0">
                <a:latin typeface="Arial" pitchFamily="34" charset="0"/>
                <a:cs typeface="Arial" pitchFamily="34" charset="0"/>
              </a:rPr>
              <a:t>R is ΔE in the lower half of the calorimeter and L in the upper half.</a:t>
            </a:r>
            <a:endParaRPr lang="ru-RU" b="1" dirty="0">
              <a:latin typeface="Arial" pitchFamily="34" charset="0"/>
              <a:cs typeface="Arial" pitchFamily="34" charset="0"/>
            </a:endParaRPr>
          </a:p>
        </p:txBody>
      </p:sp>
      <p:pic>
        <p:nvPicPr>
          <p:cNvPr id="4" name="Рисунок 3"/>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14348" y="1214422"/>
            <a:ext cx="7786709" cy="4214842"/>
          </a:xfrm>
          <a:prstGeom prst="rect">
            <a:avLst/>
          </a:prstGeom>
          <a:noFill/>
          <a:ln>
            <a:noFill/>
          </a:ln>
        </p:spPr>
      </p:pic>
      <p:sp>
        <p:nvSpPr>
          <p:cNvPr id="7" name="TextBox 6"/>
          <p:cNvSpPr txBox="1"/>
          <p:nvPr/>
        </p:nvSpPr>
        <p:spPr>
          <a:xfrm>
            <a:off x="285720" y="5214950"/>
            <a:ext cx="8572560" cy="1477328"/>
          </a:xfrm>
          <a:prstGeom prst="rect">
            <a:avLst/>
          </a:prstGeom>
          <a:noFill/>
        </p:spPr>
        <p:txBody>
          <a:bodyPr wrap="square" rtlCol="0">
            <a:spAutoFit/>
          </a:bodyPr>
          <a:lstStyle/>
          <a:p>
            <a:r>
              <a:rPr lang="en-US" b="1" dirty="0" smtClean="0">
                <a:latin typeface="Arial" pitchFamily="34" charset="0"/>
                <a:cs typeface="Arial" pitchFamily="34" charset="0"/>
              </a:rPr>
              <a:t>The figure shows the dependence of B on ΔE for nuclei from protons to oxygen. You can see that a confident separation of the kernels is underway. The error possibilities are very narrow, for example, to mix up helium and lithium lies in the energy range 270 to 320 </a:t>
            </a:r>
            <a:r>
              <a:rPr lang="en-US" b="1" dirty="0" err="1" smtClean="0">
                <a:latin typeface="Arial" pitchFamily="34" charset="0"/>
                <a:cs typeface="Arial" pitchFamily="34" charset="0"/>
              </a:rPr>
              <a:t>MeV</a:t>
            </a:r>
            <a:r>
              <a:rPr lang="en-US" b="1" dirty="0" smtClean="0">
                <a:latin typeface="Arial" pitchFamily="34" charset="0"/>
                <a:cs typeface="Arial" pitchFamily="34" charset="0"/>
              </a:rPr>
              <a:t>/nucleon. For heavier nuclei, there is better separation</a:t>
            </a:r>
            <a:endParaRPr lang="ru-RU" b="1" dirty="0">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477328"/>
          </a:xfrm>
          <a:prstGeom prst="rect">
            <a:avLst/>
          </a:prstGeom>
          <a:noFill/>
        </p:spPr>
        <p:txBody>
          <a:bodyPr wrap="square" rtlCol="0">
            <a:spAutoFit/>
          </a:bodyPr>
          <a:lstStyle/>
          <a:p>
            <a:r>
              <a:rPr lang="en-US" b="1" dirty="0" smtClean="0">
                <a:latin typeface="Arial" pitchFamily="34" charset="0"/>
                <a:cs typeface="Arial" pitchFamily="34" charset="0"/>
              </a:rPr>
              <a:t>It is possible to improve the parameter under study. For example, introduce a parameter C, which takes into account the degree of fluctuations in each layer of the calorimeter. </a:t>
            </a:r>
            <a:endParaRPr lang="en-US" b="1" dirty="0" smtClean="0">
              <a:latin typeface="Arial" pitchFamily="34" charset="0"/>
              <a:cs typeface="Arial" pitchFamily="34" charset="0"/>
            </a:endParaRPr>
          </a:p>
          <a:p>
            <a:pPr algn="ctr"/>
            <a:r>
              <a:rPr lang="en-US" b="1" dirty="0" smtClean="0">
                <a:latin typeface="Arial" pitchFamily="34" charset="0"/>
                <a:cs typeface="Arial" pitchFamily="34" charset="0"/>
              </a:rPr>
              <a:t>C</a:t>
            </a:r>
            <a:r>
              <a:rPr lang="en-US" b="1" dirty="0" smtClean="0">
                <a:latin typeface="Arial" pitchFamily="34" charset="0"/>
                <a:cs typeface="Arial" pitchFamily="34" charset="0"/>
              </a:rPr>
              <a:t>= ∑(d^2/dE^2</a:t>
            </a:r>
            <a:r>
              <a:rPr lang="en-US" b="1" dirty="0" smtClean="0">
                <a:latin typeface="Arial" pitchFamily="34" charset="0"/>
                <a:cs typeface="Arial" pitchFamily="34" charset="0"/>
              </a:rPr>
              <a:t>)</a:t>
            </a:r>
          </a:p>
          <a:p>
            <a:r>
              <a:rPr lang="en-US" b="1" dirty="0" smtClean="0">
                <a:latin typeface="Arial" pitchFamily="34" charset="0"/>
                <a:cs typeface="Arial" pitchFamily="34" charset="0"/>
              </a:rPr>
              <a:t>Where </a:t>
            </a:r>
            <a:r>
              <a:rPr lang="en-US" b="1" dirty="0" smtClean="0">
                <a:latin typeface="Arial" pitchFamily="34" charset="0"/>
                <a:cs typeface="Arial" pitchFamily="34" charset="0"/>
              </a:rPr>
              <a:t>d=Si+1-2Si+Si-1</a:t>
            </a:r>
            <a:r>
              <a:rPr lang="en-US" b="1" dirty="0" smtClean="0">
                <a:latin typeface="Arial" pitchFamily="34" charset="0"/>
                <a:cs typeface="Arial" pitchFamily="34" charset="0"/>
              </a:rPr>
              <a:t>, Si is the energy </a:t>
            </a:r>
            <a:r>
              <a:rPr lang="en-US" b="1" dirty="0" smtClean="0">
                <a:latin typeface="Arial" pitchFamily="34" charset="0"/>
                <a:cs typeface="Arial" pitchFamily="34" charset="0"/>
              </a:rPr>
              <a:t>in </a:t>
            </a:r>
            <a:r>
              <a:rPr lang="en-US" b="1" dirty="0" smtClean="0">
                <a:latin typeface="Arial" pitchFamily="34" charset="0"/>
                <a:cs typeface="Arial" pitchFamily="34" charset="0"/>
              </a:rPr>
              <a:t>the </a:t>
            </a:r>
            <a:r>
              <a:rPr lang="en-US" b="1" dirty="0" err="1" smtClean="0">
                <a:latin typeface="Arial" pitchFamily="34" charset="0"/>
                <a:cs typeface="Arial" pitchFamily="34" charset="0"/>
              </a:rPr>
              <a:t>i-th</a:t>
            </a:r>
            <a:r>
              <a:rPr lang="en-US" b="1" dirty="0" smtClean="0">
                <a:latin typeface="Arial" pitchFamily="34" charset="0"/>
                <a:cs typeface="Arial" pitchFamily="34" charset="0"/>
              </a:rPr>
              <a:t> layer of the calorimeter</a:t>
            </a:r>
            <a:r>
              <a:rPr lang="en-US" b="1" dirty="0" smtClean="0">
                <a:latin typeface="Arial" pitchFamily="34" charset="0"/>
                <a:cs typeface="Arial" pitchFamily="34" charset="0"/>
              </a:rPr>
              <a:t>. </a:t>
            </a:r>
            <a:endParaRPr lang="ru-RU" b="1" dirty="0">
              <a:solidFill>
                <a:srgbClr val="FF0000"/>
              </a:solidFill>
              <a:latin typeface="Arial Black" pitchFamily="34" charset="0"/>
              <a:cs typeface="Arial" pitchFamily="34" charset="0"/>
            </a:endParaRPr>
          </a:p>
        </p:txBody>
      </p:sp>
      <p:pic>
        <p:nvPicPr>
          <p:cNvPr id="3" name="Рисунок 2"/>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428728" y="1428736"/>
            <a:ext cx="6143668" cy="4429156"/>
          </a:xfrm>
          <a:prstGeom prst="rect">
            <a:avLst/>
          </a:prstGeom>
          <a:noFill/>
          <a:ln>
            <a:noFill/>
          </a:ln>
        </p:spPr>
      </p:pic>
      <p:sp>
        <p:nvSpPr>
          <p:cNvPr id="4" name="TextBox 3"/>
          <p:cNvSpPr txBox="1"/>
          <p:nvPr/>
        </p:nvSpPr>
        <p:spPr>
          <a:xfrm>
            <a:off x="571472" y="5572140"/>
            <a:ext cx="7715304" cy="923330"/>
          </a:xfrm>
          <a:prstGeom prst="rect">
            <a:avLst/>
          </a:prstGeom>
          <a:noFill/>
        </p:spPr>
        <p:txBody>
          <a:bodyPr wrap="square" rtlCol="0">
            <a:spAutoFit/>
          </a:bodyPr>
          <a:lstStyle/>
          <a:p>
            <a:pPr algn="ctr"/>
            <a:r>
              <a:rPr lang="en-US" b="1" dirty="0" smtClean="0">
                <a:latin typeface="Arial" pitchFamily="34" charset="0"/>
                <a:cs typeface="Arial" pitchFamily="34" charset="0"/>
              </a:rPr>
              <a:t>One can still look for more efficient parameters. </a:t>
            </a:r>
          </a:p>
          <a:p>
            <a:pPr algn="ctr"/>
            <a:r>
              <a:rPr lang="en-US" b="1" dirty="0" smtClean="0">
                <a:solidFill>
                  <a:srgbClr val="FF0000"/>
                </a:solidFill>
                <a:latin typeface="Arial Black" pitchFamily="34" charset="0"/>
                <a:cs typeface="Arial" pitchFamily="34" charset="0"/>
              </a:rPr>
              <a:t>The principle is important!</a:t>
            </a:r>
            <a:endParaRPr lang="ru-RU" b="1" dirty="0" smtClean="0">
              <a:solidFill>
                <a:srgbClr val="FF0000"/>
              </a:solidFill>
              <a:latin typeface="Arial Black" pitchFamily="34" charset="0"/>
              <a:cs typeface="Arial" pitchFamily="34" charset="0"/>
            </a:endParaRPr>
          </a:p>
          <a:p>
            <a:endParaRPr lang="ru-RU"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142976" y="1643050"/>
          <a:ext cx="6334148" cy="3406440"/>
        </p:xfrm>
        <a:graphic>
          <a:graphicData uri="http://schemas.openxmlformats.org/drawingml/2006/table">
            <a:tbl>
              <a:tblPr/>
              <a:tblGrid>
                <a:gridCol w="1168014"/>
                <a:gridCol w="860917"/>
                <a:gridCol w="859019"/>
                <a:gridCol w="867243"/>
                <a:gridCol w="837512"/>
                <a:gridCol w="871038"/>
                <a:gridCol w="870405"/>
              </a:tblGrid>
              <a:tr h="0">
                <a:tc>
                  <a:txBody>
                    <a:bodyPr/>
                    <a:lstStyle/>
                    <a:p>
                      <a:pPr marL="0" indent="0" algn="ctr">
                        <a:lnSpc>
                          <a:spcPct val="150000"/>
                        </a:lnSpc>
                        <a:spcAft>
                          <a:spcPts val="800"/>
                        </a:spcAft>
                      </a:pPr>
                      <a:r>
                        <a:rPr lang="ru-RU" sz="1400" kern="0" baseline="0" dirty="0" smtClean="0">
                          <a:latin typeface="Arial" pitchFamily="34" charset="0"/>
                          <a:ea typeface="Calibri"/>
                          <a:cs typeface="Arial" pitchFamily="34" charset="0"/>
                        </a:rPr>
                        <a:t>Энергия,</a:t>
                      </a:r>
                      <a:endParaRPr lang="en-US" sz="1400" kern="0" baseline="0" dirty="0" smtClean="0">
                        <a:latin typeface="Arial" pitchFamily="34" charset="0"/>
                        <a:ea typeface="Calibri"/>
                        <a:cs typeface="Arial" pitchFamily="34" charset="0"/>
                      </a:endParaRPr>
                    </a:p>
                    <a:p>
                      <a:pPr marL="0" indent="0" algn="ctr">
                        <a:lnSpc>
                          <a:spcPct val="150000"/>
                        </a:lnSpc>
                        <a:spcAft>
                          <a:spcPts val="800"/>
                        </a:spcAft>
                      </a:pPr>
                      <a:r>
                        <a:rPr lang="ru-RU" sz="1400" kern="0" baseline="0" dirty="0" smtClean="0">
                          <a:latin typeface="Arial" pitchFamily="34" charset="0"/>
                          <a:ea typeface="Calibri"/>
                          <a:cs typeface="Arial" pitchFamily="34" charset="0"/>
                        </a:rPr>
                        <a:t>МэВ/нуклон</a:t>
                      </a:r>
                      <a:endParaRPr lang="ru-RU" sz="1400" kern="0" baseline="0" dirty="0">
                        <a:latin typeface="Arial" pitchFamily="34" charset="0"/>
                        <a:ea typeface="Calibri"/>
                        <a:cs typeface="Arial" pitchFamily="34" charset="0"/>
                      </a:endParaRPr>
                    </a:p>
                  </a:txBody>
                  <a:tcPr marL="0" marR="0" marT="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800"/>
                        </a:spcAft>
                      </a:pPr>
                      <a:r>
                        <a:rPr lang="ru-RU" sz="1400" kern="0" baseline="0" dirty="0">
                          <a:latin typeface="Arial" pitchFamily="34" charset="0"/>
                          <a:ea typeface="Calibri"/>
                          <a:cs typeface="Arial" pitchFamily="34" charset="0"/>
                        </a:rPr>
                        <a:t>протоны</a:t>
                      </a:r>
                    </a:p>
                  </a:txBody>
                  <a:tcPr marL="0" marR="0" marT="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50000"/>
                        </a:lnSpc>
                        <a:spcAft>
                          <a:spcPts val="800"/>
                        </a:spcAft>
                      </a:pPr>
                      <a:r>
                        <a:rPr lang="ru-RU" sz="1400" kern="0" baseline="0" dirty="0" err="1">
                          <a:latin typeface="Arial" pitchFamily="34" charset="0"/>
                          <a:ea typeface="Calibri"/>
                          <a:cs typeface="Arial" pitchFamily="34" charset="0"/>
                        </a:rPr>
                        <a:t>He</a:t>
                      </a:r>
                      <a:endParaRPr lang="ru-RU" sz="1400" kern="0" baseline="0" dirty="0">
                        <a:latin typeface="Arial" pitchFamily="34" charset="0"/>
                        <a:ea typeface="Calibri"/>
                        <a:cs typeface="Arial" pitchFamily="34" charset="0"/>
                      </a:endParaRPr>
                    </a:p>
                  </a:txBody>
                  <a:tcPr marL="0" marR="0" marT="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50000"/>
                        </a:lnSpc>
                        <a:spcAft>
                          <a:spcPts val="800"/>
                        </a:spcAft>
                      </a:pPr>
                      <a:r>
                        <a:rPr lang="ru-RU" sz="1400" kern="0" baseline="0" dirty="0">
                          <a:latin typeface="Arial" pitchFamily="34" charset="0"/>
                          <a:ea typeface="Calibri"/>
                          <a:cs typeface="Arial" pitchFamily="34" charset="0"/>
                        </a:rPr>
                        <a:t>C</a:t>
                      </a:r>
                    </a:p>
                  </a:txBody>
                  <a:tcPr marL="0" marR="0" marT="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50000"/>
                        </a:lnSpc>
                        <a:spcAft>
                          <a:spcPts val="800"/>
                        </a:spcAft>
                      </a:pPr>
                      <a:r>
                        <a:rPr lang="ru-RU" sz="1400" kern="0" baseline="0" dirty="0">
                          <a:latin typeface="Arial" pitchFamily="34" charset="0"/>
                          <a:ea typeface="Calibri"/>
                          <a:cs typeface="Arial" pitchFamily="34" charset="0"/>
                        </a:rPr>
                        <a:t>O</a:t>
                      </a:r>
                    </a:p>
                  </a:txBody>
                  <a:tcPr marL="0" marR="0" marT="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50000"/>
                        </a:lnSpc>
                        <a:spcAft>
                          <a:spcPts val="800"/>
                        </a:spcAft>
                      </a:pPr>
                      <a:r>
                        <a:rPr lang="ru-RU" sz="1400" kern="0" baseline="0">
                          <a:latin typeface="Arial" pitchFamily="34" charset="0"/>
                          <a:ea typeface="Calibri"/>
                          <a:cs typeface="Arial" pitchFamily="34" charset="0"/>
                        </a:rPr>
                        <a:t>Si</a:t>
                      </a:r>
                    </a:p>
                  </a:txBody>
                  <a:tcPr marL="0" marR="0" marT="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50000"/>
                        </a:lnSpc>
                        <a:spcAft>
                          <a:spcPts val="800"/>
                        </a:spcAft>
                      </a:pPr>
                      <a:r>
                        <a:rPr lang="ru-RU" sz="1400" kern="0" baseline="0">
                          <a:latin typeface="Arial" pitchFamily="34" charset="0"/>
                          <a:ea typeface="Calibri"/>
                          <a:cs typeface="Arial" pitchFamily="34" charset="0"/>
                        </a:rPr>
                        <a:t>Fe</a:t>
                      </a:r>
                    </a:p>
                  </a:txBody>
                  <a:tcPr marL="0" marR="0" marT="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450215" algn="ctr">
                        <a:lnSpc>
                          <a:spcPct val="150000"/>
                        </a:lnSpc>
                        <a:spcAft>
                          <a:spcPts val="0"/>
                        </a:spcAft>
                      </a:pPr>
                      <a:r>
                        <a:rPr lang="ru-RU" sz="1400" kern="0" baseline="0" dirty="0">
                          <a:latin typeface="Arial" pitchFamily="34" charset="0"/>
                          <a:ea typeface="Calibri"/>
                          <a:cs typeface="Arial" pitchFamily="34" charset="0"/>
                        </a:rPr>
                        <a:t>200 </a:t>
                      </a:r>
                    </a:p>
                    <a:p>
                      <a:pPr indent="450215" algn="ctr">
                        <a:lnSpc>
                          <a:spcPct val="150000"/>
                        </a:lnSpc>
                        <a:spcAft>
                          <a:spcPts val="0"/>
                        </a:spcAft>
                      </a:pPr>
                      <a:r>
                        <a:rPr lang="ru-RU" sz="1400" kern="0" baseline="0" dirty="0">
                          <a:latin typeface="Arial" pitchFamily="34" charset="0"/>
                          <a:ea typeface="Calibri"/>
                          <a:cs typeface="Arial" pitchFamily="34" charset="0"/>
                        </a:rPr>
                        <a:t>400 </a:t>
                      </a:r>
                    </a:p>
                    <a:p>
                      <a:pPr indent="450215" algn="ctr">
                        <a:lnSpc>
                          <a:spcPct val="150000"/>
                        </a:lnSpc>
                        <a:spcAft>
                          <a:spcPts val="0"/>
                        </a:spcAft>
                      </a:pPr>
                      <a:r>
                        <a:rPr lang="ru-RU" sz="1400" kern="0" baseline="0" dirty="0">
                          <a:latin typeface="Arial" pitchFamily="34" charset="0"/>
                          <a:ea typeface="Calibri"/>
                          <a:cs typeface="Arial" pitchFamily="34" charset="0"/>
                        </a:rPr>
                        <a:t>600 </a:t>
                      </a:r>
                    </a:p>
                    <a:p>
                      <a:pPr indent="450215" algn="ctr">
                        <a:lnSpc>
                          <a:spcPct val="150000"/>
                        </a:lnSpc>
                        <a:spcAft>
                          <a:spcPts val="0"/>
                        </a:spcAft>
                      </a:pPr>
                      <a:r>
                        <a:rPr lang="ru-RU" sz="1400" kern="0" baseline="0" dirty="0">
                          <a:latin typeface="Arial" pitchFamily="34" charset="0"/>
                          <a:ea typeface="Calibri"/>
                          <a:cs typeface="Arial" pitchFamily="34" charset="0"/>
                        </a:rPr>
                        <a:t>800 </a:t>
                      </a:r>
                    </a:p>
                    <a:p>
                      <a:pPr indent="450215" algn="ctr">
                        <a:lnSpc>
                          <a:spcPct val="150000"/>
                        </a:lnSpc>
                        <a:spcAft>
                          <a:spcPts val="0"/>
                        </a:spcAft>
                      </a:pPr>
                      <a:r>
                        <a:rPr lang="ru-RU" sz="1400" kern="0" baseline="0" dirty="0">
                          <a:latin typeface="Arial" pitchFamily="34" charset="0"/>
                          <a:ea typeface="Calibri"/>
                          <a:cs typeface="Arial" pitchFamily="34" charset="0"/>
                        </a:rPr>
                        <a:t>1000</a:t>
                      </a:r>
                    </a:p>
                    <a:p>
                      <a:pPr indent="450215" algn="ctr">
                        <a:lnSpc>
                          <a:spcPct val="150000"/>
                        </a:lnSpc>
                        <a:spcAft>
                          <a:spcPts val="0"/>
                        </a:spcAft>
                      </a:pPr>
                      <a:r>
                        <a:rPr lang="ru-RU" sz="1400" kern="0" baseline="0" dirty="0">
                          <a:latin typeface="Arial" pitchFamily="34" charset="0"/>
                          <a:ea typeface="Calibri"/>
                          <a:cs typeface="Arial" pitchFamily="34" charset="0"/>
                        </a:rPr>
                        <a:t>1200</a:t>
                      </a:r>
                    </a:p>
                    <a:p>
                      <a:pPr indent="450215" algn="ctr">
                        <a:lnSpc>
                          <a:spcPct val="150000"/>
                        </a:lnSpc>
                        <a:spcAft>
                          <a:spcPts val="0"/>
                        </a:spcAft>
                      </a:pPr>
                      <a:r>
                        <a:rPr lang="ru-RU" sz="1400" kern="0" baseline="0" dirty="0">
                          <a:latin typeface="Arial" pitchFamily="34" charset="0"/>
                          <a:ea typeface="Calibri"/>
                          <a:cs typeface="Arial" pitchFamily="34" charset="0"/>
                        </a:rPr>
                        <a:t>1500</a:t>
                      </a:r>
                    </a:p>
                    <a:p>
                      <a:pPr indent="450215" algn="ctr">
                        <a:lnSpc>
                          <a:spcPct val="150000"/>
                        </a:lnSpc>
                        <a:spcAft>
                          <a:spcPts val="0"/>
                        </a:spcAft>
                      </a:pPr>
                      <a:r>
                        <a:rPr lang="ru-RU" sz="1400" kern="0" baseline="0" dirty="0">
                          <a:latin typeface="Arial" pitchFamily="34" charset="0"/>
                          <a:ea typeface="Calibri"/>
                          <a:cs typeface="Arial" pitchFamily="34" charset="0"/>
                        </a:rPr>
                        <a:t>2000</a:t>
                      </a:r>
                    </a:p>
                  </a:txBody>
                  <a:tcPr marL="0" marR="0" marT="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50000"/>
                        </a:lnSpc>
                        <a:spcAft>
                          <a:spcPts val="0"/>
                        </a:spcAft>
                      </a:pPr>
                      <a:r>
                        <a:rPr lang="ru-RU" sz="1400" kern="0" baseline="0" dirty="0">
                          <a:latin typeface="Arial" pitchFamily="34" charset="0"/>
                          <a:ea typeface="Calibri"/>
                          <a:cs typeface="Arial" pitchFamily="34" charset="0"/>
                        </a:rPr>
                        <a:t>2.7 </a:t>
                      </a:r>
                    </a:p>
                    <a:p>
                      <a:pPr indent="450215" algn="ctr">
                        <a:lnSpc>
                          <a:spcPct val="150000"/>
                        </a:lnSpc>
                        <a:spcAft>
                          <a:spcPts val="0"/>
                        </a:spcAft>
                      </a:pPr>
                      <a:r>
                        <a:rPr lang="ru-RU" sz="1400" kern="0" baseline="0" dirty="0">
                          <a:latin typeface="Arial" pitchFamily="34" charset="0"/>
                          <a:ea typeface="Calibri"/>
                          <a:cs typeface="Arial" pitchFamily="34" charset="0"/>
                        </a:rPr>
                        <a:t>7.2 </a:t>
                      </a:r>
                    </a:p>
                    <a:p>
                      <a:pPr indent="450215" algn="ctr">
                        <a:lnSpc>
                          <a:spcPct val="150000"/>
                        </a:lnSpc>
                        <a:spcAft>
                          <a:spcPts val="0"/>
                        </a:spcAft>
                      </a:pPr>
                      <a:r>
                        <a:rPr lang="ru-RU" sz="1400" kern="0" baseline="0" dirty="0">
                          <a:latin typeface="Arial" pitchFamily="34" charset="0"/>
                          <a:ea typeface="Calibri"/>
                          <a:cs typeface="Arial" pitchFamily="34" charset="0"/>
                        </a:rPr>
                        <a:t>12.0</a:t>
                      </a:r>
                    </a:p>
                    <a:p>
                      <a:pPr indent="450215" algn="ctr">
                        <a:lnSpc>
                          <a:spcPct val="150000"/>
                        </a:lnSpc>
                        <a:spcAft>
                          <a:spcPts val="0"/>
                        </a:spcAft>
                      </a:pPr>
                      <a:r>
                        <a:rPr lang="ru-RU" sz="1400" kern="0" baseline="0" dirty="0">
                          <a:latin typeface="Arial" pitchFamily="34" charset="0"/>
                          <a:ea typeface="Calibri"/>
                          <a:cs typeface="Arial" pitchFamily="34" charset="0"/>
                        </a:rPr>
                        <a:t>19.8</a:t>
                      </a:r>
                    </a:p>
                    <a:p>
                      <a:pPr indent="450215" algn="ctr">
                        <a:lnSpc>
                          <a:spcPct val="150000"/>
                        </a:lnSpc>
                        <a:spcAft>
                          <a:spcPts val="0"/>
                        </a:spcAft>
                      </a:pPr>
                      <a:r>
                        <a:rPr lang="ru-RU" sz="1400" kern="0" baseline="0" dirty="0">
                          <a:latin typeface="Arial" pitchFamily="34" charset="0"/>
                          <a:ea typeface="Calibri"/>
                          <a:cs typeface="Arial" pitchFamily="34" charset="0"/>
                        </a:rPr>
                        <a:t>30.3</a:t>
                      </a:r>
                    </a:p>
                    <a:p>
                      <a:pPr indent="450215" algn="ctr">
                        <a:lnSpc>
                          <a:spcPct val="150000"/>
                        </a:lnSpc>
                        <a:spcAft>
                          <a:spcPts val="0"/>
                        </a:spcAft>
                      </a:pPr>
                      <a:r>
                        <a:rPr lang="ru-RU" sz="1400" kern="0" baseline="0" dirty="0">
                          <a:latin typeface="Arial" pitchFamily="34" charset="0"/>
                          <a:ea typeface="Calibri"/>
                          <a:cs typeface="Arial" pitchFamily="34" charset="0"/>
                        </a:rPr>
                        <a:t>-   </a:t>
                      </a:r>
                    </a:p>
                    <a:p>
                      <a:pPr indent="450215" algn="ctr">
                        <a:lnSpc>
                          <a:spcPct val="150000"/>
                        </a:lnSpc>
                        <a:spcAft>
                          <a:spcPts val="0"/>
                        </a:spcAft>
                      </a:pPr>
                      <a:r>
                        <a:rPr lang="ru-RU" sz="1400" kern="0" baseline="0" dirty="0">
                          <a:latin typeface="Arial" pitchFamily="34" charset="0"/>
                          <a:ea typeface="Calibri"/>
                          <a:cs typeface="Arial" pitchFamily="34" charset="0"/>
                        </a:rPr>
                        <a:t>-   </a:t>
                      </a:r>
                    </a:p>
                    <a:p>
                      <a:pPr indent="450215" algn="ctr">
                        <a:lnSpc>
                          <a:spcPct val="150000"/>
                        </a:lnSpc>
                        <a:spcAft>
                          <a:spcPts val="0"/>
                        </a:spcAft>
                      </a:pPr>
                      <a:r>
                        <a:rPr lang="ru-RU" sz="1400" kern="0" baseline="0" dirty="0">
                          <a:latin typeface="Arial" pitchFamily="34" charset="0"/>
                          <a:ea typeface="Calibri"/>
                          <a:cs typeface="Arial" pitchFamily="34" charset="0"/>
                        </a:rPr>
                        <a:t>-   </a:t>
                      </a:r>
                    </a:p>
                  </a:txBody>
                  <a:tcPr marL="0" marR="0" marT="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50000"/>
                        </a:lnSpc>
                        <a:spcAft>
                          <a:spcPts val="0"/>
                        </a:spcAft>
                      </a:pPr>
                      <a:r>
                        <a:rPr lang="ru-RU" sz="1400" kern="0" baseline="0" dirty="0">
                          <a:latin typeface="Arial" pitchFamily="34" charset="0"/>
                          <a:ea typeface="Calibri"/>
                          <a:cs typeface="Arial" pitchFamily="34" charset="0"/>
                        </a:rPr>
                        <a:t>1.4  </a:t>
                      </a:r>
                    </a:p>
                    <a:p>
                      <a:pPr indent="450215" algn="ctr">
                        <a:lnSpc>
                          <a:spcPct val="150000"/>
                        </a:lnSpc>
                        <a:spcAft>
                          <a:spcPts val="0"/>
                        </a:spcAft>
                      </a:pPr>
                      <a:r>
                        <a:rPr lang="ru-RU" sz="1400" kern="0" baseline="0" dirty="0">
                          <a:latin typeface="Arial" pitchFamily="34" charset="0"/>
                          <a:ea typeface="Calibri"/>
                          <a:cs typeface="Arial" pitchFamily="34" charset="0"/>
                        </a:rPr>
                        <a:t>3.7  </a:t>
                      </a:r>
                    </a:p>
                    <a:p>
                      <a:pPr indent="450215" algn="ctr">
                        <a:lnSpc>
                          <a:spcPct val="150000"/>
                        </a:lnSpc>
                        <a:spcAft>
                          <a:spcPts val="0"/>
                        </a:spcAft>
                      </a:pPr>
                      <a:r>
                        <a:rPr lang="ru-RU" sz="1400" kern="0" baseline="0" dirty="0">
                          <a:latin typeface="Arial" pitchFamily="34" charset="0"/>
                          <a:ea typeface="Calibri"/>
                          <a:cs typeface="Arial" pitchFamily="34" charset="0"/>
                        </a:rPr>
                        <a:t>6.8  </a:t>
                      </a:r>
                    </a:p>
                    <a:p>
                      <a:pPr indent="450215" algn="ctr">
                        <a:lnSpc>
                          <a:spcPct val="150000"/>
                        </a:lnSpc>
                        <a:spcAft>
                          <a:spcPts val="0"/>
                        </a:spcAft>
                      </a:pPr>
                      <a:r>
                        <a:rPr lang="ru-RU" sz="1400" kern="0" baseline="0" dirty="0">
                          <a:latin typeface="Arial" pitchFamily="34" charset="0"/>
                          <a:ea typeface="Calibri"/>
                          <a:cs typeface="Arial" pitchFamily="34" charset="0"/>
                        </a:rPr>
                        <a:t>11.1 </a:t>
                      </a:r>
                    </a:p>
                    <a:p>
                      <a:pPr indent="450215" algn="ctr">
                        <a:lnSpc>
                          <a:spcPct val="150000"/>
                        </a:lnSpc>
                        <a:spcAft>
                          <a:spcPts val="0"/>
                        </a:spcAft>
                      </a:pPr>
                      <a:r>
                        <a:rPr lang="ru-RU" sz="1400" kern="0" baseline="0" dirty="0">
                          <a:latin typeface="Arial" pitchFamily="34" charset="0"/>
                          <a:ea typeface="Calibri"/>
                          <a:cs typeface="Arial" pitchFamily="34" charset="0"/>
                        </a:rPr>
                        <a:t>17.3 </a:t>
                      </a:r>
                    </a:p>
                    <a:p>
                      <a:pPr indent="450215" algn="ctr">
                        <a:lnSpc>
                          <a:spcPct val="150000"/>
                        </a:lnSpc>
                        <a:spcAft>
                          <a:spcPts val="0"/>
                        </a:spcAft>
                      </a:pPr>
                      <a:r>
                        <a:rPr lang="ru-RU" sz="1400" kern="0" baseline="0" dirty="0">
                          <a:latin typeface="Arial" pitchFamily="34" charset="0"/>
                          <a:ea typeface="Calibri"/>
                          <a:cs typeface="Arial" pitchFamily="34" charset="0"/>
                        </a:rPr>
                        <a:t>25.5</a:t>
                      </a:r>
                    </a:p>
                    <a:p>
                      <a:pPr indent="450215" algn="ctr">
                        <a:lnSpc>
                          <a:spcPct val="150000"/>
                        </a:lnSpc>
                        <a:spcAft>
                          <a:spcPts val="0"/>
                        </a:spcAft>
                      </a:pPr>
                      <a:r>
                        <a:rPr lang="ru-RU" sz="1400" kern="0" baseline="0" dirty="0">
                          <a:latin typeface="Arial" pitchFamily="34" charset="0"/>
                          <a:ea typeface="Calibri"/>
                          <a:cs typeface="Arial" pitchFamily="34" charset="0"/>
                        </a:rPr>
                        <a:t>-    </a:t>
                      </a:r>
                    </a:p>
                    <a:p>
                      <a:pPr indent="450215" algn="ctr">
                        <a:lnSpc>
                          <a:spcPct val="150000"/>
                        </a:lnSpc>
                        <a:spcAft>
                          <a:spcPts val="0"/>
                        </a:spcAft>
                      </a:pPr>
                      <a:r>
                        <a:rPr lang="ru-RU" sz="1400" kern="0" baseline="0" dirty="0">
                          <a:latin typeface="Arial" pitchFamily="34" charset="0"/>
                          <a:ea typeface="Calibri"/>
                          <a:cs typeface="Arial" pitchFamily="34" charset="0"/>
                        </a:rPr>
                        <a:t>-    </a:t>
                      </a:r>
                    </a:p>
                  </a:txBody>
                  <a:tcPr marL="0" marR="0" marT="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50000"/>
                        </a:lnSpc>
                        <a:spcAft>
                          <a:spcPts val="0"/>
                        </a:spcAft>
                      </a:pPr>
                      <a:r>
                        <a:rPr lang="ru-RU" sz="1400" kern="0" baseline="0" dirty="0">
                          <a:latin typeface="Arial" pitchFamily="34" charset="0"/>
                          <a:ea typeface="Calibri"/>
                          <a:cs typeface="Arial" pitchFamily="34" charset="0"/>
                        </a:rPr>
                        <a:t>0   </a:t>
                      </a:r>
                    </a:p>
                    <a:p>
                      <a:pPr indent="450215" algn="ctr">
                        <a:lnSpc>
                          <a:spcPct val="150000"/>
                        </a:lnSpc>
                        <a:spcAft>
                          <a:spcPts val="0"/>
                        </a:spcAft>
                      </a:pPr>
                      <a:r>
                        <a:rPr lang="ru-RU" sz="1400" kern="0" baseline="0" dirty="0">
                          <a:latin typeface="Arial" pitchFamily="34" charset="0"/>
                          <a:ea typeface="Calibri"/>
                          <a:cs typeface="Arial" pitchFamily="34" charset="0"/>
                        </a:rPr>
                        <a:t>1.0 </a:t>
                      </a:r>
                    </a:p>
                    <a:p>
                      <a:pPr indent="450215" algn="ctr">
                        <a:lnSpc>
                          <a:spcPct val="150000"/>
                        </a:lnSpc>
                        <a:spcAft>
                          <a:spcPts val="0"/>
                        </a:spcAft>
                      </a:pPr>
                      <a:r>
                        <a:rPr lang="ru-RU" sz="1400" kern="0" baseline="0" dirty="0">
                          <a:latin typeface="Arial" pitchFamily="34" charset="0"/>
                          <a:ea typeface="Calibri"/>
                          <a:cs typeface="Arial" pitchFamily="34" charset="0"/>
                        </a:rPr>
                        <a:t>2.0 </a:t>
                      </a:r>
                    </a:p>
                    <a:p>
                      <a:pPr indent="450215" algn="ctr">
                        <a:lnSpc>
                          <a:spcPct val="150000"/>
                        </a:lnSpc>
                        <a:spcAft>
                          <a:spcPts val="0"/>
                        </a:spcAft>
                      </a:pPr>
                      <a:r>
                        <a:rPr lang="ru-RU" sz="1400" kern="0" baseline="0" dirty="0">
                          <a:latin typeface="Arial" pitchFamily="34" charset="0"/>
                          <a:ea typeface="Calibri"/>
                          <a:cs typeface="Arial" pitchFamily="34" charset="0"/>
                        </a:rPr>
                        <a:t>3.4 </a:t>
                      </a:r>
                    </a:p>
                    <a:p>
                      <a:pPr indent="450215" algn="ctr">
                        <a:lnSpc>
                          <a:spcPct val="150000"/>
                        </a:lnSpc>
                        <a:spcAft>
                          <a:spcPts val="0"/>
                        </a:spcAft>
                      </a:pPr>
                      <a:r>
                        <a:rPr lang="ru-RU" sz="1400" kern="0" baseline="0" dirty="0">
                          <a:latin typeface="Arial" pitchFamily="34" charset="0"/>
                          <a:ea typeface="Calibri"/>
                          <a:cs typeface="Arial" pitchFamily="34" charset="0"/>
                        </a:rPr>
                        <a:t>5.4 </a:t>
                      </a:r>
                    </a:p>
                    <a:p>
                      <a:pPr indent="450215" algn="ctr">
                        <a:lnSpc>
                          <a:spcPct val="150000"/>
                        </a:lnSpc>
                        <a:spcAft>
                          <a:spcPts val="0"/>
                        </a:spcAft>
                      </a:pPr>
                      <a:r>
                        <a:rPr lang="ru-RU" sz="1400" kern="0" baseline="0" dirty="0">
                          <a:latin typeface="Arial" pitchFamily="34" charset="0"/>
                          <a:ea typeface="Calibri"/>
                          <a:cs typeface="Arial" pitchFamily="34" charset="0"/>
                        </a:rPr>
                        <a:t>7.8 </a:t>
                      </a:r>
                    </a:p>
                    <a:p>
                      <a:pPr indent="450215" algn="ctr">
                        <a:lnSpc>
                          <a:spcPct val="150000"/>
                        </a:lnSpc>
                        <a:spcAft>
                          <a:spcPts val="0"/>
                        </a:spcAft>
                      </a:pPr>
                      <a:r>
                        <a:rPr lang="ru-RU" sz="1400" kern="0" baseline="0" dirty="0">
                          <a:latin typeface="Arial" pitchFamily="34" charset="0"/>
                          <a:ea typeface="Calibri"/>
                          <a:cs typeface="Arial" pitchFamily="34" charset="0"/>
                        </a:rPr>
                        <a:t>15.5  </a:t>
                      </a:r>
                    </a:p>
                    <a:p>
                      <a:pPr indent="450215" algn="ctr">
                        <a:lnSpc>
                          <a:spcPct val="150000"/>
                        </a:lnSpc>
                        <a:spcAft>
                          <a:spcPts val="0"/>
                        </a:spcAft>
                      </a:pPr>
                      <a:r>
                        <a:rPr lang="ru-RU" sz="1400" kern="0" baseline="0" dirty="0">
                          <a:latin typeface="Arial" pitchFamily="34" charset="0"/>
                          <a:ea typeface="Calibri"/>
                          <a:cs typeface="Arial" pitchFamily="34" charset="0"/>
                        </a:rPr>
                        <a:t> -  </a:t>
                      </a:r>
                    </a:p>
                  </a:txBody>
                  <a:tcPr marL="0" marR="0" marT="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50000"/>
                        </a:lnSpc>
                        <a:spcAft>
                          <a:spcPts val="0"/>
                        </a:spcAft>
                      </a:pPr>
                      <a:r>
                        <a:rPr lang="ru-RU" sz="1400" kern="0" baseline="0" dirty="0">
                          <a:latin typeface="Arial" pitchFamily="34" charset="0"/>
                          <a:ea typeface="Calibri"/>
                          <a:cs typeface="Arial" pitchFamily="34" charset="0"/>
                        </a:rPr>
                        <a:t>0  </a:t>
                      </a:r>
                    </a:p>
                    <a:p>
                      <a:pPr indent="450215" algn="ctr">
                        <a:lnSpc>
                          <a:spcPct val="150000"/>
                        </a:lnSpc>
                        <a:spcAft>
                          <a:spcPts val="0"/>
                        </a:spcAft>
                      </a:pPr>
                      <a:r>
                        <a:rPr lang="ru-RU" sz="1400" kern="0" baseline="0" dirty="0">
                          <a:latin typeface="Arial" pitchFamily="34" charset="0"/>
                          <a:ea typeface="Calibri"/>
                          <a:cs typeface="Arial" pitchFamily="34" charset="0"/>
                        </a:rPr>
                        <a:t>0.6</a:t>
                      </a:r>
                    </a:p>
                    <a:p>
                      <a:pPr indent="450215" algn="ctr">
                        <a:lnSpc>
                          <a:spcPct val="150000"/>
                        </a:lnSpc>
                        <a:spcAft>
                          <a:spcPts val="0"/>
                        </a:spcAft>
                      </a:pPr>
                      <a:r>
                        <a:rPr lang="ru-RU" sz="1400" kern="0" baseline="0" dirty="0">
                          <a:latin typeface="Arial" pitchFamily="34" charset="0"/>
                          <a:ea typeface="Calibri"/>
                          <a:cs typeface="Arial" pitchFamily="34" charset="0"/>
                        </a:rPr>
                        <a:t>1.4</a:t>
                      </a:r>
                    </a:p>
                    <a:p>
                      <a:pPr indent="450215" algn="ctr">
                        <a:lnSpc>
                          <a:spcPct val="150000"/>
                        </a:lnSpc>
                        <a:spcAft>
                          <a:spcPts val="0"/>
                        </a:spcAft>
                      </a:pPr>
                      <a:r>
                        <a:rPr lang="ru-RU" sz="1400" kern="0" baseline="0" dirty="0">
                          <a:latin typeface="Arial" pitchFamily="34" charset="0"/>
                          <a:ea typeface="Calibri"/>
                          <a:cs typeface="Arial" pitchFamily="34" charset="0"/>
                        </a:rPr>
                        <a:t>2.4</a:t>
                      </a:r>
                    </a:p>
                    <a:p>
                      <a:pPr indent="450215" algn="ctr">
                        <a:lnSpc>
                          <a:spcPct val="150000"/>
                        </a:lnSpc>
                        <a:spcAft>
                          <a:spcPts val="0"/>
                        </a:spcAft>
                      </a:pPr>
                      <a:r>
                        <a:rPr lang="ru-RU" sz="1400" kern="0" baseline="0" dirty="0">
                          <a:latin typeface="Arial" pitchFamily="34" charset="0"/>
                          <a:ea typeface="Calibri"/>
                          <a:cs typeface="Arial" pitchFamily="34" charset="0"/>
                        </a:rPr>
                        <a:t>4.9</a:t>
                      </a:r>
                    </a:p>
                    <a:p>
                      <a:pPr indent="450215" algn="ctr">
                        <a:lnSpc>
                          <a:spcPct val="150000"/>
                        </a:lnSpc>
                        <a:spcAft>
                          <a:spcPts val="0"/>
                        </a:spcAft>
                      </a:pPr>
                      <a:r>
                        <a:rPr lang="ru-RU" sz="1400" kern="0" baseline="0" dirty="0">
                          <a:latin typeface="Arial" pitchFamily="34" charset="0"/>
                          <a:ea typeface="Calibri"/>
                          <a:cs typeface="Arial" pitchFamily="34" charset="0"/>
                        </a:rPr>
                        <a:t>5.9</a:t>
                      </a:r>
                    </a:p>
                    <a:p>
                      <a:pPr indent="450215" algn="ctr">
                        <a:lnSpc>
                          <a:spcPct val="150000"/>
                        </a:lnSpc>
                        <a:spcAft>
                          <a:spcPts val="0"/>
                        </a:spcAft>
                      </a:pPr>
                      <a:r>
                        <a:rPr lang="ru-RU" sz="1400" kern="0" baseline="0" dirty="0">
                          <a:latin typeface="Arial" pitchFamily="34" charset="0"/>
                          <a:ea typeface="Calibri"/>
                          <a:cs typeface="Arial" pitchFamily="34" charset="0"/>
                        </a:rPr>
                        <a:t>12.1 </a:t>
                      </a:r>
                    </a:p>
                    <a:p>
                      <a:pPr indent="450215" algn="ctr">
                        <a:lnSpc>
                          <a:spcPct val="150000"/>
                        </a:lnSpc>
                        <a:spcAft>
                          <a:spcPts val="0"/>
                        </a:spcAft>
                      </a:pPr>
                      <a:r>
                        <a:rPr lang="ru-RU" sz="1400" kern="0" baseline="0" dirty="0">
                          <a:latin typeface="Arial" pitchFamily="34" charset="0"/>
                          <a:ea typeface="Calibri"/>
                          <a:cs typeface="Arial" pitchFamily="34" charset="0"/>
                        </a:rPr>
                        <a:t>15.1 </a:t>
                      </a:r>
                    </a:p>
                  </a:txBody>
                  <a:tcPr marL="0" marR="0" marT="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50000"/>
                        </a:lnSpc>
                        <a:spcAft>
                          <a:spcPts val="0"/>
                        </a:spcAft>
                      </a:pPr>
                      <a:r>
                        <a:rPr lang="ru-RU" sz="1400" kern="0" baseline="0" dirty="0">
                          <a:latin typeface="Arial" pitchFamily="34" charset="0"/>
                          <a:ea typeface="Calibri"/>
                          <a:cs typeface="Arial" pitchFamily="34" charset="0"/>
                        </a:rPr>
                        <a:t>0  </a:t>
                      </a:r>
                    </a:p>
                    <a:p>
                      <a:pPr indent="450215" algn="ctr">
                        <a:lnSpc>
                          <a:spcPct val="150000"/>
                        </a:lnSpc>
                        <a:spcAft>
                          <a:spcPts val="0"/>
                        </a:spcAft>
                      </a:pPr>
                      <a:r>
                        <a:rPr lang="ru-RU" sz="1400" kern="0" baseline="0" dirty="0">
                          <a:latin typeface="Arial" pitchFamily="34" charset="0"/>
                          <a:ea typeface="Calibri"/>
                          <a:cs typeface="Arial" pitchFamily="34" charset="0"/>
                        </a:rPr>
                        <a:t>0  </a:t>
                      </a:r>
                    </a:p>
                    <a:p>
                      <a:pPr indent="450215" algn="ctr">
                        <a:lnSpc>
                          <a:spcPct val="150000"/>
                        </a:lnSpc>
                        <a:spcAft>
                          <a:spcPts val="0"/>
                        </a:spcAft>
                      </a:pPr>
                      <a:r>
                        <a:rPr lang="ru-RU" sz="1400" kern="0" baseline="0" dirty="0">
                          <a:latin typeface="Arial" pitchFamily="34" charset="0"/>
                          <a:ea typeface="Calibri"/>
                          <a:cs typeface="Arial" pitchFamily="34" charset="0"/>
                        </a:rPr>
                        <a:t>0.6</a:t>
                      </a:r>
                    </a:p>
                    <a:p>
                      <a:pPr indent="450215" algn="ctr">
                        <a:lnSpc>
                          <a:spcPct val="150000"/>
                        </a:lnSpc>
                        <a:spcAft>
                          <a:spcPts val="0"/>
                        </a:spcAft>
                      </a:pPr>
                      <a:r>
                        <a:rPr lang="ru-RU" sz="1400" kern="0" baseline="0" dirty="0">
                          <a:latin typeface="Arial" pitchFamily="34" charset="0"/>
                          <a:ea typeface="Calibri"/>
                          <a:cs typeface="Arial" pitchFamily="34" charset="0"/>
                        </a:rPr>
                        <a:t>1.2</a:t>
                      </a:r>
                    </a:p>
                    <a:p>
                      <a:pPr indent="450215" algn="ctr">
                        <a:lnSpc>
                          <a:spcPct val="150000"/>
                        </a:lnSpc>
                        <a:spcAft>
                          <a:spcPts val="0"/>
                        </a:spcAft>
                      </a:pPr>
                      <a:r>
                        <a:rPr lang="ru-RU" sz="1400" kern="0" baseline="0" dirty="0">
                          <a:latin typeface="Arial" pitchFamily="34" charset="0"/>
                          <a:ea typeface="Calibri"/>
                          <a:cs typeface="Arial" pitchFamily="34" charset="0"/>
                        </a:rPr>
                        <a:t>1.9</a:t>
                      </a:r>
                    </a:p>
                    <a:p>
                      <a:pPr indent="450215" algn="ctr">
                        <a:lnSpc>
                          <a:spcPct val="150000"/>
                        </a:lnSpc>
                        <a:spcAft>
                          <a:spcPts val="0"/>
                        </a:spcAft>
                      </a:pPr>
                      <a:r>
                        <a:rPr lang="ru-RU" sz="1400" kern="0" baseline="0" dirty="0">
                          <a:latin typeface="Arial" pitchFamily="34" charset="0"/>
                          <a:ea typeface="Calibri"/>
                          <a:cs typeface="Arial" pitchFamily="34" charset="0"/>
                        </a:rPr>
                        <a:t>3.0</a:t>
                      </a:r>
                    </a:p>
                    <a:p>
                      <a:pPr indent="450215" algn="ctr">
                        <a:lnSpc>
                          <a:spcPct val="150000"/>
                        </a:lnSpc>
                        <a:spcAft>
                          <a:spcPts val="0"/>
                        </a:spcAft>
                      </a:pPr>
                      <a:r>
                        <a:rPr lang="ru-RU" sz="1400" kern="0" baseline="0" dirty="0">
                          <a:latin typeface="Arial" pitchFamily="34" charset="0"/>
                          <a:ea typeface="Calibri"/>
                          <a:cs typeface="Arial" pitchFamily="34" charset="0"/>
                        </a:rPr>
                        <a:t>5.8</a:t>
                      </a:r>
                    </a:p>
                    <a:p>
                      <a:pPr indent="450215" algn="ctr">
                        <a:lnSpc>
                          <a:spcPct val="150000"/>
                        </a:lnSpc>
                        <a:spcAft>
                          <a:spcPts val="0"/>
                        </a:spcAft>
                      </a:pPr>
                      <a:r>
                        <a:rPr lang="ru-RU" sz="1400" kern="0" baseline="0" dirty="0">
                          <a:latin typeface="Arial" pitchFamily="34" charset="0"/>
                          <a:ea typeface="Calibri"/>
                          <a:cs typeface="Arial" pitchFamily="34" charset="0"/>
                        </a:rPr>
                        <a:t>11.1</a:t>
                      </a:r>
                    </a:p>
                  </a:txBody>
                  <a:tcPr marL="0" marR="0" marT="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50000"/>
                        </a:lnSpc>
                        <a:spcAft>
                          <a:spcPts val="0"/>
                        </a:spcAft>
                      </a:pPr>
                      <a:r>
                        <a:rPr lang="ru-RU" sz="1400" kern="0" baseline="0" dirty="0">
                          <a:latin typeface="Arial" pitchFamily="34" charset="0"/>
                          <a:ea typeface="Calibri"/>
                          <a:cs typeface="Arial" pitchFamily="34" charset="0"/>
                        </a:rPr>
                        <a:t>0</a:t>
                      </a:r>
                    </a:p>
                    <a:p>
                      <a:pPr indent="450215" algn="ctr">
                        <a:lnSpc>
                          <a:spcPct val="150000"/>
                        </a:lnSpc>
                        <a:spcAft>
                          <a:spcPts val="0"/>
                        </a:spcAft>
                      </a:pPr>
                      <a:r>
                        <a:rPr lang="ru-RU" sz="1400" kern="0" baseline="0" dirty="0">
                          <a:latin typeface="Arial" pitchFamily="34" charset="0"/>
                          <a:ea typeface="Calibri"/>
                          <a:cs typeface="Arial" pitchFamily="34" charset="0"/>
                        </a:rPr>
                        <a:t>0</a:t>
                      </a:r>
                    </a:p>
                    <a:p>
                      <a:pPr indent="450215" algn="ctr">
                        <a:lnSpc>
                          <a:spcPct val="150000"/>
                        </a:lnSpc>
                        <a:spcAft>
                          <a:spcPts val="0"/>
                        </a:spcAft>
                      </a:pPr>
                      <a:r>
                        <a:rPr lang="ru-RU" sz="1400" kern="0" baseline="0" dirty="0">
                          <a:latin typeface="Arial" pitchFamily="34" charset="0"/>
                          <a:ea typeface="Calibri"/>
                          <a:cs typeface="Arial" pitchFamily="34" charset="0"/>
                        </a:rPr>
                        <a:t>0</a:t>
                      </a:r>
                    </a:p>
                    <a:p>
                      <a:pPr indent="450215" algn="ctr">
                        <a:lnSpc>
                          <a:spcPct val="150000"/>
                        </a:lnSpc>
                        <a:spcAft>
                          <a:spcPts val="0"/>
                        </a:spcAft>
                      </a:pPr>
                      <a:r>
                        <a:rPr lang="ru-RU" sz="1400" kern="0" baseline="0" dirty="0">
                          <a:latin typeface="Arial" pitchFamily="34" charset="0"/>
                          <a:ea typeface="Calibri"/>
                          <a:cs typeface="Arial" pitchFamily="34" charset="0"/>
                        </a:rPr>
                        <a:t>0.5</a:t>
                      </a:r>
                    </a:p>
                    <a:p>
                      <a:pPr indent="450215" algn="ctr">
                        <a:lnSpc>
                          <a:spcPct val="150000"/>
                        </a:lnSpc>
                        <a:spcAft>
                          <a:spcPts val="0"/>
                        </a:spcAft>
                      </a:pPr>
                      <a:r>
                        <a:rPr lang="ru-RU" sz="1400" kern="0" baseline="0" dirty="0">
                          <a:latin typeface="Arial" pitchFamily="34" charset="0"/>
                          <a:ea typeface="Calibri"/>
                          <a:cs typeface="Arial" pitchFamily="34" charset="0"/>
                        </a:rPr>
                        <a:t>0.9</a:t>
                      </a:r>
                    </a:p>
                    <a:p>
                      <a:pPr indent="450215" algn="ctr">
                        <a:lnSpc>
                          <a:spcPct val="150000"/>
                        </a:lnSpc>
                        <a:spcAft>
                          <a:spcPts val="0"/>
                        </a:spcAft>
                      </a:pPr>
                      <a:r>
                        <a:rPr lang="ru-RU" sz="1400" kern="0" baseline="0" dirty="0">
                          <a:latin typeface="Arial" pitchFamily="34" charset="0"/>
                          <a:ea typeface="Calibri"/>
                          <a:cs typeface="Arial" pitchFamily="34" charset="0"/>
                        </a:rPr>
                        <a:t>1.4</a:t>
                      </a:r>
                    </a:p>
                    <a:p>
                      <a:pPr indent="450215" algn="ctr">
                        <a:lnSpc>
                          <a:spcPct val="150000"/>
                        </a:lnSpc>
                        <a:spcAft>
                          <a:spcPts val="0"/>
                        </a:spcAft>
                      </a:pPr>
                      <a:r>
                        <a:rPr lang="ru-RU" sz="1400" kern="0" baseline="0" dirty="0">
                          <a:latin typeface="Arial" pitchFamily="34" charset="0"/>
                          <a:ea typeface="Calibri"/>
                          <a:cs typeface="Arial" pitchFamily="34" charset="0"/>
                        </a:rPr>
                        <a:t>2.6</a:t>
                      </a:r>
                    </a:p>
                    <a:p>
                      <a:pPr indent="450215" algn="ctr">
                        <a:lnSpc>
                          <a:spcPct val="150000"/>
                        </a:lnSpc>
                        <a:spcAft>
                          <a:spcPts val="0"/>
                        </a:spcAft>
                      </a:pPr>
                      <a:r>
                        <a:rPr lang="ru-RU" sz="1400" kern="0" baseline="0" dirty="0">
                          <a:latin typeface="Arial" pitchFamily="34" charset="0"/>
                          <a:ea typeface="Calibri"/>
                          <a:cs typeface="Arial" pitchFamily="34" charset="0"/>
                        </a:rPr>
                        <a:t>7.6</a:t>
                      </a:r>
                    </a:p>
                  </a:txBody>
                  <a:tcPr marL="0" marR="0" marT="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571472" y="571480"/>
            <a:ext cx="7715304" cy="646331"/>
          </a:xfrm>
          <a:prstGeom prst="rect">
            <a:avLst/>
          </a:prstGeom>
          <a:noFill/>
        </p:spPr>
        <p:txBody>
          <a:bodyPr wrap="square" rtlCol="0">
            <a:spAutoFit/>
          </a:bodyPr>
          <a:lstStyle/>
          <a:p>
            <a:r>
              <a:rPr lang="en-US" b="1" dirty="0" smtClean="0">
                <a:latin typeface="Arial" pitchFamily="34" charset="0"/>
                <a:cs typeface="Arial" pitchFamily="34" charset="0"/>
              </a:rPr>
              <a:t>The table shows the energy resolutions (in percent) for p, He, C, O, Si, and Fe nuclei for several energies. C parameter was used</a:t>
            </a:r>
            <a:endParaRPr lang="ru-RU" b="1" dirty="0">
              <a:latin typeface="Arial" pitchFamily="34" charset="0"/>
              <a:cs typeface="Arial" pitchFamily="34" charset="0"/>
            </a:endParaRPr>
          </a:p>
        </p:txBody>
      </p:sp>
      <p:sp>
        <p:nvSpPr>
          <p:cNvPr id="4" name="TextBox 3"/>
          <p:cNvSpPr txBox="1"/>
          <p:nvPr/>
        </p:nvSpPr>
        <p:spPr>
          <a:xfrm>
            <a:off x="214282" y="5357826"/>
            <a:ext cx="8358246" cy="646331"/>
          </a:xfrm>
          <a:prstGeom prst="rect">
            <a:avLst/>
          </a:prstGeom>
          <a:noFill/>
        </p:spPr>
        <p:txBody>
          <a:bodyPr wrap="square" rtlCol="0">
            <a:spAutoFit/>
          </a:bodyPr>
          <a:lstStyle/>
          <a:p>
            <a:pPr algn="ctr"/>
            <a:r>
              <a:rPr lang="en-US" dirty="0" smtClean="0">
                <a:solidFill>
                  <a:srgbClr val="FF0000"/>
                </a:solidFill>
                <a:latin typeface="Arial Black" pitchFamily="34" charset="0"/>
              </a:rPr>
              <a:t>Thus, the energy range of the "Modulation" spectrometer fully satisfies the requirements for all nuclei from protons to iron.</a:t>
            </a:r>
            <a:endParaRPr lang="ru-RU" dirty="0">
              <a:solidFill>
                <a:srgbClr val="FF0000"/>
              </a:solidFill>
              <a:latin typeface="Arial Black"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857232"/>
            <a:ext cx="6929486" cy="3724096"/>
          </a:xfrm>
          <a:prstGeom prst="rect">
            <a:avLst/>
          </a:prstGeom>
          <a:noFill/>
        </p:spPr>
        <p:txBody>
          <a:bodyPr wrap="square" rtlCol="0">
            <a:spAutoFit/>
          </a:bodyPr>
          <a:lstStyle/>
          <a:p>
            <a:pPr algn="ctr"/>
            <a:r>
              <a:rPr lang="en-US" sz="2000" b="1" dirty="0" smtClean="0">
                <a:solidFill>
                  <a:srgbClr val="FF0000"/>
                </a:solidFill>
                <a:latin typeface="Arial Black" pitchFamily="34" charset="0"/>
                <a:cs typeface="Arial" pitchFamily="34" charset="0"/>
              </a:rPr>
              <a:t>Conclusions</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A </a:t>
            </a:r>
            <a:r>
              <a:rPr lang="en-US" b="1" dirty="0" smtClean="0">
                <a:latin typeface="Arial" pitchFamily="34" charset="0"/>
                <a:cs typeface="Arial" pitchFamily="34" charset="0"/>
              </a:rPr>
              <a:t>new approach in the registration of CR nuclei has been proposed</a:t>
            </a:r>
            <a:r>
              <a:rPr lang="en-US" b="1" dirty="0" smtClean="0">
                <a:latin typeface="Arial" pitchFamily="34" charset="0"/>
                <a:cs typeface="Arial" pitchFamily="34" charset="0"/>
              </a:rPr>
              <a:t>.</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This </a:t>
            </a:r>
            <a:r>
              <a:rPr lang="en-US" b="1" dirty="0" smtClean="0">
                <a:latin typeface="Arial" pitchFamily="34" charset="0"/>
                <a:cs typeface="Arial" pitchFamily="34" charset="0"/>
              </a:rPr>
              <a:t>approach makes it possible to create equipment with unprecedented characteristics using limited onboard resources</a:t>
            </a:r>
            <a:r>
              <a:rPr lang="en-US" b="1" dirty="0" smtClean="0">
                <a:latin typeface="Arial" pitchFamily="34" charset="0"/>
                <a:cs typeface="Arial" pitchFamily="34" charset="0"/>
              </a:rPr>
              <a:t>.</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The </a:t>
            </a:r>
            <a:r>
              <a:rPr lang="en-US" b="1" dirty="0" smtClean="0">
                <a:latin typeface="Arial" pitchFamily="34" charset="0"/>
                <a:cs typeface="Arial" pitchFamily="34" charset="0"/>
              </a:rPr>
              <a:t>"Modulation" project for the Russian Space Station is presented. </a:t>
            </a:r>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The </a:t>
            </a:r>
            <a:r>
              <a:rPr lang="en-US" b="1" dirty="0" smtClean="0">
                <a:latin typeface="Arial" pitchFamily="34" charset="0"/>
                <a:cs typeface="Arial" pitchFamily="34" charset="0"/>
              </a:rPr>
              <a:t>project is now undergoing expert review.</a:t>
            </a:r>
            <a:endParaRPr lang="ru-RU" b="1" dirty="0">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1928802"/>
            <a:ext cx="7143800" cy="646331"/>
          </a:xfrm>
          <a:prstGeom prst="rect">
            <a:avLst/>
          </a:prstGeom>
          <a:noFill/>
        </p:spPr>
        <p:txBody>
          <a:bodyPr wrap="square" rtlCol="0">
            <a:spAutoFit/>
          </a:bodyPr>
          <a:lstStyle/>
          <a:p>
            <a:pPr algn="ctr"/>
            <a:r>
              <a:rPr lang="en-US" sz="3600" b="1" dirty="0" smtClean="0">
                <a:solidFill>
                  <a:srgbClr val="FF0000"/>
                </a:solidFill>
                <a:latin typeface="Comic Sans MS" pitchFamily="66" charset="0"/>
              </a:rPr>
              <a:t>Thank you for your attention</a:t>
            </a:r>
            <a:endParaRPr lang="ru-RU" sz="3600" b="1" dirty="0">
              <a:solidFill>
                <a:srgbClr val="FF0000"/>
              </a:solidFill>
              <a:latin typeface="Comic Sans MS" pitchFamily="6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4414" y="1142984"/>
            <a:ext cx="7072362" cy="369332"/>
          </a:xfrm>
          <a:prstGeom prst="rect">
            <a:avLst/>
          </a:prstGeom>
          <a:noFill/>
        </p:spPr>
        <p:txBody>
          <a:bodyPr wrap="square" rtlCol="0">
            <a:spAutoFit/>
          </a:bodyPr>
          <a:lstStyle/>
          <a:p>
            <a:endParaRPr lang="ru-RU" dirty="0"/>
          </a:p>
        </p:txBody>
      </p:sp>
      <p:sp>
        <p:nvSpPr>
          <p:cNvPr id="5" name="TextBox 4"/>
          <p:cNvSpPr txBox="1"/>
          <p:nvPr/>
        </p:nvSpPr>
        <p:spPr>
          <a:xfrm>
            <a:off x="0" y="214290"/>
            <a:ext cx="9144000" cy="400110"/>
          </a:xfrm>
          <a:prstGeom prst="rect">
            <a:avLst/>
          </a:prstGeom>
          <a:noFill/>
        </p:spPr>
        <p:txBody>
          <a:bodyPr wrap="square" rtlCol="0">
            <a:spAutoFit/>
          </a:bodyPr>
          <a:lstStyle/>
          <a:p>
            <a:pPr algn="ctr"/>
            <a:r>
              <a:rPr lang="en-US" sz="2000" dirty="0" smtClean="0">
                <a:solidFill>
                  <a:srgbClr val="0070C0"/>
                </a:solidFill>
                <a:latin typeface="Arial Black" pitchFamily="34" charset="0"/>
                <a:cs typeface="Aharoni" pitchFamily="2" charset="-79"/>
              </a:rPr>
              <a:t>Astrophysical </a:t>
            </a:r>
            <a:r>
              <a:rPr lang="en-US" sz="2000" dirty="0" smtClean="0">
                <a:solidFill>
                  <a:srgbClr val="0070C0"/>
                </a:solidFill>
                <a:latin typeface="Arial Black" pitchFamily="34" charset="0"/>
                <a:cs typeface="Aharoni" pitchFamily="2" charset="-79"/>
              </a:rPr>
              <a:t>experiment NUCLEON </a:t>
            </a:r>
            <a:r>
              <a:rPr lang="en-US" sz="2000" dirty="0" smtClean="0">
                <a:solidFill>
                  <a:srgbClr val="0070C0"/>
                </a:solidFill>
                <a:latin typeface="Arial Black" pitchFamily="34" charset="0"/>
                <a:cs typeface="Aharoni" pitchFamily="2" charset="-79"/>
              </a:rPr>
              <a:t>2</a:t>
            </a:r>
            <a:endParaRPr lang="ru-RU" sz="2000" dirty="0" smtClean="0">
              <a:solidFill>
                <a:srgbClr val="0070C0"/>
              </a:solidFill>
              <a:latin typeface="Arial Black" pitchFamily="34" charset="0"/>
              <a:cs typeface="Aharoni" pitchFamily="2" charset="-79"/>
            </a:endParaRPr>
          </a:p>
        </p:txBody>
      </p:sp>
      <p:sp>
        <p:nvSpPr>
          <p:cNvPr id="10" name="TextBox 9"/>
          <p:cNvSpPr txBox="1"/>
          <p:nvPr/>
        </p:nvSpPr>
        <p:spPr>
          <a:xfrm>
            <a:off x="4500562" y="2285992"/>
            <a:ext cx="4643438" cy="1569660"/>
          </a:xfrm>
          <a:prstGeom prst="rect">
            <a:avLst/>
          </a:prstGeom>
          <a:noFill/>
        </p:spPr>
        <p:txBody>
          <a:bodyPr wrap="square" rtlCol="0">
            <a:spAutoFit/>
          </a:bodyPr>
          <a:lstStyle/>
          <a:p>
            <a:r>
              <a:rPr lang="en-US" sz="1600" b="1" dirty="0" smtClean="0">
                <a:latin typeface="Arial Narrow" pitchFamily="34" charset="0"/>
              </a:rPr>
              <a:t>This </a:t>
            </a:r>
            <a:r>
              <a:rPr lang="en-US" sz="1600" b="1" dirty="0" smtClean="0">
                <a:latin typeface="Arial Narrow" pitchFamily="34" charset="0"/>
              </a:rPr>
              <a:t>experiment plans to study the cosmic origin of all elements of the periodic table. Taking into account the anniversary of D.I. Mendeleev (February 8, 2024 will be the 190th anniversary of his birth)), it is proposed to name the scientific equipment and experiment after the great scientist D.I. Mendeleev.</a:t>
            </a:r>
            <a:endParaRPr lang="ru-RU" sz="1600" b="1" dirty="0" smtClean="0">
              <a:latin typeface="Arial Narrow" pitchFamily="34" charset="0"/>
            </a:endParaRPr>
          </a:p>
        </p:txBody>
      </p:sp>
      <p:pic>
        <p:nvPicPr>
          <p:cNvPr id="12290" name="Picture 2" descr="http://freeconomy.ru/wp-content/uploads/2019/08/186.jpg"/>
          <p:cNvPicPr>
            <a:picLocks noChangeAspect="1" noChangeArrowheads="1"/>
          </p:cNvPicPr>
          <p:nvPr/>
        </p:nvPicPr>
        <p:blipFill>
          <a:blip r:embed="rId3" cstate="print"/>
          <a:srcRect/>
          <a:stretch>
            <a:fillRect/>
          </a:stretch>
        </p:blipFill>
        <p:spPr bwMode="auto">
          <a:xfrm>
            <a:off x="6721006" y="642918"/>
            <a:ext cx="2422994" cy="1500198"/>
          </a:xfrm>
          <a:prstGeom prst="rect">
            <a:avLst/>
          </a:prstGeom>
          <a:noFill/>
        </p:spPr>
      </p:pic>
      <p:pic>
        <p:nvPicPr>
          <p:cNvPr id="11" name="Picture 4"/>
          <p:cNvPicPr>
            <a:picLocks noChangeAspect="1" noChangeArrowheads="1"/>
          </p:cNvPicPr>
          <p:nvPr/>
        </p:nvPicPr>
        <p:blipFill>
          <a:blip r:embed="rId4" cstate="print"/>
          <a:srcRect/>
          <a:stretch>
            <a:fillRect/>
          </a:stretch>
        </p:blipFill>
        <p:spPr bwMode="auto">
          <a:xfrm>
            <a:off x="5143504" y="642918"/>
            <a:ext cx="1495554" cy="1500198"/>
          </a:xfrm>
          <a:prstGeom prst="rect">
            <a:avLst/>
          </a:prstGeom>
          <a:noFill/>
          <a:ln w="9525" cap="flat">
            <a:noFill/>
            <a:round/>
            <a:headEnd/>
            <a:tailEnd/>
          </a:ln>
          <a:effectLst/>
        </p:spPr>
      </p:pic>
      <p:sp>
        <p:nvSpPr>
          <p:cNvPr id="12" name="TextBox 11"/>
          <p:cNvSpPr txBox="1"/>
          <p:nvPr/>
        </p:nvSpPr>
        <p:spPr>
          <a:xfrm>
            <a:off x="285720" y="857232"/>
            <a:ext cx="4071966" cy="1938992"/>
          </a:xfrm>
          <a:prstGeom prst="rect">
            <a:avLst/>
          </a:prstGeom>
          <a:noFill/>
        </p:spPr>
        <p:txBody>
          <a:bodyPr wrap="square" lIns="0" tIns="0" rIns="0" bIns="0" rtlCol="0">
            <a:spAutoFit/>
          </a:bodyPr>
          <a:lstStyle/>
          <a:p>
            <a:r>
              <a:rPr lang="en-US" sz="1500" b="1" dirty="0" smtClean="0">
                <a:latin typeface="Arial Black" pitchFamily="34" charset="0"/>
              </a:rPr>
              <a:t>The main </a:t>
            </a:r>
            <a:r>
              <a:rPr lang="en-US" sz="1500" b="1" dirty="0" smtClean="0">
                <a:solidFill>
                  <a:srgbClr val="FF0000"/>
                </a:solidFill>
                <a:latin typeface="Arial Black" pitchFamily="34" charset="0"/>
              </a:rPr>
              <a:t>objectives</a:t>
            </a:r>
            <a:r>
              <a:rPr lang="en-US" sz="1500" b="1" dirty="0" smtClean="0">
                <a:latin typeface="Arial Black" pitchFamily="34" charset="0"/>
              </a:rPr>
              <a:t> of the NUCLEON 2 experiment:</a:t>
            </a:r>
          </a:p>
          <a:p>
            <a:r>
              <a:rPr lang="en-US" sz="1500" b="1" dirty="0" smtClean="0">
                <a:latin typeface="Arial Black" pitchFamily="34" charset="0"/>
              </a:rPr>
              <a:t>- </a:t>
            </a:r>
            <a:r>
              <a:rPr lang="en-US" sz="1600" b="1" dirty="0" smtClean="0">
                <a:latin typeface="Arial Narrow" pitchFamily="34" charset="0"/>
              </a:rPr>
              <a:t>determination of the charge composition of cosmic rays up to the boundaries of the known list of stable ones (94 ?);</a:t>
            </a:r>
          </a:p>
          <a:p>
            <a:r>
              <a:rPr lang="en-US" sz="1600" b="1" dirty="0" smtClean="0">
                <a:latin typeface="Arial Narrow" pitchFamily="34" charset="0"/>
              </a:rPr>
              <a:t>study of the isotopic composition of </a:t>
            </a:r>
            <a:r>
              <a:rPr lang="en-US" sz="1600" b="1" dirty="0" err="1" smtClean="0">
                <a:latin typeface="Arial Narrow" pitchFamily="34" charset="0"/>
              </a:rPr>
              <a:t>superheavy</a:t>
            </a:r>
            <a:r>
              <a:rPr lang="en-US" sz="1600" b="1" dirty="0" smtClean="0">
                <a:latin typeface="Arial Narrow" pitchFamily="34" charset="0"/>
              </a:rPr>
              <a:t> CR nuclei behind the iron peak, up to Z~60</a:t>
            </a:r>
          </a:p>
          <a:p>
            <a:r>
              <a:rPr lang="en-US" sz="1600" b="1" dirty="0" smtClean="0">
                <a:latin typeface="Arial Narrow" pitchFamily="34" charset="0"/>
              </a:rPr>
              <a:t>Energy region 0.3-1.0 </a:t>
            </a:r>
            <a:r>
              <a:rPr lang="en-US" sz="1600" b="1" dirty="0" err="1" smtClean="0">
                <a:latin typeface="Arial Narrow" pitchFamily="34" charset="0"/>
              </a:rPr>
              <a:t>GeV</a:t>
            </a:r>
            <a:r>
              <a:rPr lang="en-US" sz="1600" b="1" dirty="0" smtClean="0">
                <a:latin typeface="Arial Narrow" pitchFamily="34" charset="0"/>
              </a:rPr>
              <a:t>/nucleon</a:t>
            </a:r>
            <a:endParaRPr lang="ru-RU" sz="1600" b="1" dirty="0">
              <a:latin typeface="Arial Narrow" pitchFamily="34" charset="0"/>
            </a:endParaRPr>
          </a:p>
        </p:txBody>
      </p:sp>
      <p:grpSp>
        <p:nvGrpSpPr>
          <p:cNvPr id="2" name="Группа 8"/>
          <p:cNvGrpSpPr/>
          <p:nvPr/>
        </p:nvGrpSpPr>
        <p:grpSpPr>
          <a:xfrm>
            <a:off x="357158" y="4143380"/>
            <a:ext cx="8535711" cy="2143140"/>
            <a:chOff x="285720" y="2071678"/>
            <a:chExt cx="8535711" cy="2143140"/>
          </a:xfrm>
        </p:grpSpPr>
        <p:pic>
          <p:nvPicPr>
            <p:cNvPr id="13" name="Рисунок 12"/>
            <p:cNvPicPr/>
            <p:nvPr/>
          </p:nvPicPr>
          <p:blipFill>
            <a:blip r:embed="rId5" cstate="print"/>
            <a:srcRect/>
            <a:stretch>
              <a:fillRect/>
            </a:stretch>
          </p:blipFill>
          <p:spPr bwMode="auto">
            <a:xfrm>
              <a:off x="285720" y="2071678"/>
              <a:ext cx="1525009" cy="2143140"/>
            </a:xfrm>
            <a:prstGeom prst="rect">
              <a:avLst/>
            </a:prstGeom>
            <a:noFill/>
            <a:ln w="9525">
              <a:noFill/>
              <a:miter lim="800000"/>
              <a:headEnd/>
              <a:tailEnd/>
            </a:ln>
          </p:spPr>
        </p:pic>
        <p:pic>
          <p:nvPicPr>
            <p:cNvPr id="14" name="Picture 1"/>
            <p:cNvPicPr>
              <a:picLocks noChangeAspect="1" noChangeArrowheads="1"/>
            </p:cNvPicPr>
            <p:nvPr/>
          </p:nvPicPr>
          <p:blipFill>
            <a:blip r:embed="rId6" cstate="print"/>
            <a:srcRect/>
            <a:stretch>
              <a:fillRect/>
            </a:stretch>
          </p:blipFill>
          <p:spPr bwMode="auto">
            <a:xfrm>
              <a:off x="1928794" y="2143116"/>
              <a:ext cx="3247735" cy="1985961"/>
            </a:xfrm>
            <a:prstGeom prst="rect">
              <a:avLst/>
            </a:prstGeom>
            <a:noFill/>
            <a:ln w="9525">
              <a:noFill/>
              <a:miter lim="800000"/>
              <a:headEnd/>
              <a:tailEnd/>
            </a:ln>
            <a:effectLst/>
          </p:spPr>
        </p:pic>
        <p:pic>
          <p:nvPicPr>
            <p:cNvPr id="15" name="Рисунок 14" descr="11"/>
            <p:cNvPicPr/>
            <p:nvPr/>
          </p:nvPicPr>
          <p:blipFill>
            <a:blip r:embed="rId7" cstate="print"/>
            <a:srcRect/>
            <a:stretch>
              <a:fillRect/>
            </a:stretch>
          </p:blipFill>
          <p:spPr bwMode="auto">
            <a:xfrm>
              <a:off x="5500694" y="2500306"/>
              <a:ext cx="3320737" cy="1317942"/>
            </a:xfrm>
            <a:prstGeom prst="rect">
              <a:avLst/>
            </a:prstGeom>
            <a:noFill/>
            <a:ln w="9525">
              <a:noFill/>
              <a:miter lim="800000"/>
              <a:headEnd/>
              <a:tailEnd/>
            </a:ln>
          </p:spPr>
        </p:pic>
      </p:grpSp>
      <p:sp>
        <p:nvSpPr>
          <p:cNvPr id="16" name="TextBox 15"/>
          <p:cNvSpPr txBox="1"/>
          <p:nvPr/>
        </p:nvSpPr>
        <p:spPr>
          <a:xfrm>
            <a:off x="500034" y="3071810"/>
            <a:ext cx="3500462" cy="923330"/>
          </a:xfrm>
          <a:prstGeom prst="rect">
            <a:avLst/>
          </a:prstGeom>
          <a:noFill/>
        </p:spPr>
        <p:txBody>
          <a:bodyPr wrap="square" rtlCol="0">
            <a:spAutoFit/>
          </a:bodyPr>
          <a:lstStyle/>
          <a:p>
            <a:r>
              <a:rPr lang="en-US" b="1" dirty="0" smtClean="0">
                <a:latin typeface="Arial Narrow" pitchFamily="34" charset="0"/>
              </a:rPr>
              <a:t>NUCLEON 2 consists of 48 identical modular silicon calorimeters. Each is an autonomous recording device</a:t>
            </a:r>
            <a:r>
              <a:rPr lang="en-US" dirty="0" smtClean="0"/>
              <a:t>.</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21"/>
          <p:cNvPicPr/>
          <p:nvPr/>
        </p:nvPicPr>
        <p:blipFill rotWithShape="1">
          <a:blip r:embed="rId3" cstate="print">
            <a:alphaModFix/>
            <a:lum/>
          </a:blip>
          <a:srcRect t="19095"/>
          <a:stretch/>
        </p:blipFill>
        <p:spPr bwMode="auto">
          <a:xfrm>
            <a:off x="3571868" y="2928934"/>
            <a:ext cx="5572132" cy="2500330"/>
          </a:xfrm>
          <a:prstGeom prst="rect">
            <a:avLst/>
          </a:prstGeom>
          <a:ln>
            <a:noFill/>
          </a:ln>
          <a:extLst>
            <a:ext uri="{53640926-AAD7-44D8-BBD7-CCE9431645EC}">
              <a14:shadowObscured xmlns="" xmlns:wpc="http://schemas.microsoft.com/office/word/2010/wordprocessingCanvas" xmlns:cx="http://schemas.microsoft.com/office/drawing/2014/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7" name="Рисунок 6"/>
          <p:cNvPicPr/>
          <p:nvPr/>
        </p:nvPicPr>
        <p:blipFill>
          <a:blip r:embed="rId4" cstate="print"/>
          <a:srcRect/>
          <a:stretch>
            <a:fillRect/>
          </a:stretch>
        </p:blipFill>
        <p:spPr bwMode="auto">
          <a:xfrm>
            <a:off x="0" y="2928934"/>
            <a:ext cx="3643306" cy="2428868"/>
          </a:xfrm>
          <a:prstGeom prst="rect">
            <a:avLst/>
          </a:prstGeom>
          <a:noFill/>
          <a:ln w="9525">
            <a:noFill/>
            <a:miter lim="800000"/>
            <a:headEnd/>
            <a:tailEnd/>
          </a:ln>
        </p:spPr>
      </p:pic>
      <p:sp>
        <p:nvSpPr>
          <p:cNvPr id="8" name="TextBox 7"/>
          <p:cNvSpPr txBox="1"/>
          <p:nvPr/>
        </p:nvSpPr>
        <p:spPr>
          <a:xfrm>
            <a:off x="1500166" y="785794"/>
            <a:ext cx="5715040" cy="1015663"/>
          </a:xfrm>
          <a:prstGeom prst="rect">
            <a:avLst/>
          </a:prstGeom>
          <a:noFill/>
        </p:spPr>
        <p:txBody>
          <a:bodyPr wrap="square" rtlCol="0">
            <a:spAutoFit/>
          </a:bodyPr>
          <a:lstStyle/>
          <a:p>
            <a:r>
              <a:rPr lang="en-US" sz="2000" b="1" dirty="0" smtClean="0">
                <a:latin typeface="Arial Narrow" pitchFamily="34" charset="0"/>
              </a:rPr>
              <a:t>Detector part of the </a:t>
            </a:r>
            <a:r>
              <a:rPr lang="en-US" sz="2000" b="1" dirty="0" smtClean="0">
                <a:latin typeface="Arial Narrow" pitchFamily="34" charset="0"/>
              </a:rPr>
              <a:t>station</a:t>
            </a:r>
            <a:r>
              <a:rPr lang="ru-RU" sz="2000" b="1" dirty="0" smtClean="0">
                <a:latin typeface="Arial Narrow" pitchFamily="34" charset="0"/>
              </a:rPr>
              <a:t> (</a:t>
            </a:r>
            <a:r>
              <a:rPr lang="en-US" sz="2000" b="1" dirty="0" smtClean="0">
                <a:latin typeface="Arial Narrow" pitchFamily="34" charset="0"/>
              </a:rPr>
              <a:t>DPS) for </a:t>
            </a:r>
            <a:r>
              <a:rPr lang="en-US" sz="2000" b="1" dirty="0" smtClean="0">
                <a:latin typeface="Arial Narrow" pitchFamily="34" charset="0"/>
              </a:rPr>
              <a:t>monitoring the effects of heavy charged particles on electronics for space applications. As part of the mega project NICA</a:t>
            </a:r>
            <a:endParaRPr lang="ru-RU" sz="2000" b="1" dirty="0">
              <a:latin typeface="Arial Narrow"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1789922" y="1714488"/>
            <a:ext cx="4679728" cy="3786214"/>
          </a:xfrm>
          <a:prstGeom prst="rect">
            <a:avLst/>
          </a:prstGeom>
          <a:noFill/>
          <a:ln w="9525">
            <a:noFill/>
            <a:miter lim="800000"/>
            <a:headEnd/>
            <a:tailEnd/>
          </a:ln>
          <a:effectLst/>
        </p:spPr>
      </p:pic>
      <p:sp>
        <p:nvSpPr>
          <p:cNvPr id="3" name="TextBox 2"/>
          <p:cNvSpPr txBox="1"/>
          <p:nvPr/>
        </p:nvSpPr>
        <p:spPr>
          <a:xfrm>
            <a:off x="928662" y="5500702"/>
            <a:ext cx="7572428" cy="1200329"/>
          </a:xfrm>
          <a:prstGeom prst="rect">
            <a:avLst/>
          </a:prstGeom>
          <a:noFill/>
        </p:spPr>
        <p:txBody>
          <a:bodyPr wrap="square" rtlCol="0">
            <a:spAutoFit/>
          </a:bodyPr>
          <a:lstStyle/>
          <a:p>
            <a:pPr algn="ctr"/>
            <a:r>
              <a:rPr lang="en-US" b="1" dirty="0" smtClean="0">
                <a:solidFill>
                  <a:srgbClr val="FF0000"/>
                </a:solidFill>
                <a:latin typeface="Arial" pitchFamily="34" charset="0"/>
                <a:cs typeface="Arial" pitchFamily="34" charset="0"/>
              </a:rPr>
              <a:t>Energy spectra of protons and He nuclei outside the </a:t>
            </a:r>
            <a:r>
              <a:rPr lang="en-US" b="1" dirty="0" err="1" smtClean="0">
                <a:solidFill>
                  <a:srgbClr val="FF0000"/>
                </a:solidFill>
                <a:latin typeface="Arial" pitchFamily="34" charset="0"/>
                <a:cs typeface="Arial" pitchFamily="34" charset="0"/>
              </a:rPr>
              <a:t>heliosphere</a:t>
            </a:r>
            <a:r>
              <a:rPr lang="en-US" b="1" dirty="0" smtClean="0">
                <a:solidFill>
                  <a:srgbClr val="FF0000"/>
                </a:solidFill>
                <a:latin typeface="Arial" pitchFamily="34" charset="0"/>
                <a:cs typeface="Arial" pitchFamily="34" charset="0"/>
              </a:rPr>
              <a:t> and in the region of the Earth’s orbit at minimum and </a:t>
            </a:r>
            <a:r>
              <a:rPr lang="en-US" b="1" dirty="0" smtClean="0">
                <a:solidFill>
                  <a:srgbClr val="FF0000"/>
                </a:solidFill>
                <a:latin typeface="Arial" pitchFamily="34" charset="0"/>
                <a:cs typeface="Arial" pitchFamily="34" charset="0"/>
              </a:rPr>
              <a:t>maximum</a:t>
            </a:r>
          </a:p>
          <a:p>
            <a:pPr algn="ctr"/>
            <a:r>
              <a:rPr lang="en-US" b="1" dirty="0" smtClean="0">
                <a:solidFill>
                  <a:srgbClr val="FF0000"/>
                </a:solidFill>
                <a:latin typeface="Arial" pitchFamily="34" charset="0"/>
                <a:cs typeface="Arial" pitchFamily="34" charset="0"/>
              </a:rPr>
              <a:t>GCR </a:t>
            </a:r>
            <a:r>
              <a:rPr lang="en-US" b="1" dirty="0" smtClean="0">
                <a:solidFill>
                  <a:srgbClr val="FF0000"/>
                </a:solidFill>
                <a:latin typeface="Arial" pitchFamily="34" charset="0"/>
                <a:cs typeface="Arial" pitchFamily="34" charset="0"/>
              </a:rPr>
              <a:t>consist of more than 90% protons, " 6% H</a:t>
            </a:r>
            <a:r>
              <a:rPr lang="en-US" b="1" dirty="0" smtClean="0">
                <a:solidFill>
                  <a:srgbClr val="FF0000"/>
                </a:solidFill>
                <a:latin typeface="Arial" pitchFamily="34" charset="0"/>
                <a:cs typeface="Arial" pitchFamily="34" charset="0"/>
              </a:rPr>
              <a:t>e </a:t>
            </a:r>
            <a:r>
              <a:rPr lang="en-US" b="1" dirty="0" smtClean="0">
                <a:solidFill>
                  <a:srgbClr val="FF0000"/>
                </a:solidFill>
                <a:latin typeface="Arial" pitchFamily="34" charset="0"/>
                <a:cs typeface="Arial" pitchFamily="34" charset="0"/>
              </a:rPr>
              <a:t>nuclei, and " 1% nuclei of heavier elements.</a:t>
            </a:r>
            <a:endParaRPr lang="ru-RU" b="1" dirty="0">
              <a:solidFill>
                <a:srgbClr val="FF0000"/>
              </a:solidFill>
              <a:latin typeface="Arial" pitchFamily="34" charset="0"/>
              <a:cs typeface="Arial" pitchFamily="34" charset="0"/>
            </a:endParaRPr>
          </a:p>
        </p:txBody>
      </p:sp>
      <p:sp>
        <p:nvSpPr>
          <p:cNvPr id="4" name="TextBox 3"/>
          <p:cNvSpPr txBox="1"/>
          <p:nvPr/>
        </p:nvSpPr>
        <p:spPr>
          <a:xfrm>
            <a:off x="785786" y="357166"/>
            <a:ext cx="7572428" cy="1477328"/>
          </a:xfrm>
          <a:prstGeom prst="rect">
            <a:avLst/>
          </a:prstGeom>
          <a:noFill/>
        </p:spPr>
        <p:txBody>
          <a:bodyPr wrap="square" rtlCol="0">
            <a:spAutoFit/>
          </a:bodyPr>
          <a:lstStyle/>
          <a:p>
            <a:pPr algn="ctr"/>
            <a:r>
              <a:rPr lang="en-US" b="1" dirty="0" smtClean="0">
                <a:solidFill>
                  <a:srgbClr val="FF0000"/>
                </a:solidFill>
                <a:latin typeface="Arial" pitchFamily="34" charset="0"/>
                <a:cs typeface="Arial" pitchFamily="34" charset="0"/>
              </a:rPr>
              <a:t>Proposal.</a:t>
            </a:r>
          </a:p>
          <a:p>
            <a:pPr algn="ctr"/>
            <a:r>
              <a:rPr lang="en-US" b="1" dirty="0" smtClean="0">
                <a:latin typeface="Arial" pitchFamily="34" charset="0"/>
                <a:cs typeface="Arial" pitchFamily="34" charset="0"/>
              </a:rPr>
              <a:t> Experiment to measure the fluxes of galactic and solar cosmic rays in the energy range 30 to 1000 </a:t>
            </a:r>
            <a:r>
              <a:rPr lang="en-US" b="1" dirty="0" err="1" smtClean="0">
                <a:latin typeface="Arial" pitchFamily="34" charset="0"/>
                <a:cs typeface="Arial" pitchFamily="34" charset="0"/>
              </a:rPr>
              <a:t>MeV</a:t>
            </a:r>
            <a:r>
              <a:rPr lang="en-US" b="1" dirty="0" smtClean="0">
                <a:latin typeface="Arial" pitchFamily="34" charset="0"/>
                <a:cs typeface="Arial" pitchFamily="34" charset="0"/>
              </a:rPr>
              <a:t>/nucleon, taking into account solar </a:t>
            </a:r>
            <a:r>
              <a:rPr lang="en-US" b="1" dirty="0" smtClean="0">
                <a:latin typeface="Arial" pitchFamily="34" charset="0"/>
                <a:cs typeface="Arial" pitchFamily="34" charset="0"/>
              </a:rPr>
              <a:t>modulation</a:t>
            </a:r>
          </a:p>
          <a:p>
            <a:pPr algn="ctr"/>
            <a:r>
              <a:rPr lang="en-US" b="1" dirty="0" smtClean="0">
                <a:latin typeface="Arial" pitchFamily="34" charset="0"/>
                <a:cs typeface="Arial" pitchFamily="34" charset="0"/>
              </a:rPr>
              <a:t>Russian space station</a:t>
            </a:r>
            <a:endParaRPr lang="ru-RU" b="1" dirty="0">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85794"/>
            <a:ext cx="9144000" cy="4755148"/>
          </a:xfrm>
          <a:prstGeom prst="rect">
            <a:avLst/>
          </a:prstGeom>
          <a:noFill/>
        </p:spPr>
        <p:txBody>
          <a:bodyPr wrap="square" rtlCol="0">
            <a:spAutoFit/>
          </a:bodyPr>
          <a:lstStyle/>
          <a:p>
            <a:r>
              <a:rPr lang="en-US" b="1" dirty="0" smtClean="0">
                <a:latin typeface="Arial" pitchFamily="34" charset="0"/>
                <a:cs typeface="Arial" pitchFamily="34" charset="0"/>
              </a:rPr>
              <a:t>The </a:t>
            </a:r>
            <a:r>
              <a:rPr lang="en-US" b="1" dirty="0" smtClean="0">
                <a:latin typeface="Arial" pitchFamily="34" charset="0"/>
                <a:cs typeface="Arial" pitchFamily="34" charset="0"/>
              </a:rPr>
              <a:t>future Russian station will have a polar orbit. In polar regions, the GCR and SCR particle fluxes are fully penetrating</a:t>
            </a:r>
            <a:r>
              <a:rPr lang="en-US" b="1" dirty="0" smtClean="0">
                <a:latin typeface="Arial" pitchFamily="34" charset="0"/>
                <a:cs typeface="Arial" pitchFamily="34" charset="0"/>
              </a:rPr>
              <a:t>.</a:t>
            </a:r>
          </a:p>
          <a:p>
            <a:endParaRPr lang="en-US" b="1" dirty="0" smtClean="0">
              <a:latin typeface="Arial" pitchFamily="34" charset="0"/>
              <a:cs typeface="Arial" pitchFamily="34" charset="0"/>
            </a:endParaRPr>
          </a:p>
          <a:p>
            <a:r>
              <a:rPr lang="en-US" b="1" dirty="0" smtClean="0">
                <a:solidFill>
                  <a:srgbClr val="FF0000"/>
                </a:solidFill>
                <a:latin typeface="Arial" pitchFamily="34" charset="0"/>
                <a:cs typeface="Arial" pitchFamily="34" charset="0"/>
              </a:rPr>
              <a:t>Methodology for registration of nuclei from protons to iron for the project </a:t>
            </a:r>
            <a:endParaRPr lang="en-US" b="1" dirty="0" smtClean="0">
              <a:solidFill>
                <a:srgbClr val="FF0000"/>
              </a:solidFill>
              <a:latin typeface="Arial" pitchFamily="34" charset="0"/>
              <a:cs typeface="Arial" pitchFamily="34" charset="0"/>
            </a:endParaRPr>
          </a:p>
          <a:p>
            <a:pPr>
              <a:spcBef>
                <a:spcPts val="600"/>
              </a:spcBef>
            </a:pPr>
            <a:r>
              <a:rPr lang="en-US" b="1" dirty="0" smtClean="0">
                <a:latin typeface="Arial" pitchFamily="34" charset="0"/>
                <a:cs typeface="Arial" pitchFamily="34" charset="0"/>
              </a:rPr>
              <a:t>The main difficulty in the construction of the instrument is in the wide range of energies and charges in the investigated </a:t>
            </a:r>
            <a:r>
              <a:rPr lang="en-US" b="1" dirty="0" smtClean="0">
                <a:latin typeface="Arial" pitchFamily="34" charset="0"/>
                <a:cs typeface="Arial" pitchFamily="34" charset="0"/>
              </a:rPr>
              <a:t>CR.</a:t>
            </a:r>
          </a:p>
          <a:p>
            <a:pPr>
              <a:spcBef>
                <a:spcPts val="600"/>
              </a:spcBef>
            </a:pPr>
            <a:r>
              <a:rPr lang="en-US" b="1" dirty="0" smtClean="0">
                <a:latin typeface="Arial" pitchFamily="34" charset="0"/>
                <a:cs typeface="Arial" pitchFamily="34" charset="0"/>
              </a:rPr>
              <a:t>Various techniques are known to be applicable to the registration of nuclei. These techniques are based on different physical effects depending on the properties of the particle: trajectory curvature by magnetic field, Cherenkov and transient radiation, direct velocity measurement by time-of-flight technique, ionization losses in matter. In many cases, a combination of several methods is required to simultaneously determine the charge, mass, and energy of a nucleus</a:t>
            </a:r>
            <a:r>
              <a:rPr lang="en-US" b="1" dirty="0" smtClean="0">
                <a:latin typeface="Arial" pitchFamily="34" charset="0"/>
                <a:cs typeface="Arial" pitchFamily="34" charset="0"/>
              </a:rPr>
              <a:t>.</a:t>
            </a:r>
          </a:p>
          <a:p>
            <a:pPr>
              <a:spcBef>
                <a:spcPts val="600"/>
              </a:spcBef>
            </a:pPr>
            <a:r>
              <a:rPr lang="en-US" b="1" dirty="0" smtClean="0">
                <a:latin typeface="Arial" pitchFamily="34" charset="0"/>
                <a:cs typeface="Arial" pitchFamily="34" charset="0"/>
              </a:rPr>
              <a:t>These approaches are realized in PAMELA, AMS and a number of other experiments. The installations are complex systems, with large mass and dimensions</a:t>
            </a:r>
            <a:r>
              <a:rPr lang="en-US" b="1" dirty="0" smtClean="0">
                <a:latin typeface="Arial" pitchFamily="34" charset="0"/>
                <a:cs typeface="Arial" pitchFamily="34" charset="0"/>
              </a:rPr>
              <a:t>.</a:t>
            </a:r>
            <a:endParaRPr lang="en-US" b="1" dirty="0" smtClean="0">
              <a:latin typeface="Arial" pitchFamily="34" charset="0"/>
              <a:cs typeface="Arial" pitchFamily="34" charset="0"/>
            </a:endParaRPr>
          </a:p>
          <a:p>
            <a:endParaRPr lang="ru-RU" b="1" dirty="0">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142985"/>
            <a:ext cx="8572560" cy="3416320"/>
          </a:xfrm>
          <a:prstGeom prst="rect">
            <a:avLst/>
          </a:prstGeom>
          <a:noFill/>
        </p:spPr>
        <p:txBody>
          <a:bodyPr wrap="square" rtlCol="0">
            <a:spAutoFit/>
          </a:bodyPr>
          <a:lstStyle/>
          <a:p>
            <a:r>
              <a:rPr lang="en-US" b="1" dirty="0" smtClean="0">
                <a:latin typeface="Arial" pitchFamily="34" charset="0"/>
                <a:cs typeface="Arial" pitchFamily="34" charset="0"/>
              </a:rPr>
              <a:t>For the NUCLON 2 and DPS projects, the method of determining the product MZ^2 (Z - charge, M - mass number) for very heavy nuclei was used. The method is based on the simultaneous measurement of the total nucleus energy E released in the detectors and the energy loss </a:t>
            </a:r>
            <a:r>
              <a:rPr lang="en-US" b="1" dirty="0" err="1" smtClean="0">
                <a:latin typeface="Arial" pitchFamily="34" charset="0"/>
                <a:cs typeface="Arial" pitchFamily="34" charset="0"/>
              </a:rPr>
              <a:t>dE</a:t>
            </a:r>
            <a:r>
              <a:rPr lang="en-US" b="1" dirty="0" smtClean="0">
                <a:latin typeface="Arial" pitchFamily="34" charset="0"/>
                <a:cs typeface="Arial" pitchFamily="34" charset="0"/>
              </a:rPr>
              <a:t>/</a:t>
            </a:r>
            <a:r>
              <a:rPr lang="en-US" b="1" dirty="0" err="1" smtClean="0">
                <a:latin typeface="Arial" pitchFamily="34" charset="0"/>
                <a:cs typeface="Arial" pitchFamily="34" charset="0"/>
              </a:rPr>
              <a:t>dx</a:t>
            </a:r>
            <a:r>
              <a:rPr lang="en-US" b="1" dirty="0" smtClean="0">
                <a:latin typeface="Arial" pitchFamily="34" charset="0"/>
                <a:cs typeface="Arial" pitchFamily="34" charset="0"/>
              </a:rPr>
              <a:t> during the passage of a thin detector of thickness </a:t>
            </a:r>
            <a:r>
              <a:rPr lang="en-US" b="1" dirty="0" err="1" smtClean="0">
                <a:latin typeface="Arial" pitchFamily="34" charset="0"/>
                <a:cs typeface="Arial" pitchFamily="34" charset="0"/>
              </a:rPr>
              <a:t>dx</a:t>
            </a:r>
            <a:r>
              <a:rPr lang="en-US" b="1" dirty="0" smtClean="0">
                <a:latin typeface="Arial" pitchFamily="34" charset="0"/>
                <a:cs typeface="Arial" pitchFamily="34" charset="0"/>
              </a:rPr>
              <a:t>. The product E*(</a:t>
            </a:r>
            <a:r>
              <a:rPr lang="en-US" b="1" dirty="0" err="1" smtClean="0">
                <a:latin typeface="Arial" pitchFamily="34" charset="0"/>
                <a:cs typeface="Arial" pitchFamily="34" charset="0"/>
              </a:rPr>
              <a:t>dE</a:t>
            </a:r>
            <a:r>
              <a:rPr lang="en-US" b="1" dirty="0" smtClean="0">
                <a:latin typeface="Arial" pitchFamily="34" charset="0"/>
                <a:cs typeface="Arial" pitchFamily="34" charset="0"/>
              </a:rPr>
              <a:t>/</a:t>
            </a:r>
            <a:r>
              <a:rPr lang="en-US" b="1" dirty="0" err="1" smtClean="0">
                <a:latin typeface="Arial" pitchFamily="34" charset="0"/>
                <a:cs typeface="Arial" pitchFamily="34" charset="0"/>
              </a:rPr>
              <a:t>dx</a:t>
            </a:r>
            <a:r>
              <a:rPr lang="en-US" b="1" dirty="0" smtClean="0">
                <a:latin typeface="Arial" pitchFamily="34" charset="0"/>
                <a:cs typeface="Arial" pitchFamily="34" charset="0"/>
              </a:rPr>
              <a:t>) ~ MZ^2[</a:t>
            </a:r>
            <a:r>
              <a:rPr lang="en-US" b="1" dirty="0" err="1" smtClean="0">
                <a:latin typeface="Arial" pitchFamily="34" charset="0"/>
                <a:cs typeface="Arial" pitchFamily="34" charset="0"/>
              </a:rPr>
              <a:t>ln</a:t>
            </a:r>
            <a:r>
              <a:rPr lang="en-US" b="1" dirty="0" smtClean="0">
                <a:latin typeface="Arial" pitchFamily="34" charset="0"/>
                <a:cs typeface="Arial" pitchFamily="34" charset="0"/>
              </a:rPr>
              <a:t> E + const], determines Z and M, and the energy E is measured directly as the sum of the energy in the individual detectors. </a:t>
            </a:r>
            <a:endParaRPr lang="en-US" b="1" dirty="0" smtClean="0">
              <a:latin typeface="Arial" pitchFamily="34" charset="0"/>
              <a:cs typeface="Arial" pitchFamily="34" charset="0"/>
            </a:endParaRPr>
          </a:p>
          <a:p>
            <a:r>
              <a:rPr lang="en-US" b="1" dirty="0" smtClean="0">
                <a:latin typeface="Arial" pitchFamily="34" charset="0"/>
                <a:cs typeface="Arial" pitchFamily="34" charset="0"/>
              </a:rPr>
              <a:t>For very heavy nuclei Z&gt;30, a small amount of matter (~6 cm Si in NUCLON 2) is sufficient for complete absorption. </a:t>
            </a:r>
            <a:endParaRPr lang="en-US" b="1" dirty="0" smtClean="0">
              <a:latin typeface="Arial" pitchFamily="34" charset="0"/>
              <a:cs typeface="Arial" pitchFamily="34" charset="0"/>
            </a:endParaRPr>
          </a:p>
          <a:p>
            <a:r>
              <a:rPr lang="en-US" b="1" dirty="0" smtClean="0">
                <a:latin typeface="Arial" pitchFamily="34" charset="0"/>
                <a:cs typeface="Arial" pitchFamily="34" charset="0"/>
              </a:rPr>
              <a:t>However, for light high-energy nuclei, this technique would require a very deep detector (for example, a proton with E~1000 </a:t>
            </a:r>
            <a:r>
              <a:rPr lang="en-US" b="1" dirty="0" err="1" smtClean="0">
                <a:latin typeface="Arial" pitchFamily="34" charset="0"/>
                <a:cs typeface="Arial" pitchFamily="34" charset="0"/>
              </a:rPr>
              <a:t>MeV</a:t>
            </a:r>
            <a:r>
              <a:rPr lang="en-US" b="1" dirty="0" smtClean="0">
                <a:latin typeface="Arial" pitchFamily="34" charset="0"/>
                <a:cs typeface="Arial" pitchFamily="34" charset="0"/>
              </a:rPr>
              <a:t> requires &gt;1 m Si). This is not realizable</a:t>
            </a:r>
            <a:r>
              <a:rPr lang="en-US" b="1" dirty="0" smtClean="0">
                <a:latin typeface="Arial" pitchFamily="34" charset="0"/>
                <a:cs typeface="Arial" pitchFamily="34" charset="0"/>
              </a:rPr>
              <a:t>.</a:t>
            </a:r>
            <a:endParaRPr lang="ru-RU"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2214554"/>
            <a:ext cx="4357686" cy="4429156"/>
          </a:xfrm>
          <a:prstGeom prst="rect">
            <a:avLst/>
          </a:prstGeom>
          <a:noFill/>
          <a:ln>
            <a:noFill/>
          </a:ln>
        </p:spPr>
      </p:pic>
      <p:sp>
        <p:nvSpPr>
          <p:cNvPr id="2" name="TextBox 1"/>
          <p:cNvSpPr txBox="1"/>
          <p:nvPr/>
        </p:nvSpPr>
        <p:spPr>
          <a:xfrm>
            <a:off x="285720" y="285728"/>
            <a:ext cx="8572560" cy="2462213"/>
          </a:xfrm>
          <a:prstGeom prst="rect">
            <a:avLst/>
          </a:prstGeom>
          <a:noFill/>
        </p:spPr>
        <p:txBody>
          <a:bodyPr wrap="square" rtlCol="0">
            <a:spAutoFit/>
          </a:bodyPr>
          <a:lstStyle/>
          <a:p>
            <a:pPr>
              <a:spcBef>
                <a:spcPts val="600"/>
              </a:spcBef>
            </a:pPr>
            <a:r>
              <a:rPr lang="en-US" b="1" dirty="0" smtClean="0">
                <a:latin typeface="Arial" pitchFamily="34" charset="0"/>
                <a:cs typeface="Arial" pitchFamily="34" charset="0"/>
              </a:rPr>
              <a:t>For the "Modulation" project it is planned to use the methods and developments obtained in the NUCLON-2 </a:t>
            </a:r>
            <a:r>
              <a:rPr lang="en-US" b="1" dirty="0" smtClean="0">
                <a:latin typeface="Arial" pitchFamily="34" charset="0"/>
                <a:cs typeface="Arial" pitchFamily="34" charset="0"/>
              </a:rPr>
              <a:t>and DPS </a:t>
            </a:r>
            <a:r>
              <a:rPr lang="en-US" b="1" dirty="0" smtClean="0">
                <a:latin typeface="Arial" pitchFamily="34" charset="0"/>
                <a:cs typeface="Arial" pitchFamily="34" charset="0"/>
              </a:rPr>
              <a:t>projects, with transfer of research to the field of SCR and abundant (source-generated) GCR nuclei in the energy region of 30-1000 </a:t>
            </a:r>
            <a:r>
              <a:rPr lang="en-US" b="1" dirty="0" err="1" smtClean="0">
                <a:latin typeface="Arial" pitchFamily="34" charset="0"/>
                <a:cs typeface="Arial" pitchFamily="34" charset="0"/>
              </a:rPr>
              <a:t>MeV</a:t>
            </a:r>
            <a:r>
              <a:rPr lang="en-US" b="1" dirty="0" smtClean="0">
                <a:latin typeface="Arial" pitchFamily="34" charset="0"/>
                <a:cs typeface="Arial" pitchFamily="34" charset="0"/>
              </a:rPr>
              <a:t>/nucleon and charges Z = </a:t>
            </a:r>
            <a:r>
              <a:rPr lang="en-US" b="1" dirty="0" smtClean="0">
                <a:latin typeface="Arial" pitchFamily="34" charset="0"/>
                <a:cs typeface="Arial" pitchFamily="34" charset="0"/>
              </a:rPr>
              <a:t>1-26.</a:t>
            </a:r>
          </a:p>
          <a:p>
            <a:pPr>
              <a:spcBef>
                <a:spcPts val="600"/>
              </a:spcBef>
            </a:pPr>
            <a:r>
              <a:rPr lang="en-US" b="1" dirty="0" smtClean="0">
                <a:latin typeface="Arial" pitchFamily="34" charset="0"/>
                <a:cs typeface="Arial" pitchFamily="34" charset="0"/>
              </a:rPr>
              <a:t>The FLUKA software package was used to simulate various aspects of the "Modulation" spectrometer.  The NUCLON 2 elements with some modification were used for the spectrometer.</a:t>
            </a:r>
            <a:endParaRPr lang="en-US" b="1" dirty="0" smtClean="0">
              <a:latin typeface="Arial" pitchFamily="34" charset="0"/>
              <a:cs typeface="Arial" pitchFamily="34" charset="0"/>
            </a:endParaRPr>
          </a:p>
          <a:p>
            <a:pPr>
              <a:spcBef>
                <a:spcPts val="600"/>
              </a:spcBef>
            </a:pPr>
            <a:endParaRPr lang="ru-RU" b="1" dirty="0">
              <a:latin typeface="Arial" pitchFamily="34" charset="0"/>
              <a:cs typeface="Arial" pitchFamily="34" charset="0"/>
            </a:endParaRPr>
          </a:p>
        </p:txBody>
      </p:sp>
      <p:sp>
        <p:nvSpPr>
          <p:cNvPr id="4" name="TextBox 3"/>
          <p:cNvSpPr txBox="1"/>
          <p:nvPr/>
        </p:nvSpPr>
        <p:spPr>
          <a:xfrm>
            <a:off x="4500562" y="3071810"/>
            <a:ext cx="4357718" cy="2862322"/>
          </a:xfrm>
          <a:prstGeom prst="rect">
            <a:avLst/>
          </a:prstGeom>
          <a:noFill/>
        </p:spPr>
        <p:txBody>
          <a:bodyPr wrap="square" rtlCol="0">
            <a:spAutoFit/>
          </a:bodyPr>
          <a:lstStyle/>
          <a:p>
            <a:r>
              <a:rPr lang="en-US" b="1" dirty="0" smtClean="0">
                <a:latin typeface="Arial" pitchFamily="34" charset="0"/>
                <a:cs typeface="Arial" pitchFamily="34" charset="0"/>
              </a:rPr>
              <a:t>T1 and T2 - two double-layer silicon strip trackers in the upper part of the device, T3 and T4 - two similar trackers in the lower part of the device (red lines). F1 and F2 - two thin-layer silicon calorimeters (300 µm layer thickness). Cal - basic silicon calorimeter with 1 mm thick planes. The total thickness of the calorimeter F1+Cal+F2 is 60 mm.</a:t>
            </a:r>
            <a:endParaRPr lang="ru-RU" b="1" dirty="0">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6116" y="1142984"/>
            <a:ext cx="184731" cy="369332"/>
          </a:xfrm>
          <a:prstGeom prst="rect">
            <a:avLst/>
          </a:prstGeom>
          <a:noFill/>
        </p:spPr>
        <p:txBody>
          <a:bodyPr wrap="none" rtlCol="0">
            <a:spAutoFit/>
          </a:bodyPr>
          <a:lstStyle/>
          <a:p>
            <a:endParaRPr lang="ru-RU" dirty="0"/>
          </a:p>
        </p:txBody>
      </p:sp>
      <p:sp>
        <p:nvSpPr>
          <p:cNvPr id="3" name="TextBox 2"/>
          <p:cNvSpPr txBox="1"/>
          <p:nvPr/>
        </p:nvSpPr>
        <p:spPr>
          <a:xfrm>
            <a:off x="428596" y="357166"/>
            <a:ext cx="8429684" cy="646331"/>
          </a:xfrm>
          <a:prstGeom prst="rect">
            <a:avLst/>
          </a:prstGeom>
          <a:noFill/>
        </p:spPr>
        <p:txBody>
          <a:bodyPr wrap="square" rtlCol="0">
            <a:spAutoFit/>
          </a:bodyPr>
          <a:lstStyle/>
          <a:p>
            <a:pPr algn="ctr">
              <a:spcBef>
                <a:spcPts val="600"/>
              </a:spcBef>
            </a:pPr>
            <a:r>
              <a:rPr lang="en-US" b="1" dirty="0" smtClean="0">
                <a:latin typeface="Arial" pitchFamily="34" charset="0"/>
                <a:cs typeface="Arial" pitchFamily="34" charset="0"/>
              </a:rPr>
              <a:t> For low energies the NUCLON 2 technique is applied without modifications. </a:t>
            </a:r>
            <a:endParaRPr lang="en-US" b="1" dirty="0" smtClean="0">
              <a:latin typeface="Arial" pitchFamily="34" charset="0"/>
              <a:cs typeface="Arial" pitchFamily="34" charset="0"/>
            </a:endParaRPr>
          </a:p>
        </p:txBody>
      </p:sp>
      <p:graphicFrame>
        <p:nvGraphicFramePr>
          <p:cNvPr id="4" name="Таблица 3"/>
          <p:cNvGraphicFramePr>
            <a:graphicFrameLocks noGrp="1"/>
          </p:cNvGraphicFramePr>
          <p:nvPr/>
        </p:nvGraphicFramePr>
        <p:xfrm>
          <a:off x="928662" y="1142984"/>
          <a:ext cx="3500463" cy="5397889"/>
        </p:xfrm>
        <a:graphic>
          <a:graphicData uri="http://schemas.openxmlformats.org/drawingml/2006/table">
            <a:tbl>
              <a:tblPr/>
              <a:tblGrid>
                <a:gridCol w="669487"/>
                <a:gridCol w="454910"/>
                <a:gridCol w="450122"/>
                <a:gridCol w="988351"/>
                <a:gridCol w="937593"/>
              </a:tblGrid>
              <a:tr h="363813">
                <a:tc>
                  <a:txBody>
                    <a:bodyPr/>
                    <a:lstStyle/>
                    <a:p>
                      <a:pPr algn="ctr">
                        <a:lnSpc>
                          <a:spcPct val="100000"/>
                        </a:lnSpc>
                        <a:spcBef>
                          <a:spcPts val="300"/>
                        </a:spcBef>
                        <a:spcAft>
                          <a:spcPts val="0"/>
                        </a:spcAft>
                      </a:pPr>
                      <a:r>
                        <a:rPr lang="ru-RU" sz="1200" b="0" i="0" u="none" strike="noStrike" spc="0" dirty="0">
                          <a:solidFill>
                            <a:srgbClr val="000000"/>
                          </a:solidFill>
                          <a:latin typeface="Arial" pitchFamily="34" charset="0"/>
                          <a:ea typeface="Calibri"/>
                          <a:cs typeface="Arial" pitchFamily="34" charset="0"/>
                        </a:rPr>
                        <a:t>Элемент</a:t>
                      </a:r>
                      <a:endParaRPr lang="ru-RU" sz="1200" dirty="0">
                        <a:latin typeface="Arial" pitchFamily="34" charset="0"/>
                        <a:ea typeface="Calibri"/>
                        <a:cs typeface="Arial" pitchFamily="34" charset="0"/>
                      </a:endParaRPr>
                    </a:p>
                  </a:txBody>
                  <a:tcPr marL="5014" marR="5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Z</a:t>
                      </a:r>
                      <a:endParaRPr lang="ru-RU" sz="1200" dirty="0">
                        <a:latin typeface="Arial" pitchFamily="34" charset="0"/>
                        <a:ea typeface="Calibri"/>
                        <a:cs typeface="Arial" pitchFamily="34" charset="0"/>
                      </a:endParaRPr>
                    </a:p>
                  </a:txBody>
                  <a:tcPr marL="5014" marR="5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A</a:t>
                      </a:r>
                      <a:endParaRPr lang="ru-RU" sz="1200" dirty="0">
                        <a:latin typeface="Arial" pitchFamily="34" charset="0"/>
                        <a:ea typeface="Calibri"/>
                        <a:cs typeface="Arial" pitchFamily="34" charset="0"/>
                      </a:endParaRPr>
                    </a:p>
                  </a:txBody>
                  <a:tcPr marL="5014" marR="5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smtClean="0">
                          <a:solidFill>
                            <a:srgbClr val="000000"/>
                          </a:solidFill>
                          <a:latin typeface="Arial" pitchFamily="34" charset="0"/>
                          <a:ea typeface="Calibri"/>
                          <a:cs typeface="Arial" pitchFamily="34" charset="0"/>
                        </a:rPr>
                        <a:t>E </a:t>
                      </a:r>
                      <a:r>
                        <a:rPr lang="en-US" sz="1200" b="0" i="1" u="none" strike="noStrike" spc="100" dirty="0" smtClean="0">
                          <a:solidFill>
                            <a:srgbClr val="000000"/>
                          </a:solidFill>
                          <a:latin typeface="Arial" pitchFamily="34" charset="0"/>
                          <a:ea typeface="Calibri"/>
                          <a:cs typeface="Arial" pitchFamily="34" charset="0"/>
                        </a:rPr>
                        <a:t>min</a:t>
                      </a:r>
                    </a:p>
                    <a:p>
                      <a:pPr algn="ctr">
                        <a:lnSpc>
                          <a:spcPct val="100000"/>
                        </a:lnSpc>
                        <a:spcBef>
                          <a:spcPts val="300"/>
                        </a:spcBef>
                        <a:spcAft>
                          <a:spcPts val="0"/>
                        </a:spcAft>
                      </a:pPr>
                      <a:r>
                        <a:rPr lang="en-US" sz="1200" b="0" i="1" u="none" strike="noStrike" spc="100" dirty="0" err="1" smtClean="0">
                          <a:solidFill>
                            <a:srgbClr val="000000"/>
                          </a:solidFill>
                          <a:latin typeface="Arial" pitchFamily="34" charset="0"/>
                          <a:ea typeface="Calibri"/>
                          <a:cs typeface="Arial" pitchFamily="34" charset="0"/>
                        </a:rPr>
                        <a:t>MeV</a:t>
                      </a:r>
                      <a:endParaRPr lang="ru-RU" sz="1200" dirty="0">
                        <a:latin typeface="Arial" pitchFamily="34" charset="0"/>
                        <a:ea typeface="Calibri"/>
                        <a:cs typeface="Arial" pitchFamily="34" charset="0"/>
                      </a:endParaRPr>
                    </a:p>
                  </a:txBody>
                  <a:tcPr marL="5014" marR="5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1" u="none" strike="noStrike" spc="100" dirty="0" err="1" smtClean="0">
                          <a:solidFill>
                            <a:srgbClr val="000000"/>
                          </a:solidFill>
                          <a:latin typeface="Arial" pitchFamily="34" charset="0"/>
                          <a:ea typeface="Calibri"/>
                          <a:cs typeface="Arial" pitchFamily="34" charset="0"/>
                        </a:rPr>
                        <a:t>Emax</a:t>
                      </a:r>
                      <a:endParaRPr lang="en-US" sz="1200" b="0" i="0" u="none" strike="noStrike" spc="0" dirty="0" smtClean="0">
                        <a:solidFill>
                          <a:srgbClr val="000000"/>
                        </a:solidFill>
                        <a:latin typeface="Arial" pitchFamily="34" charset="0"/>
                        <a:ea typeface="Calibri"/>
                        <a:cs typeface="Arial" pitchFamily="34" charset="0"/>
                      </a:endParaRPr>
                    </a:p>
                    <a:p>
                      <a:pPr marL="0" marR="0" indent="0" algn="ctr" defTabSz="914400" rtl="0" eaLnBrk="1" fontAlgn="auto" latinLnBrk="0" hangingPunct="1">
                        <a:lnSpc>
                          <a:spcPct val="100000"/>
                        </a:lnSpc>
                        <a:spcBef>
                          <a:spcPts val="300"/>
                        </a:spcBef>
                        <a:spcAft>
                          <a:spcPts val="0"/>
                        </a:spcAft>
                        <a:buClrTx/>
                        <a:buSzTx/>
                        <a:buFontTx/>
                        <a:buNone/>
                        <a:tabLst/>
                        <a:defRPr/>
                      </a:pPr>
                      <a:r>
                        <a:rPr lang="en-US" sz="1200" b="0" i="1" u="none" strike="noStrike" spc="100" dirty="0" err="1" smtClean="0">
                          <a:solidFill>
                            <a:srgbClr val="000000"/>
                          </a:solidFill>
                          <a:latin typeface="Arial" pitchFamily="34" charset="0"/>
                          <a:ea typeface="Calibri"/>
                          <a:cs typeface="Arial" pitchFamily="34" charset="0"/>
                        </a:rPr>
                        <a:t>MeV</a:t>
                      </a:r>
                      <a:endParaRPr lang="ru-RU" sz="1200" dirty="0" smtClean="0">
                        <a:latin typeface="Arial" pitchFamily="34" charset="0"/>
                        <a:ea typeface="Calibri"/>
                        <a:cs typeface="Arial" pitchFamily="34" charset="0"/>
                      </a:endParaRPr>
                    </a:p>
                  </a:txBody>
                  <a:tcPr marL="5014" marR="5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ru-RU" sz="1200" b="0" i="0" u="none" strike="noStrike" spc="0">
                          <a:solidFill>
                            <a:srgbClr val="000000"/>
                          </a:solidFill>
                          <a:latin typeface="Arial" pitchFamily="34" charset="0"/>
                          <a:ea typeface="Calibri"/>
                          <a:cs typeface="Arial" pitchFamily="34" charset="0"/>
                        </a:rPr>
                        <a:t>Р</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1</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1" u="none" strike="noStrike" spc="100">
                          <a:solidFill>
                            <a:srgbClr val="000000"/>
                          </a:solidFill>
                          <a:latin typeface="Arial" pitchFamily="34" charset="0"/>
                          <a:ea typeface="Calibri"/>
                          <a:cs typeface="Arial" pitchFamily="34" charset="0"/>
                        </a:rPr>
                        <a:t>1</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29</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121</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ru-RU" sz="1200" b="0" i="0" u="none" strike="noStrike" spc="0">
                          <a:solidFill>
                            <a:srgbClr val="000000"/>
                          </a:solidFill>
                          <a:latin typeface="Arial" pitchFamily="34" charset="0"/>
                          <a:ea typeface="Calibri"/>
                          <a:cs typeface="Arial" pitchFamily="34" charset="0"/>
                        </a:rPr>
                        <a:t>Не</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2</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4</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29</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121</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Li</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3</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7</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33</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140</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Be</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4</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9</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39</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170</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ru-RU" sz="1200" b="0" i="0" u="none" strike="noStrike" spc="0">
                          <a:solidFill>
                            <a:srgbClr val="000000"/>
                          </a:solidFill>
                          <a:latin typeface="Arial" pitchFamily="34" charset="0"/>
                          <a:ea typeface="Calibri"/>
                          <a:cs typeface="Arial" pitchFamily="34" charset="0"/>
                        </a:rPr>
                        <a:t>В</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5</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11</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45</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196</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ru-RU" sz="1200" b="0" i="0" u="none" strike="noStrike" spc="0">
                          <a:solidFill>
                            <a:srgbClr val="000000"/>
                          </a:solidFill>
                          <a:latin typeface="Arial" pitchFamily="34" charset="0"/>
                          <a:ea typeface="Calibri"/>
                          <a:cs typeface="Arial" pitchFamily="34" charset="0"/>
                        </a:rPr>
                        <a:t>С</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6</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12</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53</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231</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N</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7</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14</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58</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255</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ru-RU" sz="1200" b="0" i="0" u="none" strike="noStrike" spc="0">
                          <a:solidFill>
                            <a:srgbClr val="000000"/>
                          </a:solidFill>
                          <a:latin typeface="Arial" pitchFamily="34" charset="0"/>
                          <a:ea typeface="Calibri"/>
                          <a:cs typeface="Arial" pitchFamily="34" charset="0"/>
                        </a:rPr>
                        <a:t>О</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8</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16</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63</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276</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F</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9</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19</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65</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286</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Ne</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10</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20</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70</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317</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Na</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11</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23</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73</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326</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Mg</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12</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24</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78</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355</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ru-RU" sz="1200" b="0" i="0" u="none" strike="noStrike" spc="0">
                          <a:solidFill>
                            <a:srgbClr val="000000"/>
                          </a:solidFill>
                          <a:latin typeface="Arial" pitchFamily="34" charset="0"/>
                          <a:ea typeface="Calibri"/>
                          <a:cs typeface="Arial" pitchFamily="34" charset="0"/>
                        </a:rPr>
                        <a:t>А1</a:t>
                      </a:r>
                      <a:endParaRPr lang="ru-RU" sz="1200">
                        <a:latin typeface="Arial" pitchFamily="34" charset="0"/>
                        <a:ea typeface="Calibri"/>
                        <a:cs typeface="Arial" pitchFamily="34" charset="0"/>
                      </a:endParaRPr>
                    </a:p>
                  </a:txBody>
                  <a:tcPr marL="5014" marR="5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13</a:t>
                      </a:r>
                      <a:endParaRPr lang="ru-RU" sz="1200">
                        <a:latin typeface="Arial" pitchFamily="34" charset="0"/>
                        <a:ea typeface="Calibri"/>
                        <a:cs typeface="Arial" pitchFamily="34" charset="0"/>
                      </a:endParaRPr>
                    </a:p>
                  </a:txBody>
                  <a:tcPr marL="5014" marR="5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27</a:t>
                      </a:r>
                      <a:endParaRPr lang="ru-RU" sz="1200">
                        <a:latin typeface="Arial" pitchFamily="34" charset="0"/>
                        <a:ea typeface="Calibri"/>
                        <a:cs typeface="Arial" pitchFamily="34" charset="0"/>
                      </a:endParaRPr>
                    </a:p>
                  </a:txBody>
                  <a:tcPr marL="5014" marR="5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81</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364</a:t>
                      </a:r>
                      <a:endParaRPr lang="ru-RU" sz="1200" dirty="0">
                        <a:latin typeface="Arial" pitchFamily="34" charset="0"/>
                        <a:ea typeface="Calibri"/>
                        <a:cs typeface="Arial" pitchFamily="34" charset="0"/>
                      </a:endParaRPr>
                    </a:p>
                  </a:txBody>
                  <a:tcPr marL="5014" marR="5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Si</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14</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28</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85</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391</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ru-RU" sz="1200" b="0" i="0" u="none" strike="noStrike" spc="0">
                          <a:solidFill>
                            <a:srgbClr val="000000"/>
                          </a:solidFill>
                          <a:latin typeface="Arial" pitchFamily="34" charset="0"/>
                          <a:ea typeface="Calibri"/>
                          <a:cs typeface="Arial" pitchFamily="34" charset="0"/>
                        </a:rPr>
                        <a:t>Р</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15</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31</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88</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400</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S</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16</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32</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92</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426</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Cl</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17</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35</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94</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435</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Ar</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18</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40</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93</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430</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ru-RU" sz="1200" b="0" i="0" u="none" strike="noStrike" spc="0">
                          <a:solidFill>
                            <a:srgbClr val="000000"/>
                          </a:solidFill>
                          <a:latin typeface="Arial" pitchFamily="34" charset="0"/>
                          <a:ea typeface="Calibri"/>
                          <a:cs typeface="Arial" pitchFamily="34" charset="0"/>
                        </a:rPr>
                        <a:t>К</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19</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39</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99</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467</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Ca</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20</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40</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104</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491</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Se</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21</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46</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103</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477</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Ti</a:t>
                      </a:r>
                      <a:endParaRPr lang="ru-RU" sz="1200">
                        <a:latin typeface="Arial" pitchFamily="34" charset="0"/>
                        <a:ea typeface="Calibri"/>
                        <a:cs typeface="Arial" pitchFamily="34" charset="0"/>
                      </a:endParaRPr>
                    </a:p>
                  </a:txBody>
                  <a:tcPr marL="5014" marR="5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22</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49</a:t>
                      </a:r>
                      <a:endParaRPr lang="ru-RU" sz="1200">
                        <a:latin typeface="Arial" pitchFamily="34" charset="0"/>
                        <a:ea typeface="Calibri"/>
                        <a:cs typeface="Arial" pitchFamily="34" charset="0"/>
                      </a:endParaRPr>
                    </a:p>
                  </a:txBody>
                  <a:tcPr marL="5014" marR="5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104</a:t>
                      </a:r>
                      <a:endParaRPr lang="ru-RU" sz="1200">
                        <a:latin typeface="Arial" pitchFamily="34" charset="0"/>
                        <a:ea typeface="Calibri"/>
                        <a:cs typeface="Arial" pitchFamily="34" charset="0"/>
                      </a:endParaRPr>
                    </a:p>
                  </a:txBody>
                  <a:tcPr marL="5014" marR="5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487</a:t>
                      </a:r>
                      <a:endParaRPr lang="ru-RU" sz="1200" dirty="0">
                        <a:latin typeface="Arial" pitchFamily="34" charset="0"/>
                        <a:ea typeface="Calibri"/>
                        <a:cs typeface="Arial" pitchFamily="34" charset="0"/>
                      </a:endParaRPr>
                    </a:p>
                  </a:txBody>
                  <a:tcPr marL="5014" marR="5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V</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23</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51</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106</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505</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Cr</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24</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52</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109</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526</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1640">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Mn</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25</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55</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112</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532</a:t>
                      </a:r>
                      <a:endParaRPr lang="ru-RU" sz="1200" dirty="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3029">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Fe</a:t>
                      </a:r>
                      <a:endParaRPr lang="ru-RU" sz="1200">
                        <a:latin typeface="Arial" pitchFamily="34" charset="0"/>
                        <a:ea typeface="Calibri"/>
                        <a:cs typeface="Arial" pitchFamily="34" charset="0"/>
                      </a:endParaRPr>
                    </a:p>
                  </a:txBody>
                  <a:tcPr marL="5014" marR="5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26</a:t>
                      </a:r>
                      <a:endParaRPr lang="ru-RU" sz="1200">
                        <a:latin typeface="Arial" pitchFamily="34" charset="0"/>
                        <a:ea typeface="Calibri"/>
                        <a:cs typeface="Arial" pitchFamily="34" charset="0"/>
                      </a:endParaRPr>
                    </a:p>
                  </a:txBody>
                  <a:tcPr marL="5014" marR="50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56</a:t>
                      </a:r>
                      <a:endParaRPr lang="ru-RU" sz="1200">
                        <a:latin typeface="Arial" pitchFamily="34" charset="0"/>
                        <a:ea typeface="Calibri"/>
                        <a:cs typeface="Arial" pitchFamily="34" charset="0"/>
                      </a:endParaRPr>
                    </a:p>
                  </a:txBody>
                  <a:tcPr marL="5014" marR="5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ct val="100000"/>
                        </a:lnSpc>
                        <a:spcBef>
                          <a:spcPts val="300"/>
                        </a:spcBef>
                        <a:spcAft>
                          <a:spcPts val="0"/>
                        </a:spcAft>
                      </a:pPr>
                      <a:r>
                        <a:rPr lang="en-US" sz="1200" b="0" i="0" u="none" strike="noStrike" spc="0">
                          <a:solidFill>
                            <a:srgbClr val="000000"/>
                          </a:solidFill>
                          <a:latin typeface="Arial" pitchFamily="34" charset="0"/>
                          <a:ea typeface="Calibri"/>
                          <a:cs typeface="Arial" pitchFamily="34" charset="0"/>
                        </a:rPr>
                        <a:t>115</a:t>
                      </a:r>
                      <a:endParaRPr lang="ru-RU" sz="1200">
                        <a:latin typeface="Arial" pitchFamily="34" charset="0"/>
                        <a:ea typeface="Calibri"/>
                        <a:cs typeface="Arial" pitchFamily="34" charset="0"/>
                      </a:endParaRPr>
                    </a:p>
                  </a:txBody>
                  <a:tcPr marL="5014" marR="5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Bef>
                          <a:spcPts val="300"/>
                        </a:spcBef>
                        <a:spcAft>
                          <a:spcPts val="0"/>
                        </a:spcAft>
                      </a:pPr>
                      <a:r>
                        <a:rPr lang="en-US" sz="1200" b="0" i="0" u="none" strike="noStrike" spc="0" dirty="0">
                          <a:solidFill>
                            <a:srgbClr val="000000"/>
                          </a:solidFill>
                          <a:latin typeface="Arial" pitchFamily="34" charset="0"/>
                          <a:ea typeface="Calibri"/>
                          <a:cs typeface="Arial" pitchFamily="34" charset="0"/>
                        </a:rPr>
                        <a:t>558</a:t>
                      </a:r>
                      <a:endParaRPr lang="ru-RU" sz="1200" dirty="0">
                        <a:latin typeface="Arial" pitchFamily="34" charset="0"/>
                        <a:ea typeface="Calibri"/>
                        <a:cs typeface="Arial" pitchFamily="34" charset="0"/>
                      </a:endParaRPr>
                    </a:p>
                  </a:txBody>
                  <a:tcPr marL="5014" marR="5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TextBox 4"/>
          <p:cNvSpPr txBox="1"/>
          <p:nvPr/>
        </p:nvSpPr>
        <p:spPr>
          <a:xfrm>
            <a:off x="5286380" y="928670"/>
            <a:ext cx="2928958" cy="1200329"/>
          </a:xfrm>
          <a:prstGeom prst="rect">
            <a:avLst/>
          </a:prstGeom>
          <a:noFill/>
        </p:spPr>
        <p:txBody>
          <a:bodyPr wrap="square" rtlCol="0">
            <a:spAutoFit/>
          </a:bodyPr>
          <a:lstStyle/>
          <a:p>
            <a:r>
              <a:rPr lang="en-US" b="1" dirty="0" smtClean="0">
                <a:latin typeface="Arial" pitchFamily="34" charset="0"/>
                <a:cs typeface="Arial" pitchFamily="34" charset="0"/>
              </a:rPr>
              <a:t>The statistical error of the calculation varies from 0.13% for protons to 0.23% for iron</a:t>
            </a:r>
            <a:endParaRPr lang="ru-RU" b="1" dirty="0">
              <a:latin typeface="Arial" pitchFamily="34" charset="0"/>
              <a:cs typeface="Arial" pitchFamily="34" charset="0"/>
            </a:endParaRPr>
          </a:p>
        </p:txBody>
      </p:sp>
      <p:pic>
        <p:nvPicPr>
          <p:cNvPr id="59393" name="Picture 1"/>
          <p:cNvPicPr>
            <a:picLocks noChangeAspect="1" noChangeArrowheads="1"/>
          </p:cNvPicPr>
          <p:nvPr/>
        </p:nvPicPr>
        <p:blipFill>
          <a:blip r:embed="rId3" cstate="print"/>
          <a:srcRect/>
          <a:stretch>
            <a:fillRect/>
          </a:stretch>
        </p:blipFill>
        <p:spPr bwMode="auto">
          <a:xfrm>
            <a:off x="5000628" y="2571744"/>
            <a:ext cx="3757099" cy="2843210"/>
          </a:xfrm>
          <a:prstGeom prst="rect">
            <a:avLst/>
          </a:prstGeom>
          <a:noFill/>
          <a:ln w="9525">
            <a:noFill/>
            <a:miter lim="800000"/>
            <a:headEnd/>
            <a:tailEnd/>
          </a:ln>
          <a:effectLst/>
        </p:spPr>
      </p:pic>
      <p:sp>
        <p:nvSpPr>
          <p:cNvPr id="7" name="TextBox 6"/>
          <p:cNvSpPr txBox="1"/>
          <p:nvPr/>
        </p:nvSpPr>
        <p:spPr>
          <a:xfrm>
            <a:off x="5357818" y="5500702"/>
            <a:ext cx="3571900" cy="923330"/>
          </a:xfrm>
          <a:prstGeom prst="rect">
            <a:avLst/>
          </a:prstGeom>
          <a:noFill/>
        </p:spPr>
        <p:txBody>
          <a:bodyPr wrap="square" rtlCol="0">
            <a:spAutoFit/>
          </a:bodyPr>
          <a:lstStyle/>
          <a:p>
            <a:r>
              <a:rPr lang="en-US" b="1" dirty="0" smtClean="0">
                <a:latin typeface="Arial" pitchFamily="34" charset="0"/>
                <a:cs typeface="Arial" pitchFamily="34" charset="0"/>
              </a:rPr>
              <a:t>Example of a total absorption event. Carbon, 180 </a:t>
            </a:r>
            <a:r>
              <a:rPr lang="en-US" b="1" dirty="0" err="1" smtClean="0">
                <a:latin typeface="Arial" pitchFamily="34" charset="0"/>
                <a:cs typeface="Arial" pitchFamily="34" charset="0"/>
              </a:rPr>
              <a:t>MeV</a:t>
            </a:r>
            <a:r>
              <a:rPr lang="en-US" b="1" dirty="0" smtClean="0">
                <a:latin typeface="Arial" pitchFamily="34" charset="0"/>
                <a:cs typeface="Arial" pitchFamily="34" charset="0"/>
              </a:rPr>
              <a:t>/nucleon. Bragg peak</a:t>
            </a:r>
            <a:endParaRPr lang="ru-RU" b="1" dirty="0">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357166"/>
            <a:ext cx="8358246" cy="923330"/>
          </a:xfrm>
          <a:prstGeom prst="rect">
            <a:avLst/>
          </a:prstGeom>
          <a:noFill/>
        </p:spPr>
        <p:txBody>
          <a:bodyPr wrap="square" rtlCol="0">
            <a:spAutoFit/>
          </a:bodyPr>
          <a:lstStyle/>
          <a:p>
            <a:r>
              <a:rPr lang="en-US" b="1" dirty="0" smtClean="0">
                <a:latin typeface="Arial" pitchFamily="34" charset="0"/>
                <a:cs typeface="Arial" pitchFamily="34" charset="0"/>
              </a:rPr>
              <a:t>Full energy absorption provides precise measurement of nuclear energy, but not in a sufficient range. The </a:t>
            </a:r>
            <a:r>
              <a:rPr lang="en-US" b="1" dirty="0" err="1" smtClean="0">
                <a:latin typeface="Arial" pitchFamily="34" charset="0"/>
                <a:cs typeface="Arial" pitchFamily="34" charset="0"/>
              </a:rPr>
              <a:t>dE</a:t>
            </a:r>
            <a:r>
              <a:rPr lang="en-US" b="1" dirty="0" smtClean="0">
                <a:latin typeface="Arial" pitchFamily="34" charset="0"/>
                <a:cs typeface="Arial" pitchFamily="34" charset="0"/>
              </a:rPr>
              <a:t>/</a:t>
            </a:r>
            <a:r>
              <a:rPr lang="en-US" b="1" dirty="0" err="1" smtClean="0">
                <a:latin typeface="Arial" pitchFamily="34" charset="0"/>
                <a:cs typeface="Arial" pitchFamily="34" charset="0"/>
              </a:rPr>
              <a:t>dx</a:t>
            </a:r>
            <a:r>
              <a:rPr lang="en-US" b="1" dirty="0" smtClean="0">
                <a:latin typeface="Arial" pitchFamily="34" charset="0"/>
                <a:cs typeface="Arial" pitchFamily="34" charset="0"/>
              </a:rPr>
              <a:t> methodology fails.</a:t>
            </a:r>
            <a:endParaRPr lang="en-US" b="1" dirty="0" smtClean="0">
              <a:latin typeface="Arial" pitchFamily="34" charset="0"/>
              <a:cs typeface="Arial" pitchFamily="34" charset="0"/>
            </a:endParaRPr>
          </a:p>
          <a:p>
            <a:endParaRPr lang="ru-RU" dirty="0"/>
          </a:p>
        </p:txBody>
      </p:sp>
      <p:pic>
        <p:nvPicPr>
          <p:cNvPr id="4" name="Рисунок 3"/>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14282" y="1357298"/>
            <a:ext cx="3952885" cy="3635898"/>
          </a:xfrm>
          <a:prstGeom prst="rect">
            <a:avLst/>
          </a:prstGeom>
          <a:noFill/>
          <a:ln>
            <a:noFill/>
          </a:ln>
        </p:spPr>
      </p:pic>
      <p:pic>
        <p:nvPicPr>
          <p:cNvPr id="5" name="Рисунок 4"/>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500562" y="1500174"/>
            <a:ext cx="4071945" cy="3571900"/>
          </a:xfrm>
          <a:prstGeom prst="rect">
            <a:avLst/>
          </a:prstGeom>
          <a:noFill/>
          <a:ln>
            <a:noFill/>
          </a:ln>
        </p:spPr>
      </p:pic>
      <p:sp>
        <p:nvSpPr>
          <p:cNvPr id="6" name="TextBox 5"/>
          <p:cNvSpPr txBox="1"/>
          <p:nvPr/>
        </p:nvSpPr>
        <p:spPr>
          <a:xfrm>
            <a:off x="357158" y="5429264"/>
            <a:ext cx="8429684" cy="646331"/>
          </a:xfrm>
          <a:prstGeom prst="rect">
            <a:avLst/>
          </a:prstGeom>
          <a:noFill/>
        </p:spPr>
        <p:txBody>
          <a:bodyPr wrap="square" rtlCol="0">
            <a:spAutoFit/>
          </a:bodyPr>
          <a:lstStyle/>
          <a:p>
            <a:r>
              <a:rPr lang="en-US" b="1" dirty="0" smtClean="0">
                <a:latin typeface="Arial" pitchFamily="34" charset="0"/>
                <a:cs typeface="Arial" pitchFamily="34" charset="0"/>
              </a:rPr>
              <a:t>It </a:t>
            </a:r>
            <a:r>
              <a:rPr lang="en-US" b="1" dirty="0" smtClean="0">
                <a:latin typeface="Arial" pitchFamily="34" charset="0"/>
                <a:cs typeface="Arial" pitchFamily="34" charset="0"/>
              </a:rPr>
              <a:t>can be seen from the figures that when only ΔE is measured, the identification of nuclei may be </a:t>
            </a:r>
            <a:r>
              <a:rPr lang="en-US" b="1" dirty="0" smtClean="0">
                <a:latin typeface="Arial" pitchFamily="34" charset="0"/>
                <a:cs typeface="Arial" pitchFamily="34" charset="0"/>
              </a:rPr>
              <a:t>erroneous</a:t>
            </a:r>
            <a:endParaRPr lang="ru-RU" b="1" dirty="0">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4193</TotalTime>
  <Words>1432</Words>
  <Application>Microsoft Office PowerPoint</Application>
  <PresentationFormat>Экран (4:3)</PresentationFormat>
  <Paragraphs>273</Paragraphs>
  <Slides>15</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home_dmp</dc:creator>
  <cp:lastModifiedBy>home_dmp</cp:lastModifiedBy>
  <cp:revision>127</cp:revision>
  <dcterms:created xsi:type="dcterms:W3CDTF">2021-02-06T09:04:02Z</dcterms:created>
  <dcterms:modified xsi:type="dcterms:W3CDTF">2023-09-21T08:46:58Z</dcterms:modified>
</cp:coreProperties>
</file>