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85" r:id="rId2"/>
    <p:sldId id="289" r:id="rId3"/>
    <p:sldId id="291" r:id="rId4"/>
    <p:sldId id="290" r:id="rId5"/>
    <p:sldId id="292" r:id="rId6"/>
    <p:sldId id="293" r:id="rId7"/>
    <p:sldId id="294" r:id="rId8"/>
    <p:sldId id="295" r:id="rId9"/>
    <p:sldId id="296" r:id="rId10"/>
    <p:sldId id="297" r:id="rId11"/>
    <p:sldId id="298" r:id="rId12"/>
    <p:sldId id="299" r:id="rId13"/>
    <p:sldId id="30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A4CB37"/>
    <a:srgbClr val="003686"/>
    <a:srgbClr val="0040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95" autoAdjust="0"/>
    <p:restoredTop sz="79838" autoAdjust="0"/>
  </p:normalViewPr>
  <p:slideViewPr>
    <p:cSldViewPr snapToGrid="0" snapToObjects="1">
      <p:cViewPr varScale="1">
        <p:scale>
          <a:sx n="50" d="100"/>
          <a:sy n="50" d="100"/>
        </p:scale>
        <p:origin x="820" y="32"/>
      </p:cViewPr>
      <p:guideLst>
        <p:guide orient="horz" pos="2160"/>
        <p:guide pos="3840"/>
      </p:guideLst>
    </p:cSldViewPr>
  </p:slideViewPr>
  <p:outlineViewPr>
    <p:cViewPr>
      <p:scale>
        <a:sx n="100" d="100"/>
        <a:sy n="100"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272CD0-53E7-C049-99A3-F9006FAA576B}"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2FD5E5-7253-154C-A87A-DBCFD1F6A27A}" type="slidenum">
              <a:rPr lang="en-US" smtClean="0"/>
              <a:t>‹#›</a:t>
            </a:fld>
            <a:endParaRPr lang="en-US"/>
          </a:p>
        </p:txBody>
      </p:sp>
    </p:spTree>
    <p:extLst>
      <p:ext uri="{BB962C8B-B14F-4D97-AF65-F5344CB8AC3E}">
        <p14:creationId xmlns:p14="http://schemas.microsoft.com/office/powerpoint/2010/main" val="1834725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幻灯片图像占位符 1"/>
          <p:cNvSpPr>
            <a:spLocks noGrp="1" noRot="1" noChangeAspect="1" noTextEdit="1"/>
          </p:cNvSpPr>
          <p:nvPr>
            <p:ph type="sldImg"/>
          </p:nvPr>
        </p:nvSpPr>
        <p:spPr/>
      </p:sp>
      <p:sp>
        <p:nvSpPr>
          <p:cNvPr id="109571"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10957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7841D220-E558-490F-9696-32B3BF1A5D5E}" type="slidenum">
              <a:rPr lang="zh-CN" altLang="en-US" smtClean="0">
                <a:latin typeface="Calibri" pitchFamily="34" charset="0"/>
              </a:rPr>
              <a:pPr eaLnBrk="1" hangingPunct="1"/>
              <a:t>1</a:t>
            </a:fld>
            <a:endParaRPr lang="zh-CN" altLang="en-US">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机制讨论：两个事件</a:t>
            </a:r>
            <a:r>
              <a:rPr lang="en-US" altLang="zh-CN" dirty="0"/>
              <a:t>PDES</a:t>
            </a:r>
            <a:r>
              <a:rPr lang="zh-CN" altLang="en-US" dirty="0"/>
              <a:t>都出现在南北风场的交界面处。在北半球南风主要使</a:t>
            </a:r>
            <a:r>
              <a:rPr lang="en-US" altLang="zh-CN" dirty="0"/>
              <a:t>plasma</a:t>
            </a:r>
            <a:r>
              <a:rPr lang="zh-CN" altLang="en-US" dirty="0"/>
              <a:t>沿磁力线抬升，而北风主要使</a:t>
            </a:r>
            <a:r>
              <a:rPr lang="en-US" altLang="zh-CN" dirty="0"/>
              <a:t>plasma</a:t>
            </a:r>
            <a:r>
              <a:rPr lang="zh-CN" altLang="en-US" dirty="0"/>
              <a:t>沿磁力线下降，这样在南北风场交界面处就会形成</a:t>
            </a:r>
            <a:r>
              <a:rPr lang="en-US" altLang="zh-CN" dirty="0"/>
              <a:t>plasma</a:t>
            </a:r>
            <a:r>
              <a:rPr lang="zh-CN" altLang="en-US" dirty="0"/>
              <a:t>的堆积，形成</a:t>
            </a:r>
            <a:r>
              <a:rPr lang="en-US" altLang="zh-CN" dirty="0"/>
              <a:t>PDES</a:t>
            </a:r>
            <a:r>
              <a:rPr lang="zh-CN" altLang="en-US" dirty="0"/>
              <a:t>。</a:t>
            </a:r>
            <a:endParaRPr lang="en-US" dirty="0"/>
          </a:p>
        </p:txBody>
      </p:sp>
      <p:sp>
        <p:nvSpPr>
          <p:cNvPr id="4" name="Slide Number Placeholder 3"/>
          <p:cNvSpPr>
            <a:spLocks noGrp="1"/>
          </p:cNvSpPr>
          <p:nvPr>
            <p:ph type="sldNum" sz="quarter" idx="10"/>
          </p:nvPr>
        </p:nvSpPr>
        <p:spPr/>
        <p:txBody>
          <a:bodyPr/>
          <a:lstStyle/>
          <a:p>
            <a:fld id="{F32FD5E5-7253-154C-A87A-DBCFD1F6A27A}" type="slidenum">
              <a:rPr lang="en-US" smtClean="0"/>
              <a:t>10</a:t>
            </a:fld>
            <a:endParaRPr lang="en-US"/>
          </a:p>
        </p:txBody>
      </p:sp>
    </p:spTree>
    <p:extLst>
      <p:ext uri="{BB962C8B-B14F-4D97-AF65-F5344CB8AC3E}">
        <p14:creationId xmlns:p14="http://schemas.microsoft.com/office/powerpoint/2010/main" val="1530511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风场交界面不是唯一的，也在其它天出现，但不是每天都有</a:t>
            </a:r>
            <a:r>
              <a:rPr lang="en-US" altLang="zh-CN" dirty="0"/>
              <a:t>PDES</a:t>
            </a:r>
            <a:r>
              <a:rPr lang="zh-CN" altLang="en-US" dirty="0"/>
              <a:t>出现，因此不是只要有风场交界面就有</a:t>
            </a:r>
            <a:r>
              <a:rPr lang="en-US" altLang="zh-CN" dirty="0"/>
              <a:t>PDES</a:t>
            </a:r>
            <a:r>
              <a:rPr lang="zh-CN" altLang="en-US" dirty="0"/>
              <a:t>。用两天的虚高与其它天有风场交界面没有</a:t>
            </a:r>
            <a:r>
              <a:rPr lang="en-US" altLang="zh-CN" dirty="0"/>
              <a:t>PDES</a:t>
            </a:r>
            <a:r>
              <a:rPr lang="zh-CN" altLang="en-US" dirty="0"/>
              <a:t>的天进行对比，发现其它天在风场交界面形成期间，电离层高度出现明显的变化，例如较大的抖动。而</a:t>
            </a:r>
            <a:r>
              <a:rPr lang="en-US" altLang="zh-CN" dirty="0"/>
              <a:t>2</a:t>
            </a:r>
            <a:r>
              <a:rPr lang="zh-CN" altLang="en-US" dirty="0"/>
              <a:t>月</a:t>
            </a:r>
            <a:r>
              <a:rPr lang="en-US" altLang="zh-CN" dirty="0"/>
              <a:t>8</a:t>
            </a:r>
            <a:r>
              <a:rPr lang="zh-CN" altLang="en-US" dirty="0"/>
              <a:t>日和</a:t>
            </a:r>
            <a:r>
              <a:rPr lang="en-US" altLang="zh-CN" dirty="0"/>
              <a:t>11</a:t>
            </a:r>
            <a:r>
              <a:rPr lang="zh-CN" altLang="en-US" dirty="0"/>
              <a:t>月</a:t>
            </a:r>
            <a:r>
              <a:rPr lang="en-US" altLang="zh-CN" dirty="0"/>
              <a:t>4</a:t>
            </a:r>
            <a:r>
              <a:rPr lang="zh-CN" altLang="en-US" dirty="0"/>
              <a:t>日，在风场交界面存在期间，相对平静，电离层高度几乎不出现明显的变化，所以事件中</a:t>
            </a:r>
            <a:r>
              <a:rPr lang="en-US" altLang="zh-CN" dirty="0"/>
              <a:t>PDES</a:t>
            </a:r>
            <a:r>
              <a:rPr lang="zh-CN" altLang="en-US" dirty="0"/>
              <a:t>的形成应该需要同时满足上述三个条件。</a:t>
            </a:r>
            <a:endParaRPr lang="en-US" dirty="0"/>
          </a:p>
        </p:txBody>
      </p:sp>
      <p:sp>
        <p:nvSpPr>
          <p:cNvPr id="4" name="Slide Number Placeholder 3"/>
          <p:cNvSpPr>
            <a:spLocks noGrp="1"/>
          </p:cNvSpPr>
          <p:nvPr>
            <p:ph type="sldNum" sz="quarter" idx="10"/>
          </p:nvPr>
        </p:nvSpPr>
        <p:spPr/>
        <p:txBody>
          <a:bodyPr/>
          <a:lstStyle/>
          <a:p>
            <a:fld id="{F32FD5E5-7253-154C-A87A-DBCFD1F6A27A}" type="slidenum">
              <a:rPr lang="en-US" smtClean="0"/>
              <a:t>11</a:t>
            </a:fld>
            <a:endParaRPr lang="en-US"/>
          </a:p>
        </p:txBody>
      </p:sp>
    </p:spTree>
    <p:extLst>
      <p:ext uri="{BB962C8B-B14F-4D97-AF65-F5344CB8AC3E}">
        <p14:creationId xmlns:p14="http://schemas.microsoft.com/office/powerpoint/2010/main" val="3858780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FD5E5-7253-154C-A87A-DBCFD1F6A27A}" type="slidenum">
              <a:rPr lang="en-US" smtClean="0"/>
              <a:t>12</a:t>
            </a:fld>
            <a:endParaRPr lang="en-US"/>
          </a:p>
        </p:txBody>
      </p:sp>
    </p:spTree>
    <p:extLst>
      <p:ext uri="{BB962C8B-B14F-4D97-AF65-F5344CB8AC3E}">
        <p14:creationId xmlns:p14="http://schemas.microsoft.com/office/powerpoint/2010/main" val="602603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FD5E5-7253-154C-A87A-DBCFD1F6A27A}" type="slidenum">
              <a:rPr lang="en-US" smtClean="0"/>
              <a:t>13</a:t>
            </a:fld>
            <a:endParaRPr lang="en-US"/>
          </a:p>
        </p:txBody>
      </p:sp>
    </p:spTree>
    <p:extLst>
      <p:ext uri="{BB962C8B-B14F-4D97-AF65-F5344CB8AC3E}">
        <p14:creationId xmlns:p14="http://schemas.microsoft.com/office/powerpoint/2010/main" val="431521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FD5E5-7253-154C-A87A-DBCFD1F6A27A}" type="slidenum">
              <a:rPr lang="en-US" smtClean="0"/>
              <a:t>2</a:t>
            </a:fld>
            <a:endParaRPr lang="en-US"/>
          </a:p>
        </p:txBody>
      </p:sp>
    </p:spTree>
    <p:extLst>
      <p:ext uri="{BB962C8B-B14F-4D97-AF65-F5344CB8AC3E}">
        <p14:creationId xmlns:p14="http://schemas.microsoft.com/office/powerpoint/2010/main" val="3535329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FD5E5-7253-154C-A87A-DBCFD1F6A27A}" type="slidenum">
              <a:rPr lang="en-US" smtClean="0"/>
              <a:t>3</a:t>
            </a:fld>
            <a:endParaRPr lang="en-US"/>
          </a:p>
        </p:txBody>
      </p:sp>
    </p:spTree>
    <p:extLst>
      <p:ext uri="{BB962C8B-B14F-4D97-AF65-F5344CB8AC3E}">
        <p14:creationId xmlns:p14="http://schemas.microsoft.com/office/powerpoint/2010/main" val="4034801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FD5E5-7253-154C-A87A-DBCFD1F6A27A}" type="slidenum">
              <a:rPr lang="en-US" smtClean="0"/>
              <a:t>4</a:t>
            </a:fld>
            <a:endParaRPr lang="en-US"/>
          </a:p>
        </p:txBody>
      </p:sp>
    </p:spTree>
    <p:extLst>
      <p:ext uri="{BB962C8B-B14F-4D97-AF65-F5344CB8AC3E}">
        <p14:creationId xmlns:p14="http://schemas.microsoft.com/office/powerpoint/2010/main" val="554535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FD5E5-7253-154C-A87A-DBCFD1F6A27A}" type="slidenum">
              <a:rPr lang="en-US" smtClean="0"/>
              <a:t>5</a:t>
            </a:fld>
            <a:endParaRPr lang="en-US"/>
          </a:p>
        </p:txBody>
      </p:sp>
    </p:spTree>
    <p:extLst>
      <p:ext uri="{BB962C8B-B14F-4D97-AF65-F5344CB8AC3E}">
        <p14:creationId xmlns:p14="http://schemas.microsoft.com/office/powerpoint/2010/main" val="2970923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FD5E5-7253-154C-A87A-DBCFD1F6A27A}" type="slidenum">
              <a:rPr lang="en-US" smtClean="0"/>
              <a:t>6</a:t>
            </a:fld>
            <a:endParaRPr lang="en-US"/>
          </a:p>
        </p:txBody>
      </p:sp>
    </p:spTree>
    <p:extLst>
      <p:ext uri="{BB962C8B-B14F-4D97-AF65-F5344CB8AC3E}">
        <p14:creationId xmlns:p14="http://schemas.microsoft.com/office/powerpoint/2010/main" val="880936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PDES=</a:t>
            </a:r>
            <a:r>
              <a:rPr lang="en-US" altLang="zh-CN" dirty="0">
                <a:effectLst/>
                <a:latin typeface="Times New Roman" panose="02020603050405020304" pitchFamily="18" charset="0"/>
                <a:ea typeface="宋体" panose="02010600030101010101" pitchFamily="2" charset="-122"/>
              </a:rPr>
              <a:t>Plasma Density Enhancement Structure. </a:t>
            </a:r>
            <a:r>
              <a:rPr lang="zh-CN" altLang="en-US" dirty="0"/>
              <a:t>气辉图像校正后投影到</a:t>
            </a:r>
            <a:r>
              <a:rPr lang="en-US" altLang="zh-CN" dirty="0"/>
              <a:t>250km</a:t>
            </a:r>
            <a:r>
              <a:rPr lang="zh-CN" altLang="en-US" dirty="0"/>
              <a:t>的地理坐标系中，</a:t>
            </a:r>
            <a:r>
              <a:rPr lang="en-US" altLang="zh-CN" dirty="0"/>
              <a:t>Counts</a:t>
            </a:r>
            <a:r>
              <a:rPr lang="zh-CN" altLang="en-US" dirty="0"/>
              <a:t>是气辉图像的光子计数。图中黑色虚线圈是富克台站数字测高仪在大约</a:t>
            </a:r>
            <a:r>
              <a:rPr lang="en-US" altLang="zh-CN" dirty="0"/>
              <a:t>250km</a:t>
            </a:r>
            <a:r>
              <a:rPr lang="zh-CN" altLang="en-US" dirty="0"/>
              <a:t>高度处的观测视野。红色星是富克台站地理位置。图中彩色点是对应下一页相应北斗</a:t>
            </a:r>
            <a:r>
              <a:rPr lang="en-US" altLang="zh-CN" dirty="0"/>
              <a:t>TEC</a:t>
            </a:r>
            <a:r>
              <a:rPr lang="zh-CN" altLang="en-US" dirty="0"/>
              <a:t>的穿刺点位置。</a:t>
            </a:r>
          </a:p>
          <a:p>
            <a:endParaRPr lang="en-US" dirty="0"/>
          </a:p>
        </p:txBody>
      </p:sp>
      <p:sp>
        <p:nvSpPr>
          <p:cNvPr id="4" name="Slide Number Placeholder 3"/>
          <p:cNvSpPr>
            <a:spLocks noGrp="1"/>
          </p:cNvSpPr>
          <p:nvPr>
            <p:ph type="sldNum" sz="quarter" idx="10"/>
          </p:nvPr>
        </p:nvSpPr>
        <p:spPr/>
        <p:txBody>
          <a:bodyPr/>
          <a:lstStyle/>
          <a:p>
            <a:fld id="{F32FD5E5-7253-154C-A87A-DBCFD1F6A27A}" type="slidenum">
              <a:rPr lang="en-US" smtClean="0"/>
              <a:t>7</a:t>
            </a:fld>
            <a:endParaRPr lang="en-US"/>
          </a:p>
        </p:txBody>
      </p:sp>
    </p:spTree>
    <p:extLst>
      <p:ext uri="{BB962C8B-B14F-4D97-AF65-F5344CB8AC3E}">
        <p14:creationId xmlns:p14="http://schemas.microsoft.com/office/powerpoint/2010/main" val="2398601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4</a:t>
            </a:r>
            <a:r>
              <a:rPr lang="zh-CN" altLang="en-US" dirty="0"/>
              <a:t>号结果和</a:t>
            </a:r>
            <a:r>
              <a:rPr lang="en-US" altLang="zh-CN" dirty="0"/>
              <a:t>8</a:t>
            </a:r>
            <a:r>
              <a:rPr lang="zh-CN" altLang="en-US" dirty="0"/>
              <a:t>号是一致的，主要挑选</a:t>
            </a:r>
            <a:r>
              <a:rPr lang="en-US" altLang="zh-CN" dirty="0"/>
              <a:t>8</a:t>
            </a:r>
            <a:r>
              <a:rPr lang="zh-CN" altLang="en-US" dirty="0"/>
              <a:t>号的进行分析。</a:t>
            </a:r>
            <a:r>
              <a:rPr lang="en-US" altLang="zh-CN" dirty="0"/>
              <a:t>GXBH=</a:t>
            </a:r>
            <a:r>
              <a:rPr lang="en-US" altLang="zh-CN" sz="1200" dirty="0">
                <a:effectLst/>
                <a:latin typeface="Times New Roman" panose="02020603050405020304" pitchFamily="18" charset="0"/>
                <a:ea typeface="宋体" panose="02010600030101010101" pitchFamily="2" charset="-122"/>
              </a:rPr>
              <a:t>Guangxi, Beihai(109.2° E, 21.5° N; geomagnetic: 11.9° N, 178.2° W)</a:t>
            </a:r>
            <a:r>
              <a:rPr lang="zh-CN" altLang="en-US" sz="1200" dirty="0">
                <a:effectLst/>
                <a:latin typeface="Times New Roman" panose="02020603050405020304" pitchFamily="18" charset="0"/>
                <a:ea typeface="宋体" panose="02010600030101010101" pitchFamily="2" charset="-122"/>
              </a:rPr>
              <a:t>；</a:t>
            </a:r>
            <a:r>
              <a:rPr lang="en-US" altLang="zh-CN" sz="1200" dirty="0">
                <a:effectLst/>
                <a:latin typeface="Times New Roman" panose="02020603050405020304" pitchFamily="18" charset="0"/>
                <a:ea typeface="宋体" panose="02010600030101010101" pitchFamily="2" charset="-122"/>
              </a:rPr>
              <a:t>HNCM=Hainan, </a:t>
            </a:r>
            <a:r>
              <a:rPr lang="en-US" altLang="zh-CN" sz="1200" dirty="0" err="1">
                <a:effectLst/>
                <a:latin typeface="Times New Roman" panose="02020603050405020304" pitchFamily="18" charset="0"/>
                <a:ea typeface="宋体" panose="02010600030101010101" pitchFamily="2" charset="-122"/>
              </a:rPr>
              <a:t>Chengmai</a:t>
            </a:r>
            <a:r>
              <a:rPr lang="en-US" altLang="zh-CN" sz="1200" dirty="0">
                <a:effectLst/>
                <a:latin typeface="Times New Roman" panose="02020603050405020304" pitchFamily="18" charset="0"/>
                <a:ea typeface="宋体" panose="02010600030101010101" pitchFamily="2" charset="-122"/>
              </a:rPr>
              <a:t> (110.1° E, 19.8° N; geomagnetic: 10.2° N, 177.4° W). </a:t>
            </a:r>
            <a:r>
              <a:rPr lang="zh-CN" altLang="en-US" dirty="0"/>
              <a:t>以</a:t>
            </a:r>
            <a:r>
              <a:rPr lang="en-US" altLang="zh-CN" dirty="0"/>
              <a:t>02</a:t>
            </a:r>
            <a:r>
              <a:rPr lang="zh-CN" altLang="en-US" dirty="0"/>
              <a:t>月</a:t>
            </a:r>
            <a:r>
              <a:rPr lang="en-US" altLang="zh-CN" dirty="0"/>
              <a:t>08</a:t>
            </a:r>
            <a:r>
              <a:rPr lang="zh-CN" altLang="en-US" dirty="0"/>
              <a:t>的观测为例，气辉图中，</a:t>
            </a:r>
            <a:r>
              <a:rPr lang="en-US" altLang="zh-CN" dirty="0"/>
              <a:t>PDES</a:t>
            </a:r>
            <a:r>
              <a:rPr lang="zh-CN" altLang="en-US" dirty="0"/>
              <a:t>最强处光子数达到台站正上空大约</a:t>
            </a:r>
            <a:r>
              <a:rPr lang="en-US" altLang="zh-CN" dirty="0"/>
              <a:t>2</a:t>
            </a:r>
            <a:r>
              <a:rPr lang="zh-CN" altLang="en-US" dirty="0"/>
              <a:t>倍以上。两个台站的北斗卫星</a:t>
            </a:r>
            <a:r>
              <a:rPr lang="en-US" altLang="zh-CN" dirty="0"/>
              <a:t>C05</a:t>
            </a:r>
            <a:r>
              <a:rPr lang="zh-CN" altLang="en-US" dirty="0"/>
              <a:t>的穿刺点地理位置刚好在</a:t>
            </a:r>
            <a:r>
              <a:rPr lang="en-US" altLang="zh-CN" dirty="0"/>
              <a:t>PDES</a:t>
            </a:r>
            <a:r>
              <a:rPr lang="zh-CN" altLang="en-US" dirty="0"/>
              <a:t>上空，而</a:t>
            </a:r>
            <a:r>
              <a:rPr lang="en-US" altLang="zh-CN" dirty="0"/>
              <a:t>C3</a:t>
            </a:r>
            <a:r>
              <a:rPr lang="zh-CN" altLang="en-US" dirty="0"/>
              <a:t>和</a:t>
            </a:r>
            <a:r>
              <a:rPr lang="en-US" altLang="zh-CN" dirty="0"/>
              <a:t>C4</a:t>
            </a:r>
            <a:r>
              <a:rPr lang="zh-CN" altLang="en-US" dirty="0"/>
              <a:t>均在</a:t>
            </a:r>
            <a:r>
              <a:rPr lang="en-US" altLang="zh-CN" dirty="0"/>
              <a:t>PDES</a:t>
            </a:r>
            <a:r>
              <a:rPr lang="zh-CN" altLang="en-US" dirty="0"/>
              <a:t>的东侧，因此</a:t>
            </a:r>
            <a:r>
              <a:rPr lang="en-US" altLang="zh-CN" dirty="0"/>
              <a:t>C3</a:t>
            </a:r>
            <a:r>
              <a:rPr lang="zh-CN" altLang="en-US" dirty="0"/>
              <a:t>和</a:t>
            </a:r>
            <a:r>
              <a:rPr lang="en-US" altLang="zh-CN" dirty="0"/>
              <a:t>C4</a:t>
            </a:r>
            <a:r>
              <a:rPr lang="zh-CN" altLang="en-US" dirty="0"/>
              <a:t>的观测可作为背景，明显能够看出对应时间段</a:t>
            </a:r>
            <a:r>
              <a:rPr lang="en-US" altLang="zh-CN" dirty="0"/>
              <a:t>C05</a:t>
            </a:r>
            <a:r>
              <a:rPr lang="zh-CN" altLang="en-US" dirty="0"/>
              <a:t>的</a:t>
            </a:r>
            <a:r>
              <a:rPr lang="en-US" altLang="zh-CN" dirty="0"/>
              <a:t>TEC</a:t>
            </a:r>
            <a:r>
              <a:rPr lang="zh-CN" altLang="en-US" dirty="0"/>
              <a:t>出现明显增强，相较于</a:t>
            </a:r>
            <a:r>
              <a:rPr lang="en-US" altLang="zh-CN" dirty="0"/>
              <a:t>C3</a:t>
            </a:r>
            <a:r>
              <a:rPr lang="zh-CN" altLang="en-US" dirty="0"/>
              <a:t>，</a:t>
            </a:r>
            <a:r>
              <a:rPr lang="en-US" altLang="zh-CN" dirty="0"/>
              <a:t>C4 TEC</a:t>
            </a:r>
            <a:r>
              <a:rPr lang="zh-CN" altLang="en-US" dirty="0"/>
              <a:t>达到</a:t>
            </a:r>
            <a:r>
              <a:rPr lang="en-US" altLang="zh-CN" dirty="0"/>
              <a:t>2</a:t>
            </a:r>
            <a:r>
              <a:rPr lang="zh-CN" altLang="en-US" dirty="0"/>
              <a:t>倍以上，与气辉观测结果一致。</a:t>
            </a:r>
          </a:p>
          <a:p>
            <a:endParaRPr lang="en-US" dirty="0"/>
          </a:p>
        </p:txBody>
      </p:sp>
      <p:sp>
        <p:nvSpPr>
          <p:cNvPr id="4" name="Slide Number Placeholder 3"/>
          <p:cNvSpPr>
            <a:spLocks noGrp="1"/>
          </p:cNvSpPr>
          <p:nvPr>
            <p:ph type="sldNum" sz="quarter" idx="10"/>
          </p:nvPr>
        </p:nvSpPr>
        <p:spPr/>
        <p:txBody>
          <a:bodyPr/>
          <a:lstStyle/>
          <a:p>
            <a:fld id="{F32FD5E5-7253-154C-A87A-DBCFD1F6A27A}" type="slidenum">
              <a:rPr lang="en-US" smtClean="0"/>
              <a:t>8</a:t>
            </a:fld>
            <a:endParaRPr lang="en-US"/>
          </a:p>
        </p:txBody>
      </p:sp>
    </p:spTree>
    <p:extLst>
      <p:ext uri="{BB962C8B-B14F-4D97-AF65-F5344CB8AC3E}">
        <p14:creationId xmlns:p14="http://schemas.microsoft.com/office/powerpoint/2010/main" val="2456446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FD5E5-7253-154C-A87A-DBCFD1F6A27A}" type="slidenum">
              <a:rPr lang="en-US" smtClean="0"/>
              <a:t>9</a:t>
            </a:fld>
            <a:endParaRPr lang="en-US"/>
          </a:p>
        </p:txBody>
      </p:sp>
    </p:spTree>
    <p:extLst>
      <p:ext uri="{BB962C8B-B14F-4D97-AF65-F5344CB8AC3E}">
        <p14:creationId xmlns:p14="http://schemas.microsoft.com/office/powerpoint/2010/main" val="5131868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82217" y="6356350"/>
            <a:ext cx="2743200" cy="365125"/>
          </a:xfrm>
        </p:spPr>
        <p:txBody>
          <a:bodyPr/>
          <a:lstStyle/>
          <a:p>
            <a:r>
              <a:rPr lang="en-US" dirty="0" err="1"/>
              <a:t>Paratunka</a:t>
            </a:r>
            <a:r>
              <a:rPr lang="en-US" dirty="0"/>
              <a:t>  </a:t>
            </a:r>
            <a:fld id="{6FED1803-FB52-554B-A253-1901BC11F9DF}" type="datetimeFigureOut">
              <a:rPr lang="en-US" smtClean="0"/>
              <a:pPr/>
              <a:t>9/25/2023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75157-6BF3-1D43-A26B-97AD5320F186}" type="slidenum">
              <a:rPr lang="en-US" smtClean="0"/>
              <a:t>‹#›</a:t>
            </a:fld>
            <a:endParaRPr lang="en-US"/>
          </a:p>
        </p:txBody>
      </p:sp>
      <p:pic>
        <p:nvPicPr>
          <p:cNvPr id="7" name="图片 6" descr="logo标准色.png">
            <a:extLst>
              <a:ext uri="{FF2B5EF4-FFF2-40B4-BE49-F238E27FC236}">
                <a16:creationId xmlns:a16="http://schemas.microsoft.com/office/drawing/2014/main" id="{AE2EFDA9-26B3-4F7F-91B4-8FF81D0AE27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23500" y="95571"/>
            <a:ext cx="1797051" cy="57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id="{43ED2193-46C1-4A9B-BF58-FA6BAE3EFDBB}"/>
              </a:ext>
            </a:extLst>
          </p:cNvPr>
          <p:cNvPicPr>
            <a:picLocks noChangeAspect="1"/>
          </p:cNvPicPr>
          <p:nvPr userDrawn="1"/>
        </p:nvPicPr>
        <p:blipFill>
          <a:blip r:embed="rId3"/>
          <a:stretch>
            <a:fillRect/>
          </a:stretch>
        </p:blipFill>
        <p:spPr>
          <a:xfrm>
            <a:off x="765723" y="6292233"/>
            <a:ext cx="10724899" cy="556015"/>
          </a:xfrm>
          <a:prstGeom prst="rect">
            <a:avLst/>
          </a:prstGeom>
        </p:spPr>
      </p:pic>
    </p:spTree>
    <p:extLst>
      <p:ext uri="{BB962C8B-B14F-4D97-AF65-F5344CB8AC3E}">
        <p14:creationId xmlns:p14="http://schemas.microsoft.com/office/powerpoint/2010/main" val="1244874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ED1803-FB52-554B-A253-1901BC11F9DF}"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75157-6BF3-1D43-A26B-97AD5320F186}" type="slidenum">
              <a:rPr lang="en-US" smtClean="0"/>
              <a:t>‹#›</a:t>
            </a:fld>
            <a:endParaRPr lang="en-US"/>
          </a:p>
        </p:txBody>
      </p:sp>
    </p:spTree>
    <p:extLst>
      <p:ext uri="{BB962C8B-B14F-4D97-AF65-F5344CB8AC3E}">
        <p14:creationId xmlns:p14="http://schemas.microsoft.com/office/powerpoint/2010/main" val="701726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ED1803-FB52-554B-A253-1901BC11F9DF}"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75157-6BF3-1D43-A26B-97AD5320F186}" type="slidenum">
              <a:rPr lang="en-US" smtClean="0"/>
              <a:t>‹#›</a:t>
            </a:fld>
            <a:endParaRPr lang="en-US"/>
          </a:p>
        </p:txBody>
      </p:sp>
    </p:spTree>
    <p:extLst>
      <p:ext uri="{BB962C8B-B14F-4D97-AF65-F5344CB8AC3E}">
        <p14:creationId xmlns:p14="http://schemas.microsoft.com/office/powerpoint/2010/main" val="2082630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610600" y="5661163"/>
            <a:ext cx="2743200" cy="365125"/>
          </a:xfrm>
        </p:spPr>
        <p:txBody>
          <a:bodyPr/>
          <a:lstStyle/>
          <a:p>
            <a:fld id="{6FED1803-FB52-554B-A253-1901BC11F9DF}" type="datetimeFigureOut">
              <a:rPr lang="en-US" smtClean="0"/>
              <a:t>9/25/2023</a:t>
            </a:fld>
            <a:endParaRPr lang="en-US"/>
          </a:p>
        </p:txBody>
      </p:sp>
      <p:sp>
        <p:nvSpPr>
          <p:cNvPr id="5" name="Footer Placeholder 4"/>
          <p:cNvSpPr>
            <a:spLocks noGrp="1"/>
          </p:cNvSpPr>
          <p:nvPr>
            <p:ph type="ftr" sz="quarter" idx="11"/>
          </p:nvPr>
        </p:nvSpPr>
        <p:spPr>
          <a:xfrm>
            <a:off x="72888" y="-19309"/>
            <a:ext cx="6278217" cy="365125"/>
          </a:xfrm>
        </p:spPr>
        <p:txBody>
          <a:bodyPr/>
          <a:lstStyle/>
          <a:p>
            <a:r>
              <a:rPr lang="en-US" dirty="0"/>
              <a:t>Solar-Terrestrial Relations and Physics of Earthquake Precursors </a:t>
            </a:r>
            <a:r>
              <a:rPr lang="en-US" dirty="0" err="1"/>
              <a:t>Xlll</a:t>
            </a:r>
            <a:r>
              <a:rPr lang="en-US" dirty="0"/>
              <a:t> International Conference 2023</a:t>
            </a:r>
          </a:p>
        </p:txBody>
      </p:sp>
      <p:sp>
        <p:nvSpPr>
          <p:cNvPr id="6" name="Slide Number Placeholder 5"/>
          <p:cNvSpPr>
            <a:spLocks noGrp="1"/>
          </p:cNvSpPr>
          <p:nvPr>
            <p:ph type="sldNum" sz="quarter" idx="12"/>
          </p:nvPr>
        </p:nvSpPr>
        <p:spPr>
          <a:xfrm>
            <a:off x="-76182" y="6376228"/>
            <a:ext cx="2044133" cy="365125"/>
          </a:xfrm>
        </p:spPr>
        <p:txBody>
          <a:bodyPr/>
          <a:lstStyle/>
          <a:p>
            <a:r>
              <a:rPr lang="en-US" altLang="zh-CN" dirty="0" err="1"/>
              <a:t>Paratunka</a:t>
            </a:r>
            <a:r>
              <a:rPr lang="en-US" altLang="zh-CN" dirty="0"/>
              <a:t>     25 Sept. 2023</a:t>
            </a:r>
            <a:endParaRPr lang="en-US" dirty="0"/>
          </a:p>
        </p:txBody>
      </p:sp>
      <p:pic>
        <p:nvPicPr>
          <p:cNvPr id="7" name="图片 6" descr="logo标准色.png">
            <a:extLst>
              <a:ext uri="{FF2B5EF4-FFF2-40B4-BE49-F238E27FC236}">
                <a16:creationId xmlns:a16="http://schemas.microsoft.com/office/drawing/2014/main" id="{AEF7E5A1-07F6-4154-98E1-0CEA5EC6F2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23500" y="95571"/>
            <a:ext cx="1797051" cy="57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5276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ED1803-FB52-554B-A253-1901BC11F9DF}"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75157-6BF3-1D43-A26B-97AD5320F186}" type="slidenum">
              <a:rPr lang="en-US" smtClean="0"/>
              <a:t>‹#›</a:t>
            </a:fld>
            <a:endParaRPr lang="en-US"/>
          </a:p>
        </p:txBody>
      </p:sp>
    </p:spTree>
    <p:extLst>
      <p:ext uri="{BB962C8B-B14F-4D97-AF65-F5344CB8AC3E}">
        <p14:creationId xmlns:p14="http://schemas.microsoft.com/office/powerpoint/2010/main" val="44315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ED1803-FB52-554B-A253-1901BC11F9DF}"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75157-6BF3-1D43-A26B-97AD5320F186}" type="slidenum">
              <a:rPr lang="en-US" smtClean="0"/>
              <a:t>‹#›</a:t>
            </a:fld>
            <a:endParaRPr lang="en-US"/>
          </a:p>
        </p:txBody>
      </p:sp>
    </p:spTree>
    <p:extLst>
      <p:ext uri="{BB962C8B-B14F-4D97-AF65-F5344CB8AC3E}">
        <p14:creationId xmlns:p14="http://schemas.microsoft.com/office/powerpoint/2010/main" val="1779350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ED1803-FB52-554B-A253-1901BC11F9DF}" type="datetimeFigureOut">
              <a:rPr lang="en-US" smtClean="0"/>
              <a:t>9/25/2023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E75157-6BF3-1D43-A26B-97AD5320F186}" type="slidenum">
              <a:rPr lang="en-US" smtClean="0"/>
              <a:t>‹#›</a:t>
            </a:fld>
            <a:endParaRPr lang="en-US"/>
          </a:p>
        </p:txBody>
      </p:sp>
    </p:spTree>
    <p:extLst>
      <p:ext uri="{BB962C8B-B14F-4D97-AF65-F5344CB8AC3E}">
        <p14:creationId xmlns:p14="http://schemas.microsoft.com/office/powerpoint/2010/main" val="1836422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ED1803-FB52-554B-A253-1901BC11F9DF}" type="datetimeFigureOut">
              <a:rPr lang="en-US" smtClean="0"/>
              <a:t>9/25/2023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E75157-6BF3-1D43-A26B-97AD5320F186}" type="slidenum">
              <a:rPr lang="en-US" smtClean="0"/>
              <a:t>‹#›</a:t>
            </a:fld>
            <a:endParaRPr lang="en-US"/>
          </a:p>
        </p:txBody>
      </p:sp>
    </p:spTree>
    <p:extLst>
      <p:ext uri="{BB962C8B-B14F-4D97-AF65-F5344CB8AC3E}">
        <p14:creationId xmlns:p14="http://schemas.microsoft.com/office/powerpoint/2010/main" val="1109663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D1803-FB52-554B-A253-1901BC11F9DF}" type="datetimeFigureOut">
              <a:rPr lang="en-US" smtClean="0"/>
              <a:t>9/25/2023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E75157-6BF3-1D43-A26B-97AD5320F186}" type="slidenum">
              <a:rPr lang="en-US" smtClean="0"/>
              <a:t>‹#›</a:t>
            </a:fld>
            <a:endParaRPr lang="en-US"/>
          </a:p>
        </p:txBody>
      </p:sp>
    </p:spTree>
    <p:extLst>
      <p:ext uri="{BB962C8B-B14F-4D97-AF65-F5344CB8AC3E}">
        <p14:creationId xmlns:p14="http://schemas.microsoft.com/office/powerpoint/2010/main" val="1363949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ED1803-FB52-554B-A253-1901BC11F9DF}"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75157-6BF3-1D43-A26B-97AD5320F186}" type="slidenum">
              <a:rPr lang="en-US" smtClean="0"/>
              <a:t>‹#›</a:t>
            </a:fld>
            <a:endParaRPr lang="en-US"/>
          </a:p>
        </p:txBody>
      </p:sp>
    </p:spTree>
    <p:extLst>
      <p:ext uri="{BB962C8B-B14F-4D97-AF65-F5344CB8AC3E}">
        <p14:creationId xmlns:p14="http://schemas.microsoft.com/office/powerpoint/2010/main" val="1662311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ED1803-FB52-554B-A253-1901BC11F9DF}"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75157-6BF3-1D43-A26B-97AD5320F186}" type="slidenum">
              <a:rPr lang="en-US" smtClean="0"/>
              <a:t>‹#›</a:t>
            </a:fld>
            <a:endParaRPr lang="en-US"/>
          </a:p>
        </p:txBody>
      </p:sp>
    </p:spTree>
    <p:extLst>
      <p:ext uri="{BB962C8B-B14F-4D97-AF65-F5344CB8AC3E}">
        <p14:creationId xmlns:p14="http://schemas.microsoft.com/office/powerpoint/2010/main" val="1847641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ED1803-FB52-554B-A253-1901BC11F9DF}" type="datetimeFigureOut">
              <a:rPr lang="en-US" smtClean="0"/>
              <a:t>9/25/2023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E75157-6BF3-1D43-A26B-97AD5320F186}" type="slidenum">
              <a:rPr lang="en-US" smtClean="0"/>
              <a:t>‹#›</a:t>
            </a:fld>
            <a:endParaRPr lang="en-US"/>
          </a:p>
        </p:txBody>
      </p:sp>
    </p:spTree>
    <p:extLst>
      <p:ext uri="{BB962C8B-B14F-4D97-AF65-F5344CB8AC3E}">
        <p14:creationId xmlns:p14="http://schemas.microsoft.com/office/powerpoint/2010/main" val="74438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标题 1"/>
          <p:cNvSpPr>
            <a:spLocks noGrp="1" noChangeArrowheads="1"/>
          </p:cNvSpPr>
          <p:nvPr>
            <p:ph type="title"/>
          </p:nvPr>
        </p:nvSpPr>
        <p:spPr bwMode="auto">
          <a:xfrm>
            <a:off x="744593" y="1578569"/>
            <a:ext cx="11078633" cy="1325347"/>
          </a:xfrm>
          <a:ln>
            <a:miter lim="800000"/>
            <a:headEnd/>
            <a:tailEnd/>
          </a:ln>
        </p:spPr>
        <p:txBody>
          <a:bodyPr>
            <a:normAutofit/>
          </a:bodyPr>
          <a:lstStyle/>
          <a:p>
            <a:pPr algn="ctr" defTabSz="816011" fontAlgn="auto">
              <a:spcAft>
                <a:spcPts val="0"/>
              </a:spcAft>
              <a:defRPr/>
            </a:pPr>
            <a:r>
              <a:rPr lang="en-US" altLang="zh-CN" sz="3600" b="1" dirty="0">
                <a:latin typeface="Times New Roman" panose="02020603050405020304" pitchFamily="18" charset="0"/>
                <a:ea typeface="黑体" pitchFamily="49" charset="-122"/>
                <a:cs typeface="Times New Roman" panose="02020603050405020304" pitchFamily="18" charset="0"/>
              </a:rPr>
              <a:t>Evolution of Ionospheric Plasma Density Enhancement on 8 February and 4 November 2018</a:t>
            </a:r>
            <a:endParaRPr lang="zh-CN" altLang="en-US" sz="3600" b="1" dirty="0">
              <a:latin typeface="Times New Roman" panose="02020603050405020304" pitchFamily="18" charset="0"/>
              <a:ea typeface="黑体" pitchFamily="49" charset="-122"/>
              <a:cs typeface="Times New Roman" panose="02020603050405020304" pitchFamily="18" charset="0"/>
            </a:endParaRPr>
          </a:p>
        </p:txBody>
      </p:sp>
      <p:pic>
        <p:nvPicPr>
          <p:cNvPr id="16390" name="图片 6" descr="logo标准色.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3500" y="95571"/>
            <a:ext cx="1797051" cy="57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副标题 2"/>
          <p:cNvSpPr txBox="1">
            <a:spLocks noChangeArrowheads="1"/>
          </p:cNvSpPr>
          <p:nvPr/>
        </p:nvSpPr>
        <p:spPr bwMode="auto">
          <a:xfrm>
            <a:off x="1876002" y="4647240"/>
            <a:ext cx="9296823" cy="39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90000"/>
              </a:lnSpc>
              <a:spcBef>
                <a:spcPct val="20000"/>
              </a:spcBef>
              <a:buFont typeface="Arial" pitchFamily="34" charset="0"/>
              <a:buNone/>
            </a:pPr>
            <a:r>
              <a:rPr lang="en-US" altLang="zh-CN" b="1" dirty="0">
                <a:latin typeface="Times New Roman" panose="02020603050405020304" pitchFamily="18" charset="0"/>
                <a:ea typeface="微软雅黑" pitchFamily="34" charset="-122"/>
                <a:cs typeface="Times New Roman" panose="02020603050405020304" pitchFamily="18" charset="0"/>
              </a:rPr>
              <a:t> </a:t>
            </a:r>
            <a:r>
              <a:rPr lang="en-US" altLang="zh-CN" b="1" i="0" dirty="0">
                <a:effectLst/>
                <a:latin typeface="Times New Roman" panose="02020603050405020304" pitchFamily="18" charset="0"/>
                <a:cs typeface="Times New Roman" panose="02020603050405020304" pitchFamily="18" charset="0"/>
              </a:rPr>
              <a:t>National Space Science Center, Chinese Academy of Sciences, Beijing, China</a:t>
            </a:r>
            <a:endParaRPr lang="en-US" altLang="zh-CN" b="1" dirty="0">
              <a:latin typeface="Times New Roman" panose="02020603050405020304" pitchFamily="18" charset="0"/>
              <a:ea typeface="微软雅黑" pitchFamily="34" charset="-122"/>
              <a:cs typeface="Times New Roman" panose="02020603050405020304" pitchFamily="18" charset="0"/>
            </a:endParaRPr>
          </a:p>
        </p:txBody>
      </p:sp>
      <p:sp>
        <p:nvSpPr>
          <p:cNvPr id="11" name="日期占位符 3"/>
          <p:cNvSpPr txBox="1">
            <a:spLocks noChangeArrowheads="1"/>
          </p:cNvSpPr>
          <p:nvPr/>
        </p:nvSpPr>
        <p:spPr bwMode="auto">
          <a:xfrm>
            <a:off x="2234608" y="3429000"/>
            <a:ext cx="7722782" cy="9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b="1">
                <a:solidFill>
                  <a:srgbClr val="006600"/>
                </a:solidFill>
                <a:latin typeface="黑体" panose="02010609060101010101" pitchFamily="49" charset="-122"/>
                <a:ea typeface="黑体" panose="02010609060101010101" pitchFamily="49" charset="-122"/>
              </a:defRPr>
            </a:lvl1pPr>
            <a:lvl2pPr marL="742950" indent="-285750">
              <a:spcBef>
                <a:spcPct val="20000"/>
              </a:spcBef>
              <a:buFont typeface="Arial" panose="020B0604020202020204" pitchFamily="34" charset="0"/>
              <a:buChar char="–"/>
              <a:defRPr sz="2800" b="1">
                <a:solidFill>
                  <a:srgbClr val="006600"/>
                </a:solidFill>
                <a:latin typeface="黑体" panose="02010609060101010101" pitchFamily="49" charset="-122"/>
                <a:ea typeface="黑体" panose="02010609060101010101" pitchFamily="49" charset="-122"/>
              </a:defRPr>
            </a:lvl2pPr>
            <a:lvl3pPr marL="1143000" indent="-228600">
              <a:spcBef>
                <a:spcPct val="20000"/>
              </a:spcBef>
              <a:buFont typeface="Arial" panose="020B0604020202020204" pitchFamily="34" charset="0"/>
              <a:buChar char="•"/>
              <a:defRPr sz="2400" b="1">
                <a:solidFill>
                  <a:srgbClr val="006600"/>
                </a:solidFill>
                <a:latin typeface="黑体" panose="02010609060101010101" pitchFamily="49" charset="-122"/>
                <a:ea typeface="黑体" panose="02010609060101010101" pitchFamily="49" charset="-122"/>
              </a:defRPr>
            </a:lvl3pPr>
            <a:lvl4pPr marL="1600200" indent="-228600">
              <a:spcBef>
                <a:spcPct val="20000"/>
              </a:spcBef>
              <a:buFont typeface="Arial" panose="020B0604020202020204" pitchFamily="34" charset="0"/>
              <a:buChar char="–"/>
              <a:defRPr sz="2000" b="1">
                <a:solidFill>
                  <a:srgbClr val="006600"/>
                </a:solidFill>
                <a:latin typeface="黑体" panose="02010609060101010101" pitchFamily="49" charset="-122"/>
                <a:ea typeface="黑体" panose="02010609060101010101" pitchFamily="49" charset="-122"/>
              </a:defRPr>
            </a:lvl4pPr>
            <a:lvl5pPr marL="2057400" indent="-228600">
              <a:spcBef>
                <a:spcPct val="20000"/>
              </a:spcBef>
              <a:buFont typeface="Arial" panose="020B0604020202020204" pitchFamily="34" charset="0"/>
              <a:buChar char="»"/>
              <a:defRPr sz="2000" b="1">
                <a:solidFill>
                  <a:srgbClr val="006600"/>
                </a:solidFill>
                <a:latin typeface="黑体" panose="02010609060101010101" pitchFamily="49" charset="-122"/>
                <a:ea typeface="黑体" panose="02010609060101010101" pitchFamily="49" charset="-122"/>
              </a:defRPr>
            </a:lvl5pPr>
            <a:lvl6pPr marL="2514600" indent="-228600" eaLnBrk="0" fontAlgn="base" hangingPunct="0">
              <a:spcBef>
                <a:spcPct val="20000"/>
              </a:spcBef>
              <a:spcAft>
                <a:spcPct val="0"/>
              </a:spcAft>
              <a:buFont typeface="Arial" panose="020B0604020202020204" pitchFamily="34" charset="0"/>
              <a:buChar char="»"/>
              <a:defRPr sz="2000" b="1">
                <a:solidFill>
                  <a:srgbClr val="006600"/>
                </a:solidFill>
                <a:latin typeface="黑体" panose="02010609060101010101" pitchFamily="49" charset="-122"/>
                <a:ea typeface="黑体" panose="02010609060101010101" pitchFamily="49" charset="-122"/>
              </a:defRPr>
            </a:lvl6pPr>
            <a:lvl7pPr marL="2971800" indent="-228600" eaLnBrk="0" fontAlgn="base" hangingPunct="0">
              <a:spcBef>
                <a:spcPct val="20000"/>
              </a:spcBef>
              <a:spcAft>
                <a:spcPct val="0"/>
              </a:spcAft>
              <a:buFont typeface="Arial" panose="020B0604020202020204" pitchFamily="34" charset="0"/>
              <a:buChar char="»"/>
              <a:defRPr sz="2000" b="1">
                <a:solidFill>
                  <a:srgbClr val="006600"/>
                </a:solidFill>
                <a:latin typeface="黑体" panose="02010609060101010101" pitchFamily="49" charset="-122"/>
                <a:ea typeface="黑体" panose="02010609060101010101" pitchFamily="49" charset="-122"/>
              </a:defRPr>
            </a:lvl7pPr>
            <a:lvl8pPr marL="3429000" indent="-228600" eaLnBrk="0" fontAlgn="base" hangingPunct="0">
              <a:spcBef>
                <a:spcPct val="20000"/>
              </a:spcBef>
              <a:spcAft>
                <a:spcPct val="0"/>
              </a:spcAft>
              <a:buFont typeface="Arial" panose="020B0604020202020204" pitchFamily="34" charset="0"/>
              <a:buChar char="»"/>
              <a:defRPr sz="2000" b="1">
                <a:solidFill>
                  <a:srgbClr val="006600"/>
                </a:solidFill>
                <a:latin typeface="黑体" panose="02010609060101010101" pitchFamily="49" charset="-122"/>
                <a:ea typeface="黑体" panose="02010609060101010101" pitchFamily="49" charset="-122"/>
              </a:defRPr>
            </a:lvl8pPr>
            <a:lvl9pPr marL="3886200" indent="-228600" eaLnBrk="0" fontAlgn="base" hangingPunct="0">
              <a:spcBef>
                <a:spcPct val="20000"/>
              </a:spcBef>
              <a:spcAft>
                <a:spcPct val="0"/>
              </a:spcAft>
              <a:buFont typeface="Arial" panose="020B0604020202020204" pitchFamily="34" charset="0"/>
              <a:buChar char="»"/>
              <a:defRPr sz="2000" b="1">
                <a:solidFill>
                  <a:srgbClr val="006600"/>
                </a:solidFill>
                <a:latin typeface="黑体" panose="02010609060101010101" pitchFamily="49" charset="-122"/>
                <a:ea typeface="黑体" panose="02010609060101010101" pitchFamily="49" charset="-122"/>
              </a:defRPr>
            </a:lvl9pPr>
          </a:lstStyle>
          <a:p>
            <a:pPr algn="ctr">
              <a:spcBef>
                <a:spcPct val="0"/>
              </a:spcBef>
              <a:buNone/>
              <a:defRPr/>
            </a:pPr>
            <a:r>
              <a:rPr lang="en-US" altLang="zh-CN" sz="2800" b="0" dirty="0" err="1">
                <a:solidFill>
                  <a:schemeClr val="tx1">
                    <a:lumMod val="85000"/>
                    <a:lumOff val="15000"/>
                  </a:schemeClr>
                </a:solidFill>
                <a:latin typeface="Times New Roman" panose="02020603050405020304" pitchFamily="18" charset="0"/>
                <a:ea typeface="华文楷体" pitchFamily="2" charset="-122"/>
                <a:cs typeface="Times New Roman" panose="02020603050405020304" pitchFamily="18" charset="0"/>
              </a:rPr>
              <a:t>Kun</a:t>
            </a:r>
            <a:r>
              <a:rPr lang="en-US" altLang="zh-CN" sz="2800" b="0" dirty="0">
                <a:solidFill>
                  <a:schemeClr val="tx1">
                    <a:lumMod val="85000"/>
                    <a:lumOff val="15000"/>
                  </a:schemeClr>
                </a:solidFill>
                <a:latin typeface="Times New Roman" panose="02020603050405020304" pitchFamily="18" charset="0"/>
                <a:ea typeface="华文楷体" pitchFamily="2" charset="-122"/>
                <a:cs typeface="Times New Roman" panose="02020603050405020304" pitchFamily="18" charset="0"/>
              </a:rPr>
              <a:t> Wu, </a:t>
            </a:r>
            <a:r>
              <a:rPr lang="en-US" altLang="zh-CN" sz="2800" b="0" dirty="0" err="1">
                <a:solidFill>
                  <a:schemeClr val="tx1">
                    <a:lumMod val="85000"/>
                    <a:lumOff val="15000"/>
                  </a:schemeClr>
                </a:solidFill>
                <a:latin typeface="Times New Roman" panose="02020603050405020304" pitchFamily="18" charset="0"/>
                <a:ea typeface="华文楷体" pitchFamily="2" charset="-122"/>
                <a:cs typeface="Times New Roman" panose="02020603050405020304" pitchFamily="18" charset="0"/>
              </a:rPr>
              <a:t>Jiyao</a:t>
            </a:r>
            <a:r>
              <a:rPr lang="en-US" altLang="zh-CN" sz="2800" b="0" dirty="0">
                <a:solidFill>
                  <a:schemeClr val="tx1">
                    <a:lumMod val="85000"/>
                    <a:lumOff val="15000"/>
                  </a:schemeClr>
                </a:solidFill>
                <a:latin typeface="Times New Roman" panose="02020603050405020304" pitchFamily="18" charset="0"/>
                <a:ea typeface="华文楷体" pitchFamily="2" charset="-122"/>
                <a:cs typeface="Times New Roman" panose="02020603050405020304" pitchFamily="18" charset="0"/>
              </a:rPr>
              <a:t> Xu,</a:t>
            </a:r>
            <a:r>
              <a:rPr lang="en-US" altLang="zh-CN" sz="2800" dirty="0">
                <a:solidFill>
                  <a:schemeClr val="tx1">
                    <a:lumMod val="85000"/>
                    <a:lumOff val="15000"/>
                  </a:schemeClr>
                </a:solidFill>
                <a:latin typeface="Times New Roman" panose="02020603050405020304" pitchFamily="18" charset="0"/>
                <a:ea typeface="华文楷体" pitchFamily="2" charset="-122"/>
                <a:cs typeface="Times New Roman" panose="02020603050405020304" pitchFamily="18" charset="0"/>
              </a:rPr>
              <a:t> </a:t>
            </a:r>
            <a:r>
              <a:rPr lang="en-US" altLang="zh-CN" sz="2800" u="sng" dirty="0">
                <a:solidFill>
                  <a:schemeClr val="tx1">
                    <a:lumMod val="85000"/>
                    <a:lumOff val="15000"/>
                  </a:schemeClr>
                </a:solidFill>
                <a:latin typeface="Times New Roman" panose="02020603050405020304" pitchFamily="18" charset="0"/>
                <a:ea typeface="华文楷体" pitchFamily="2" charset="-122"/>
                <a:cs typeface="Times New Roman" panose="02020603050405020304" pitchFamily="18" charset="0"/>
              </a:rPr>
              <a:t>Wei Yuan</a:t>
            </a:r>
            <a:endParaRPr lang="zh-CN" altLang="zh-CN" sz="2800" u="sng" baseline="30000" dirty="0">
              <a:solidFill>
                <a:schemeClr val="tx1">
                  <a:lumMod val="85000"/>
                  <a:lumOff val="15000"/>
                </a:schemeClr>
              </a:solidFill>
              <a:latin typeface="Times New Roman" panose="02020603050405020304" pitchFamily="18" charset="0"/>
              <a:ea typeface="华文楷体" pitchFamily="2" charset="-122"/>
              <a:cs typeface="Times New Roman" panose="02020603050405020304" pitchFamily="18" charset="0"/>
            </a:endParaRPr>
          </a:p>
        </p:txBody>
      </p:sp>
    </p:spTree>
    <p:extLst>
      <p:ext uri="{BB962C8B-B14F-4D97-AF65-F5344CB8AC3E}">
        <p14:creationId xmlns:p14="http://schemas.microsoft.com/office/powerpoint/2010/main" val="303800066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30"/>
          <p:cNvCxnSpPr/>
          <p:nvPr/>
        </p:nvCxnSpPr>
        <p:spPr>
          <a:xfrm flipH="1">
            <a:off x="-2" y="726094"/>
            <a:ext cx="12192002" cy="0"/>
          </a:xfrm>
          <a:prstGeom prst="line">
            <a:avLst/>
          </a:prstGeom>
          <a:ln w="19050">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0" y="0"/>
            <a:ext cx="6557375" cy="726094"/>
          </a:xfrm>
          <a:prstGeom prst="rect">
            <a:avLst/>
          </a:prstGeom>
          <a:solidFill>
            <a:srgbClr val="003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5269" y="71230"/>
            <a:ext cx="6620915" cy="584775"/>
          </a:xfrm>
          <a:prstGeom prst="rect">
            <a:avLst/>
          </a:prstGeom>
          <a:noFill/>
        </p:spPr>
        <p:txBody>
          <a:bodyPr wrap="none" rtlCol="0">
            <a:spAutoFit/>
          </a:bodyPr>
          <a:lstStyle/>
          <a:p>
            <a:r>
              <a:rPr lang="en-US" altLang="zh-CN" sz="3200" b="1" dirty="0">
                <a:solidFill>
                  <a:schemeClr val="bg1"/>
                </a:solidFill>
                <a:latin typeface="Microsoft YaHei" charset="-122"/>
                <a:ea typeface="Microsoft YaHei" charset="-122"/>
                <a:cs typeface="Microsoft YaHei" charset="-122"/>
              </a:rPr>
              <a:t>Possible Formation Mechanism</a:t>
            </a:r>
            <a:endParaRPr lang="en-US" sz="3200" b="1" dirty="0">
              <a:solidFill>
                <a:schemeClr val="bg1"/>
              </a:solidFill>
              <a:latin typeface="Microsoft YaHei" charset="-122"/>
              <a:ea typeface="Microsoft YaHei" charset="-122"/>
              <a:cs typeface="Microsoft YaHei" charset="-122"/>
            </a:endParaRPr>
          </a:p>
        </p:txBody>
      </p:sp>
      <p:pic>
        <p:nvPicPr>
          <p:cNvPr id="5" name="图片 4">
            <a:extLst>
              <a:ext uri="{FF2B5EF4-FFF2-40B4-BE49-F238E27FC236}">
                <a16:creationId xmlns:a16="http://schemas.microsoft.com/office/drawing/2014/main" id="{4D1E0836-6AC4-4E8D-3745-40C5D87DD7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741"/>
          <a:stretch/>
        </p:blipFill>
        <p:spPr>
          <a:xfrm>
            <a:off x="6128388" y="796183"/>
            <a:ext cx="6004049" cy="4708413"/>
          </a:xfrm>
          <a:prstGeom prst="rect">
            <a:avLst/>
          </a:prstGeom>
        </p:spPr>
      </p:pic>
      <p:grpSp>
        <p:nvGrpSpPr>
          <p:cNvPr id="6" name="组合 5">
            <a:extLst>
              <a:ext uri="{FF2B5EF4-FFF2-40B4-BE49-F238E27FC236}">
                <a16:creationId xmlns:a16="http://schemas.microsoft.com/office/drawing/2014/main" id="{EC695D95-0334-4B61-DD33-EB9B79765A43}"/>
              </a:ext>
            </a:extLst>
          </p:cNvPr>
          <p:cNvGrpSpPr/>
          <p:nvPr/>
        </p:nvGrpSpPr>
        <p:grpSpPr>
          <a:xfrm>
            <a:off x="461297" y="3919301"/>
            <a:ext cx="5281063" cy="2539437"/>
            <a:chOff x="6894380" y="2583675"/>
            <a:chExt cx="5281063" cy="2539437"/>
          </a:xfrm>
        </p:grpSpPr>
        <p:pic>
          <p:nvPicPr>
            <p:cNvPr id="7" name="图片 6" descr="D:\磁暴及特殊等离子体泡\2018\JGR审稿后修改\修改后的\图\Figure 10.tif">
              <a:extLst>
                <a:ext uri="{FF2B5EF4-FFF2-40B4-BE49-F238E27FC236}">
                  <a16:creationId xmlns:a16="http://schemas.microsoft.com/office/drawing/2014/main" id="{6F4A317E-822E-B198-8A4C-09C186A62E8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4380" y="2583675"/>
              <a:ext cx="5281063" cy="2539437"/>
            </a:xfrm>
            <a:prstGeom prst="rect">
              <a:avLst/>
            </a:prstGeom>
            <a:noFill/>
            <a:ln>
              <a:noFill/>
            </a:ln>
          </p:spPr>
        </p:pic>
        <p:sp>
          <p:nvSpPr>
            <p:cNvPr id="8" name="矩形 7">
              <a:extLst>
                <a:ext uri="{FF2B5EF4-FFF2-40B4-BE49-F238E27FC236}">
                  <a16:creationId xmlns:a16="http://schemas.microsoft.com/office/drawing/2014/main" id="{563D0135-E2BD-60CA-51A9-286C1E15799E}"/>
                </a:ext>
              </a:extLst>
            </p:cNvPr>
            <p:cNvSpPr/>
            <p:nvPr/>
          </p:nvSpPr>
          <p:spPr>
            <a:xfrm>
              <a:off x="7906276" y="2813927"/>
              <a:ext cx="116195" cy="131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9" name="文本框 13">
            <a:extLst>
              <a:ext uri="{FF2B5EF4-FFF2-40B4-BE49-F238E27FC236}">
                <a16:creationId xmlns:a16="http://schemas.microsoft.com/office/drawing/2014/main" id="{E2C12842-72BB-99F7-9131-C16B7144F480}"/>
              </a:ext>
            </a:extLst>
          </p:cNvPr>
          <p:cNvSpPr txBox="1"/>
          <p:nvPr/>
        </p:nvSpPr>
        <p:spPr>
          <a:xfrm>
            <a:off x="75269" y="726094"/>
            <a:ext cx="6186635" cy="3447098"/>
          </a:xfrm>
          <a:prstGeom prst="rect">
            <a:avLst/>
          </a:prstGeom>
          <a:noFill/>
        </p:spPr>
        <p:txBody>
          <a:bodyPr wrap="square" rtlCol="0">
            <a:spAutoFit/>
          </a:bodyPr>
          <a:lstStyle/>
          <a:p>
            <a:endParaRPr lang="en-US" altLang="zh-CN"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sz="2000" b="0" i="0" dirty="0">
                <a:effectLst/>
                <a:latin typeface="Times New Roman" panose="02020603050405020304" pitchFamily="18" charset="0"/>
                <a:cs typeface="Times New Roman" panose="02020603050405020304" pitchFamily="18" charset="0"/>
              </a:rPr>
              <a:t>TIEGCM simulation results indicate that the occurrence of PDES during the event appear </a:t>
            </a:r>
            <a:r>
              <a:rPr lang="en-US" altLang="zh-CN" sz="2000" dirty="0">
                <a:effectLst/>
                <a:latin typeface="Times New Roman" panose="02020603050405020304" pitchFamily="18" charset="0"/>
                <a:ea typeface="宋体" panose="02010600030101010101" pitchFamily="2" charset="-122"/>
                <a:cs typeface="Times New Roman" panose="02020603050405020304" pitchFamily="18" charset="0"/>
              </a:rPr>
              <a:t>at the border between southward and northward winds</a:t>
            </a:r>
            <a:r>
              <a:rPr lang="en-US" altLang="zh-CN" sz="2000" b="0" i="0" dirty="0">
                <a:effectLst/>
                <a:latin typeface="Times New Roman" panose="02020603050405020304" pitchFamily="18" charset="0"/>
                <a:cs typeface="Times New Roman" panose="02020603050405020304" pitchFamily="18" charset="0"/>
              </a:rPr>
              <a:t>.</a:t>
            </a:r>
            <a:endParaRPr lang="en-US" altLang="zh-CN"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altLang="zh-CN"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S</a:t>
            </a:r>
            <a:r>
              <a:rPr lang="en-US" altLang="zh-CN" sz="2000" dirty="0">
                <a:effectLst/>
                <a:latin typeface="Times New Roman" panose="02020603050405020304" pitchFamily="18" charset="0"/>
                <a:ea typeface="宋体" panose="02010600030101010101" pitchFamily="2" charset="-122"/>
                <a:cs typeface="Times New Roman" panose="02020603050405020304" pitchFamily="18" charset="0"/>
              </a:rPr>
              <a:t>outhward neutral winds in the northern hemisphere cause the plasma to move upward along the magnetic field lines, whereas northward neutral winds push the plasma downward. Thus, plasma might accumulate at the border between southward and northward winds, forming a PDES.</a:t>
            </a:r>
            <a:endParaRPr lang="en-US" altLang="zh-CN" sz="2000" dirty="0">
              <a:latin typeface="Times New Roman" panose="02020603050405020304" pitchFamily="18" charset="0"/>
              <a:cs typeface="Times New Roman" panose="02020603050405020304" pitchFamily="18" charset="0"/>
            </a:endParaRPr>
          </a:p>
        </p:txBody>
      </p:sp>
      <p:sp>
        <p:nvSpPr>
          <p:cNvPr id="10" name="文本框 10">
            <a:extLst>
              <a:ext uri="{FF2B5EF4-FFF2-40B4-BE49-F238E27FC236}">
                <a16:creationId xmlns:a16="http://schemas.microsoft.com/office/drawing/2014/main" id="{6127CF72-4425-42E0-5F81-7047D630476B}"/>
              </a:ext>
            </a:extLst>
          </p:cNvPr>
          <p:cNvSpPr txBox="1"/>
          <p:nvPr/>
        </p:nvSpPr>
        <p:spPr>
          <a:xfrm>
            <a:off x="7628744" y="5511734"/>
            <a:ext cx="2738891" cy="461665"/>
          </a:xfrm>
          <a:prstGeom prst="rect">
            <a:avLst/>
          </a:prstGeom>
          <a:noFill/>
        </p:spPr>
        <p:txBody>
          <a:bodyPr wrap="none" rtlCol="0">
            <a:spAutoFit/>
          </a:bodyPr>
          <a:lstStyle/>
          <a:p>
            <a:r>
              <a:rPr lang="en-US" altLang="zh-CN" sz="2400" i="1" dirty="0">
                <a:latin typeface="Times New Roman" panose="02020603050405020304" pitchFamily="18" charset="0"/>
                <a:cs typeface="Times New Roman" panose="02020603050405020304" pitchFamily="18" charset="0"/>
              </a:rPr>
              <a:t>Wu et al., JGR, 2022</a:t>
            </a:r>
            <a:endParaRPr lang="zh-CN" alt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8756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30"/>
          <p:cNvCxnSpPr/>
          <p:nvPr/>
        </p:nvCxnSpPr>
        <p:spPr>
          <a:xfrm flipH="1">
            <a:off x="-2" y="726094"/>
            <a:ext cx="12192002" cy="0"/>
          </a:xfrm>
          <a:prstGeom prst="line">
            <a:avLst/>
          </a:prstGeom>
          <a:ln w="19050">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0" y="0"/>
            <a:ext cx="6557375" cy="726094"/>
          </a:xfrm>
          <a:prstGeom prst="rect">
            <a:avLst/>
          </a:prstGeom>
          <a:solidFill>
            <a:srgbClr val="003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5269" y="71230"/>
            <a:ext cx="6620915" cy="584775"/>
          </a:xfrm>
          <a:prstGeom prst="rect">
            <a:avLst/>
          </a:prstGeom>
          <a:noFill/>
        </p:spPr>
        <p:txBody>
          <a:bodyPr wrap="none" rtlCol="0">
            <a:spAutoFit/>
          </a:bodyPr>
          <a:lstStyle/>
          <a:p>
            <a:r>
              <a:rPr lang="en-US" altLang="zh-CN" sz="3200" b="1" dirty="0">
                <a:solidFill>
                  <a:schemeClr val="bg1"/>
                </a:solidFill>
                <a:latin typeface="Microsoft YaHei" charset="-122"/>
                <a:ea typeface="Microsoft YaHei" charset="-122"/>
                <a:cs typeface="Microsoft YaHei" charset="-122"/>
              </a:rPr>
              <a:t>Possible Formation Mechanism</a:t>
            </a:r>
            <a:endParaRPr lang="en-US" sz="3200" b="1" dirty="0">
              <a:solidFill>
                <a:schemeClr val="bg1"/>
              </a:solidFill>
              <a:latin typeface="Microsoft YaHei" charset="-122"/>
              <a:ea typeface="Microsoft YaHei" charset="-122"/>
              <a:cs typeface="Microsoft YaHei" charset="-122"/>
            </a:endParaRPr>
          </a:p>
        </p:txBody>
      </p:sp>
      <p:pic>
        <p:nvPicPr>
          <p:cNvPr id="2" name="图片 1" descr="D:\磁暴及特殊等离子体泡\2018\JGR审稿后修改\修改后的\图\Figure 11.png">
            <a:extLst>
              <a:ext uri="{FF2B5EF4-FFF2-40B4-BE49-F238E27FC236}">
                <a16:creationId xmlns:a16="http://schemas.microsoft.com/office/drawing/2014/main" id="{3F6538BE-DC93-466C-321F-1DF5CED5B6C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7730" y="708287"/>
            <a:ext cx="2978049" cy="5670025"/>
          </a:xfrm>
          <a:prstGeom prst="rect">
            <a:avLst/>
          </a:prstGeom>
          <a:noFill/>
          <a:ln>
            <a:noFill/>
          </a:ln>
        </p:spPr>
      </p:pic>
      <p:pic>
        <p:nvPicPr>
          <p:cNvPr id="3" name="图片 2" descr="D:\磁暴及特殊等离子体泡\2018\JGR审稿后修改\修改后的\图\Figure 7.png">
            <a:extLst>
              <a:ext uri="{FF2B5EF4-FFF2-40B4-BE49-F238E27FC236}">
                <a16:creationId xmlns:a16="http://schemas.microsoft.com/office/drawing/2014/main" id="{77BAC5D3-92DA-D7AE-ADCE-26252333FE2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5772" y="1382099"/>
            <a:ext cx="3781704" cy="3898281"/>
          </a:xfrm>
          <a:prstGeom prst="rect">
            <a:avLst/>
          </a:prstGeom>
          <a:noFill/>
          <a:ln>
            <a:noFill/>
          </a:ln>
        </p:spPr>
      </p:pic>
      <p:sp>
        <p:nvSpPr>
          <p:cNvPr id="4" name="文本框 10">
            <a:extLst>
              <a:ext uri="{FF2B5EF4-FFF2-40B4-BE49-F238E27FC236}">
                <a16:creationId xmlns:a16="http://schemas.microsoft.com/office/drawing/2014/main" id="{A8CE1290-41FB-90C2-2DB1-89DCD255E149}"/>
              </a:ext>
            </a:extLst>
          </p:cNvPr>
          <p:cNvSpPr txBox="1"/>
          <p:nvPr/>
        </p:nvSpPr>
        <p:spPr>
          <a:xfrm>
            <a:off x="6557375" y="5562921"/>
            <a:ext cx="2738891" cy="461665"/>
          </a:xfrm>
          <a:prstGeom prst="rect">
            <a:avLst/>
          </a:prstGeom>
          <a:noFill/>
        </p:spPr>
        <p:txBody>
          <a:bodyPr wrap="none" rtlCol="0">
            <a:spAutoFit/>
          </a:bodyPr>
          <a:lstStyle/>
          <a:p>
            <a:r>
              <a:rPr lang="en-US" altLang="zh-CN" sz="2400" i="1" dirty="0">
                <a:latin typeface="Times New Roman" panose="02020603050405020304" pitchFamily="18" charset="0"/>
                <a:cs typeface="Times New Roman" panose="02020603050405020304" pitchFamily="18" charset="0"/>
              </a:rPr>
              <a:t>Wu et al., JGR, 2022</a:t>
            </a:r>
            <a:endParaRPr lang="zh-CN" altLang="en-US" sz="2400" i="1"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82494EF3-CE49-7D0F-F74D-FBC3E105F46E}"/>
              </a:ext>
            </a:extLst>
          </p:cNvPr>
          <p:cNvSpPr txBox="1"/>
          <p:nvPr/>
        </p:nvSpPr>
        <p:spPr>
          <a:xfrm>
            <a:off x="294057" y="1116951"/>
            <a:ext cx="4874039" cy="5078313"/>
          </a:xfrm>
          <a:prstGeom prst="rect">
            <a:avLst/>
          </a:prstGeom>
          <a:noFill/>
        </p:spPr>
        <p:txBody>
          <a:bodyPr wrap="square" rtlCol="0">
            <a:spAutoFit/>
          </a:bodyPr>
          <a:lstStyle/>
          <a:p>
            <a:pPr algn="just">
              <a:lnSpc>
                <a:spcPct val="150000"/>
              </a:lnSpc>
            </a:pPr>
            <a:r>
              <a:rPr lang="en-US" altLang="zh-CN" sz="2000" kern="100" dirty="0">
                <a:latin typeface="Times New Roman" panose="02020603050405020304" pitchFamily="18" charset="0"/>
                <a:ea typeface="宋体" panose="02010600030101010101" pitchFamily="2" charset="-122"/>
                <a:cs typeface="Arial" panose="020B0604020202020204" pitchFamily="34" charset="0"/>
              </a:rPr>
              <a:t>T</a:t>
            </a:r>
            <a:r>
              <a:rPr lang="en-US" altLang="zh-CN" sz="2000" kern="100" dirty="0">
                <a:effectLst/>
                <a:latin typeface="Times New Roman" panose="02020603050405020304" pitchFamily="18" charset="0"/>
                <a:ea typeface="宋体" panose="02010600030101010101" pitchFamily="2" charset="-122"/>
                <a:cs typeface="Arial" panose="020B0604020202020204" pitchFamily="34" charset="0"/>
              </a:rPr>
              <a:t>he formation of the PDES we observed here may attribute to the following conditions: </a:t>
            </a:r>
          </a:p>
          <a:p>
            <a:pPr algn="just">
              <a:lnSpc>
                <a:spcPct val="150000"/>
              </a:lnSpc>
            </a:pPr>
            <a:endParaRPr lang="en-US" altLang="zh-CN" sz="800" kern="100" dirty="0">
              <a:latin typeface="Times New Roman" panose="02020603050405020304" pitchFamily="18" charset="0"/>
              <a:ea typeface="宋体" panose="02010600030101010101" pitchFamily="2" charset="-122"/>
              <a:cs typeface="Arial" panose="020B0604020202020204" pitchFamily="34" charset="0"/>
            </a:endParaRPr>
          </a:p>
          <a:p>
            <a:pPr marL="342900" indent="-342900" algn="just">
              <a:lnSpc>
                <a:spcPct val="150000"/>
              </a:lnSpc>
              <a:buAutoNum type="arabicParenBoth"/>
            </a:pPr>
            <a:r>
              <a:rPr lang="en-US" altLang="zh-CN" sz="2000" kern="100" dirty="0">
                <a:effectLst/>
                <a:latin typeface="Times New Roman" panose="02020603050405020304" pitchFamily="18" charset="0"/>
                <a:ea typeface="宋体" panose="02010600030101010101" pitchFamily="2" charset="-122"/>
                <a:cs typeface="Arial" panose="020B0604020202020204" pitchFamily="34" charset="0"/>
              </a:rPr>
              <a:t>Meridional wind convergence occurs in the equatorial region. </a:t>
            </a:r>
          </a:p>
          <a:p>
            <a:pPr marL="342900" indent="-342900" algn="just">
              <a:lnSpc>
                <a:spcPct val="150000"/>
              </a:lnSpc>
              <a:buAutoNum type="arabicParenBoth"/>
            </a:pPr>
            <a:endParaRPr lang="en-US" altLang="zh-CN" sz="800" kern="100" dirty="0">
              <a:latin typeface="Times New Roman" panose="02020603050405020304" pitchFamily="18" charset="0"/>
              <a:ea typeface="宋体" panose="02010600030101010101" pitchFamily="2" charset="-122"/>
              <a:cs typeface="Arial" panose="020B0604020202020204" pitchFamily="34" charset="0"/>
            </a:endParaRPr>
          </a:p>
          <a:p>
            <a:pPr algn="just">
              <a:lnSpc>
                <a:spcPct val="150000"/>
              </a:lnSpc>
            </a:pPr>
            <a:r>
              <a:rPr lang="en-US" altLang="zh-CN" sz="2000" kern="100" dirty="0">
                <a:effectLst/>
                <a:latin typeface="Times New Roman" panose="02020603050405020304" pitchFamily="18" charset="0"/>
                <a:ea typeface="宋体" panose="02010600030101010101" pitchFamily="2" charset="-122"/>
                <a:cs typeface="Arial" panose="020B0604020202020204" pitchFamily="34" charset="0"/>
              </a:rPr>
              <a:t>(2) An ionospheric uplift occurs before the time of meridional wind convergence. </a:t>
            </a:r>
          </a:p>
          <a:p>
            <a:pPr algn="just">
              <a:lnSpc>
                <a:spcPct val="150000"/>
              </a:lnSpc>
            </a:pPr>
            <a:endParaRPr lang="en-US" altLang="zh-CN" sz="800" kern="100" dirty="0">
              <a:latin typeface="Times New Roman" panose="02020603050405020304" pitchFamily="18" charset="0"/>
              <a:ea typeface="宋体" panose="02010600030101010101" pitchFamily="2" charset="-122"/>
              <a:cs typeface="Arial" panose="020B0604020202020204" pitchFamily="34" charset="0"/>
            </a:endParaRPr>
          </a:p>
          <a:p>
            <a:pPr algn="just">
              <a:lnSpc>
                <a:spcPct val="150000"/>
              </a:lnSpc>
            </a:pPr>
            <a:r>
              <a:rPr lang="en-US" altLang="zh-CN" sz="2000" kern="100" dirty="0">
                <a:effectLst/>
                <a:latin typeface="Times New Roman" panose="02020603050405020304" pitchFamily="18" charset="0"/>
                <a:ea typeface="宋体" panose="02010600030101010101" pitchFamily="2" charset="-122"/>
                <a:cs typeface="Arial" panose="020B0604020202020204" pitchFamily="34" charset="0"/>
              </a:rPr>
              <a:t>(3) The height of the ionosphere is relatively stable during the time of meridional wind convergence. </a:t>
            </a:r>
            <a:endParaRPr lang="zh-CN" altLang="zh-CN" sz="2000" kern="100" dirty="0">
              <a:effectLst/>
              <a:latin typeface="Calibri" panose="020F0502020204030204" pitchFamily="34" charset="0"/>
              <a:ea typeface="宋体" panose="02010600030101010101" pitchFamily="2" charset="-122"/>
              <a:cs typeface="Arial" panose="020B0604020202020204" pitchFamily="34" charset="0"/>
            </a:endParaRPr>
          </a:p>
          <a:p>
            <a:endParaRPr lang="en-US" altLang="zh-CN" dirty="0"/>
          </a:p>
        </p:txBody>
      </p:sp>
    </p:spTree>
    <p:extLst>
      <p:ext uri="{BB962C8B-B14F-4D97-AF65-F5344CB8AC3E}">
        <p14:creationId xmlns:p14="http://schemas.microsoft.com/office/powerpoint/2010/main" val="522641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30"/>
          <p:cNvCxnSpPr/>
          <p:nvPr/>
        </p:nvCxnSpPr>
        <p:spPr>
          <a:xfrm flipH="1">
            <a:off x="-2" y="726094"/>
            <a:ext cx="12192002" cy="0"/>
          </a:xfrm>
          <a:prstGeom prst="line">
            <a:avLst/>
          </a:prstGeom>
          <a:ln w="19050">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0" y="0"/>
            <a:ext cx="3407079" cy="726094"/>
          </a:xfrm>
          <a:prstGeom prst="rect">
            <a:avLst/>
          </a:prstGeom>
          <a:solidFill>
            <a:srgbClr val="003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72039" y="71230"/>
            <a:ext cx="2167581" cy="584775"/>
          </a:xfrm>
          <a:prstGeom prst="rect">
            <a:avLst/>
          </a:prstGeom>
          <a:noFill/>
        </p:spPr>
        <p:txBody>
          <a:bodyPr wrap="none" rtlCol="0">
            <a:spAutoFit/>
          </a:bodyPr>
          <a:lstStyle/>
          <a:p>
            <a:r>
              <a:rPr lang="en-US" altLang="zh-CN" sz="3200" b="1" dirty="0">
                <a:solidFill>
                  <a:schemeClr val="bg1"/>
                </a:solidFill>
                <a:latin typeface="Microsoft YaHei" charset="-122"/>
                <a:ea typeface="Microsoft YaHei" charset="-122"/>
                <a:cs typeface="Microsoft YaHei" charset="-122"/>
              </a:rPr>
              <a:t>Summary</a:t>
            </a:r>
            <a:endParaRPr lang="en-US" sz="3200" b="1" dirty="0">
              <a:solidFill>
                <a:schemeClr val="bg1"/>
              </a:solidFill>
              <a:latin typeface="Microsoft YaHei" charset="-122"/>
              <a:ea typeface="Microsoft YaHei" charset="-122"/>
              <a:cs typeface="Microsoft YaHei" charset="-122"/>
            </a:endParaRPr>
          </a:p>
        </p:txBody>
      </p:sp>
      <p:sp>
        <p:nvSpPr>
          <p:cNvPr id="11" name="TextBox 10"/>
          <p:cNvSpPr txBox="1"/>
          <p:nvPr/>
        </p:nvSpPr>
        <p:spPr>
          <a:xfrm>
            <a:off x="272039" y="1056680"/>
            <a:ext cx="11706486" cy="3974550"/>
          </a:xfrm>
          <a:prstGeom prst="rect">
            <a:avLst/>
          </a:prstGeom>
          <a:noFill/>
        </p:spPr>
        <p:txBody>
          <a:bodyPr wrap="square" rtlCol="0">
            <a:spAutoFit/>
          </a:bodyPr>
          <a:lstStyle/>
          <a:p>
            <a:pPr algn="just">
              <a:lnSpc>
                <a:spcPct val="150000"/>
              </a:lnSpc>
            </a:pPr>
            <a:r>
              <a:rPr lang="en-US" altLang="zh-CN" sz="1700" kern="100" dirty="0">
                <a:effectLst/>
                <a:latin typeface="Times New Roman" panose="02020603050405020304" pitchFamily="18" charset="0"/>
                <a:ea typeface="宋体" panose="02010600030101010101" pitchFamily="2" charset="-122"/>
                <a:cs typeface="Arial" panose="020B0604020202020204" pitchFamily="34" charset="0"/>
              </a:rPr>
              <a:t>In the study, we showed two unique PDES events that were observed by multiple instruments (an ASI, GPS receivers of the BDS GEO satellite signals, and a </a:t>
            </a:r>
            <a:r>
              <a:rPr lang="en-US" altLang="zh-CN" sz="1700" kern="100" dirty="0" err="1">
                <a:effectLst/>
                <a:latin typeface="Times New Roman" panose="02020603050405020304" pitchFamily="18" charset="0"/>
                <a:ea typeface="宋体" panose="02010600030101010101" pitchFamily="2" charset="-122"/>
                <a:cs typeface="Arial" panose="020B0604020202020204" pitchFamily="34" charset="0"/>
              </a:rPr>
              <a:t>digisonde</a:t>
            </a:r>
            <a:r>
              <a:rPr lang="en-US" altLang="zh-CN" sz="1700" kern="100" dirty="0">
                <a:effectLst/>
                <a:latin typeface="Times New Roman" panose="02020603050405020304" pitchFamily="18" charset="0"/>
                <a:ea typeface="宋体" panose="02010600030101010101" pitchFamily="2" charset="-122"/>
                <a:cs typeface="Arial" panose="020B0604020202020204" pitchFamily="34" charset="0"/>
              </a:rPr>
              <a:t>) during the nighttime of Feb. 8 and Nov. 04, 2018. </a:t>
            </a:r>
          </a:p>
          <a:p>
            <a:pPr marL="342900" indent="-342900" algn="just">
              <a:lnSpc>
                <a:spcPct val="150000"/>
              </a:lnSpc>
              <a:buFont typeface="+mj-lt"/>
              <a:buAutoNum type="arabicPeriod"/>
            </a:pPr>
            <a:r>
              <a:rPr lang="en-US" altLang="zh-CN" sz="1700" kern="100" dirty="0">
                <a:effectLst/>
                <a:latin typeface="Times New Roman" panose="02020603050405020304" pitchFamily="18" charset="0"/>
                <a:ea typeface="宋体" panose="02010600030101010101" pitchFamily="2" charset="-122"/>
                <a:cs typeface="Arial" panose="020B0604020202020204" pitchFamily="34" charset="0"/>
              </a:rPr>
              <a:t>The PDESs were elongated from northwest and southeast. They occurred before the midnight at low latitudes. Near the midnight, the plasma density enhancement then developed into a stripe-like PDES. After the midnight, the PDES was gradually weakened with time. </a:t>
            </a:r>
          </a:p>
          <a:p>
            <a:pPr marL="342900" indent="-342900" algn="just">
              <a:lnSpc>
                <a:spcPct val="150000"/>
              </a:lnSpc>
              <a:buFont typeface="+mj-lt"/>
              <a:buAutoNum type="arabicPeriod"/>
            </a:pPr>
            <a:r>
              <a:rPr lang="en-US" altLang="zh-CN" sz="1700" kern="100" dirty="0">
                <a:effectLst/>
                <a:latin typeface="Times New Roman" panose="02020603050405020304" pitchFamily="18" charset="0"/>
                <a:ea typeface="宋体" panose="02010600030101010101" pitchFamily="2" charset="-122"/>
                <a:cs typeface="Arial" panose="020B0604020202020204" pitchFamily="34" charset="0"/>
              </a:rPr>
              <a:t>The PDESs had east-west and north-south extensions of 200 – 400 km and 800 – 1400 km. They were associated with Spread F in the </a:t>
            </a:r>
            <a:r>
              <a:rPr lang="en-US" altLang="zh-CN" sz="1700" kern="100" dirty="0" err="1">
                <a:effectLst/>
                <a:latin typeface="Times New Roman" panose="02020603050405020304" pitchFamily="18" charset="0"/>
                <a:ea typeface="宋体" panose="02010600030101010101" pitchFamily="2" charset="-122"/>
                <a:cs typeface="Arial" panose="020B0604020202020204" pitchFamily="34" charset="0"/>
              </a:rPr>
              <a:t>ionograms</a:t>
            </a:r>
            <a:r>
              <a:rPr lang="en-US" altLang="zh-CN" sz="1700" kern="100" dirty="0">
                <a:effectLst/>
                <a:latin typeface="Times New Roman" panose="02020603050405020304" pitchFamily="18" charset="0"/>
                <a:ea typeface="宋体" panose="02010600030101010101" pitchFamily="2" charset="-122"/>
                <a:cs typeface="Arial" panose="020B0604020202020204" pitchFamily="34" charset="0"/>
              </a:rPr>
              <a:t>. </a:t>
            </a:r>
          </a:p>
          <a:p>
            <a:pPr marL="342900" indent="-342900" algn="just">
              <a:lnSpc>
                <a:spcPct val="150000"/>
              </a:lnSpc>
              <a:buFont typeface="+mj-lt"/>
              <a:buAutoNum type="arabicPeriod"/>
            </a:pPr>
            <a:r>
              <a:rPr lang="en-US" altLang="zh-CN" sz="1700" kern="100" dirty="0">
                <a:latin typeface="Times New Roman" panose="02020603050405020304" pitchFamily="18" charset="0"/>
                <a:ea typeface="宋体" panose="02010600030101010101" pitchFamily="2" charset="-122"/>
                <a:cs typeface="Arial" panose="020B0604020202020204" pitchFamily="34" charset="0"/>
              </a:rPr>
              <a:t>B</a:t>
            </a:r>
            <a:r>
              <a:rPr lang="en-US" altLang="zh-CN" sz="1700" kern="100" dirty="0">
                <a:effectLst/>
                <a:latin typeface="Times New Roman" panose="02020603050405020304" pitchFamily="18" charset="0"/>
                <a:ea typeface="宋体" panose="02010600030101010101" pitchFamily="2" charset="-122"/>
                <a:cs typeface="Arial" panose="020B0604020202020204" pitchFamily="34" charset="0"/>
              </a:rPr>
              <a:t>ased on the simulations from the TIE-GCM and </a:t>
            </a:r>
            <a:r>
              <a:rPr lang="en-US" altLang="zh-CN" sz="1700" kern="100" dirty="0" err="1">
                <a:effectLst/>
                <a:latin typeface="Times New Roman" panose="02020603050405020304" pitchFamily="18" charset="0"/>
                <a:ea typeface="宋体" panose="02010600030101010101" pitchFamily="2" charset="-122"/>
                <a:cs typeface="Arial" panose="020B0604020202020204" pitchFamily="34" charset="0"/>
              </a:rPr>
              <a:t>digisonde</a:t>
            </a:r>
            <a:r>
              <a:rPr lang="en-US" altLang="zh-CN" sz="1700" kern="100" dirty="0">
                <a:effectLst/>
                <a:latin typeface="Times New Roman" panose="02020603050405020304" pitchFamily="18" charset="0"/>
                <a:ea typeface="宋体" panose="02010600030101010101" pitchFamily="2" charset="-122"/>
                <a:cs typeface="Arial" panose="020B0604020202020204" pitchFamily="34" charset="0"/>
              </a:rPr>
              <a:t> observations, we proposed a possible formation cause of the PDES in this event. Because of varying neutral winds that can have a convergency in the meridional direction in the equatorial region, plasma accumulation may occur when the ionosphere is relatively stable. </a:t>
            </a:r>
            <a:endParaRPr lang="zh-CN" altLang="zh-CN" sz="1700" kern="100" dirty="0">
              <a:effectLst/>
              <a:latin typeface="Calibri" panose="020F0502020204030204" pitchFamily="34" charset="0"/>
              <a:ea typeface="宋体" panose="02010600030101010101" pitchFamily="2" charset="-122"/>
              <a:cs typeface="Arial" panose="020B0604020202020204" pitchFamily="34" charset="0"/>
            </a:endParaRPr>
          </a:p>
        </p:txBody>
      </p:sp>
      <p:sp>
        <p:nvSpPr>
          <p:cNvPr id="2" name="文本框 1">
            <a:extLst>
              <a:ext uri="{FF2B5EF4-FFF2-40B4-BE49-F238E27FC236}">
                <a16:creationId xmlns:a16="http://schemas.microsoft.com/office/drawing/2014/main" id="{38D2B60B-E636-3FA0-78DD-32F0E41F98CB}"/>
              </a:ext>
            </a:extLst>
          </p:cNvPr>
          <p:cNvSpPr txBox="1"/>
          <p:nvPr/>
        </p:nvSpPr>
        <p:spPr>
          <a:xfrm>
            <a:off x="109329" y="5152466"/>
            <a:ext cx="12125739" cy="830997"/>
          </a:xfrm>
          <a:prstGeom prst="rect">
            <a:avLst/>
          </a:prstGeom>
          <a:noFill/>
        </p:spPr>
        <p:txBody>
          <a:bodyPr wrap="square" rtlCol="0">
            <a:spAutoFit/>
          </a:bodyPr>
          <a:lstStyle/>
          <a:p>
            <a:r>
              <a:rPr lang="en-US" altLang="zh-CN" sz="1600" b="1" dirty="0">
                <a:latin typeface="Times New Roman" panose="02020603050405020304" pitchFamily="18" charset="0"/>
                <a:cs typeface="Times New Roman" panose="02020603050405020304" pitchFamily="18" charset="0"/>
              </a:rPr>
              <a:t>Citation</a:t>
            </a:r>
            <a:r>
              <a:rPr lang="zh-CN" altLang="en-US" sz="1600" b="1"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Wu, K., Xu, J., Wang, W., &amp; Yuan, W. (2022). Morphology and evolution of plasma density enhancement events in the equatorial ionospheric F region on 8 February and 4 November 2018. Journal of Geophysical Research: Space Physics, 127, e2022JA030482. https://doi. org/10.1029/2022JA030482</a:t>
            </a: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844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72039" y="71230"/>
            <a:ext cx="2167581" cy="584775"/>
          </a:xfrm>
          <a:prstGeom prst="rect">
            <a:avLst/>
          </a:prstGeom>
          <a:noFill/>
        </p:spPr>
        <p:txBody>
          <a:bodyPr wrap="none" rtlCol="0">
            <a:spAutoFit/>
          </a:bodyPr>
          <a:lstStyle/>
          <a:p>
            <a:r>
              <a:rPr lang="en-US" altLang="zh-CN" sz="3200" b="1" dirty="0">
                <a:solidFill>
                  <a:schemeClr val="bg1"/>
                </a:solidFill>
                <a:latin typeface="Microsoft YaHei" charset="-122"/>
                <a:ea typeface="Microsoft YaHei" charset="-122"/>
                <a:cs typeface="Microsoft YaHei" charset="-122"/>
              </a:rPr>
              <a:t>Summary</a:t>
            </a:r>
            <a:endParaRPr lang="en-US" sz="3200" b="1" dirty="0">
              <a:solidFill>
                <a:schemeClr val="bg1"/>
              </a:solidFill>
              <a:latin typeface="Microsoft YaHei" charset="-122"/>
              <a:ea typeface="Microsoft YaHei" charset="-122"/>
              <a:cs typeface="Microsoft YaHei" charset="-122"/>
            </a:endParaRPr>
          </a:p>
        </p:txBody>
      </p:sp>
      <p:sp>
        <p:nvSpPr>
          <p:cNvPr id="2" name="矩形 1">
            <a:extLst>
              <a:ext uri="{FF2B5EF4-FFF2-40B4-BE49-F238E27FC236}">
                <a16:creationId xmlns:a16="http://schemas.microsoft.com/office/drawing/2014/main" id="{E1CC5A77-EB62-84E1-89C1-7823D1E93505}"/>
              </a:ext>
            </a:extLst>
          </p:cNvPr>
          <p:cNvSpPr/>
          <p:nvPr/>
        </p:nvSpPr>
        <p:spPr>
          <a:xfrm>
            <a:off x="1867110" y="2167788"/>
            <a:ext cx="8920159" cy="2400657"/>
          </a:xfrm>
          <a:prstGeom prst="rect">
            <a:avLst/>
          </a:prstGeom>
          <a:noFill/>
        </p:spPr>
        <p:txBody>
          <a:bodyPr wrap="square" lIns="91440" tIns="45720" rIns="91440" bIns="45720">
            <a:spAutoFit/>
          </a:bodyPr>
          <a:lstStyle/>
          <a:p>
            <a:pPr algn="ctr"/>
            <a:r>
              <a:rPr lang="en-US" altLang="zh-CN" sz="15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Thank you</a:t>
            </a:r>
            <a:endParaRPr lang="zh-CN" altLang="en-US" sz="15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346479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30"/>
          <p:cNvCxnSpPr/>
          <p:nvPr/>
        </p:nvCxnSpPr>
        <p:spPr>
          <a:xfrm flipH="1">
            <a:off x="-2" y="726094"/>
            <a:ext cx="12192002" cy="0"/>
          </a:xfrm>
          <a:prstGeom prst="line">
            <a:avLst/>
          </a:prstGeom>
          <a:ln w="19050">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0" y="0"/>
            <a:ext cx="2370221" cy="726094"/>
          </a:xfrm>
          <a:prstGeom prst="rect">
            <a:avLst/>
          </a:prstGeom>
          <a:solidFill>
            <a:srgbClr val="003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72039" y="71230"/>
            <a:ext cx="1768433" cy="584775"/>
          </a:xfrm>
          <a:prstGeom prst="rect">
            <a:avLst/>
          </a:prstGeom>
          <a:noFill/>
        </p:spPr>
        <p:txBody>
          <a:bodyPr wrap="none" rtlCol="0">
            <a:spAutoFit/>
          </a:bodyPr>
          <a:lstStyle/>
          <a:p>
            <a:r>
              <a:rPr lang="en-US" altLang="zh-CN" sz="3200" b="1" dirty="0">
                <a:solidFill>
                  <a:schemeClr val="bg1"/>
                </a:solidFill>
                <a:latin typeface="Microsoft YaHei" charset="-122"/>
                <a:ea typeface="Microsoft YaHei" charset="-122"/>
                <a:cs typeface="Microsoft YaHei" charset="-122"/>
              </a:rPr>
              <a:t>Catalog</a:t>
            </a:r>
            <a:endParaRPr lang="en-US" sz="3200" b="1" dirty="0">
              <a:solidFill>
                <a:schemeClr val="bg1"/>
              </a:solidFill>
              <a:latin typeface="Microsoft YaHei" charset="-122"/>
              <a:ea typeface="Microsoft YaHei" charset="-122"/>
              <a:cs typeface="Microsoft YaHei" charset="-122"/>
            </a:endParaRPr>
          </a:p>
        </p:txBody>
      </p:sp>
      <p:sp>
        <p:nvSpPr>
          <p:cNvPr id="11" name="TextBox 10"/>
          <p:cNvSpPr txBox="1"/>
          <p:nvPr/>
        </p:nvSpPr>
        <p:spPr>
          <a:xfrm>
            <a:off x="1562420" y="1693391"/>
            <a:ext cx="7852037" cy="4524315"/>
          </a:xfrm>
          <a:prstGeom prst="rect">
            <a:avLst/>
          </a:prstGeom>
          <a:noFill/>
        </p:spPr>
        <p:txBody>
          <a:bodyPr wrap="square" rtlCol="0">
            <a:spAutoFit/>
          </a:bodyPr>
          <a:lstStyle/>
          <a:p>
            <a:pPr>
              <a:buFont typeface="Wingdings" panose="05000000000000000000" pitchFamily="2" charset="2"/>
              <a:buChar char="Ø"/>
            </a:pPr>
            <a:r>
              <a:rPr lang="en-US" altLang="zh-CN" sz="32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Introduction</a:t>
            </a:r>
          </a:p>
          <a:p>
            <a:pPr>
              <a:buFont typeface="Wingdings" panose="05000000000000000000" pitchFamily="2" charset="2"/>
              <a:buChar char="Ø"/>
            </a:pPr>
            <a:endParaRPr lang="en-US" altLang="zh-CN" sz="32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a:buFont typeface="Wingdings" panose="05000000000000000000" pitchFamily="2" charset="2"/>
              <a:buChar char="Ø"/>
            </a:pPr>
            <a:r>
              <a:rPr lang="en-US" altLang="zh-CN" sz="32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Instrumentation and Data</a:t>
            </a:r>
          </a:p>
          <a:p>
            <a:pPr marL="0" indent="0">
              <a:buNone/>
            </a:pPr>
            <a:endParaRPr lang="en-US" altLang="zh-CN" sz="32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a:buFont typeface="Wingdings" panose="05000000000000000000" pitchFamily="2" charset="2"/>
              <a:buChar char="Ø"/>
            </a:pPr>
            <a:r>
              <a:rPr lang="en-US" altLang="zh-CN" sz="32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Observations and Results</a:t>
            </a:r>
          </a:p>
          <a:p>
            <a:pPr>
              <a:buFont typeface="Wingdings" panose="05000000000000000000" pitchFamily="2" charset="2"/>
              <a:buChar char="Ø"/>
            </a:pPr>
            <a:endParaRPr lang="en-US" altLang="zh-CN" sz="32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a:buFont typeface="Wingdings" panose="05000000000000000000" pitchFamily="2" charset="2"/>
              <a:buChar char="Ø"/>
            </a:pPr>
            <a:r>
              <a:rPr lang="en-US" altLang="zh-CN" sz="32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Possible Formation Mechanism</a:t>
            </a:r>
          </a:p>
          <a:p>
            <a:pPr>
              <a:buFont typeface="Wingdings" panose="05000000000000000000" pitchFamily="2" charset="2"/>
              <a:buChar char="Ø"/>
            </a:pPr>
            <a:endParaRPr lang="en-US" altLang="zh-CN" sz="32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a:buFont typeface="Wingdings" panose="05000000000000000000" pitchFamily="2" charset="2"/>
              <a:buChar char="Ø"/>
            </a:pPr>
            <a:r>
              <a:rPr lang="en-US" altLang="zh-CN" sz="32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Summary</a:t>
            </a:r>
            <a:endParaRPr lang="zh-CN" altLang="en-US" sz="32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76196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30"/>
          <p:cNvCxnSpPr/>
          <p:nvPr/>
        </p:nvCxnSpPr>
        <p:spPr>
          <a:xfrm flipH="1">
            <a:off x="-2" y="726094"/>
            <a:ext cx="12192002" cy="0"/>
          </a:xfrm>
          <a:prstGeom prst="line">
            <a:avLst/>
          </a:prstGeom>
          <a:ln w="19050">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0" y="0"/>
            <a:ext cx="3407079" cy="726094"/>
          </a:xfrm>
          <a:prstGeom prst="rect">
            <a:avLst/>
          </a:prstGeom>
          <a:solidFill>
            <a:srgbClr val="003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72039" y="71230"/>
            <a:ext cx="2777940" cy="584775"/>
          </a:xfrm>
          <a:prstGeom prst="rect">
            <a:avLst/>
          </a:prstGeom>
          <a:noFill/>
        </p:spPr>
        <p:txBody>
          <a:bodyPr wrap="none" rtlCol="0">
            <a:spAutoFit/>
          </a:bodyPr>
          <a:lstStyle/>
          <a:p>
            <a:r>
              <a:rPr lang="en-US" altLang="zh-CN" sz="3200" b="1" dirty="0">
                <a:solidFill>
                  <a:schemeClr val="bg1"/>
                </a:solidFill>
                <a:latin typeface="Microsoft YaHei" charset="-122"/>
                <a:ea typeface="Microsoft YaHei" charset="-122"/>
                <a:cs typeface="Microsoft YaHei" charset="-122"/>
              </a:rPr>
              <a:t>Introduction</a:t>
            </a:r>
            <a:endParaRPr lang="en-US" sz="3200" b="1" dirty="0">
              <a:solidFill>
                <a:schemeClr val="bg1"/>
              </a:solidFill>
              <a:latin typeface="Microsoft YaHei" charset="-122"/>
              <a:ea typeface="Microsoft YaHei" charset="-122"/>
              <a:cs typeface="Microsoft YaHei" charset="-122"/>
            </a:endParaRPr>
          </a:p>
        </p:txBody>
      </p:sp>
      <p:sp>
        <p:nvSpPr>
          <p:cNvPr id="11" name="TextBox 10"/>
          <p:cNvSpPr txBox="1"/>
          <p:nvPr/>
        </p:nvSpPr>
        <p:spPr>
          <a:xfrm>
            <a:off x="348575" y="1521673"/>
            <a:ext cx="11750660" cy="4154984"/>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dirty="0">
                <a:effectLst/>
                <a:latin typeface="Times New Roman" panose="02020603050405020304" pitchFamily="18" charset="0"/>
                <a:ea typeface="宋体" panose="02010600030101010101" pitchFamily="2" charset="-122"/>
              </a:rPr>
              <a:t>Ionospheric plasma irregularities are frequently observed in the equatorial region. These irregularities include EPBs, TIDs, and plasma density enhancements (PDES). </a:t>
            </a:r>
            <a:r>
              <a:rPr lang="en-US" altLang="zh-CN" sz="2400" b="0" i="0" dirty="0">
                <a:solidFill>
                  <a:srgbClr val="000000"/>
                </a:solidFill>
                <a:effectLst/>
                <a:latin typeface="Times New Roman" panose="02020603050405020304" pitchFamily="18" charset="0"/>
                <a:ea typeface="宋体" panose="02010600030101010101" pitchFamily="2" charset="-122"/>
              </a:rPr>
              <a:t>They have a great impact on the trans-ionospheric radio wave signals.</a:t>
            </a:r>
            <a:r>
              <a:rPr lang="en-US" altLang="zh-CN" sz="2400" dirty="0">
                <a:effectLst/>
                <a:latin typeface="Times New Roman" panose="02020603050405020304" pitchFamily="18" charset="0"/>
                <a:ea typeface="宋体" panose="02010600030101010101" pitchFamily="2" charset="-122"/>
              </a:rPr>
              <a:t> </a:t>
            </a:r>
          </a:p>
          <a:p>
            <a:pPr marL="342900" indent="-342900">
              <a:buFont typeface="Wingdings" panose="05000000000000000000" pitchFamily="2" charset="2"/>
              <a:buChar char="Ø"/>
            </a:pPr>
            <a:endParaRPr lang="en-US" altLang="zh-CN" sz="2400" b="1" dirty="0">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endParaRPr>
          </a:p>
          <a:p>
            <a:pPr marL="342900" indent="-342900">
              <a:buFont typeface="Wingdings" panose="05000000000000000000" pitchFamily="2" charset="2"/>
              <a:buChar char="Ø"/>
            </a:pPr>
            <a:r>
              <a:rPr lang="en-US" altLang="zh-CN" sz="2400" dirty="0">
                <a:effectLst/>
                <a:latin typeface="Times New Roman" panose="02020603050405020304" pitchFamily="18" charset="0"/>
                <a:ea typeface="宋体" panose="02010600030101010101" pitchFamily="2" charset="-122"/>
              </a:rPr>
              <a:t>Some studies used data from different instruments to characterize PDES and studied their occurrences and evolution. However, very few studies using airglow observations were carried out to show the evolution of PDES .</a:t>
            </a:r>
          </a:p>
          <a:p>
            <a:pPr marL="342900" indent="-342900">
              <a:buFont typeface="Wingdings" panose="05000000000000000000" pitchFamily="2" charset="2"/>
              <a:buChar char="Ø"/>
            </a:pPr>
            <a:endParaRPr lang="en-US" altLang="zh-CN" sz="2400" b="1"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buFont typeface="Wingdings" panose="05000000000000000000" pitchFamily="2" charset="2"/>
              <a:buChar char="Ø"/>
            </a:pPr>
            <a:r>
              <a:rPr lang="en-US" altLang="zh-CN" sz="2400" dirty="0">
                <a:effectLst/>
                <a:latin typeface="Times New Roman" panose="02020603050405020304" pitchFamily="18" charset="0"/>
                <a:ea typeface="宋体" panose="02010600030101010101" pitchFamily="2" charset="-122"/>
              </a:rPr>
              <a:t>Although PDES has been reported in some studies, its evolution from occurrence to disappearance has never been studied in detail. Meanwhile, the formation mechanism of PDES remains </a:t>
            </a:r>
            <a:r>
              <a:rPr lang="en-US" altLang="zh-CN" sz="2400" dirty="0">
                <a:latin typeface="Times New Roman" panose="02020603050405020304" pitchFamily="18" charset="0"/>
                <a:ea typeface="宋体" panose="02010600030101010101" pitchFamily="2" charset="-122"/>
              </a:rPr>
              <a:t>unclear, which is worthy of further investigation  </a:t>
            </a:r>
            <a:endParaRPr lang="zh-CN" altLang="en-US" sz="24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907615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30"/>
          <p:cNvCxnSpPr/>
          <p:nvPr/>
        </p:nvCxnSpPr>
        <p:spPr>
          <a:xfrm flipH="1">
            <a:off x="-2" y="726094"/>
            <a:ext cx="12192002" cy="0"/>
          </a:xfrm>
          <a:prstGeom prst="line">
            <a:avLst/>
          </a:prstGeom>
          <a:ln w="19050">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0" y="0"/>
            <a:ext cx="3407079" cy="726094"/>
          </a:xfrm>
          <a:prstGeom prst="rect">
            <a:avLst/>
          </a:prstGeom>
          <a:solidFill>
            <a:srgbClr val="003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72039" y="71230"/>
            <a:ext cx="2777940" cy="584775"/>
          </a:xfrm>
          <a:prstGeom prst="rect">
            <a:avLst/>
          </a:prstGeom>
          <a:noFill/>
        </p:spPr>
        <p:txBody>
          <a:bodyPr wrap="none" rtlCol="0">
            <a:spAutoFit/>
          </a:bodyPr>
          <a:lstStyle/>
          <a:p>
            <a:r>
              <a:rPr lang="en-US" altLang="zh-CN" sz="3200" b="1" dirty="0">
                <a:solidFill>
                  <a:schemeClr val="bg1"/>
                </a:solidFill>
                <a:latin typeface="Microsoft YaHei" charset="-122"/>
                <a:ea typeface="Microsoft YaHei" charset="-122"/>
                <a:cs typeface="Microsoft YaHei" charset="-122"/>
              </a:rPr>
              <a:t>Introduction</a:t>
            </a:r>
          </a:p>
        </p:txBody>
      </p:sp>
      <p:sp>
        <p:nvSpPr>
          <p:cNvPr id="11" name="TextBox 10"/>
          <p:cNvSpPr txBox="1"/>
          <p:nvPr/>
        </p:nvSpPr>
        <p:spPr>
          <a:xfrm>
            <a:off x="272038" y="1835667"/>
            <a:ext cx="6345213" cy="2800767"/>
          </a:xfrm>
          <a:prstGeom prst="rect">
            <a:avLst/>
          </a:prstGeom>
          <a:noFill/>
        </p:spPr>
        <p:txBody>
          <a:bodyPr wrap="square" rtlCol="0">
            <a:spAutoFit/>
          </a:bodyPr>
          <a:lstStyle/>
          <a:p>
            <a:pPr algn="just"/>
            <a:r>
              <a:rPr lang="en-US" altLang="zh-CN" sz="2400" b="1" dirty="0">
                <a:effectLst/>
                <a:latin typeface="Times New Roman" panose="02020603050405020304" pitchFamily="18" charset="0"/>
                <a:ea typeface="宋体" panose="02010600030101010101" pitchFamily="2" charset="-122"/>
              </a:rPr>
              <a:t>Plasma Density Enhancement Structure </a:t>
            </a:r>
            <a:r>
              <a:rPr lang="en-US" altLang="zh-CN" sz="2400" b="1" dirty="0">
                <a:latin typeface="Times New Roman" panose="02020603050405020304" pitchFamily="18" charset="0"/>
                <a:ea typeface="宋体" panose="02010600030101010101" pitchFamily="2" charset="-122"/>
              </a:rPr>
              <a:t>(PDES)</a:t>
            </a:r>
            <a:endParaRPr lang="en-US" altLang="zh-CN" sz="2400" b="1" dirty="0">
              <a:effectLst/>
              <a:latin typeface="Times New Roman" panose="02020603050405020304" pitchFamily="18" charset="0"/>
              <a:ea typeface="宋体" panose="02010600030101010101" pitchFamily="2" charset="-122"/>
            </a:endParaRPr>
          </a:p>
          <a:p>
            <a:pPr algn="just"/>
            <a:endParaRPr lang="en-US" altLang="zh-CN" sz="32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algn="just"/>
            <a:r>
              <a:rPr lang="en-US" altLang="zh-CN" sz="2000" dirty="0">
                <a:effectLst/>
                <a:latin typeface="Times New Roman" panose="02020603050405020304" pitchFamily="18" charset="0"/>
                <a:ea typeface="宋体" panose="02010600030101010101" pitchFamily="2" charset="-122"/>
              </a:rPr>
              <a:t>The equatorial ionosphere is a region where plasma irregularities and disturbances frequently occur. One of the disturbances is the enhancement of the F-region plasma density enhancement structure (PDES), when compared with the background density, which is known as plasma density enhancements or plasma blobs.</a:t>
            </a:r>
            <a:endParaRPr lang="en-US" altLang="zh-CN" sz="20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新建文件夹">
            <a:hlinkClick r:id="" action="ppaction://media"/>
            <a:extLst>
              <a:ext uri="{FF2B5EF4-FFF2-40B4-BE49-F238E27FC236}">
                <a16:creationId xmlns:a16="http://schemas.microsoft.com/office/drawing/2014/main" id="{AB189539-B22A-3128-E6EC-F3B77DA4548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4290" t="3763" r="6695"/>
          <a:stretch/>
        </p:blipFill>
        <p:spPr>
          <a:xfrm>
            <a:off x="6735124" y="1661855"/>
            <a:ext cx="5184838" cy="4194603"/>
          </a:xfrm>
          <a:prstGeom prst="rect">
            <a:avLst/>
          </a:prstGeom>
        </p:spPr>
      </p:pic>
    </p:spTree>
    <p:extLst>
      <p:ext uri="{BB962C8B-B14F-4D97-AF65-F5344CB8AC3E}">
        <p14:creationId xmlns:p14="http://schemas.microsoft.com/office/powerpoint/2010/main" val="328292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30"/>
          <p:cNvCxnSpPr/>
          <p:nvPr/>
        </p:nvCxnSpPr>
        <p:spPr>
          <a:xfrm flipH="1">
            <a:off x="-2" y="726094"/>
            <a:ext cx="12192002" cy="0"/>
          </a:xfrm>
          <a:prstGeom prst="line">
            <a:avLst/>
          </a:prstGeom>
          <a:ln w="19050">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0" y="0"/>
            <a:ext cx="6557375" cy="726094"/>
          </a:xfrm>
          <a:prstGeom prst="rect">
            <a:avLst/>
          </a:prstGeom>
          <a:solidFill>
            <a:srgbClr val="003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72039" y="71230"/>
            <a:ext cx="6148863" cy="584775"/>
          </a:xfrm>
          <a:prstGeom prst="rect">
            <a:avLst/>
          </a:prstGeom>
          <a:noFill/>
        </p:spPr>
        <p:txBody>
          <a:bodyPr wrap="none" rtlCol="0">
            <a:spAutoFit/>
          </a:bodyPr>
          <a:lstStyle/>
          <a:p>
            <a:r>
              <a:rPr lang="en-US" altLang="zh-CN" sz="3200" b="1" dirty="0">
                <a:solidFill>
                  <a:schemeClr val="bg1"/>
                </a:solidFill>
                <a:latin typeface="Microsoft YaHei" charset="-122"/>
                <a:ea typeface="Microsoft YaHei" charset="-122"/>
                <a:cs typeface="Microsoft YaHei" charset="-122"/>
              </a:rPr>
              <a:t>Instrumentation and Dataset</a:t>
            </a:r>
            <a:endParaRPr lang="en-US" sz="3200" b="1" dirty="0">
              <a:solidFill>
                <a:schemeClr val="bg1"/>
              </a:solidFill>
              <a:latin typeface="Microsoft YaHei" charset="-122"/>
              <a:ea typeface="Microsoft YaHei" charset="-122"/>
              <a:cs typeface="Microsoft YaHei" charset="-122"/>
            </a:endParaRPr>
          </a:p>
        </p:txBody>
      </p:sp>
      <p:grpSp>
        <p:nvGrpSpPr>
          <p:cNvPr id="2" name="组合 26">
            <a:extLst>
              <a:ext uri="{FF2B5EF4-FFF2-40B4-BE49-F238E27FC236}">
                <a16:creationId xmlns:a16="http://schemas.microsoft.com/office/drawing/2014/main" id="{831F8331-D640-E384-0D8E-21A1FD9F29DA}"/>
              </a:ext>
            </a:extLst>
          </p:cNvPr>
          <p:cNvGrpSpPr/>
          <p:nvPr/>
        </p:nvGrpSpPr>
        <p:grpSpPr>
          <a:xfrm>
            <a:off x="758511" y="1687350"/>
            <a:ext cx="11068587" cy="4610485"/>
            <a:chOff x="840965" y="-255818"/>
            <a:chExt cx="12565612" cy="5036407"/>
          </a:xfrm>
        </p:grpSpPr>
        <p:grpSp>
          <p:nvGrpSpPr>
            <p:cNvPr id="3" name="组合 8">
              <a:extLst>
                <a:ext uri="{FF2B5EF4-FFF2-40B4-BE49-F238E27FC236}">
                  <a16:creationId xmlns:a16="http://schemas.microsoft.com/office/drawing/2014/main" id="{BD2DDE15-2D87-801D-CAF7-88ABBD205EFB}"/>
                </a:ext>
              </a:extLst>
            </p:cNvPr>
            <p:cNvGrpSpPr/>
            <p:nvPr/>
          </p:nvGrpSpPr>
          <p:grpSpPr>
            <a:xfrm>
              <a:off x="840965" y="-255818"/>
              <a:ext cx="10328408" cy="4690178"/>
              <a:chOff x="840965" y="2048438"/>
              <a:chExt cx="10328408" cy="4690178"/>
            </a:xfrm>
          </p:grpSpPr>
          <p:pic>
            <p:nvPicPr>
              <p:cNvPr id="7" name="Picture 2" descr="D:\EGU-meeting_2017\EGU-PPT\新建文件夹\network_630.0_900.png">
                <a:extLst>
                  <a:ext uri="{FF2B5EF4-FFF2-40B4-BE49-F238E27FC236}">
                    <a16:creationId xmlns:a16="http://schemas.microsoft.com/office/drawing/2014/main" id="{98701357-1BB1-3426-8D98-22E9D53FAE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4484" y="2780928"/>
                <a:ext cx="4572005" cy="385765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a:extLst>
                  <a:ext uri="{FF2B5EF4-FFF2-40B4-BE49-F238E27FC236}">
                    <a16:creationId xmlns:a16="http://schemas.microsoft.com/office/drawing/2014/main" id="{8E252FAA-325A-8AE6-59E4-D2219F80C577}"/>
                  </a:ext>
                </a:extLst>
              </p:cNvPr>
              <p:cNvGrpSpPr/>
              <p:nvPr/>
            </p:nvGrpSpPr>
            <p:grpSpPr>
              <a:xfrm>
                <a:off x="840965" y="2048438"/>
                <a:ext cx="10328408" cy="4690178"/>
                <a:chOff x="840965" y="2120446"/>
                <a:chExt cx="10328408" cy="4690178"/>
              </a:xfrm>
            </p:grpSpPr>
            <p:pic>
              <p:nvPicPr>
                <p:cNvPr id="9" name="图片 8" descr="C:\Users\lqz\Desktop\network.png">
                  <a:extLst>
                    <a:ext uri="{FF2B5EF4-FFF2-40B4-BE49-F238E27FC236}">
                      <a16:creationId xmlns:a16="http://schemas.microsoft.com/office/drawing/2014/main" id="{B69869DB-FC01-C547-8B6F-8D6D4A8EBA0B}"/>
                    </a:ext>
                  </a:extLst>
                </p:cNvPr>
                <p:cNvPicPr/>
                <p:nvPr/>
              </p:nvPicPr>
              <p:blipFill>
                <a:blip r:embed="rId4" cstate="print"/>
                <a:srcRect/>
                <a:stretch>
                  <a:fillRect/>
                </a:stretch>
              </p:blipFill>
              <p:spPr bwMode="auto">
                <a:xfrm>
                  <a:off x="840965" y="2810121"/>
                  <a:ext cx="4714872" cy="4000503"/>
                </a:xfrm>
                <a:prstGeom prst="rect">
                  <a:avLst/>
                </a:prstGeom>
                <a:noFill/>
                <a:ln w="9525">
                  <a:noFill/>
                  <a:miter lim="800000"/>
                  <a:headEnd/>
                  <a:tailEnd/>
                </a:ln>
              </p:spPr>
            </p:pic>
            <p:sp>
              <p:nvSpPr>
                <p:cNvPr id="10" name="Text Box 13">
                  <a:extLst>
                    <a:ext uri="{FF2B5EF4-FFF2-40B4-BE49-F238E27FC236}">
                      <a16:creationId xmlns:a16="http://schemas.microsoft.com/office/drawing/2014/main" id="{2A50258A-3217-871E-70F6-CA4B70693861}"/>
                    </a:ext>
                  </a:extLst>
                </p:cNvPr>
                <p:cNvSpPr txBox="1">
                  <a:spLocks noChangeArrowheads="1"/>
                </p:cNvSpPr>
                <p:nvPr/>
              </p:nvSpPr>
              <p:spPr bwMode="auto">
                <a:xfrm>
                  <a:off x="1467068" y="2120446"/>
                  <a:ext cx="3863111" cy="773281"/>
                </a:xfrm>
                <a:prstGeom prst="rect">
                  <a:avLst/>
                </a:prstGeom>
                <a:solidFill>
                  <a:srgbClr val="FFFFFF">
                    <a:alpha val="0"/>
                  </a:srgbClr>
                </a:solidFill>
                <a:ln w="9525">
                  <a:noFill/>
                  <a:miter lim="800000"/>
                  <a:headEnd/>
                  <a:tailEnd/>
                </a:ln>
              </p:spPr>
              <p:txBody>
                <a:bodyPr vert="horz" wrap="square" lIns="91440" tIns="45720" rIns="91440" bIns="45720" numCol="1" anchor="t" anchorCtr="0" compatLnSpc="1">
                  <a:prstTxWarp prst="textNoShape">
                    <a:avLst/>
                  </a:prstTxWarp>
                  <a:spAutoFit/>
                </a:bodyPr>
                <a:lstStyle/>
                <a:p>
                  <a:pPr marR="0" lvl="0" indent="0" fontAlgn="base">
                    <a:lnSpc>
                      <a:spcPct val="100000"/>
                    </a:lnSpc>
                    <a:spcBef>
                      <a:spcPct val="0"/>
                    </a:spcBef>
                    <a:spcAft>
                      <a:spcPct val="0"/>
                    </a:spcAft>
                    <a:buClrTx/>
                    <a:buSzTx/>
                    <a:buFontTx/>
                    <a:buNone/>
                    <a:tabLst/>
                  </a:pPr>
                  <a:r>
                    <a:rPr lang="en-US" altLang="zh-CN" sz="2000" b="1" dirty="0">
                      <a:solidFill>
                        <a:srgbClr val="FF0000"/>
                      </a:solidFill>
                      <a:latin typeface="Times New Roman" panose="02020603050405020304" pitchFamily="18" charset="0"/>
                      <a:ea typeface="微软雅黑" pitchFamily="34" charset="-122"/>
                      <a:cs typeface="Times New Roman" panose="02020603050405020304" pitchFamily="18" charset="0"/>
                    </a:rPr>
                    <a:t>OH Airglow Observation Network</a:t>
                  </a:r>
                  <a:r>
                    <a:rPr lang="zh-CN" altLang="en-US" sz="2000" b="1" dirty="0">
                      <a:solidFill>
                        <a:srgbClr val="FF0000"/>
                      </a:solidFill>
                      <a:latin typeface="Times New Roman" panose="02020603050405020304" pitchFamily="18" charset="0"/>
                      <a:ea typeface="微软雅黑" pitchFamily="34" charset="-122"/>
                      <a:cs typeface="Times New Roman" panose="02020603050405020304" pitchFamily="18" charset="0"/>
                    </a:rPr>
                    <a:t>（</a:t>
                  </a:r>
                  <a:r>
                    <a:rPr lang="en-US" altLang="zh-CN" sz="2000" b="1" dirty="0">
                      <a:solidFill>
                        <a:srgbClr val="FF0000"/>
                      </a:solidFill>
                      <a:latin typeface="Times New Roman" panose="02020603050405020304" pitchFamily="18" charset="0"/>
                      <a:ea typeface="微软雅黑" pitchFamily="34" charset="-122"/>
                      <a:cs typeface="Times New Roman" panose="02020603050405020304" pitchFamily="18" charset="0"/>
                    </a:rPr>
                    <a:t>Altitude : ~ 87km</a:t>
                  </a:r>
                  <a:r>
                    <a:rPr lang="zh-CN" altLang="en-US" sz="2000" b="1" dirty="0">
                      <a:solidFill>
                        <a:srgbClr val="FF0000"/>
                      </a:solidFill>
                      <a:latin typeface="Times New Roman" panose="02020603050405020304" pitchFamily="18" charset="0"/>
                      <a:ea typeface="微软雅黑" pitchFamily="34" charset="-122"/>
                      <a:cs typeface="Times New Roman" panose="02020603050405020304" pitchFamily="18" charset="0"/>
                    </a:rPr>
                    <a:t>）</a:t>
                  </a:r>
                  <a:endParaRPr lang="zh-CN" altLang="zh-CN" sz="2000" b="1" dirty="0">
                    <a:solidFill>
                      <a:srgbClr val="FF0000"/>
                    </a:solidFill>
                    <a:latin typeface="Times New Roman" panose="02020603050405020304" pitchFamily="18" charset="0"/>
                    <a:ea typeface="微软雅黑" pitchFamily="34" charset="-122"/>
                    <a:cs typeface="Times New Roman" panose="02020603050405020304" pitchFamily="18" charset="0"/>
                  </a:endParaRPr>
                </a:p>
              </p:txBody>
            </p:sp>
            <p:sp>
              <p:nvSpPr>
                <p:cNvPr id="12" name="矩形 11">
                  <a:extLst>
                    <a:ext uri="{FF2B5EF4-FFF2-40B4-BE49-F238E27FC236}">
                      <a16:creationId xmlns:a16="http://schemas.microsoft.com/office/drawing/2014/main" id="{1F01FC63-CD84-3D3E-B49E-5D7003B25873}"/>
                    </a:ext>
                  </a:extLst>
                </p:cNvPr>
                <p:cNvSpPr/>
                <p:nvPr/>
              </p:nvSpPr>
              <p:spPr>
                <a:xfrm>
                  <a:off x="7041684" y="2120446"/>
                  <a:ext cx="4127689" cy="773281"/>
                </a:xfrm>
                <a:prstGeom prst="rect">
                  <a:avLst/>
                </a:prstGeom>
              </p:spPr>
              <p:txBody>
                <a:bodyPr wrap="none">
                  <a:spAutoFit/>
                </a:bodyPr>
                <a:lstStyle/>
                <a:p>
                  <a:r>
                    <a:rPr lang="en-US" altLang="zh-CN" sz="2000" b="1" dirty="0">
                      <a:solidFill>
                        <a:srgbClr val="FF0000"/>
                      </a:solidFill>
                      <a:latin typeface="Times New Roman" panose="02020603050405020304" pitchFamily="18" charset="0"/>
                      <a:ea typeface="微软雅黑" pitchFamily="34" charset="-122"/>
                      <a:cs typeface="Times New Roman" panose="02020603050405020304" pitchFamily="18" charset="0"/>
                    </a:rPr>
                    <a:t>630nm Airglow Observation </a:t>
                  </a:r>
                </a:p>
                <a:p>
                  <a:r>
                    <a:rPr lang="en-US" altLang="zh-CN" sz="2000" b="1" dirty="0">
                      <a:solidFill>
                        <a:srgbClr val="FF0000"/>
                      </a:solidFill>
                      <a:latin typeface="Times New Roman" panose="02020603050405020304" pitchFamily="18" charset="0"/>
                      <a:ea typeface="微软雅黑" pitchFamily="34" charset="-122"/>
                      <a:cs typeface="Times New Roman" panose="02020603050405020304" pitchFamily="18" charset="0"/>
                    </a:rPr>
                    <a:t>Network</a:t>
                  </a:r>
                  <a:r>
                    <a:rPr lang="zh-CN" altLang="en-US" sz="2000" b="1" dirty="0">
                      <a:solidFill>
                        <a:srgbClr val="FF0000"/>
                      </a:solidFill>
                      <a:latin typeface="Times New Roman" panose="02020603050405020304" pitchFamily="18" charset="0"/>
                      <a:ea typeface="微软雅黑" pitchFamily="34" charset="-122"/>
                      <a:cs typeface="Times New Roman" panose="02020603050405020304" pitchFamily="18" charset="0"/>
                    </a:rPr>
                    <a:t>（</a:t>
                  </a:r>
                  <a:r>
                    <a:rPr lang="en-US" altLang="zh-CN" sz="2000" b="1" dirty="0">
                      <a:solidFill>
                        <a:srgbClr val="FF0000"/>
                      </a:solidFill>
                      <a:latin typeface="Times New Roman" panose="02020603050405020304" pitchFamily="18" charset="0"/>
                      <a:ea typeface="微软雅黑" pitchFamily="34" charset="-122"/>
                      <a:cs typeface="Times New Roman" panose="02020603050405020304" pitchFamily="18" charset="0"/>
                    </a:rPr>
                    <a:t>Altitude: ~ 250km</a:t>
                  </a:r>
                  <a:r>
                    <a:rPr lang="zh-CN" altLang="en-US" sz="2000" b="1" dirty="0">
                      <a:solidFill>
                        <a:srgbClr val="FF0000"/>
                      </a:solidFill>
                      <a:latin typeface="Times New Roman" panose="02020603050405020304" pitchFamily="18" charset="0"/>
                      <a:ea typeface="微软雅黑" pitchFamily="34" charset="-122"/>
                      <a:cs typeface="Times New Roman" panose="02020603050405020304" pitchFamily="18" charset="0"/>
                    </a:rPr>
                    <a:t>）</a:t>
                  </a:r>
                  <a:endParaRPr lang="zh-CN" altLang="en-US" sz="2000" dirty="0">
                    <a:latin typeface="Times New Roman" panose="02020603050405020304" pitchFamily="18" charset="0"/>
                    <a:ea typeface="微软雅黑" pitchFamily="34" charset="-122"/>
                    <a:cs typeface="Times New Roman" panose="02020603050405020304" pitchFamily="18" charset="0"/>
                  </a:endParaRPr>
                </a:p>
              </p:txBody>
            </p:sp>
          </p:grpSp>
        </p:grpSp>
        <p:sp>
          <p:nvSpPr>
            <p:cNvPr id="4" name="TextBox 9">
              <a:extLst>
                <a:ext uri="{FF2B5EF4-FFF2-40B4-BE49-F238E27FC236}">
                  <a16:creationId xmlns:a16="http://schemas.microsoft.com/office/drawing/2014/main" id="{FB23DE46-1256-98FC-FC45-0AF3F9BB7EA8}"/>
                </a:ext>
              </a:extLst>
            </p:cNvPr>
            <p:cNvSpPr txBox="1"/>
            <p:nvPr/>
          </p:nvSpPr>
          <p:spPr>
            <a:xfrm>
              <a:off x="7041684" y="4377138"/>
              <a:ext cx="6364893" cy="403451"/>
            </a:xfrm>
            <a:prstGeom prst="rect">
              <a:avLst/>
            </a:prstGeom>
            <a:noFill/>
          </p:spPr>
          <p:txBody>
            <a:bodyPr wrap="square" rtlCol="0">
              <a:spAutoFit/>
            </a:bodyPr>
            <a:lstStyle/>
            <a:p>
              <a:r>
                <a:rPr lang="en-US" altLang="zh-CN" b="1" dirty="0">
                  <a:solidFill>
                    <a:srgbClr val="FF0000"/>
                  </a:solidFill>
                  <a:latin typeface="Times New Roman" panose="02020603050405020304" pitchFamily="18" charset="0"/>
                  <a:ea typeface="微软雅黑" pitchFamily="34" charset="-122"/>
                  <a:cs typeface="Times New Roman" panose="02020603050405020304" pitchFamily="18" charset="0"/>
                </a:rPr>
                <a:t>Observatory stations of the Chinese Meridian Project</a:t>
              </a:r>
              <a:endParaRPr lang="zh-CN" altLang="en-US" b="1" dirty="0">
                <a:solidFill>
                  <a:srgbClr val="FF0000"/>
                </a:solidFill>
                <a:latin typeface="Times New Roman" panose="02020603050405020304" pitchFamily="18" charset="0"/>
                <a:ea typeface="微软雅黑" pitchFamily="34" charset="-122"/>
                <a:cs typeface="Times New Roman" panose="02020603050405020304" pitchFamily="18" charset="0"/>
              </a:endParaRPr>
            </a:p>
          </p:txBody>
        </p:sp>
        <p:cxnSp>
          <p:nvCxnSpPr>
            <p:cNvPr id="5" name="直接箭头连接符 4">
              <a:extLst>
                <a:ext uri="{FF2B5EF4-FFF2-40B4-BE49-F238E27FC236}">
                  <a16:creationId xmlns:a16="http://schemas.microsoft.com/office/drawing/2014/main" id="{F6ABA0FA-D096-70BE-113E-9881C16FC573}"/>
                </a:ext>
              </a:extLst>
            </p:cNvPr>
            <p:cNvCxnSpPr>
              <a:cxnSpLocks/>
            </p:cNvCxnSpPr>
            <p:nvPr/>
          </p:nvCxnSpPr>
          <p:spPr>
            <a:xfrm flipH="1" flipV="1">
              <a:off x="9614934" y="1646728"/>
              <a:ext cx="1145417" cy="2857107"/>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a:extLst>
                <a:ext uri="{FF2B5EF4-FFF2-40B4-BE49-F238E27FC236}">
                  <a16:creationId xmlns:a16="http://schemas.microsoft.com/office/drawing/2014/main" id="{035395EF-20E5-7AD7-5775-9E83F4FCEF2E}"/>
                </a:ext>
              </a:extLst>
            </p:cNvPr>
            <p:cNvCxnSpPr>
              <a:cxnSpLocks/>
            </p:cNvCxnSpPr>
            <p:nvPr/>
          </p:nvCxnSpPr>
          <p:spPr>
            <a:xfrm flipH="1" flipV="1">
              <a:off x="9175868" y="2964203"/>
              <a:ext cx="1482011" cy="1582445"/>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14" name="内容占位符 2">
            <a:extLst>
              <a:ext uri="{FF2B5EF4-FFF2-40B4-BE49-F238E27FC236}">
                <a16:creationId xmlns:a16="http://schemas.microsoft.com/office/drawing/2014/main" id="{F3A09A64-5D9C-941F-9D50-478AE2600D2E}"/>
              </a:ext>
            </a:extLst>
          </p:cNvPr>
          <p:cNvSpPr txBox="1">
            <a:spLocks/>
          </p:cNvSpPr>
          <p:nvPr/>
        </p:nvSpPr>
        <p:spPr>
          <a:xfrm>
            <a:off x="380414" y="920252"/>
            <a:ext cx="10266557" cy="8556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Airglow Observation Network</a:t>
            </a:r>
          </a:p>
        </p:txBody>
      </p:sp>
    </p:spTree>
    <p:extLst>
      <p:ext uri="{BB962C8B-B14F-4D97-AF65-F5344CB8AC3E}">
        <p14:creationId xmlns:p14="http://schemas.microsoft.com/office/powerpoint/2010/main" val="2270088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84938387-6610-D236-32CC-C9E97E0B67CB}"/>
              </a:ext>
            </a:extLst>
          </p:cNvPr>
          <p:cNvPicPr>
            <a:picLocks noChangeAspect="1"/>
          </p:cNvPicPr>
          <p:nvPr/>
        </p:nvPicPr>
        <p:blipFill>
          <a:blip r:embed="rId3"/>
          <a:stretch>
            <a:fillRect/>
          </a:stretch>
        </p:blipFill>
        <p:spPr>
          <a:xfrm>
            <a:off x="7135590" y="1409785"/>
            <a:ext cx="5720465" cy="4292430"/>
          </a:xfrm>
          <a:prstGeom prst="rect">
            <a:avLst/>
          </a:prstGeom>
        </p:spPr>
      </p:pic>
      <p:cxnSp>
        <p:nvCxnSpPr>
          <p:cNvPr id="20" name="直接连接符 30"/>
          <p:cNvCxnSpPr/>
          <p:nvPr/>
        </p:nvCxnSpPr>
        <p:spPr>
          <a:xfrm flipH="1">
            <a:off x="-2" y="726094"/>
            <a:ext cx="12192002" cy="0"/>
          </a:xfrm>
          <a:prstGeom prst="line">
            <a:avLst/>
          </a:prstGeom>
          <a:ln w="19050">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0" y="0"/>
            <a:ext cx="6557375" cy="726094"/>
          </a:xfrm>
          <a:prstGeom prst="rect">
            <a:avLst/>
          </a:prstGeom>
          <a:solidFill>
            <a:srgbClr val="003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72039" y="71230"/>
            <a:ext cx="6144054" cy="584775"/>
          </a:xfrm>
          <a:prstGeom prst="rect">
            <a:avLst/>
          </a:prstGeom>
          <a:noFill/>
        </p:spPr>
        <p:txBody>
          <a:bodyPr wrap="none" rtlCol="0">
            <a:spAutoFit/>
          </a:bodyPr>
          <a:lstStyle/>
          <a:p>
            <a:r>
              <a:rPr lang="en-US" altLang="zh-CN" sz="3200" b="1" dirty="0">
                <a:solidFill>
                  <a:schemeClr val="bg1"/>
                </a:solidFill>
                <a:latin typeface="Microsoft YaHei" charset="-122"/>
                <a:ea typeface="Microsoft YaHei" charset="-122"/>
                <a:cs typeface="Microsoft YaHei" charset="-122"/>
              </a:rPr>
              <a:t>Instrumentation and Dataset</a:t>
            </a:r>
            <a:endParaRPr lang="en-US" sz="3200" b="1" dirty="0">
              <a:solidFill>
                <a:schemeClr val="bg1"/>
              </a:solidFill>
              <a:latin typeface="Microsoft YaHei" charset="-122"/>
              <a:ea typeface="Microsoft YaHei" charset="-122"/>
              <a:cs typeface="Microsoft YaHei" charset="-122"/>
            </a:endParaRPr>
          </a:p>
        </p:txBody>
      </p:sp>
      <p:sp>
        <p:nvSpPr>
          <p:cNvPr id="11" name="TextBox 10">
            <a:extLst>
              <a:ext uri="{FF2B5EF4-FFF2-40B4-BE49-F238E27FC236}">
                <a16:creationId xmlns:a16="http://schemas.microsoft.com/office/drawing/2014/main" id="{92C34AD0-5AD3-7369-A696-F227931FF9BC}"/>
              </a:ext>
            </a:extLst>
          </p:cNvPr>
          <p:cNvSpPr txBox="1"/>
          <p:nvPr/>
        </p:nvSpPr>
        <p:spPr>
          <a:xfrm>
            <a:off x="90412" y="981028"/>
            <a:ext cx="7581780" cy="5324535"/>
          </a:xfrm>
          <a:prstGeom prst="rect">
            <a:avLst/>
          </a:prstGeom>
          <a:noFill/>
        </p:spPr>
        <p:txBody>
          <a:bodyPr wrap="square" rtlCol="0">
            <a:spAutoFit/>
          </a:bodyPr>
          <a:lstStyle/>
          <a:p>
            <a:r>
              <a:rPr lang="en-US" altLang="zh-CN" sz="2000" b="1" kern="100" dirty="0">
                <a:latin typeface="Times New Roman" panose="02020603050405020304" pitchFamily="18" charset="0"/>
                <a:ea typeface="微软雅黑" panose="020B0503020204020204" pitchFamily="34" charset="-122"/>
                <a:cs typeface="Times New Roman" panose="02020603050405020304" pitchFamily="18" charset="0"/>
              </a:rPr>
              <a:t>Data Time</a:t>
            </a:r>
            <a:r>
              <a:rPr lang="zh-CN" altLang="en-US" sz="2000" b="1"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kern="100" dirty="0">
                <a:latin typeface="Times New Roman" panose="02020603050405020304" pitchFamily="18" charset="0"/>
                <a:ea typeface="微软雅黑" panose="020B0503020204020204" pitchFamily="34" charset="-122"/>
                <a:cs typeface="Times New Roman" panose="02020603050405020304" pitchFamily="18" charset="0"/>
              </a:rPr>
              <a:t>February 08 and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November 04, 2018</a:t>
            </a:r>
          </a:p>
          <a:p>
            <a:pPr marL="342900" indent="-342900">
              <a:buAutoNum type="arabicParenBoth"/>
            </a:pPr>
            <a:endPar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AutoNum type="arabicParenBoth"/>
            </a:pP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All-sky Imager</a:t>
            </a:r>
          </a:p>
          <a:p>
            <a:endPar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000" b="1" kern="100" dirty="0" err="1">
                <a:latin typeface="Times New Roman" panose="02020603050405020304" pitchFamily="18" charset="0"/>
                <a:ea typeface="微软雅黑" panose="020B0503020204020204" pitchFamily="34" charset="-122"/>
                <a:cs typeface="Times New Roman" panose="02020603050405020304" pitchFamily="18" charset="0"/>
              </a:rPr>
              <a:t>Fuke</a:t>
            </a:r>
            <a:r>
              <a:rPr lang="en-US" altLang="zh-CN" sz="2000" kern="100" dirty="0">
                <a:latin typeface="Times New Roman" panose="02020603050405020304" pitchFamily="18" charset="0"/>
                <a:ea typeface="微软雅黑" panose="020B0503020204020204" pitchFamily="34" charset="-122"/>
                <a:cs typeface="Times New Roman" panose="02020603050405020304" pitchFamily="18" charset="0"/>
              </a:rPr>
              <a:t>, China (</a:t>
            </a:r>
            <a:r>
              <a:rPr lang="en-US" altLang="zh-CN" sz="2000" dirty="0">
                <a:latin typeface="Times New Roman" panose="02020603050405020304" pitchFamily="18" charset="0"/>
                <a:cs typeface="Times New Roman" panose="02020603050405020304" pitchFamily="18" charset="0"/>
              </a:rPr>
              <a:t>Geographic: 19.5° N, 109.1° E; Geomagnetic: 9.5° N</a:t>
            </a:r>
            <a:r>
              <a:rPr lang="en-US" altLang="zh-CN" sz="2000" kern="100" dirty="0">
                <a:latin typeface="Times New Roman" panose="02020603050405020304" pitchFamily="18" charset="0"/>
                <a:ea typeface="微软雅黑" panose="020B0503020204020204" pitchFamily="34" charset="-122"/>
                <a:cs typeface="Times New Roman" panose="02020603050405020304" pitchFamily="18" charset="0"/>
              </a:rPr>
              <a:t>)</a:t>
            </a:r>
          </a:p>
          <a:p>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(2)Other Instrumentations and Dataset</a:t>
            </a:r>
          </a:p>
          <a:p>
            <a:endPar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000" b="1" dirty="0">
                <a:effectLst/>
                <a:latin typeface="Times New Roman" panose="02020603050405020304" pitchFamily="18" charset="0"/>
                <a:ea typeface="宋体" panose="02010600030101010101" pitchFamily="2" charset="-122"/>
              </a:rPr>
              <a:t>a.) </a:t>
            </a:r>
            <a:r>
              <a:rPr lang="en-US" altLang="zh-CN" sz="2000" dirty="0">
                <a:effectLst/>
                <a:latin typeface="Times New Roman" panose="02020603050405020304" pitchFamily="18" charset="0"/>
                <a:ea typeface="宋体" panose="02010600030101010101" pitchFamily="2" charset="-122"/>
              </a:rPr>
              <a:t>BDS GEO total electron content (TEC) data from two GNSS receivers : </a:t>
            </a:r>
            <a:r>
              <a:rPr lang="en-US" altLang="zh-CN" sz="2000" b="1" dirty="0">
                <a:effectLst/>
                <a:latin typeface="Times New Roman" panose="02020603050405020304" pitchFamily="18" charset="0"/>
                <a:ea typeface="宋体" panose="02010600030101010101" pitchFamily="2" charset="-122"/>
              </a:rPr>
              <a:t>Guangxi, Beihai </a:t>
            </a:r>
            <a:r>
              <a:rPr lang="en-US" altLang="zh-CN" sz="2000" dirty="0">
                <a:effectLst/>
                <a:latin typeface="Times New Roman" panose="02020603050405020304" pitchFamily="18" charset="0"/>
                <a:ea typeface="宋体" panose="02010600030101010101" pitchFamily="2" charset="-122"/>
              </a:rPr>
              <a:t>(GXBH) (109.2° E, 21.5° N; geomagnetic: 11.9° N) and Hainan, </a:t>
            </a:r>
            <a:r>
              <a:rPr lang="en-US" altLang="zh-CN" sz="2000" b="1" dirty="0" err="1">
                <a:effectLst/>
                <a:latin typeface="Times New Roman" panose="02020603050405020304" pitchFamily="18" charset="0"/>
                <a:ea typeface="宋体" panose="02010600030101010101" pitchFamily="2" charset="-122"/>
              </a:rPr>
              <a:t>Chengmai</a:t>
            </a:r>
            <a:r>
              <a:rPr lang="en-US" altLang="zh-CN" sz="2000" dirty="0">
                <a:effectLst/>
                <a:latin typeface="Times New Roman" panose="02020603050405020304" pitchFamily="18" charset="0"/>
                <a:ea typeface="宋体" panose="02010600030101010101" pitchFamily="2" charset="-122"/>
              </a:rPr>
              <a:t> (HNCM) (110.1° E, 19.8° N; geomagnetic: 10.2° N)</a:t>
            </a:r>
            <a:endPar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endParaRPr>
          </a:p>
          <a:p>
            <a:endPar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rPr>
              <a:t>b.) </a:t>
            </a:r>
            <a:r>
              <a:rPr lang="en-US" altLang="zh-CN" sz="2000" dirty="0" err="1">
                <a:latin typeface="Times New Roman" panose="02020603050405020304" pitchFamily="18" charset="0"/>
                <a:ea typeface="微软雅黑" panose="020B0503020204020204" pitchFamily="34" charset="-122"/>
                <a:cs typeface="Times New Roman" panose="02020603050405020304" pitchFamily="18" charset="0"/>
              </a:rPr>
              <a:t>Digisond</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located at </a:t>
            </a:r>
            <a:r>
              <a:rPr lang="en-US" altLang="zh-CN" sz="2000" b="1" dirty="0" err="1">
                <a:latin typeface="Times New Roman" panose="02020603050405020304" pitchFamily="18" charset="0"/>
                <a:ea typeface="微软雅黑" panose="020B0503020204020204" pitchFamily="34" charset="-122"/>
                <a:cs typeface="Times New Roman" panose="02020603050405020304" pitchFamily="18" charset="0"/>
              </a:rPr>
              <a:t>Fuke</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Geographic: 19.5° N, 109.1° E; Geomagnetic: 9.5° N</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t>
            </a:r>
          </a:p>
          <a:p>
            <a:endPar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000" b="1" dirty="0">
                <a:latin typeface="Times New Roman" panose="02020603050405020304" pitchFamily="18" charset="0"/>
                <a:ea typeface="宋体" panose="02010600030101010101" pitchFamily="2" charset="-122"/>
              </a:rPr>
              <a:t>c.) </a:t>
            </a:r>
            <a:r>
              <a:rPr lang="en-US" altLang="zh-CN" sz="2000" dirty="0">
                <a:latin typeface="Times New Roman" panose="02020603050405020304" pitchFamily="18" charset="0"/>
                <a:ea typeface="宋体" panose="02010600030101010101" pitchFamily="2" charset="-122"/>
              </a:rPr>
              <a:t>S</a:t>
            </a:r>
            <a:r>
              <a:rPr lang="en-US" altLang="zh-CN" sz="2000" dirty="0">
                <a:effectLst/>
                <a:latin typeface="Times New Roman" panose="02020603050405020304" pitchFamily="18" charset="0"/>
                <a:ea typeface="宋体" panose="02010600030101010101" pitchFamily="2" charset="-122"/>
              </a:rPr>
              <a:t>imulations of neutral winds from the TIE-GCM</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0">
            <a:extLst>
              <a:ext uri="{FF2B5EF4-FFF2-40B4-BE49-F238E27FC236}">
                <a16:creationId xmlns:a16="http://schemas.microsoft.com/office/drawing/2014/main" id="{D5122DCF-3F52-153C-58E7-C443E093C8B0}"/>
              </a:ext>
            </a:extLst>
          </p:cNvPr>
          <p:cNvSpPr txBox="1"/>
          <p:nvPr/>
        </p:nvSpPr>
        <p:spPr>
          <a:xfrm>
            <a:off x="8924144" y="5674667"/>
            <a:ext cx="2738891" cy="461665"/>
          </a:xfrm>
          <a:prstGeom prst="rect">
            <a:avLst/>
          </a:prstGeom>
          <a:noFill/>
        </p:spPr>
        <p:txBody>
          <a:bodyPr wrap="none" rtlCol="0">
            <a:spAutoFit/>
          </a:bodyPr>
          <a:lstStyle/>
          <a:p>
            <a:r>
              <a:rPr lang="en-US" altLang="zh-CN" sz="2400" i="1" dirty="0">
                <a:latin typeface="Times New Roman" panose="02020603050405020304" pitchFamily="18" charset="0"/>
                <a:cs typeface="Times New Roman" panose="02020603050405020304" pitchFamily="18" charset="0"/>
              </a:rPr>
              <a:t>Wu et al., JGR, 2022</a:t>
            </a:r>
            <a:endParaRPr lang="zh-CN" alt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5782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30"/>
          <p:cNvCxnSpPr/>
          <p:nvPr/>
        </p:nvCxnSpPr>
        <p:spPr>
          <a:xfrm flipH="1">
            <a:off x="-2" y="726094"/>
            <a:ext cx="12192002" cy="0"/>
          </a:xfrm>
          <a:prstGeom prst="line">
            <a:avLst/>
          </a:prstGeom>
          <a:ln w="19050">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0" y="0"/>
            <a:ext cx="6557375" cy="726094"/>
          </a:xfrm>
          <a:prstGeom prst="rect">
            <a:avLst/>
          </a:prstGeom>
          <a:solidFill>
            <a:srgbClr val="003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72039" y="71230"/>
            <a:ext cx="5421292" cy="584775"/>
          </a:xfrm>
          <a:prstGeom prst="rect">
            <a:avLst/>
          </a:prstGeom>
          <a:noFill/>
        </p:spPr>
        <p:txBody>
          <a:bodyPr wrap="none" rtlCol="0">
            <a:spAutoFit/>
          </a:bodyPr>
          <a:lstStyle/>
          <a:p>
            <a:r>
              <a:rPr lang="en-US" altLang="zh-CN" sz="3200" b="1" dirty="0">
                <a:solidFill>
                  <a:schemeClr val="bg1"/>
                </a:solidFill>
                <a:latin typeface="Microsoft YaHei" charset="-122"/>
                <a:ea typeface="Microsoft YaHei" charset="-122"/>
                <a:cs typeface="Microsoft YaHei" charset="-122"/>
              </a:rPr>
              <a:t>Observations and Results</a:t>
            </a:r>
            <a:endParaRPr lang="en-US" sz="3200" b="1" dirty="0">
              <a:solidFill>
                <a:schemeClr val="bg1"/>
              </a:solidFill>
              <a:latin typeface="Microsoft YaHei" charset="-122"/>
              <a:ea typeface="Microsoft YaHei" charset="-122"/>
              <a:cs typeface="Microsoft YaHei" charset="-122"/>
            </a:endParaRPr>
          </a:p>
        </p:txBody>
      </p:sp>
      <p:pic>
        <p:nvPicPr>
          <p:cNvPr id="2" name="图片 1" descr="D:\磁暴及特殊等离子体泡\2018\JGR审稿后修改\修改后的\图\Figure 2.png">
            <a:extLst>
              <a:ext uri="{FF2B5EF4-FFF2-40B4-BE49-F238E27FC236}">
                <a16:creationId xmlns:a16="http://schemas.microsoft.com/office/drawing/2014/main" id="{7ECB96B0-41BD-7243-DD54-40DFAA0126D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2784" y="1035344"/>
            <a:ext cx="4367205" cy="4787311"/>
          </a:xfrm>
          <a:prstGeom prst="rect">
            <a:avLst/>
          </a:prstGeom>
          <a:noFill/>
          <a:ln>
            <a:noFill/>
          </a:ln>
        </p:spPr>
      </p:pic>
      <p:pic>
        <p:nvPicPr>
          <p:cNvPr id="3" name="图片 2">
            <a:extLst>
              <a:ext uri="{FF2B5EF4-FFF2-40B4-BE49-F238E27FC236}">
                <a16:creationId xmlns:a16="http://schemas.microsoft.com/office/drawing/2014/main" id="{6E556025-37C7-B4D3-DE2A-9FC552C8AA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2"/>
          <a:stretch/>
        </p:blipFill>
        <p:spPr>
          <a:xfrm>
            <a:off x="8159989" y="1035344"/>
            <a:ext cx="3384311" cy="4459559"/>
          </a:xfrm>
          <a:prstGeom prst="rect">
            <a:avLst/>
          </a:prstGeom>
        </p:spPr>
      </p:pic>
      <p:sp>
        <p:nvSpPr>
          <p:cNvPr id="4" name="文本框 9">
            <a:extLst>
              <a:ext uri="{FF2B5EF4-FFF2-40B4-BE49-F238E27FC236}">
                <a16:creationId xmlns:a16="http://schemas.microsoft.com/office/drawing/2014/main" id="{95E7ABC7-7616-06B6-3789-20DF407D021A}"/>
              </a:ext>
            </a:extLst>
          </p:cNvPr>
          <p:cNvSpPr txBox="1"/>
          <p:nvPr/>
        </p:nvSpPr>
        <p:spPr>
          <a:xfrm>
            <a:off x="89995" y="919820"/>
            <a:ext cx="3434318" cy="5909310"/>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Airglow Observation Results</a:t>
            </a:r>
            <a:r>
              <a:rPr lang="zh-CN" altLang="en-US" b="1" dirty="0">
                <a:latin typeface="Times New Roman" panose="02020603050405020304" pitchFamily="18" charset="0"/>
                <a:cs typeface="Times New Roman" panose="02020603050405020304" pitchFamily="18" charset="0"/>
              </a:rPr>
              <a:t>：</a:t>
            </a:r>
            <a:endParaRPr lang="en-US" altLang="zh-CN" b="1"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Two PDESs were observed by all-sky imager at </a:t>
            </a:r>
            <a:r>
              <a:rPr lang="en-US" altLang="zh-CN" dirty="0" err="1">
                <a:latin typeface="Times New Roman" panose="02020603050405020304" pitchFamily="18" charset="0"/>
                <a:cs typeface="Times New Roman" panose="02020603050405020304" pitchFamily="18" charset="0"/>
              </a:rPr>
              <a:t>Fuke</a:t>
            </a:r>
            <a:r>
              <a:rPr lang="en-US" altLang="zh-CN" dirty="0">
                <a:latin typeface="Times New Roman" panose="02020603050405020304" pitchFamily="18" charset="0"/>
                <a:cs typeface="Times New Roman" panose="02020603050405020304" pitchFamily="18" charset="0"/>
              </a:rPr>
              <a:t> station during nighttime of Feb.8 and Nov.04, 2018</a:t>
            </a:r>
          </a:p>
          <a:p>
            <a:pPr marL="285750" indent="-285750">
              <a:buFont typeface="Wingdings" panose="05000000000000000000" pitchFamily="2" charset="2"/>
              <a:buChar char="Ø"/>
            </a:pPr>
            <a:endParaRPr lang="en-US" altLang="zh-CN"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dirty="0">
                <a:latin typeface="Times New Roman" panose="02020603050405020304" pitchFamily="18" charset="0"/>
                <a:ea typeface="宋体" panose="02010600030101010101" pitchFamily="2" charset="-122"/>
                <a:cs typeface="Times New Roman" panose="02020603050405020304" pitchFamily="18" charset="0"/>
              </a:rPr>
              <a:t>T</a:t>
            </a:r>
            <a:r>
              <a:rPr lang="en-US" altLang="zh-CN" dirty="0">
                <a:effectLst/>
                <a:latin typeface="Times New Roman" panose="02020603050405020304" pitchFamily="18" charset="0"/>
                <a:ea typeface="宋体" panose="02010600030101010101" pitchFamily="2" charset="-122"/>
                <a:cs typeface="Times New Roman" panose="02020603050405020304" pitchFamily="18" charset="0"/>
              </a:rPr>
              <a:t>he intensity of the PDES was enhanced by about two times over the background intensity. </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dirty="0">
                <a:effectLst/>
                <a:latin typeface="Times New Roman" panose="02020603050405020304" pitchFamily="18" charset="0"/>
                <a:ea typeface="宋体" panose="02010600030101010101" pitchFamily="2" charset="-122"/>
                <a:cs typeface="Times New Roman" panose="02020603050405020304" pitchFamily="18" charset="0"/>
              </a:rPr>
              <a:t>These PDESs are  elongating from northwest to southeast, which is different from those reported in previous studies.</a:t>
            </a:r>
          </a:p>
          <a:p>
            <a:pPr marL="285750" indent="-285750">
              <a:buFont typeface="Wingdings" panose="05000000000000000000" pitchFamily="2" charset="2"/>
              <a:buChar char="Ø"/>
            </a:pPr>
            <a:endParaRPr lang="en-US" altLang="zh-CN"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They occurred before </a:t>
            </a:r>
            <a:r>
              <a:rPr lang="en-US" altLang="zh-CN" dirty="0">
                <a:effectLst/>
                <a:latin typeface="Times New Roman" panose="02020603050405020304" pitchFamily="18" charset="0"/>
                <a:ea typeface="宋体" panose="02010600030101010101" pitchFamily="2" charset="-122"/>
                <a:cs typeface="Times New Roman" panose="02020603050405020304" pitchFamily="18" charset="0"/>
              </a:rPr>
              <a:t>the midnight, elongated into stripe-like PDES, and gradually disappeared after the midnight in the FOVs of the ASI.</a:t>
            </a:r>
            <a:endParaRPr lang="zh-CN" altLang="en-US" dirty="0">
              <a:latin typeface="Times New Roman" panose="02020603050405020304" pitchFamily="18" charset="0"/>
              <a:cs typeface="Times New Roman" panose="02020603050405020304" pitchFamily="18" charset="0"/>
            </a:endParaRPr>
          </a:p>
        </p:txBody>
      </p:sp>
      <p:sp>
        <p:nvSpPr>
          <p:cNvPr id="5" name="文本框 10">
            <a:extLst>
              <a:ext uri="{FF2B5EF4-FFF2-40B4-BE49-F238E27FC236}">
                <a16:creationId xmlns:a16="http://schemas.microsoft.com/office/drawing/2014/main" id="{9AE9FE3F-A98D-3B4E-8A4D-60FD8AD12708}"/>
              </a:ext>
            </a:extLst>
          </p:cNvPr>
          <p:cNvSpPr txBox="1"/>
          <p:nvPr/>
        </p:nvSpPr>
        <p:spPr>
          <a:xfrm>
            <a:off x="6790544" y="5637372"/>
            <a:ext cx="2738891" cy="461665"/>
          </a:xfrm>
          <a:prstGeom prst="rect">
            <a:avLst/>
          </a:prstGeom>
          <a:noFill/>
        </p:spPr>
        <p:txBody>
          <a:bodyPr wrap="none" rtlCol="0">
            <a:spAutoFit/>
          </a:bodyPr>
          <a:lstStyle/>
          <a:p>
            <a:r>
              <a:rPr lang="en-US" altLang="zh-CN" sz="2400" i="1" dirty="0">
                <a:latin typeface="Times New Roman" panose="02020603050405020304" pitchFamily="18" charset="0"/>
                <a:cs typeface="Times New Roman" panose="02020603050405020304" pitchFamily="18" charset="0"/>
              </a:rPr>
              <a:t>Wu et al., JGR, 2022</a:t>
            </a:r>
            <a:endParaRPr lang="zh-CN" alt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2084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30"/>
          <p:cNvCxnSpPr/>
          <p:nvPr/>
        </p:nvCxnSpPr>
        <p:spPr>
          <a:xfrm flipH="1">
            <a:off x="-2" y="726094"/>
            <a:ext cx="12192002" cy="0"/>
          </a:xfrm>
          <a:prstGeom prst="line">
            <a:avLst/>
          </a:prstGeom>
          <a:ln w="19050">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0" y="0"/>
            <a:ext cx="6557375" cy="726094"/>
          </a:xfrm>
          <a:prstGeom prst="rect">
            <a:avLst/>
          </a:prstGeom>
          <a:solidFill>
            <a:srgbClr val="003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72039" y="71230"/>
            <a:ext cx="5421292" cy="584775"/>
          </a:xfrm>
          <a:prstGeom prst="rect">
            <a:avLst/>
          </a:prstGeom>
          <a:noFill/>
        </p:spPr>
        <p:txBody>
          <a:bodyPr wrap="none" rtlCol="0">
            <a:spAutoFit/>
          </a:bodyPr>
          <a:lstStyle/>
          <a:p>
            <a:r>
              <a:rPr lang="en-US" altLang="zh-CN" sz="3200" b="1" dirty="0">
                <a:solidFill>
                  <a:schemeClr val="bg1"/>
                </a:solidFill>
                <a:latin typeface="Microsoft YaHei" charset="-122"/>
                <a:ea typeface="Microsoft YaHei" charset="-122"/>
                <a:cs typeface="Microsoft YaHei" charset="-122"/>
              </a:rPr>
              <a:t>Observations and Results</a:t>
            </a:r>
            <a:endParaRPr lang="en-US" sz="3200" b="1" dirty="0">
              <a:solidFill>
                <a:schemeClr val="bg1"/>
              </a:solidFill>
              <a:latin typeface="Microsoft YaHei" charset="-122"/>
              <a:ea typeface="Microsoft YaHei" charset="-122"/>
              <a:cs typeface="Microsoft YaHei" charset="-122"/>
            </a:endParaRPr>
          </a:p>
        </p:txBody>
      </p:sp>
      <p:sp>
        <p:nvSpPr>
          <p:cNvPr id="4" name="文本框 9">
            <a:extLst>
              <a:ext uri="{FF2B5EF4-FFF2-40B4-BE49-F238E27FC236}">
                <a16:creationId xmlns:a16="http://schemas.microsoft.com/office/drawing/2014/main" id="{95E7ABC7-7616-06B6-3789-20DF407D021A}"/>
              </a:ext>
            </a:extLst>
          </p:cNvPr>
          <p:cNvSpPr txBox="1"/>
          <p:nvPr/>
        </p:nvSpPr>
        <p:spPr>
          <a:xfrm>
            <a:off x="-2" y="2062795"/>
            <a:ext cx="2681551" cy="3170099"/>
          </a:xfrm>
          <a:prstGeom prst="rect">
            <a:avLst/>
          </a:prstGeom>
          <a:noFill/>
        </p:spPr>
        <p:txBody>
          <a:bodyPr wrap="square" rtlCol="0">
            <a:spAutoFit/>
          </a:bodyPr>
          <a:lstStyle/>
          <a:p>
            <a:endParaRPr lang="en-US" altLang="zh-CN"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sz="2000" b="0" i="0" dirty="0" err="1">
                <a:effectLst/>
                <a:latin typeface="Times New Roman" panose="02020603050405020304" pitchFamily="18" charset="0"/>
                <a:cs typeface="Times New Roman" panose="02020603050405020304" pitchFamily="18" charset="0"/>
              </a:rPr>
              <a:t>Beidou</a:t>
            </a:r>
            <a:r>
              <a:rPr lang="en-US" altLang="zh-CN" sz="2000" b="0" i="0" dirty="0">
                <a:effectLst/>
                <a:latin typeface="Times New Roman" panose="02020603050405020304" pitchFamily="18" charset="0"/>
                <a:cs typeface="Times New Roman" panose="02020603050405020304" pitchFamily="18" charset="0"/>
              </a:rPr>
              <a:t> C05 observed TEC enhancement.</a:t>
            </a:r>
          </a:p>
          <a:p>
            <a:pPr marL="285750" indent="-285750">
              <a:buFont typeface="Wingdings" panose="05000000000000000000" pitchFamily="2" charset="2"/>
              <a:buChar char="Ø"/>
            </a:pPr>
            <a:endParaRPr lang="en-US" altLang="zh-CN"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sz="2000" b="0" i="0" dirty="0">
                <a:effectLst/>
                <a:latin typeface="Times New Roman" panose="02020603050405020304" pitchFamily="18" charset="0"/>
                <a:cs typeface="Times New Roman" panose="02020603050405020304" pitchFamily="18" charset="0"/>
              </a:rPr>
              <a:t>The intensity of TEC reached more than twice the background level, confirming the airglow observation results.</a:t>
            </a:r>
            <a:endParaRPr lang="en-US" altLang="zh-CN" sz="2000" dirty="0">
              <a:latin typeface="Times New Roman" panose="02020603050405020304" pitchFamily="18" charset="0"/>
              <a:cs typeface="Times New Roman" panose="02020603050405020304" pitchFamily="18" charset="0"/>
            </a:endParaRPr>
          </a:p>
        </p:txBody>
      </p:sp>
      <p:pic>
        <p:nvPicPr>
          <p:cNvPr id="5" name="图片 4" descr="D:\磁暴及特殊等离子体泡\2018\JGR审稿后修改\修改后的\图\Figure 5.png">
            <a:extLst>
              <a:ext uri="{FF2B5EF4-FFF2-40B4-BE49-F238E27FC236}">
                <a16:creationId xmlns:a16="http://schemas.microsoft.com/office/drawing/2014/main" id="{6F36A586-D06B-C9A1-50E9-BB25592B3824}"/>
              </a:ext>
            </a:extLst>
          </p:cNvPr>
          <p:cNvPicPr/>
          <p:nvPr/>
        </p:nvPicPr>
        <p:blipFill rotWithShape="1">
          <a:blip r:embed="rId3" cstate="print">
            <a:extLst>
              <a:ext uri="{28A0092B-C50C-407E-A947-70E740481C1C}">
                <a14:useLocalDpi xmlns:a14="http://schemas.microsoft.com/office/drawing/2010/main" val="0"/>
              </a:ext>
            </a:extLst>
          </a:blip>
          <a:srcRect b="27805"/>
          <a:stretch/>
        </p:blipFill>
        <p:spPr bwMode="auto">
          <a:xfrm>
            <a:off x="2938611" y="1936689"/>
            <a:ext cx="4333477" cy="3396003"/>
          </a:xfrm>
          <a:prstGeom prst="rect">
            <a:avLst/>
          </a:prstGeom>
          <a:noFill/>
          <a:ln>
            <a:noFill/>
          </a:ln>
        </p:spPr>
      </p:pic>
      <p:pic>
        <p:nvPicPr>
          <p:cNvPr id="6" name="图片 5" descr="D:\磁暴及特殊等离子体泡\2018\JGR审稿后修改\修改后的\图\Figure 2.png">
            <a:extLst>
              <a:ext uri="{FF2B5EF4-FFF2-40B4-BE49-F238E27FC236}">
                <a16:creationId xmlns:a16="http://schemas.microsoft.com/office/drawing/2014/main" id="{00C7F8CB-A102-09EA-B089-2B0FBADD4F4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5469" y="964184"/>
            <a:ext cx="4048298" cy="4437726"/>
          </a:xfrm>
          <a:prstGeom prst="rect">
            <a:avLst/>
          </a:prstGeom>
          <a:noFill/>
          <a:ln>
            <a:noFill/>
          </a:ln>
        </p:spPr>
      </p:pic>
      <p:sp>
        <p:nvSpPr>
          <p:cNvPr id="7" name="文本框 10">
            <a:extLst>
              <a:ext uri="{FF2B5EF4-FFF2-40B4-BE49-F238E27FC236}">
                <a16:creationId xmlns:a16="http://schemas.microsoft.com/office/drawing/2014/main" id="{E18A36D0-C5FA-B25F-F235-B35ED28C4290}"/>
              </a:ext>
            </a:extLst>
          </p:cNvPr>
          <p:cNvSpPr txBox="1"/>
          <p:nvPr/>
        </p:nvSpPr>
        <p:spPr>
          <a:xfrm>
            <a:off x="6447644" y="5586572"/>
            <a:ext cx="2738891" cy="461665"/>
          </a:xfrm>
          <a:prstGeom prst="rect">
            <a:avLst/>
          </a:prstGeom>
          <a:noFill/>
        </p:spPr>
        <p:txBody>
          <a:bodyPr wrap="none" rtlCol="0">
            <a:spAutoFit/>
          </a:bodyPr>
          <a:lstStyle/>
          <a:p>
            <a:r>
              <a:rPr lang="en-US" altLang="zh-CN" sz="2400" i="1" dirty="0">
                <a:latin typeface="Times New Roman" panose="02020603050405020304" pitchFamily="18" charset="0"/>
                <a:cs typeface="Times New Roman" panose="02020603050405020304" pitchFamily="18" charset="0"/>
              </a:rPr>
              <a:t>Wu et al., JGR, 2022</a:t>
            </a:r>
            <a:endParaRPr lang="zh-CN" altLang="en-US" sz="2400" i="1" dirty="0">
              <a:latin typeface="Times New Roman" panose="02020603050405020304" pitchFamily="18" charset="0"/>
              <a:cs typeface="Times New Roman" panose="02020603050405020304" pitchFamily="18" charset="0"/>
            </a:endParaRPr>
          </a:p>
        </p:txBody>
      </p:sp>
      <p:sp>
        <p:nvSpPr>
          <p:cNvPr id="2" name="文本框 9">
            <a:extLst>
              <a:ext uri="{FF2B5EF4-FFF2-40B4-BE49-F238E27FC236}">
                <a16:creationId xmlns:a16="http://schemas.microsoft.com/office/drawing/2014/main" id="{D8920F80-861C-0E53-4116-BA66A9260500}"/>
              </a:ext>
            </a:extLst>
          </p:cNvPr>
          <p:cNvSpPr txBox="1"/>
          <p:nvPr/>
        </p:nvSpPr>
        <p:spPr>
          <a:xfrm>
            <a:off x="0" y="1382099"/>
            <a:ext cx="3519014" cy="400110"/>
          </a:xfrm>
          <a:prstGeom prst="rect">
            <a:avLst/>
          </a:prstGeom>
          <a:noFill/>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TEC Observation Results</a:t>
            </a:r>
            <a:r>
              <a:rPr lang="zh-CN" altLang="en-US" sz="2000" b="1" dirty="0">
                <a:latin typeface="Times New Roman" panose="02020603050405020304" pitchFamily="18" charset="0"/>
                <a:cs typeface="Times New Roman" panose="02020603050405020304" pitchFamily="18" charset="0"/>
              </a:rPr>
              <a:t>：</a:t>
            </a:r>
            <a:endParaRPr lang="en-US" altLang="zh-C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4648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30"/>
          <p:cNvCxnSpPr/>
          <p:nvPr/>
        </p:nvCxnSpPr>
        <p:spPr>
          <a:xfrm flipH="1">
            <a:off x="-2" y="726094"/>
            <a:ext cx="12192002" cy="0"/>
          </a:xfrm>
          <a:prstGeom prst="line">
            <a:avLst/>
          </a:prstGeom>
          <a:ln w="19050">
            <a:solidFill>
              <a:schemeClr val="accent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0" y="0"/>
            <a:ext cx="6557375" cy="726094"/>
          </a:xfrm>
          <a:prstGeom prst="rect">
            <a:avLst/>
          </a:prstGeom>
          <a:solidFill>
            <a:srgbClr val="003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72039" y="71230"/>
            <a:ext cx="5421292" cy="584775"/>
          </a:xfrm>
          <a:prstGeom prst="rect">
            <a:avLst/>
          </a:prstGeom>
          <a:noFill/>
        </p:spPr>
        <p:txBody>
          <a:bodyPr wrap="none" rtlCol="0">
            <a:spAutoFit/>
          </a:bodyPr>
          <a:lstStyle/>
          <a:p>
            <a:r>
              <a:rPr lang="en-US" altLang="zh-CN" sz="3200" b="1" dirty="0">
                <a:solidFill>
                  <a:schemeClr val="bg1"/>
                </a:solidFill>
                <a:latin typeface="Microsoft YaHei" charset="-122"/>
                <a:ea typeface="Microsoft YaHei" charset="-122"/>
                <a:cs typeface="Microsoft YaHei" charset="-122"/>
              </a:rPr>
              <a:t>Observations and Results</a:t>
            </a:r>
            <a:endParaRPr lang="en-US" sz="3200" b="1" dirty="0">
              <a:solidFill>
                <a:schemeClr val="bg1"/>
              </a:solidFill>
              <a:latin typeface="Microsoft YaHei" charset="-122"/>
              <a:ea typeface="Microsoft YaHei" charset="-122"/>
              <a:cs typeface="Microsoft YaHei" charset="-122"/>
            </a:endParaRPr>
          </a:p>
        </p:txBody>
      </p:sp>
      <p:sp>
        <p:nvSpPr>
          <p:cNvPr id="4" name="文本框 9">
            <a:extLst>
              <a:ext uri="{FF2B5EF4-FFF2-40B4-BE49-F238E27FC236}">
                <a16:creationId xmlns:a16="http://schemas.microsoft.com/office/drawing/2014/main" id="{95E7ABC7-7616-06B6-3789-20DF407D021A}"/>
              </a:ext>
            </a:extLst>
          </p:cNvPr>
          <p:cNvSpPr txBox="1"/>
          <p:nvPr/>
        </p:nvSpPr>
        <p:spPr>
          <a:xfrm>
            <a:off x="76989" y="1535817"/>
            <a:ext cx="3518768" cy="2862322"/>
          </a:xfrm>
          <a:prstGeom prst="rect">
            <a:avLst/>
          </a:prstGeom>
          <a:noFill/>
        </p:spPr>
        <p:txBody>
          <a:bodyPr wrap="square" rtlCol="0">
            <a:spAutoFit/>
          </a:bodyPr>
          <a:lstStyle/>
          <a:p>
            <a:r>
              <a:rPr lang="en-US" altLang="zh-CN" sz="2000" b="1" dirty="0" err="1">
                <a:latin typeface="Times New Roman" panose="02020603050405020304" pitchFamily="18" charset="0"/>
                <a:cs typeface="Times New Roman" panose="02020603050405020304" pitchFamily="18" charset="0"/>
              </a:rPr>
              <a:t>Digisonde</a:t>
            </a:r>
            <a:r>
              <a:rPr lang="en-US" altLang="zh-CN" sz="2000" b="1" dirty="0">
                <a:latin typeface="Times New Roman" panose="02020603050405020304" pitchFamily="18" charset="0"/>
                <a:cs typeface="Times New Roman" panose="02020603050405020304" pitchFamily="18" charset="0"/>
              </a:rPr>
              <a:t> Observation Results</a:t>
            </a:r>
            <a:r>
              <a:rPr lang="zh-CN" altLang="en-US" sz="2000" b="1" dirty="0">
                <a:latin typeface="Times New Roman" panose="02020603050405020304" pitchFamily="18" charset="0"/>
                <a:cs typeface="Times New Roman" panose="02020603050405020304" pitchFamily="18" charset="0"/>
              </a:rPr>
              <a:t>：</a:t>
            </a:r>
            <a:endParaRPr lang="en-US" altLang="zh-CN" sz="2000" b="1" dirty="0">
              <a:latin typeface="Times New Roman" panose="02020603050405020304" pitchFamily="18" charset="0"/>
              <a:cs typeface="Times New Roman" panose="02020603050405020304" pitchFamily="18" charset="0"/>
            </a:endParaRPr>
          </a:p>
          <a:p>
            <a:endParaRPr lang="en-US" altLang="zh-CN"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sz="2000" b="0" i="0" dirty="0">
                <a:effectLst/>
                <a:latin typeface="Times New Roman" panose="02020603050405020304" pitchFamily="18" charset="0"/>
                <a:cs typeface="Times New Roman" panose="02020603050405020304" pitchFamily="18" charset="0"/>
              </a:rPr>
              <a:t>When the PDES entered the FOV of the </a:t>
            </a:r>
            <a:r>
              <a:rPr lang="en-US" altLang="zh-CN" sz="2000" b="0" i="0" dirty="0" err="1">
                <a:effectLst/>
                <a:latin typeface="Times New Roman" panose="02020603050405020304" pitchFamily="18" charset="0"/>
                <a:cs typeface="Times New Roman" panose="02020603050405020304" pitchFamily="18" charset="0"/>
              </a:rPr>
              <a:t>digisonde</a:t>
            </a:r>
            <a:r>
              <a:rPr lang="en-US" altLang="zh-CN" sz="2000" b="0" i="0" dirty="0">
                <a:effectLst/>
                <a:latin typeface="Times New Roman" panose="02020603050405020304" pitchFamily="18" charset="0"/>
                <a:cs typeface="Times New Roman" panose="02020603050405020304" pitchFamily="18" charset="0"/>
              </a:rPr>
              <a:t>, significant Spread F were appeared.</a:t>
            </a:r>
          </a:p>
          <a:p>
            <a:pPr marL="285750" indent="-285750">
              <a:buFont typeface="Wingdings" panose="05000000000000000000" pitchFamily="2" charset="2"/>
              <a:buChar char="Ø"/>
            </a:pPr>
            <a:endParaRPr lang="en-US" altLang="zh-CN"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sz="2000" b="0" i="0" dirty="0">
                <a:effectLst/>
                <a:latin typeface="Times New Roman" panose="02020603050405020304" pitchFamily="18" charset="0"/>
                <a:cs typeface="Times New Roman" panose="02020603050405020304" pitchFamily="18" charset="0"/>
              </a:rPr>
              <a:t>These PDESs can induce Spread F.</a:t>
            </a:r>
            <a:endParaRPr lang="en-US" altLang="zh-CN" sz="2000" dirty="0">
              <a:latin typeface="Times New Roman" panose="02020603050405020304" pitchFamily="18" charset="0"/>
              <a:cs typeface="Times New Roman" panose="02020603050405020304" pitchFamily="18" charset="0"/>
            </a:endParaRPr>
          </a:p>
        </p:txBody>
      </p:sp>
      <p:pic>
        <p:nvPicPr>
          <p:cNvPr id="2" name="图片 1" descr="D:\磁暴及特殊等离子体泡\2018\JGR审稿后修改\修改后的\图\Figure 4.png">
            <a:extLst>
              <a:ext uri="{FF2B5EF4-FFF2-40B4-BE49-F238E27FC236}">
                <a16:creationId xmlns:a16="http://schemas.microsoft.com/office/drawing/2014/main" id="{FB488AE7-A0FC-BED0-84C2-5F07F45670FC}"/>
              </a:ext>
            </a:extLst>
          </p:cNvPr>
          <p:cNvPicPr/>
          <p:nvPr/>
        </p:nvPicPr>
        <p:blipFill rotWithShape="1">
          <a:blip r:embed="rId3" cstate="print">
            <a:extLst>
              <a:ext uri="{28A0092B-C50C-407E-A947-70E740481C1C}">
                <a14:useLocalDpi xmlns:a14="http://schemas.microsoft.com/office/drawing/2010/main" val="0"/>
              </a:ext>
            </a:extLst>
          </a:blip>
          <a:srcRect l="-1" r="49682"/>
          <a:stretch/>
        </p:blipFill>
        <p:spPr bwMode="auto">
          <a:xfrm>
            <a:off x="3443855" y="796183"/>
            <a:ext cx="4128239" cy="5540275"/>
          </a:xfrm>
          <a:prstGeom prst="rect">
            <a:avLst/>
          </a:prstGeom>
          <a:noFill/>
          <a:ln>
            <a:noFill/>
          </a:ln>
        </p:spPr>
      </p:pic>
      <p:pic>
        <p:nvPicPr>
          <p:cNvPr id="3" name="图片 2" descr="D:\磁暴及特殊等离子体泡\2018\JGR审稿后修改\修改后的\图\Figure 2.png">
            <a:extLst>
              <a:ext uri="{FF2B5EF4-FFF2-40B4-BE49-F238E27FC236}">
                <a16:creationId xmlns:a16="http://schemas.microsoft.com/office/drawing/2014/main" id="{32C916C4-AC00-22C8-5DA4-9158AFA9639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5519" y="922289"/>
            <a:ext cx="4893386" cy="5364108"/>
          </a:xfrm>
          <a:prstGeom prst="rect">
            <a:avLst/>
          </a:prstGeom>
          <a:noFill/>
          <a:ln>
            <a:noFill/>
          </a:ln>
        </p:spPr>
      </p:pic>
      <p:sp>
        <p:nvSpPr>
          <p:cNvPr id="7" name="文本框 10">
            <a:extLst>
              <a:ext uri="{FF2B5EF4-FFF2-40B4-BE49-F238E27FC236}">
                <a16:creationId xmlns:a16="http://schemas.microsoft.com/office/drawing/2014/main" id="{4AA91B5A-E670-4119-7BB4-CDCCFD9AD090}"/>
              </a:ext>
            </a:extLst>
          </p:cNvPr>
          <p:cNvSpPr txBox="1"/>
          <p:nvPr/>
        </p:nvSpPr>
        <p:spPr>
          <a:xfrm>
            <a:off x="6790544" y="6462872"/>
            <a:ext cx="2738891" cy="461665"/>
          </a:xfrm>
          <a:prstGeom prst="rect">
            <a:avLst/>
          </a:prstGeom>
          <a:noFill/>
        </p:spPr>
        <p:txBody>
          <a:bodyPr wrap="none" rtlCol="0">
            <a:spAutoFit/>
          </a:bodyPr>
          <a:lstStyle/>
          <a:p>
            <a:r>
              <a:rPr lang="en-US" altLang="zh-CN" sz="2400" i="1" dirty="0">
                <a:latin typeface="Times New Roman" panose="02020603050405020304" pitchFamily="18" charset="0"/>
                <a:cs typeface="Times New Roman" panose="02020603050405020304" pitchFamily="18" charset="0"/>
              </a:rPr>
              <a:t>Wu et al., JGR, 2022</a:t>
            </a:r>
            <a:endParaRPr lang="zh-CN" alt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3899460"/>
      </p:ext>
    </p:extLst>
  </p:cSld>
  <p:clrMapOvr>
    <a:masterClrMapping/>
  </p:clrMapOvr>
</p:sld>
</file>

<file path=ppt/theme/theme1.xml><?xml version="1.0" encoding="utf-8"?>
<a:theme xmlns:a="http://schemas.openxmlformats.org/drawingml/2006/main" name="Office Theme">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1606</TotalTime>
  <Words>1365</Words>
  <Application>Microsoft Office PowerPoint</Application>
  <PresentationFormat>宽屏</PresentationFormat>
  <Paragraphs>109</Paragraphs>
  <Slides>13</Slides>
  <Notes>13</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13</vt:i4>
      </vt:variant>
    </vt:vector>
  </HeadingPairs>
  <TitlesOfParts>
    <vt:vector size="25" baseType="lpstr">
      <vt:lpstr>DengXian</vt:lpstr>
      <vt:lpstr>黑体</vt:lpstr>
      <vt:lpstr>华文楷体</vt:lpstr>
      <vt:lpstr>宋体</vt:lpstr>
      <vt:lpstr>Microsoft YaHei</vt:lpstr>
      <vt:lpstr>Microsoft YaHei</vt:lpstr>
      <vt:lpstr>Arial</vt:lpstr>
      <vt:lpstr>Calibri</vt:lpstr>
      <vt:lpstr>Cambria</vt:lpstr>
      <vt:lpstr>Times New Roman</vt:lpstr>
      <vt:lpstr>Wingdings</vt:lpstr>
      <vt:lpstr>Office Theme</vt:lpstr>
      <vt:lpstr>Evolution of Ionospheric Plasma Density Enhancement on 8 February and 4 November 2018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金晗</dc:creator>
  <cp:lastModifiedBy>admin</cp:lastModifiedBy>
  <cp:revision>91</cp:revision>
  <dcterms:created xsi:type="dcterms:W3CDTF">2022-01-04T02:44:18Z</dcterms:created>
  <dcterms:modified xsi:type="dcterms:W3CDTF">2023-09-24T22:48:03Z</dcterms:modified>
</cp:coreProperties>
</file>