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18" r:id="rId2"/>
    <p:sldId id="352" r:id="rId3"/>
    <p:sldId id="355" r:id="rId4"/>
    <p:sldId id="366" r:id="rId5"/>
    <p:sldId id="364" r:id="rId6"/>
    <p:sldId id="367" r:id="rId7"/>
    <p:sldId id="368" r:id="rId8"/>
    <p:sldId id="369" r:id="rId9"/>
    <p:sldId id="358" r:id="rId10"/>
    <p:sldId id="370" r:id="rId11"/>
    <p:sldId id="365" r:id="rId12"/>
    <p:sldId id="372" r:id="rId13"/>
    <p:sldId id="350" r:id="rId14"/>
    <p:sldId id="32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86410" autoAdjust="0"/>
  </p:normalViewPr>
  <p:slideViewPr>
    <p:cSldViewPr>
      <p:cViewPr>
        <p:scale>
          <a:sx n="100" d="100"/>
          <a:sy n="100" d="100"/>
        </p:scale>
        <p:origin x="-137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868C-8BFA-4AB7-A675-190989505DE8}" type="datetimeFigureOut">
              <a:rPr lang="ru-RU" smtClean="0"/>
              <a:t>25.09.23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FD76-7164-4292-AE53-44BE9C78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r"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. СЕР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1880" y="274638"/>
            <a:ext cx="5328592" cy="634082"/>
          </a:xfrm>
        </p:spPr>
        <p:txBody>
          <a:bodyPr>
            <a:noAutofit/>
          </a:bodyPr>
          <a:lstStyle>
            <a:lvl1pPr algn="r">
              <a:defRPr sz="28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>
            <a:lvl1pPr algn="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1331640" y="1124745"/>
            <a:ext cx="6908304" cy="648072"/>
          </a:xfrm>
        </p:spPr>
        <p:txBody>
          <a:bodyPr anchor="t">
            <a:normAutofit/>
          </a:bodyPr>
          <a:lstStyle>
            <a:lvl1pPr marL="0" indent="0">
              <a:buNone/>
              <a:defRPr sz="3600" b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1640" y="1988840"/>
            <a:ext cx="7560840" cy="410445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. БЕЛЫЙ фон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1640" y="1988840"/>
            <a:ext cx="7560840" cy="410445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3491880" y="274638"/>
            <a:ext cx="53285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1331640" y="1124745"/>
            <a:ext cx="6908304" cy="648072"/>
          </a:xfrm>
        </p:spPr>
        <p:txBody>
          <a:bodyPr anchor="t">
            <a:normAutofit/>
          </a:bodyPr>
          <a:lstStyle>
            <a:lvl1pPr marL="0" indent="0">
              <a:buNone/>
              <a:defRPr sz="3600" b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3491880" y="274638"/>
            <a:ext cx="53285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179512" y="1124744"/>
            <a:ext cx="8352928" cy="54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foto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0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900140" y="5517232"/>
            <a:ext cx="2682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1"/>
                </a:solidFill>
              </a:rPr>
              <a:t>St</a:t>
            </a:r>
            <a:r>
              <a:rPr lang="en-US" sz="2000" b="0" baseline="0" dirty="0" smtClean="0">
                <a:solidFill>
                  <a:schemeClr val="bg1"/>
                </a:solidFill>
              </a:rPr>
              <a:t> Petersburg University</a:t>
            </a:r>
          </a:p>
          <a:p>
            <a:pPr algn="r"/>
            <a:r>
              <a:rPr lang="en-US" sz="2000" b="1" baseline="0" dirty="0" smtClean="0">
                <a:solidFill>
                  <a:schemeClr val="bg1"/>
                </a:solidFill>
              </a:rPr>
              <a:t>spbu.ru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4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13238-8340-C44B-AF70-77BE136DA7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8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6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  <p:sldLayoutId id="214748366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.a.mironova@spbu.ru" TargetMode="External"/><Relationship Id="rId4" Type="http://schemas.openxmlformats.org/officeDocument/2006/relationships/hyperlink" Target="mailto:Irini.mironova@gmail.com" TargetMode="External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29309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41277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F2B22"/>
                </a:solidFill>
              </a:rPr>
              <a:t>Variations in the parameters of the middle atmosphere during geomagnetic disturbance </a:t>
            </a:r>
            <a:endParaRPr lang="en-US" sz="2800" b="1" dirty="0">
              <a:solidFill>
                <a:srgbClr val="9F2B22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639012" cy="6011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2864" y="2492896"/>
            <a:ext cx="7276000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/>
              <a:t>Mironova I.A. </a:t>
            </a:r>
            <a:r>
              <a:rPr lang="de-DE" baseline="30000" dirty="0" smtClean="0"/>
              <a:t>*</a:t>
            </a:r>
            <a:r>
              <a:rPr lang="de-DE" dirty="0" smtClean="0"/>
              <a:t>, </a:t>
            </a:r>
            <a:r>
              <a:rPr lang="de-DE" dirty="0" err="1" smtClean="0"/>
              <a:t>Bazilevskaya</a:t>
            </a:r>
            <a:r>
              <a:rPr lang="de-DE" dirty="0" smtClean="0"/>
              <a:t> </a:t>
            </a:r>
            <a:r>
              <a:rPr lang="de-DE" dirty="0"/>
              <a:t>G.A., </a:t>
            </a:r>
            <a:r>
              <a:rPr lang="de-DE" dirty="0" err="1"/>
              <a:t>Grankin</a:t>
            </a:r>
            <a:r>
              <a:rPr lang="de-DE" dirty="0"/>
              <a:t> D.V., </a:t>
            </a:r>
            <a:r>
              <a:rPr lang="de-DE" dirty="0" err="1"/>
              <a:t>Mironov</a:t>
            </a:r>
            <a:r>
              <a:rPr lang="de-DE" dirty="0"/>
              <a:t> A.D., </a:t>
            </a:r>
            <a:r>
              <a:rPr lang="de-DE" dirty="0" err="1"/>
              <a:t>Rozanov</a:t>
            </a:r>
            <a:r>
              <a:rPr lang="de-DE" dirty="0"/>
              <a:t> E.V. </a:t>
            </a:r>
            <a:endParaRPr lang="de-DE" dirty="0"/>
          </a:p>
          <a:p>
            <a:pPr algn="ctr"/>
            <a:endParaRPr lang="de-DE" b="1" dirty="0" smtClean="0"/>
          </a:p>
          <a:p>
            <a:pPr algn="ctr"/>
            <a:endParaRPr lang="de-DE" b="1" dirty="0" smtClean="0"/>
          </a:p>
          <a:p>
            <a:pPr lvl="0" algn="ctr"/>
            <a:r>
              <a:rPr lang="en-US" i="1" baseline="30000" dirty="0" smtClean="0"/>
              <a:t>* </a:t>
            </a:r>
            <a:r>
              <a:rPr lang="en-US" i="1" dirty="0" smtClean="0"/>
              <a:t>St</a:t>
            </a:r>
            <a:r>
              <a:rPr lang="en-US" i="1" dirty="0"/>
              <a:t>. Petersburg State University, St. Petersburg, </a:t>
            </a:r>
            <a:r>
              <a:rPr lang="en-US" i="1" dirty="0" smtClean="0"/>
              <a:t>Russia</a:t>
            </a:r>
          </a:p>
          <a:p>
            <a:pPr lvl="0"/>
            <a:r>
              <a:rPr lang="en-US" i="1" dirty="0" smtClean="0">
                <a:hlinkClick r:id="rId3"/>
              </a:rPr>
              <a:t>i.a.mironova@spbu.ru</a:t>
            </a:r>
            <a:endParaRPr lang="en-US" i="1" dirty="0" smtClean="0"/>
          </a:p>
          <a:p>
            <a:r>
              <a:rPr lang="en-US" i="1" dirty="0" smtClean="0">
                <a:hlinkClick r:id="rId4"/>
              </a:rPr>
              <a:t>irini.mironova</a:t>
            </a:r>
            <a:r>
              <a:rPr lang="en-US" i="1" dirty="0">
                <a:hlinkClick r:id="rId4"/>
              </a:rPr>
              <a:t>@gmail.com</a:t>
            </a:r>
            <a:endParaRPr lang="en-US" i="1" dirty="0"/>
          </a:p>
          <a:p>
            <a:pPr lvl="0"/>
            <a:endParaRPr lang="en-US" i="1" dirty="0" smtClean="0"/>
          </a:p>
          <a:p>
            <a:pPr lvl="0"/>
            <a:endParaRPr lang="en-US" i="1" dirty="0"/>
          </a:p>
          <a:p>
            <a:pPr lvl="0"/>
            <a:endParaRPr lang="en-US" i="1" dirty="0"/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7584" y="5157192"/>
            <a:ext cx="4968552" cy="0"/>
          </a:xfrm>
          <a:prstGeom prst="line">
            <a:avLst/>
          </a:prstGeom>
          <a:ln>
            <a:solidFill>
              <a:srgbClr val="9F2B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5013176"/>
            <a:ext cx="1025418" cy="1016262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162" y="5661248"/>
            <a:ext cx="1256310" cy="82775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5229200"/>
            <a:ext cx="62357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5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88640"/>
            <a:ext cx="56166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9F2B22"/>
                </a:solidFill>
              </a:rPr>
              <a:t>Mesospheric ozone depletion depending on different levels of geomagnetic disturbances and seasons</a:t>
            </a:r>
            <a:endParaRPr lang="ru-RU" sz="2800" b="1" dirty="0">
              <a:solidFill>
                <a:srgbClr val="9F2B22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5688632" cy="46766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05273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</a:t>
            </a:r>
            <a:r>
              <a:rPr lang="en-US" dirty="0"/>
              <a:t>D model </a:t>
            </a:r>
            <a:r>
              <a:rPr lang="en-US" dirty="0" smtClean="0"/>
              <a:t> with </a:t>
            </a:r>
            <a:r>
              <a:rPr lang="en-US" dirty="0"/>
              <a:t>ion </a:t>
            </a:r>
            <a:r>
              <a:rPr lang="en-US" dirty="0" smtClean="0"/>
              <a:t>chemistry simulations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5373216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q3. </a:t>
            </a:r>
            <a:r>
              <a:rPr lang="en-US" b="1" dirty="0" err="1"/>
              <a:t>Kp</a:t>
            </a:r>
            <a:r>
              <a:rPr lang="en-US" b="1" dirty="0"/>
              <a:t> &lt; 30 </a:t>
            </a:r>
          </a:p>
          <a:p>
            <a:r>
              <a:rPr lang="en-US" b="1" dirty="0"/>
              <a:t>Total events 156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165304"/>
            <a:ext cx="170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(2023</a:t>
            </a:r>
            <a:r>
              <a:rPr lang="fi-FI" baseline="30000" dirty="0" smtClean="0">
                <a:solidFill>
                  <a:srgbClr val="7F7F7F"/>
                </a:solidFill>
              </a:rPr>
              <a:t>)</a:t>
            </a:r>
            <a:endParaRPr lang="ru-RU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5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1052736"/>
            <a:ext cx="6256155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6093296"/>
            <a:ext cx="164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(2023</a:t>
            </a:r>
            <a:r>
              <a:rPr lang="fi-FI" baseline="30000" dirty="0" smtClean="0">
                <a:solidFill>
                  <a:srgbClr val="7F7F7F"/>
                </a:solidFill>
              </a:rPr>
              <a:t>)</a:t>
            </a: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88640"/>
            <a:ext cx="56166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9F2B22"/>
                </a:solidFill>
              </a:rPr>
              <a:t>Mesospheric ozone depletion depending on different levels of geomagnetic disturbances and seasons</a:t>
            </a:r>
            <a:endParaRPr lang="ru-RU" sz="2800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2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320480" cy="299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71674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392930" cy="33534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dirty="0">
                <a:solidFill>
                  <a:srgbClr val="9F2B22"/>
                </a:solidFill>
              </a:rPr>
              <a:t>Estimation of characteristics of atmospheric ionization rates taking into account different energies of precipitating electrons </a:t>
            </a:r>
            <a:endParaRPr lang="ru-RU" b="1" dirty="0">
              <a:solidFill>
                <a:srgbClr val="9F2B2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093296"/>
            <a:ext cx="231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</a:t>
            </a:r>
            <a:r>
              <a:rPr lang="fi-FI" baseline="30000" dirty="0" err="1" smtClean="0">
                <a:solidFill>
                  <a:srgbClr val="7F7F7F"/>
                </a:solidFill>
              </a:rPr>
              <a:t>submitted</a:t>
            </a:r>
            <a:r>
              <a:rPr lang="fi-FI" baseline="30000" dirty="0" smtClean="0">
                <a:solidFill>
                  <a:srgbClr val="7F7F7F"/>
                </a:solidFill>
              </a:rPr>
              <a:t> 2023</a:t>
            </a:r>
            <a:r>
              <a:rPr lang="fi-FI" baseline="30000" dirty="0" smtClean="0">
                <a:solidFill>
                  <a:srgbClr val="7F7F7F"/>
                </a:solidFill>
              </a:rPr>
              <a:t>)</a:t>
            </a:r>
            <a:endParaRPr lang="ru-RU" dirty="0">
              <a:solidFill>
                <a:srgbClr val="7F7F7F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797152"/>
            <a:ext cx="2823801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908720"/>
            <a:ext cx="6174432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Comparing </a:t>
            </a:r>
            <a:r>
              <a:rPr lang="en-US" sz="1600" dirty="0"/>
              <a:t>the results of observations on POES satellites and balloons, we proposed a criterion by which it is possible to control the ionization in the atmosphere at altitudes up to 20-25 km according to measurements on satellites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We study mesospheric ozone depletion depending on seasons and  precipitating energetic electrons with energies </a:t>
            </a:r>
            <a:r>
              <a:rPr lang="en-US" sz="1600" dirty="0" smtClean="0"/>
              <a:t>from </a:t>
            </a:r>
            <a:r>
              <a:rPr lang="en-US" sz="1600" dirty="0" err="1" smtClean="0"/>
              <a:t>keV</a:t>
            </a:r>
            <a:r>
              <a:rPr lang="en-US" sz="1600" dirty="0" smtClean="0"/>
              <a:t> </a:t>
            </a:r>
            <a:r>
              <a:rPr lang="en-US" sz="1600" dirty="0"/>
              <a:t>up to relativistic energies about 1 MeV, based on the NOAA POES satellites observations in 2003. </a:t>
            </a:r>
          </a:p>
          <a:p>
            <a:pPr marL="285750" indent="-285750">
              <a:buFont typeface="Arial"/>
              <a:buChar char="•"/>
            </a:pPr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EEP </a:t>
            </a:r>
            <a:r>
              <a:rPr lang="en-US" sz="1600" dirty="0"/>
              <a:t>induced depletion of the ozone layer at altitude about 80 km reaches 36% for </a:t>
            </a:r>
            <a:r>
              <a:rPr lang="en-US" sz="1600" dirty="0" smtClean="0"/>
              <a:t>strong </a:t>
            </a:r>
            <a:r>
              <a:rPr lang="en-US" sz="1600" dirty="0"/>
              <a:t>geomagnetic disturbances where Kp∗10 &gt; 50 , up to 21% for moderate geomagnetic </a:t>
            </a:r>
            <a:r>
              <a:rPr lang="en-US" sz="1600" dirty="0" smtClean="0"/>
              <a:t>disturbances </a:t>
            </a:r>
            <a:r>
              <a:rPr lang="en-US" sz="1600" dirty="0"/>
              <a:t>with a Kp∗10 index from 40 till 50 and up to about 5% for quiet geomagnetic </a:t>
            </a:r>
            <a:r>
              <a:rPr lang="en-US" sz="1600" dirty="0" smtClean="0"/>
              <a:t>conditions</a:t>
            </a:r>
            <a:r>
              <a:rPr lang="en-US" sz="1600" dirty="0"/>
              <a:t>, where Kp∗10 &lt; 30. 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8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 </a:t>
            </a:r>
            <a:r>
              <a:rPr lang="en-US" sz="1600" dirty="0" smtClean="0"/>
              <a:t>winter </a:t>
            </a:r>
            <a:r>
              <a:rPr lang="en-US" sz="1600" dirty="0"/>
              <a:t>ozone depletion can reach up to 80% </a:t>
            </a:r>
            <a:r>
              <a:rPr lang="en-US" sz="1600" dirty="0" smtClean="0"/>
              <a:t> </a:t>
            </a:r>
            <a:r>
              <a:rPr lang="en-US" sz="1600" dirty="0"/>
              <a:t>in the mesosphere during </a:t>
            </a:r>
            <a:r>
              <a:rPr lang="en-US" sz="1600" dirty="0" smtClean="0"/>
              <a:t>strong </a:t>
            </a:r>
            <a:r>
              <a:rPr lang="en-US" sz="1600" dirty="0"/>
              <a:t>geomagnetic disturbances. In </a:t>
            </a:r>
            <a:r>
              <a:rPr lang="en-US" sz="1600" dirty="0" smtClean="0"/>
              <a:t>summer, fall </a:t>
            </a:r>
            <a:r>
              <a:rPr lang="en-US" sz="1600" dirty="0"/>
              <a:t>and spring, ozone depletion is less intense </a:t>
            </a:r>
            <a:r>
              <a:rPr lang="en-US" sz="1600" dirty="0" smtClean="0"/>
              <a:t>and </a:t>
            </a:r>
            <a:r>
              <a:rPr lang="en-US" sz="1600" dirty="0"/>
              <a:t>can reach </a:t>
            </a:r>
            <a:r>
              <a:rPr lang="en-US" sz="1600" dirty="0" smtClean="0"/>
              <a:t>about 20</a:t>
            </a:r>
            <a:r>
              <a:rPr lang="en-US" sz="1600" dirty="0"/>
              <a:t>% during strong geomagnetic disturbances. </a:t>
            </a:r>
            <a:endParaRPr lang="en-US" sz="1600" dirty="0" smtClean="0"/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For studying </a:t>
            </a:r>
            <a:r>
              <a:rPr lang="en-US" sz="1600" dirty="0" err="1"/>
              <a:t>thermospheric</a:t>
            </a:r>
            <a:r>
              <a:rPr lang="en-US" sz="1600" dirty="0"/>
              <a:t> and mesospheric effects from energetic electron precipitation it is important to have information about electrons with energies from </a:t>
            </a:r>
            <a:r>
              <a:rPr lang="en-US" sz="1600" dirty="0" err="1"/>
              <a:t>keV</a:t>
            </a:r>
            <a:r>
              <a:rPr lang="en-US" sz="16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38486" y="4766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9F2B22"/>
                </a:solidFill>
              </a:rPr>
              <a:t>Summary</a:t>
            </a:r>
            <a:endParaRPr lang="ru-RU" b="1" dirty="0">
              <a:solidFill>
                <a:srgbClr val="9F2B22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639012" cy="6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F2B22"/>
                </a:solidFill>
              </a:rPr>
              <a:t>More details about the results presented in the report can be found in the articles:</a:t>
            </a:r>
            <a:endParaRPr lang="ru-RU" b="1" dirty="0">
              <a:solidFill>
                <a:srgbClr val="9F2B2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9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Grankin</a:t>
            </a:r>
            <a:r>
              <a:rPr lang="en-US" dirty="0"/>
              <a:t>, D.; Mironova, I.; </a:t>
            </a:r>
            <a:r>
              <a:rPr lang="en-US" dirty="0" err="1"/>
              <a:t>Bazilevskaya</a:t>
            </a:r>
            <a:r>
              <a:rPr lang="en-US" dirty="0"/>
              <a:t>, G.; </a:t>
            </a:r>
            <a:r>
              <a:rPr lang="en-US" dirty="0" err="1"/>
              <a:t>Rozanov</a:t>
            </a:r>
            <a:r>
              <a:rPr lang="en-US" dirty="0"/>
              <a:t>, E.; </a:t>
            </a:r>
            <a:r>
              <a:rPr lang="en-US" dirty="0" err="1"/>
              <a:t>Egorova</a:t>
            </a:r>
            <a:r>
              <a:rPr lang="en-US" dirty="0"/>
              <a:t>, T. Atmospheric Response to</a:t>
            </a:r>
            <a:r>
              <a:rPr lang="ru-RU" dirty="0"/>
              <a:t> </a:t>
            </a:r>
            <a:r>
              <a:rPr lang="en-US" dirty="0"/>
              <a:t>EEP during Geomagnetic Disturbances. Atmosphere 2023, 14, 273</a:t>
            </a:r>
            <a:r>
              <a:rPr lang="ru-RU" dirty="0"/>
              <a:t>,</a:t>
            </a:r>
          </a:p>
          <a:p>
            <a:r>
              <a:rPr lang="en-US" dirty="0"/>
              <a:t>https://</a:t>
            </a:r>
            <a:r>
              <a:rPr lang="en-US" dirty="0" err="1"/>
              <a:t>doi.org</a:t>
            </a:r>
            <a:r>
              <a:rPr lang="en-US" dirty="0"/>
              <a:t>/10.3390/</a:t>
            </a:r>
            <a:r>
              <a:rPr lang="en-US" dirty="0" smtClean="0"/>
              <a:t>atmos14020273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08920"/>
            <a:ext cx="8791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Mironova</a:t>
            </a:r>
            <a:r>
              <a:rPr lang="en-US" dirty="0"/>
              <a:t>, I.; </a:t>
            </a:r>
            <a:r>
              <a:rPr lang="en-US" dirty="0" err="1"/>
              <a:t>Bazilevskaya</a:t>
            </a:r>
            <a:r>
              <a:rPr lang="en-US" dirty="0"/>
              <a:t>, G.; </a:t>
            </a:r>
            <a:r>
              <a:rPr lang="en-US" dirty="0" err="1"/>
              <a:t>Makhmutov</a:t>
            </a:r>
            <a:r>
              <a:rPr lang="en-US" dirty="0"/>
              <a:t>, V.; </a:t>
            </a:r>
            <a:r>
              <a:rPr lang="en-US" dirty="0" err="1"/>
              <a:t>Mironov</a:t>
            </a:r>
            <a:r>
              <a:rPr lang="en-US" dirty="0"/>
              <a:t>, A.; </a:t>
            </a:r>
            <a:r>
              <a:rPr lang="en-US" dirty="0" err="1"/>
              <a:t>Bobrov</a:t>
            </a:r>
            <a:r>
              <a:rPr lang="en-US" dirty="0"/>
              <a:t>, N. Energetic Electron Precipitation via Satellite and Balloon Observations: Their Role in Atmospheric Ionization. </a:t>
            </a:r>
            <a:r>
              <a:rPr lang="en-US" i="1" dirty="0"/>
              <a:t>Remote Sens. </a:t>
            </a:r>
            <a:r>
              <a:rPr lang="en-US" dirty="0"/>
              <a:t>2023,</a:t>
            </a:r>
            <a:r>
              <a:rPr lang="en-US" i="1" dirty="0"/>
              <a:t>15</a:t>
            </a:r>
            <a:r>
              <a:rPr lang="en-US" dirty="0"/>
              <a:t>,3291. https://</a:t>
            </a:r>
            <a:r>
              <a:rPr lang="en-US" dirty="0" err="1"/>
              <a:t>doi.org</a:t>
            </a:r>
            <a:r>
              <a:rPr lang="en-US" dirty="0"/>
              <a:t>/ 10.3390/rs15133291 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639012" cy="6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04664"/>
            <a:ext cx="3762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109" dirty="0">
                <a:solidFill>
                  <a:srgbClr val="9F2B22"/>
                </a:solidFill>
              </a:rPr>
              <a:t>Balloon and </a:t>
            </a:r>
            <a:r>
              <a:rPr lang="en-US" sz="2000" b="1" spc="-109" dirty="0" smtClean="0">
                <a:solidFill>
                  <a:srgbClr val="9F2B22"/>
                </a:solidFill>
              </a:rPr>
              <a:t>NOAA POES </a:t>
            </a:r>
            <a:r>
              <a:rPr lang="en-US" sz="2000" b="1" spc="-109" dirty="0">
                <a:solidFill>
                  <a:srgbClr val="9F2B22"/>
                </a:solidFill>
              </a:rPr>
              <a:t>observations</a:t>
            </a:r>
            <a:endParaRPr lang="ru-RU" b="1" dirty="0">
              <a:solidFill>
                <a:srgbClr val="9F2B2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5892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duration of </a:t>
            </a:r>
            <a:r>
              <a:rPr lang="en-US" dirty="0" smtClean="0"/>
              <a:t>EEP </a:t>
            </a:r>
            <a:r>
              <a:rPr lang="en-US" dirty="0"/>
              <a:t>observed with POES and cylinder measurements. </a:t>
            </a:r>
            <a:endParaRPr lang="en-US" dirty="0" smtClean="0"/>
          </a:p>
          <a:p>
            <a:r>
              <a:rPr lang="en-US" dirty="0" smtClean="0"/>
              <a:t>Red </a:t>
            </a:r>
            <a:r>
              <a:rPr lang="en-US" dirty="0"/>
              <a:t>- balloon EEP duration, blue - MEPED POES EEP duration.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6021288"/>
            <a:ext cx="164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(</a:t>
            </a:r>
            <a:r>
              <a:rPr lang="fi-FI" baseline="30000" dirty="0" smtClean="0">
                <a:solidFill>
                  <a:srgbClr val="7F7F7F"/>
                </a:solidFill>
              </a:rPr>
              <a:t>2023)</a:t>
            </a:r>
            <a:endParaRPr lang="ru-RU" dirty="0">
              <a:solidFill>
                <a:srgbClr val="7F7F7F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1"/>
            <a:ext cx="8928397" cy="40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8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486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F2B22"/>
                </a:solidFill>
              </a:rPr>
              <a:t>Response of the </a:t>
            </a:r>
            <a:r>
              <a:rPr lang="en-US" b="1" dirty="0" smtClean="0">
                <a:solidFill>
                  <a:srgbClr val="9F2B22"/>
                </a:solidFill>
              </a:rPr>
              <a:t>atmosphere </a:t>
            </a:r>
            <a:r>
              <a:rPr lang="en-US" b="1" dirty="0">
                <a:solidFill>
                  <a:srgbClr val="9F2B22"/>
                </a:solidFill>
              </a:rPr>
              <a:t>to precipitation of energetic particles in 2003</a:t>
            </a:r>
            <a:endParaRPr lang="ru-RU" b="1" dirty="0">
              <a:solidFill>
                <a:srgbClr val="9F2B2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5892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Vertical ionization rate </a:t>
            </a:r>
            <a:r>
              <a:rPr lang="en-US" dirty="0" smtClean="0"/>
              <a:t>profiles </a:t>
            </a:r>
            <a:r>
              <a:rPr lang="en-US" dirty="0"/>
              <a:t>during individual EEP events observed by MEPED POES.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6093296"/>
            <a:ext cx="164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fi-FI" baseline="30000" dirty="0" smtClean="0">
                <a:solidFill>
                  <a:srgbClr val="7F7F7F"/>
                </a:solidFill>
              </a:rPr>
              <a:t>et </a:t>
            </a:r>
            <a:r>
              <a:rPr lang="fi-FI" baseline="30000" dirty="0">
                <a:solidFill>
                  <a:srgbClr val="7F7F7F"/>
                </a:solidFill>
              </a:rPr>
              <a:t>al. (</a:t>
            </a:r>
            <a:r>
              <a:rPr lang="fi-FI" baseline="30000" dirty="0" smtClean="0">
                <a:solidFill>
                  <a:srgbClr val="7F7F7F"/>
                </a:solidFill>
              </a:rPr>
              <a:t>2023)</a:t>
            </a:r>
            <a:endParaRPr lang="ru-RU" dirty="0">
              <a:solidFill>
                <a:srgbClr val="7F7F7F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52736"/>
            <a:ext cx="59542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576" y="836712"/>
            <a:ext cx="7884368" cy="5422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2200" y="6093296"/>
            <a:ext cx="164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(2023</a:t>
            </a:r>
            <a:r>
              <a:rPr lang="fi-FI" baseline="30000" dirty="0" smtClean="0">
                <a:solidFill>
                  <a:srgbClr val="7F7F7F"/>
                </a:solidFill>
              </a:rPr>
              <a:t>)</a:t>
            </a: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628800"/>
            <a:ext cx="2160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EEP </a:t>
            </a:r>
            <a:r>
              <a:rPr lang="en-US" dirty="0"/>
              <a:t>for the whole year 2003 broken down by geomagnetic activity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/>
              <a:t>q1. </a:t>
            </a:r>
            <a:r>
              <a:rPr lang="en-US" b="1" dirty="0" err="1"/>
              <a:t>Kp</a:t>
            </a:r>
            <a:r>
              <a:rPr lang="en-US" b="1" dirty="0"/>
              <a:t> &gt;= </a:t>
            </a:r>
            <a:r>
              <a:rPr lang="en-US" b="1" dirty="0" smtClean="0"/>
              <a:t>50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events </a:t>
            </a:r>
            <a:r>
              <a:rPr lang="en-US" b="1" dirty="0" smtClean="0"/>
              <a:t>20</a:t>
            </a:r>
          </a:p>
          <a:p>
            <a:endParaRPr lang="en-US" b="1" dirty="0"/>
          </a:p>
          <a:p>
            <a:r>
              <a:rPr lang="en-US" b="1" dirty="0"/>
              <a:t>q2. </a:t>
            </a:r>
            <a:r>
              <a:rPr lang="en-US" b="1" dirty="0" err="1"/>
              <a:t>Kp</a:t>
            </a:r>
            <a:r>
              <a:rPr lang="en-US" b="1" dirty="0"/>
              <a:t> in [30, 50</a:t>
            </a:r>
            <a:r>
              <a:rPr lang="en-US" b="1" dirty="0" smtClean="0"/>
              <a:t>]</a:t>
            </a:r>
            <a:endParaRPr lang="en-US" b="1" dirty="0"/>
          </a:p>
          <a:p>
            <a:r>
              <a:rPr lang="en-US" b="1" dirty="0" smtClean="0"/>
              <a:t>Total </a:t>
            </a:r>
            <a:r>
              <a:rPr lang="en-US" b="1" dirty="0"/>
              <a:t>events </a:t>
            </a:r>
            <a:r>
              <a:rPr lang="en-US" b="1" dirty="0" smtClean="0"/>
              <a:t>189</a:t>
            </a:r>
          </a:p>
          <a:p>
            <a:endParaRPr lang="en-US" dirty="0"/>
          </a:p>
          <a:p>
            <a:r>
              <a:rPr lang="en-US" b="1" dirty="0"/>
              <a:t>q3. </a:t>
            </a:r>
            <a:r>
              <a:rPr lang="en-US" b="1" dirty="0" err="1"/>
              <a:t>Kp</a:t>
            </a:r>
            <a:r>
              <a:rPr lang="en-US" b="1" dirty="0"/>
              <a:t> &lt; </a:t>
            </a:r>
            <a:r>
              <a:rPr lang="en-US" b="1" dirty="0" smtClean="0"/>
              <a:t>30 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events 156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486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F2B22"/>
                </a:solidFill>
              </a:rPr>
              <a:t>Response of the </a:t>
            </a:r>
            <a:r>
              <a:rPr lang="en-US" b="1" dirty="0" smtClean="0">
                <a:solidFill>
                  <a:srgbClr val="9F2B22"/>
                </a:solidFill>
              </a:rPr>
              <a:t>atmosphere </a:t>
            </a:r>
            <a:r>
              <a:rPr lang="en-US" b="1" dirty="0">
                <a:solidFill>
                  <a:srgbClr val="9F2B22"/>
                </a:solidFill>
              </a:rPr>
              <a:t>to precipitation of energetic particles in 2003</a:t>
            </a:r>
            <a:endParaRPr lang="ru-RU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5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74236"/>
            <a:ext cx="5256584" cy="49036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2200" y="6093296"/>
            <a:ext cx="170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(2023</a:t>
            </a:r>
            <a:r>
              <a:rPr lang="fi-FI" baseline="30000" dirty="0" smtClean="0">
                <a:solidFill>
                  <a:srgbClr val="7F7F7F"/>
                </a:solidFill>
              </a:rPr>
              <a:t>)</a:t>
            </a: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88640"/>
            <a:ext cx="56166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9F2B22"/>
                </a:solidFill>
              </a:rPr>
              <a:t>Mesospheric ozone depletion depending on different levels of geomagnetic disturbances and seasons</a:t>
            </a:r>
            <a:endParaRPr lang="ru-RU" sz="2800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24744"/>
            <a:ext cx="4464496" cy="554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32240" y="1628800"/>
            <a:ext cx="2160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EEP </a:t>
            </a:r>
            <a:r>
              <a:rPr lang="en-US" dirty="0"/>
              <a:t>for the whole year 2003 broken down by geomagnetic activity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/>
              <a:t>q1. </a:t>
            </a:r>
            <a:r>
              <a:rPr lang="en-US" b="1" dirty="0" err="1"/>
              <a:t>Kp</a:t>
            </a:r>
            <a:r>
              <a:rPr lang="en-US" b="1" dirty="0"/>
              <a:t> &gt;= </a:t>
            </a:r>
            <a:r>
              <a:rPr lang="en-US" b="1" dirty="0" smtClean="0"/>
              <a:t>50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events </a:t>
            </a:r>
            <a:r>
              <a:rPr lang="en-US" b="1" dirty="0" smtClean="0"/>
              <a:t>20</a:t>
            </a:r>
          </a:p>
          <a:p>
            <a:endParaRPr lang="en-US" b="1" dirty="0"/>
          </a:p>
          <a:p>
            <a:r>
              <a:rPr lang="en-US" b="1" dirty="0"/>
              <a:t>q2. </a:t>
            </a:r>
            <a:r>
              <a:rPr lang="en-US" b="1" dirty="0" err="1"/>
              <a:t>Kp</a:t>
            </a:r>
            <a:r>
              <a:rPr lang="en-US" b="1" dirty="0"/>
              <a:t> in [30, 50</a:t>
            </a:r>
            <a:r>
              <a:rPr lang="en-US" b="1" dirty="0" smtClean="0"/>
              <a:t>]</a:t>
            </a:r>
            <a:endParaRPr lang="en-US" b="1" dirty="0"/>
          </a:p>
          <a:p>
            <a:r>
              <a:rPr lang="en-US" b="1" dirty="0" smtClean="0"/>
              <a:t>Total </a:t>
            </a:r>
            <a:r>
              <a:rPr lang="en-US" b="1" dirty="0"/>
              <a:t>events </a:t>
            </a:r>
            <a:r>
              <a:rPr lang="en-US" b="1" dirty="0" smtClean="0"/>
              <a:t>189</a:t>
            </a:r>
          </a:p>
          <a:p>
            <a:endParaRPr lang="en-US" dirty="0"/>
          </a:p>
          <a:p>
            <a:r>
              <a:rPr lang="en-US" b="1" dirty="0"/>
              <a:t>q3. </a:t>
            </a:r>
            <a:r>
              <a:rPr lang="en-US" b="1" dirty="0" err="1"/>
              <a:t>Kp</a:t>
            </a:r>
            <a:r>
              <a:rPr lang="en-US" b="1" dirty="0"/>
              <a:t> &lt; </a:t>
            </a:r>
            <a:r>
              <a:rPr lang="en-US" b="1" dirty="0" smtClean="0"/>
              <a:t>30 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events 156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88640"/>
            <a:ext cx="56166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9F2B22"/>
                </a:solidFill>
              </a:rPr>
              <a:t>Mesospheric ozone depletion depending on different levels of geomagnetic disturbances and seasons</a:t>
            </a:r>
            <a:endParaRPr lang="ru-RU" sz="2800" b="1" dirty="0">
              <a:solidFill>
                <a:srgbClr val="9F2B2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97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D model </a:t>
            </a:r>
          </a:p>
          <a:p>
            <a:r>
              <a:rPr lang="en-US" dirty="0" smtClean="0"/>
              <a:t>with ion chemistry</a:t>
            </a:r>
          </a:p>
          <a:p>
            <a:r>
              <a:rPr lang="en-US" dirty="0" smtClean="0"/>
              <a:t>simulations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5733256"/>
            <a:ext cx="170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(2023</a:t>
            </a:r>
            <a:r>
              <a:rPr lang="fi-FI" baseline="30000" dirty="0" smtClean="0">
                <a:solidFill>
                  <a:srgbClr val="7F7F7F"/>
                </a:solidFill>
              </a:rPr>
              <a:t>)</a:t>
            </a:r>
            <a:endParaRPr lang="ru-RU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2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88640"/>
            <a:ext cx="56166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9F2B22"/>
                </a:solidFill>
              </a:rPr>
              <a:t>Mesospheric ozone depletion depending on different levels of geomagnetic disturbances and seasons</a:t>
            </a:r>
            <a:endParaRPr lang="ru-RU" sz="2800" b="1" dirty="0">
              <a:solidFill>
                <a:srgbClr val="9F2B2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197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D model </a:t>
            </a:r>
          </a:p>
          <a:p>
            <a:r>
              <a:rPr lang="en-US" dirty="0" smtClean="0"/>
              <a:t>with ion chemistry</a:t>
            </a:r>
          </a:p>
          <a:p>
            <a:r>
              <a:rPr lang="en-US" dirty="0" smtClean="0"/>
              <a:t>simulations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1628800"/>
            <a:ext cx="2160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EEP </a:t>
            </a:r>
            <a:r>
              <a:rPr lang="en-US" dirty="0"/>
              <a:t>for the whole year 2003 broken down by geomagnetic activity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/>
              <a:t>q1. </a:t>
            </a:r>
            <a:r>
              <a:rPr lang="en-US" b="1" dirty="0" err="1"/>
              <a:t>Kp</a:t>
            </a:r>
            <a:r>
              <a:rPr lang="en-US" b="1" dirty="0"/>
              <a:t> &gt;= </a:t>
            </a:r>
            <a:r>
              <a:rPr lang="en-US" b="1" dirty="0" smtClean="0"/>
              <a:t>50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events </a:t>
            </a:r>
            <a:r>
              <a:rPr lang="en-US" b="1" dirty="0" smtClean="0"/>
              <a:t>20</a:t>
            </a:r>
          </a:p>
          <a:p>
            <a:endParaRPr lang="en-US" b="1" dirty="0"/>
          </a:p>
          <a:p>
            <a:r>
              <a:rPr lang="en-US" b="1" dirty="0"/>
              <a:t>q2. </a:t>
            </a:r>
            <a:r>
              <a:rPr lang="en-US" b="1" dirty="0" err="1"/>
              <a:t>Kp</a:t>
            </a:r>
            <a:r>
              <a:rPr lang="en-US" b="1" dirty="0"/>
              <a:t> in [30, 50</a:t>
            </a:r>
            <a:r>
              <a:rPr lang="en-US" b="1" dirty="0" smtClean="0"/>
              <a:t>]</a:t>
            </a:r>
            <a:endParaRPr lang="en-US" b="1" dirty="0"/>
          </a:p>
          <a:p>
            <a:r>
              <a:rPr lang="en-US" b="1" dirty="0" smtClean="0"/>
              <a:t>Total </a:t>
            </a:r>
            <a:r>
              <a:rPr lang="en-US" b="1" dirty="0"/>
              <a:t>events </a:t>
            </a:r>
            <a:r>
              <a:rPr lang="en-US" b="1" dirty="0" smtClean="0"/>
              <a:t>189</a:t>
            </a:r>
          </a:p>
          <a:p>
            <a:endParaRPr lang="en-US" dirty="0"/>
          </a:p>
          <a:p>
            <a:r>
              <a:rPr lang="en-US" b="1" dirty="0"/>
              <a:t>q3. </a:t>
            </a:r>
            <a:r>
              <a:rPr lang="en-US" b="1" dirty="0" err="1"/>
              <a:t>Kp</a:t>
            </a:r>
            <a:r>
              <a:rPr lang="en-US" b="1" dirty="0"/>
              <a:t> &lt; </a:t>
            </a:r>
            <a:r>
              <a:rPr lang="en-US" b="1" dirty="0" smtClean="0"/>
              <a:t>30 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events 156</a:t>
            </a:r>
            <a:endParaRPr lang="ru-RU" b="1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3245616" cy="54726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2200" y="6093296"/>
            <a:ext cx="231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</a:t>
            </a:r>
            <a:r>
              <a:rPr lang="fi-FI" baseline="30000" dirty="0" err="1" smtClean="0">
                <a:solidFill>
                  <a:srgbClr val="7F7F7F"/>
                </a:solidFill>
              </a:rPr>
              <a:t>submitted</a:t>
            </a:r>
            <a:r>
              <a:rPr lang="fi-FI" baseline="30000" dirty="0" smtClean="0">
                <a:solidFill>
                  <a:srgbClr val="7F7F7F"/>
                </a:solidFill>
              </a:rPr>
              <a:t> 2023)</a:t>
            </a:r>
            <a:endParaRPr lang="ru-RU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3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38-8340-C44B-AF70-77BE136DA7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84784"/>
            <a:ext cx="4434176" cy="39604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84784"/>
            <a:ext cx="4415228" cy="3960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5517232"/>
            <a:ext cx="164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q1. </a:t>
            </a:r>
            <a:r>
              <a:rPr lang="en-US" b="1" dirty="0" err="1"/>
              <a:t>Kp</a:t>
            </a:r>
            <a:r>
              <a:rPr lang="en-US" b="1" dirty="0"/>
              <a:t> &gt;= 50</a:t>
            </a:r>
          </a:p>
          <a:p>
            <a:r>
              <a:rPr lang="en-US" b="1" dirty="0"/>
              <a:t>Total events 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589240"/>
            <a:ext cx="1803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q2. </a:t>
            </a:r>
            <a:r>
              <a:rPr lang="en-US" b="1" dirty="0" err="1"/>
              <a:t>Kp</a:t>
            </a:r>
            <a:r>
              <a:rPr lang="en-US" b="1" dirty="0"/>
              <a:t> in [30, 50]</a:t>
            </a:r>
          </a:p>
          <a:p>
            <a:r>
              <a:rPr lang="en-US" b="1" dirty="0"/>
              <a:t>Total events 189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05273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</a:t>
            </a:r>
            <a:r>
              <a:rPr lang="en-US" dirty="0"/>
              <a:t>D model </a:t>
            </a:r>
            <a:r>
              <a:rPr lang="en-US" dirty="0" smtClean="0"/>
              <a:t> with </a:t>
            </a:r>
            <a:r>
              <a:rPr lang="en-US" dirty="0"/>
              <a:t>ion </a:t>
            </a:r>
            <a:r>
              <a:rPr lang="en-US" dirty="0" smtClean="0"/>
              <a:t>chemistry simulations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88640"/>
            <a:ext cx="56166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9F2B22"/>
                </a:solidFill>
              </a:rPr>
              <a:t>Mesospheric ozone depletion depending on different levels of geomagnetic disturbances and seasons</a:t>
            </a:r>
            <a:endParaRPr lang="ru-RU" sz="2800" b="1" dirty="0">
              <a:solidFill>
                <a:srgbClr val="9F2B2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309320"/>
            <a:ext cx="170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7F7F7F"/>
                </a:solidFill>
              </a:rPr>
              <a:t>Mironova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fi-FI" baseline="30000" dirty="0">
                <a:solidFill>
                  <a:srgbClr val="7F7F7F"/>
                </a:solidFill>
              </a:rPr>
              <a:t>et al. </a:t>
            </a:r>
            <a:r>
              <a:rPr lang="fi-FI" baseline="30000" dirty="0" smtClean="0">
                <a:solidFill>
                  <a:srgbClr val="7F7F7F"/>
                </a:solidFill>
              </a:rPr>
              <a:t>(2023</a:t>
            </a:r>
            <a:r>
              <a:rPr lang="fi-FI" baseline="30000" dirty="0" smtClean="0">
                <a:solidFill>
                  <a:srgbClr val="7F7F7F"/>
                </a:solidFill>
              </a:rPr>
              <a:t>)</a:t>
            </a:r>
            <a:endParaRPr lang="ru-RU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6_01_SPbU_template_4x3_en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784</Words>
  <Application>Microsoft Macintosh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2016_01_SPbU_template_4x3_en_ШАБЛОН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Irina Mironova</cp:lastModifiedBy>
  <cp:revision>753</cp:revision>
  <dcterms:created xsi:type="dcterms:W3CDTF">2016-06-09T13:24:42Z</dcterms:created>
  <dcterms:modified xsi:type="dcterms:W3CDTF">2023-09-24T20:26:32Z</dcterms:modified>
</cp:coreProperties>
</file>