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9"/>
  </p:handoutMasterIdLst>
  <p:sldIdLst>
    <p:sldId id="256" r:id="rId3"/>
    <p:sldId id="274" r:id="rId5"/>
    <p:sldId id="257" r:id="rId6"/>
    <p:sldId id="259" r:id="rId7"/>
    <p:sldId id="260" r:id="rId8"/>
    <p:sldId id="288" r:id="rId9"/>
    <p:sldId id="289" r:id="rId10"/>
    <p:sldId id="290" r:id="rId11"/>
    <p:sldId id="263" r:id="rId12"/>
    <p:sldId id="291" r:id="rId13"/>
    <p:sldId id="292" r:id="rId14"/>
    <p:sldId id="293" r:id="rId15"/>
    <p:sldId id="294" r:id="rId16"/>
    <p:sldId id="297" r:id="rId17"/>
    <p:sldId id="278" r:id="rId18"/>
  </p:sldIdLst>
  <p:sldSz cx="12192000" cy="6858000"/>
  <p:notesSz cx="6858000" cy="9144000"/>
  <p:custDataLst>
    <p:tags r:id="rId24"/>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9pPr>
  </p:defaultTextStyle>
  <p:extLst>
    <p:ext uri="{EFAFB233-063F-42B5-8137-9DF3F51BA10A}">
      <p15:sldGuideLst xmlns:p15="http://schemas.microsoft.com/office/powerpoint/2012/main">
        <p15:guide id="1" orient="horz" pos="2331" userDrawn="1">
          <p15:clr>
            <a:srgbClr val="A4A3A4"/>
          </p15:clr>
        </p15:guide>
        <p15:guide id="2" pos="387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磊不胖小同学" initials="磊"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778"/>
    <p:restoredTop sz="94660"/>
  </p:normalViewPr>
  <p:slideViewPr>
    <p:cSldViewPr snapToGrid="0" showGuides="1">
      <p:cViewPr varScale="1">
        <p:scale>
          <a:sx n="99" d="100"/>
          <a:sy n="99" d="100"/>
        </p:scale>
        <p:origin x="84" y="582"/>
      </p:cViewPr>
      <p:guideLst>
        <p:guide orient="horz" pos="2331"/>
        <p:guide pos="3873"/>
      </p:guideLst>
    </p:cSldViewPr>
  </p:slideViewPr>
  <p:notesTextViewPr>
    <p:cViewPr>
      <p:scale>
        <a:sx n="3" d="2"/>
        <a:sy n="3" d="2"/>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gs" Target="tags/tag121.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
        <p:nvSpPr>
          <p:cNvPr id="3076"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3077"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微软雅黑" panose="020B0503020204020204"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lang="zh-CN" altLang="en-US"/>
              <a:t>It's my pleasure to stand here and give a presentation on my recent research.</a:t>
            </a:r>
            <a:r>
              <a:rPr lang="en-US" altLang="zh-CN"/>
              <a:t> via/vi:er/  </a:t>
            </a:r>
            <a:r>
              <a:rPr lang="zh-CN" altLang="zh-CN" b="1">
                <a:latin typeface="Times New Roman" panose="02020603050405020304" charset="0"/>
                <a:ea typeface="微软雅黑" panose="020B0503020204020204" charset="-122"/>
                <a:sym typeface="+mn-ea"/>
              </a:rPr>
              <a:t>coronal</a:t>
            </a:r>
            <a:r>
              <a:rPr lang="en-US" altLang="zh-CN" b="1">
                <a:latin typeface="Times New Roman" panose="02020603050405020304" charset="0"/>
                <a:ea typeface="微软雅黑" panose="020B0503020204020204" charset="-122"/>
                <a:sym typeface="+mn-ea"/>
              </a:rPr>
              <a:t>/karernl/  </a:t>
            </a:r>
            <a:r>
              <a:rPr lang="en-US" altLang="zh-CN"/>
              <a:t>academic advisor/ai,dvaizer/</a:t>
            </a:r>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lang="en-US" altLang="zh-CN"/>
              <a:t>multiplied by</a:t>
            </a:r>
            <a:r>
              <a:rPr lang="zh-CN" altLang="en-US"/>
              <a:t>乘以</a:t>
            </a:r>
            <a:r>
              <a:rPr lang="en-US" altLang="zh-CN"/>
              <a:t>    devided</a:t>
            </a:r>
            <a:r>
              <a:rPr lang="zh-CN" altLang="en-US"/>
              <a:t>除以</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lang="en-US">
                <a:latin typeface="Times New Roman" panose="02020603050405020304" charset="0"/>
                <a:cs typeface="Times New Roman" panose="02020603050405020304" charset="0"/>
                <a:sym typeface="+mn-ea"/>
              </a:rPr>
              <a:t>visible/vIzerbl/</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lang="zh-CN" altLang="en-US"/>
              <a:t>My presentation includes the following 4 main sections.</a:t>
            </a:r>
            <a:r>
              <a:rPr lang="en-US" altLang="zh-CN"/>
              <a:t> </a:t>
            </a:r>
            <a:r>
              <a:rPr lang="en-US" altLang="zh-CN" b="1">
                <a:latin typeface="Times New Roman" panose="02020603050405020304" charset="0"/>
                <a:sym typeface="+mn-ea"/>
              </a:rPr>
              <a:t>meteorological/mi:tierrer’la:dgikl/</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lang="en-US" altLang="zh-CN">
                <a:latin typeface="Times New Roman" panose="02020603050405020304" charset="0"/>
                <a:ea typeface="微软雅黑" panose="020B0503020204020204" charset="-122"/>
                <a:sym typeface="+mn-ea"/>
              </a:rPr>
              <a:t>exists/Ig’zIsts/; </a:t>
            </a:r>
            <a:r>
              <a:rPr lang="zh-CN" altLang="en-US">
                <a:latin typeface="Times New Roman" panose="02020603050405020304" charset="0"/>
                <a:ea typeface="微软雅黑" panose="020B0503020204020204" charset="-122"/>
                <a:sym typeface="+mn-ea"/>
              </a:rPr>
              <a:t>decay</a:t>
            </a:r>
            <a:r>
              <a:rPr lang="en-US" altLang="zh-CN">
                <a:latin typeface="Times New Roman" panose="02020603050405020304" charset="0"/>
                <a:ea typeface="微软雅黑" panose="020B0503020204020204" charset="-122"/>
                <a:sym typeface="+mn-ea"/>
              </a:rPr>
              <a:t>/dI’kei/; </a:t>
            </a:r>
            <a:r>
              <a:rPr lang="zh-CN" altLang="en-US">
                <a:latin typeface="Times New Roman" panose="02020603050405020304" charset="0"/>
                <a:ea typeface="微软雅黑" panose="020B0503020204020204" charset="-122"/>
                <a:sym typeface="+mn-ea"/>
              </a:rPr>
              <a:t>aerosols</a:t>
            </a:r>
            <a:r>
              <a:rPr lang="en-US" altLang="zh-CN">
                <a:latin typeface="Times New Roman" panose="02020603050405020304" charset="0"/>
                <a:ea typeface="微软雅黑" panose="020B0503020204020204" charset="-122"/>
                <a:sym typeface="+mn-ea"/>
              </a:rPr>
              <a:t>/’erer,salz/; circuit/ser’rkIt/;  </a:t>
            </a:r>
            <a:r>
              <a:rPr lang="en-US" altLang="zh-CN">
                <a:latin typeface="Times New Roman" panose="02020603050405020304" charset="0"/>
                <a:ea typeface="微软雅黑" panose="020B0503020204020204" charset="-122"/>
                <a:sym typeface="+mn-ea"/>
              </a:rPr>
              <a:t>oriented/’o:rientId/</a:t>
            </a:r>
            <a:endParaRPr lang="en-US" altLang="zh-CN">
              <a:latin typeface="Times New Roman" panose="02020603050405020304" charset="0"/>
              <a:ea typeface="微软雅黑" panose="020B0503020204020204" charset="-122"/>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lang="zh-CN" altLang="en-US">
                <a:latin typeface="Times New Roman" panose="02020603050405020304" charset="0"/>
                <a:ea typeface="微软雅黑" panose="020B0503020204020204" charset="-122"/>
                <a:sym typeface="+mn-ea"/>
              </a:rPr>
              <a:t>characteristics</a:t>
            </a:r>
            <a:r>
              <a:rPr lang="en-US" altLang="zh-CN">
                <a:latin typeface="Times New Roman" panose="02020603050405020304" charset="0"/>
                <a:ea typeface="微软雅黑" panose="020B0503020204020204" charset="-122"/>
                <a:sym typeface="+mn-ea"/>
              </a:rPr>
              <a:t>/kererkter’rIstIks/    </a:t>
            </a:r>
            <a:r>
              <a:rPr lang="en-US" altLang="zh-CN">
                <a:latin typeface="Times New Roman" panose="02020603050405020304" charset="0"/>
                <a:ea typeface="微软雅黑" panose="020B0503020204020204" charset="-122"/>
                <a:sym typeface="+mn-ea"/>
              </a:rPr>
              <a:t>Haze/heIz/</a:t>
            </a:r>
            <a:endParaRPr lang="en-US" altLang="zh-CN">
              <a:latin typeface="Times New Roman" panose="02020603050405020304" charset="0"/>
              <a:ea typeface="微软雅黑" panose="020B0503020204020204" charset="-122"/>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lang="en-US" altLang="zh-CN">
                <a:latin typeface="Times New Roman" panose="02020603050405020304" charset="0"/>
                <a:ea typeface="微软雅黑" panose="020B0503020204020204" charset="-122"/>
                <a:sym typeface="+mn-ea"/>
              </a:rPr>
              <a:t>C</a:t>
            </a:r>
            <a:r>
              <a:rPr lang="zh-CN" altLang="en-US">
                <a:latin typeface="Times New Roman" panose="02020603050405020304" charset="0"/>
                <a:ea typeface="微软雅黑" panose="020B0503020204020204" charset="-122"/>
                <a:sym typeface="+mn-ea"/>
              </a:rPr>
              <a:t>umulonimbus</a:t>
            </a:r>
            <a:r>
              <a:rPr lang="en-US" altLang="zh-CN">
                <a:latin typeface="Times New Roman" panose="02020603050405020304" charset="0"/>
                <a:ea typeface="微软雅黑" panose="020B0503020204020204" charset="-122"/>
                <a:sym typeface="+mn-ea"/>
              </a:rPr>
              <a:t>/,kju:merlou’nImbers/           </a:t>
            </a:r>
            <a:r>
              <a:rPr lang="en-US" altLang="zh-CN" b="1">
                <a:solidFill>
                  <a:srgbClr val="7030A0"/>
                </a:solidFill>
                <a:latin typeface="Times New Roman" panose="02020603050405020304" charset="0"/>
                <a:ea typeface="微软雅黑" panose="020B0503020204020204" charset="-122"/>
                <a:sym typeface="微软雅黑" panose="020B0503020204020204" charset="-122"/>
              </a:rPr>
              <a:t>fluctuated/’flaktueItId/</a:t>
            </a:r>
            <a:endParaRPr lang="en-US" altLang="zh-CN">
              <a:latin typeface="Times New Roman" panose="02020603050405020304" charset="0"/>
              <a:ea typeface="微软雅黑" panose="020B0503020204020204" charset="-122"/>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lang="zh-CN" altLang="en-US"/>
              <a:t>resolution</a:t>
            </a:r>
            <a:r>
              <a:rPr lang="en-US" altLang="zh-CN"/>
              <a:t>/,rezer’lu:fn/</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lang="zh-CN" altLang="en-US" b="1" spc="120">
                <a:sym typeface="+mn-ea"/>
              </a:rPr>
              <a:t>Accuracy</a:t>
            </a:r>
            <a:r>
              <a:rPr lang="en-US" altLang="zh-CN" b="1" spc="120">
                <a:sym typeface="+mn-ea"/>
              </a:rPr>
              <a:t>/aikjerrersi/</a:t>
            </a:r>
            <a:endParaRPr lang="en-US" altLang="zh-CN" b="1" spc="120">
              <a:sym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a:latin typeface="Times New Roman" panose="02020603050405020304" charset="0"/>
                <a:cs typeface="Times New Roman" panose="02020603050405020304" charset="0"/>
                <a:sym typeface="+mn-ea"/>
              </a:rPr>
              <a:t>Neutron</a:t>
            </a:r>
            <a:r>
              <a:rPr lang="en-US">
                <a:latin typeface="Times New Roman" panose="02020603050405020304" charset="0"/>
                <a:cs typeface="Times New Roman" panose="02020603050405020304" charset="0"/>
                <a:sym typeface="+mn-ea"/>
              </a:rPr>
              <a:t>/’nu:tra:n/  </a:t>
            </a:r>
            <a:r>
              <a:rPr lang="en-US" altLang="zh-CN">
                <a:latin typeface="Times New Roman" panose="02020603050405020304" charset="0"/>
                <a:cs typeface="Times New Roman" panose="02020603050405020304" charset="0"/>
                <a:sym typeface="+mn-ea"/>
              </a:rPr>
              <a:t>synchronized/sIgkrernaizd/</a:t>
            </a:r>
            <a:endParaRPr lang="en-US" altLang="zh-CN">
              <a:solidFill>
                <a:srgbClr val="FF0000"/>
              </a:solidFill>
              <a:latin typeface="Times New Roman" panose="02020603050405020304" charset="0"/>
              <a:cs typeface="Times New Roman" panose="02020603050405020304" charset="0"/>
              <a:sym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r>
              <a:rPr>
                <a:latin typeface="Times New Roman" panose="02020603050405020304" charset="0"/>
                <a:cs typeface="Times New Roman" panose="02020603050405020304" charset="0"/>
                <a:sym typeface="+mn-ea"/>
              </a:rPr>
              <a:t>initial </a:t>
            </a:r>
            <a:r>
              <a:rPr lang="en-US">
                <a:latin typeface="Times New Roman" panose="02020603050405020304" charset="0"/>
                <a:cs typeface="Times New Roman" panose="02020603050405020304" charset="0"/>
                <a:sym typeface="+mn-ea"/>
              </a:rPr>
              <a:t>/I’nIfl/</a:t>
            </a:r>
            <a:endParaRPr lang="en-US">
              <a:latin typeface="Times New Roman" panose="02020603050405020304" charset="0"/>
              <a:cs typeface="Times New Roman" panose="02020603050405020304" charset="0"/>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98800" y="914400"/>
            <a:ext cx="9799200" cy="2570400"/>
          </a:xfrm>
        </p:spPr>
        <p:txBody>
          <a:bodyPr lIns="90000" tIns="46800" rIns="90000" bIns="46800" anchor="b" anchorCtr="0">
            <a:normAutofit/>
          </a:bodyPr>
          <a:lstStyle>
            <a:lvl1pPr algn="ctr">
              <a:defRPr sz="6000"/>
            </a:lvl1pPr>
          </a:lstStyle>
          <a:p>
            <a:pPr fontAlgn="auto"/>
            <a:r>
              <a:rPr lang="zh-CN" altLang="en-US" strike="noStrike" noProof="1" dirty="0"/>
              <a:t>单击此处编辑母版标题样式</a:t>
            </a:r>
            <a:endParaRPr lang="zh-CN" altLang="en-US" strike="noStrike" noProof="1" dirty="0"/>
          </a:p>
        </p:txBody>
      </p:sp>
      <p:sp>
        <p:nvSpPr>
          <p:cNvPr id="3" name="副标题 2"/>
          <p:cNvSpPr>
            <a:spLocks noGrp="1"/>
          </p:cNvSpPr>
          <p:nvPr>
            <p:ph type="subTitle" idx="1"/>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2" name="日期占位符 1"/>
          <p:cNvSpPr>
            <a:spLocks noGrp="1"/>
          </p:cNvSpPr>
          <p:nvPr>
            <p:ph type="dt" sz="half" idx="14"/>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5"/>
          </p:nvPr>
        </p:nvSpPr>
        <p:spPr/>
        <p:txBody>
          <a:bodyPr/>
          <a:p>
            <a:pPr fontAlgn="auto"/>
            <a:endParaRPr lang="zh-CN" altLang="en-US" strike="noStrike" noProof="1" dirty="0"/>
          </a:p>
        </p:txBody>
      </p:sp>
      <p:sp>
        <p:nvSpPr>
          <p:cNvPr id="4" name="灯片编号占位符 3"/>
          <p:cNvSpPr>
            <a:spLocks noGrp="1"/>
          </p:cNvSpPr>
          <p:nvPr>
            <p:ph type="sldNum" sz="quarter" idx="16"/>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lang="zh-CN" altLang="en-US" strike="noStrike" noProof="1" smtClean="0"/>
              <a:t>单击此处编辑标题</a:t>
            </a:r>
            <a:endParaRPr lang="zh-CN" altLang="en-US" strike="noStrike" noProof="1"/>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4"/>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5"/>
          </p:nvPr>
        </p:nvSpPr>
        <p:spPr/>
        <p:txBody>
          <a:bodyPr/>
          <a:p>
            <a:pPr fontAlgn="auto"/>
            <a:endParaRPr lang="zh-CN" altLang="en-US" strike="noStrike" noProof="1" dirty="0"/>
          </a:p>
        </p:txBody>
      </p:sp>
      <p:sp>
        <p:nvSpPr>
          <p:cNvPr id="5" name="灯片编号占位符 4"/>
          <p:cNvSpPr>
            <a:spLocks noGrp="1"/>
          </p:cNvSpPr>
          <p:nvPr>
            <p:ph type="sldNum" sz="quarter" idx="16"/>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848400"/>
            <a:ext cx="7768800" cy="766800"/>
          </a:xfrm>
        </p:spPr>
        <p:txBody>
          <a:bodyPr lIns="90000" tIns="46800" rIns="90000" bIns="46800" anchor="b" anchorCtr="0">
            <a:normAutofit/>
          </a:bodyPr>
          <a:lstStyle>
            <a:lvl1pPr>
              <a:defRPr sz="4400"/>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dirty="0"/>
          </a:p>
        </p:txBody>
      </p:sp>
      <p:sp>
        <p:nvSpPr>
          <p:cNvPr id="7" name="灯片编号占位符 6"/>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单击此处编辑文本</a:t>
            </a:r>
            <a:endParaRPr lang="zh-CN" altLang="en-US" strike="noStrike" noProof="1"/>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p>
            <a:pPr fontAlgn="auto"/>
            <a:endParaRPr lang="zh-CN" altLang="en-US" strike="noStrike" noProof="1" dirty="0"/>
          </a:p>
        </p:txBody>
      </p:sp>
      <p:sp>
        <p:nvSpPr>
          <p:cNvPr id="9" name="灯片编号占位符 8"/>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dirty="0"/>
          </a:p>
        </p:txBody>
      </p:sp>
      <p:sp>
        <p:nvSpPr>
          <p:cNvPr id="5" name="灯片编号占位符 4"/>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p>
            <a:pPr fontAlgn="auto"/>
            <a:endParaRPr lang="zh-CN" altLang="en-US" strike="noStrike" noProof="1" dirty="0"/>
          </a:p>
        </p:txBody>
      </p:sp>
      <p:sp>
        <p:nvSpPr>
          <p:cNvPr id="4" name="灯片编号占位符 3"/>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a:buNone/>
              <a:defRPr sz="1600"/>
            </a:lvl1pPr>
          </a:lstStyle>
          <a:p>
            <a:pPr lvl="0" fontAlgn="auto"/>
            <a:endParaRPr lang="zh-CN" altLang="en-US" strike="noStrike" noProof="1"/>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lang="zh-CN" altLang="en-US" strike="noStrike" noProof="1" smtClean="0"/>
              <a:t>单击此处编辑母版文本样式</a:t>
            </a:r>
            <a:endParaRPr lang="zh-CN" altLang="en-US" strike="noStrike" noProof="1"/>
          </a:p>
        </p:txBody>
      </p:sp>
      <p:sp>
        <p:nvSpPr>
          <p:cNvPr id="9" name="标题 8"/>
          <p:cNvSpPr>
            <a:spLocks noGrp="1"/>
          </p:cNvSpPr>
          <p:nvPr>
            <p:ph type="title"/>
          </p:nvPr>
        </p:nvSpPr>
        <p:spPr/>
        <p:txBody>
          <a:bodyPr/>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lang="zh-CN" altLang="en-US" strike="noStrike" noProof="1" smtClean="0"/>
              <a:t>单击此处编辑标题</a:t>
            </a:r>
            <a:endParaRPr lang="zh-CN" altLang="en-US" strike="noStrike" noProof="1"/>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5.xml"/><Relationship Id="rId15" Type="http://schemas.openxmlformats.org/officeDocument/2006/relationships/tags" Target="../tags/tag4.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1026" name="标题占位符 1"/>
          <p:cNvSpPr>
            <a:spLocks noGrp="1"/>
          </p:cNvSpPr>
          <p:nvPr>
            <p:ph type="title"/>
            <p:custDataLst>
              <p:tags r:id="rId12"/>
            </p:custDataLst>
          </p:nvPr>
        </p:nvSpPr>
        <p:spPr>
          <a:xfrm>
            <a:off x="608013" y="608013"/>
            <a:ext cx="10969625" cy="706437"/>
          </a:xfrm>
          <a:prstGeom prst="rect">
            <a:avLst/>
          </a:prstGeom>
          <a:noFill/>
          <a:ln w="9525">
            <a:noFill/>
          </a:ln>
        </p:spPr>
        <p:txBody>
          <a:bodyPr vert="horz" lIns="90170" tIns="46990" rIns="90170" bIns="46990" anchor="ctr" anchorCtr="0"/>
          <a:p>
            <a:pPr lvl="0"/>
            <a:r>
              <a:rPr lang="zh-CN" altLang="en-US" dirty="0"/>
              <a:t>单击此处编辑母版标题样式</a:t>
            </a:r>
            <a:endParaRPr lang="zh-CN" altLang="en-US" dirty="0"/>
          </a:p>
        </p:txBody>
      </p:sp>
      <p:sp>
        <p:nvSpPr>
          <p:cNvPr id="1027" name="文本占位符 2"/>
          <p:cNvSpPr>
            <a:spLocks noGrp="1"/>
          </p:cNvSpPr>
          <p:nvPr>
            <p:ph type="body"/>
            <p:custDataLst>
              <p:tags r:id="rId13"/>
            </p:custDataLst>
          </p:nvPr>
        </p:nvSpPr>
        <p:spPr>
          <a:xfrm>
            <a:off x="608013" y="1490663"/>
            <a:ext cx="10969625" cy="4759325"/>
          </a:xfrm>
          <a:prstGeom prst="rect">
            <a:avLst/>
          </a:prstGeom>
          <a:noFill/>
          <a:ln w="9525">
            <a:noFill/>
          </a:ln>
        </p:spPr>
        <p:txBody>
          <a:bodyPr vert="horz" lIns="90000" tIns="46800" rIns="90000" bIns="4680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custDataLst>
              <p:tags r:id="rId15"/>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pPr fontAlgn="auto"/>
            <a:endParaRPr lang="zh-CN" altLang="en-US" strike="noStrike" noProof="1" dirty="0"/>
          </a:p>
        </p:txBody>
      </p:sp>
      <p:sp>
        <p:nvSpPr>
          <p:cNvPr id="6" name="灯片编号占位符 5"/>
          <p:cNvSpPr>
            <a:spLocks noGrp="1"/>
          </p:cNvSpPr>
          <p:nvPr>
            <p:ph type="sldNum" sz="quarter" idx="4"/>
            <p:custDataLst>
              <p:tags r:id="rId16"/>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image" Target="../media/image3.png"/><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image" Target="../media/image21.png"/><Relationship Id="rId3" Type="http://schemas.openxmlformats.org/officeDocument/2006/relationships/tags" Target="../tags/tag90.xml"/><Relationship Id="rId2" Type="http://schemas.openxmlformats.org/officeDocument/2006/relationships/image" Target="../media/image20.png"/><Relationship Id="rId11" Type="http://schemas.openxmlformats.org/officeDocument/2006/relationships/notesSlide" Target="../notesSlides/notesSlide9.xml"/><Relationship Id="rId10" Type="http://schemas.openxmlformats.org/officeDocument/2006/relationships/slideLayout" Target="../slideLayouts/slideLayout7.xml"/><Relationship Id="rId1" Type="http://schemas.openxmlformats.org/officeDocument/2006/relationships/tags" Target="../tags/tag89.xml"/></Relationships>
</file>

<file path=ppt/slides/_rels/slide11.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image" Target="../media/image3.png"/><Relationship Id="rId2" Type="http://schemas.openxmlformats.org/officeDocument/2006/relationships/tags" Target="../tags/tag96.xml"/><Relationship Id="rId16" Type="http://schemas.openxmlformats.org/officeDocument/2006/relationships/notesSlide" Target="../notesSlides/notesSlide10.xml"/><Relationship Id="rId15" Type="http://schemas.openxmlformats.org/officeDocument/2006/relationships/slideLayout" Target="../slideLayouts/slideLayout7.xml"/><Relationship Id="rId14" Type="http://schemas.openxmlformats.org/officeDocument/2006/relationships/tags" Target="../tags/tag103.xml"/><Relationship Id="rId13" Type="http://schemas.openxmlformats.org/officeDocument/2006/relationships/image" Target="../media/image25.png"/><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image" Target="../media/image24.png"/><Relationship Id="rId1" Type="http://schemas.openxmlformats.org/officeDocument/2006/relationships/tags" Target="../tags/tag95.xml"/></Relationships>
</file>

<file path=ppt/slides/_rels/slide12.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tags" Target="../tags/tag106.xml"/><Relationship Id="rId3" Type="http://schemas.openxmlformats.org/officeDocument/2006/relationships/image" Target="../media/image3.png"/><Relationship Id="rId2" Type="http://schemas.openxmlformats.org/officeDocument/2006/relationships/tags" Target="../tags/tag105.xml"/><Relationship Id="rId11" Type="http://schemas.openxmlformats.org/officeDocument/2006/relationships/notesSlide" Target="../notesSlides/notesSlide11.xml"/><Relationship Id="rId10" Type="http://schemas.openxmlformats.org/officeDocument/2006/relationships/slideLayout" Target="../slideLayouts/slideLayout7.xml"/><Relationship Id="rId1" Type="http://schemas.openxmlformats.org/officeDocument/2006/relationships/tags" Target="../tags/tag104.xml"/></Relationships>
</file>

<file path=ppt/slides/_rels/slide13.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image" Target="../media/image33.jpeg"/><Relationship Id="rId7" Type="http://schemas.openxmlformats.org/officeDocument/2006/relationships/image" Target="../media/image32.jpeg"/><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tags" Target="../tags/tag110.xml"/><Relationship Id="rId3" Type="http://schemas.openxmlformats.org/officeDocument/2006/relationships/image" Target="../media/image3.png"/><Relationship Id="rId2" Type="http://schemas.openxmlformats.org/officeDocument/2006/relationships/tags" Target="../tags/tag109.xml"/><Relationship Id="rId11" Type="http://schemas.openxmlformats.org/officeDocument/2006/relationships/slideLayout" Target="../slideLayouts/slideLayout7.xml"/><Relationship Id="rId10" Type="http://schemas.openxmlformats.org/officeDocument/2006/relationships/tags" Target="../tags/tag112.xml"/><Relationship Id="rId1" Type="http://schemas.openxmlformats.org/officeDocument/2006/relationships/tags" Target="../tags/tag108.xml"/></Relationships>
</file>

<file path=ppt/slides/_rels/slide14.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image" Target="../media/image37.jpeg"/><Relationship Id="rId7" Type="http://schemas.openxmlformats.org/officeDocument/2006/relationships/image" Target="../media/image36.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tags" Target="../tags/tag115.xml"/><Relationship Id="rId3" Type="http://schemas.openxmlformats.org/officeDocument/2006/relationships/image" Target="../media/image3.png"/><Relationship Id="rId2" Type="http://schemas.openxmlformats.org/officeDocument/2006/relationships/tags" Target="../tags/tag114.xml"/><Relationship Id="rId11" Type="http://schemas.openxmlformats.org/officeDocument/2006/relationships/slideLayout" Target="../slideLayouts/slideLayout7.xml"/><Relationship Id="rId10" Type="http://schemas.openxmlformats.org/officeDocument/2006/relationships/tags" Target="../tags/tag117.xml"/><Relationship Id="rId1" Type="http://schemas.openxmlformats.org/officeDocument/2006/relationships/tags" Target="../tags/tag113.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image" Target="../media/image1.png"/><Relationship Id="rId1" Type="http://schemas.openxmlformats.org/officeDocument/2006/relationships/tags" Target="../tags/tag118.xml"/></Relationships>
</file>

<file path=ppt/slides/_rels/slide2.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1" Type="http://schemas.openxmlformats.org/officeDocument/2006/relationships/notesSlide" Target="../notesSlides/notesSlide2.xml"/><Relationship Id="rId10" Type="http://schemas.openxmlformats.org/officeDocument/2006/relationships/slideLayout" Target="../slideLayouts/slideLayout7.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tags" Target="../tags/tag19.xml"/><Relationship Id="rId4" Type="http://schemas.openxmlformats.org/officeDocument/2006/relationships/image" Target="../media/image3.png"/><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image" Target="../media/image3.png"/><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png"/><Relationship Id="rId12" Type="http://schemas.openxmlformats.org/officeDocument/2006/relationships/notesSlide" Target="../notesSlides/notesSlide4.xml"/><Relationship Id="rId11" Type="http://schemas.openxmlformats.org/officeDocument/2006/relationships/slideLayout" Target="../slideLayouts/slideLayout7.xml"/><Relationship Id="rId10" Type="http://schemas.openxmlformats.org/officeDocument/2006/relationships/tags" Target="../tags/tag23.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image" Target="../media/image12.jpeg"/><Relationship Id="rId6" Type="http://schemas.openxmlformats.org/officeDocument/2006/relationships/tags" Target="../tags/tag26.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tags" Target="../tags/tag25.xml"/><Relationship Id="rId2" Type="http://schemas.openxmlformats.org/officeDocument/2006/relationships/image" Target="../media/image9.png"/><Relationship Id="rId14" Type="http://schemas.openxmlformats.org/officeDocument/2006/relationships/notesSlide" Target="../notesSlides/notesSlide5.xml"/><Relationship Id="rId13" Type="http://schemas.openxmlformats.org/officeDocument/2006/relationships/slideLayout" Target="../slideLayouts/slideLayout7.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image" Target="../media/image3.png"/><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image" Target="../media/image14.png"/><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13.jpeg"/><Relationship Id="rId13" Type="http://schemas.openxmlformats.org/officeDocument/2006/relationships/notesSlide" Target="../notesSlides/notesSlide6.xml"/><Relationship Id="rId12" Type="http://schemas.openxmlformats.org/officeDocument/2006/relationships/slideLayout" Target="../slideLayouts/slideLayout7.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0" Type="http://schemas.openxmlformats.org/officeDocument/2006/relationships/slideLayout" Target="../slideLayouts/slideLayout7.xml"/><Relationship Id="rId3" Type="http://schemas.openxmlformats.org/officeDocument/2006/relationships/tags" Target="../tags/tag40.xml"/><Relationship Id="rId29" Type="http://schemas.openxmlformats.org/officeDocument/2006/relationships/tags" Target="../tags/tag65.xml"/><Relationship Id="rId28" Type="http://schemas.openxmlformats.org/officeDocument/2006/relationships/tags" Target="../tags/tag64.xml"/><Relationship Id="rId27" Type="http://schemas.openxmlformats.org/officeDocument/2006/relationships/tags" Target="../tags/tag63.xml"/><Relationship Id="rId26" Type="http://schemas.openxmlformats.org/officeDocument/2006/relationships/image" Target="../media/image3.png"/><Relationship Id="rId25" Type="http://schemas.openxmlformats.org/officeDocument/2006/relationships/tags" Target="../tags/tag62.xml"/><Relationship Id="rId24" Type="http://schemas.openxmlformats.org/officeDocument/2006/relationships/tags" Target="../tags/tag61.xml"/><Relationship Id="rId23" Type="http://schemas.openxmlformats.org/officeDocument/2006/relationships/tags" Target="../tags/tag60.xml"/><Relationship Id="rId22" Type="http://schemas.openxmlformats.org/officeDocument/2006/relationships/tags" Target="../tags/tag59.xml"/><Relationship Id="rId21" Type="http://schemas.openxmlformats.org/officeDocument/2006/relationships/tags" Target="../tags/tag58.xml"/><Relationship Id="rId20" Type="http://schemas.openxmlformats.org/officeDocument/2006/relationships/tags" Target="../tags/tag57.xml"/><Relationship Id="rId2" Type="http://schemas.openxmlformats.org/officeDocument/2006/relationships/image" Target="../media/image15.png"/><Relationship Id="rId19" Type="http://schemas.openxmlformats.org/officeDocument/2006/relationships/tags" Target="../tags/tag56.xml"/><Relationship Id="rId18" Type="http://schemas.openxmlformats.org/officeDocument/2006/relationships/tags" Target="../tags/tag55.xml"/><Relationship Id="rId17" Type="http://schemas.openxmlformats.org/officeDocument/2006/relationships/tags" Target="../tags/tag54.xml"/><Relationship Id="rId16" Type="http://schemas.openxmlformats.org/officeDocument/2006/relationships/tags" Target="../tags/tag53.xml"/><Relationship Id="rId15" Type="http://schemas.openxmlformats.org/officeDocument/2006/relationships/tags" Target="../tags/tag52.xml"/><Relationship Id="rId14" Type="http://schemas.openxmlformats.org/officeDocument/2006/relationships/tags" Target="../tags/tag51.xml"/><Relationship Id="rId13" Type="http://schemas.openxmlformats.org/officeDocument/2006/relationships/tags" Target="../tags/tag50.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39.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image" Target="../media/image3.png"/><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image" Target="../media/image16.png"/><Relationship Id="rId10" Type="http://schemas.openxmlformats.org/officeDocument/2006/relationships/notesSlide" Target="../notesSlides/notesSlide7.xml"/><Relationship Id="rId1" Type="http://schemas.openxmlformats.org/officeDocument/2006/relationships/tags" Target="../tags/tag66.xml"/></Relationships>
</file>

<file path=ppt/slides/_rels/slide9.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image" Target="../media/image17.png"/><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3" Type="http://schemas.openxmlformats.org/officeDocument/2006/relationships/notesSlide" Target="../notesSlides/notesSlide8.xml"/><Relationship Id="rId22" Type="http://schemas.openxmlformats.org/officeDocument/2006/relationships/slideLayout" Target="../slideLayouts/slideLayout7.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image" Target="../media/image3.png"/><Relationship Id="rId19" Type="http://schemas.openxmlformats.org/officeDocument/2006/relationships/image" Target="../media/image19.jpeg"/><Relationship Id="rId18" Type="http://schemas.openxmlformats.org/officeDocument/2006/relationships/tags" Target="../tags/tag86.xml"/><Relationship Id="rId17" Type="http://schemas.openxmlformats.org/officeDocument/2006/relationships/tags" Target="../tags/tag85.xml"/><Relationship Id="rId16" Type="http://schemas.openxmlformats.org/officeDocument/2006/relationships/tags" Target="../tags/tag84.xml"/><Relationship Id="rId15" Type="http://schemas.openxmlformats.org/officeDocument/2006/relationships/tags" Target="../tags/tag83.xml"/><Relationship Id="rId14" Type="http://schemas.openxmlformats.org/officeDocument/2006/relationships/tags" Target="../tags/tag82.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image" Target="../media/image18.png"/><Relationship Id="rId1" Type="http://schemas.openxmlformats.org/officeDocument/2006/relationships/tags" Target="../tags/tag7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4" name="图片 3" descr="D:\Users\Administrator\Desktop\presentation[9.14]_01.pngpresentation[9.14]_01"/>
          <p:cNvPicPr>
            <a:picLocks noChangeAspect="1"/>
          </p:cNvPicPr>
          <p:nvPr>
            <p:custDataLst>
              <p:tags r:id="rId1"/>
            </p:custDataLst>
          </p:nvPr>
        </p:nvPicPr>
        <p:blipFill>
          <a:blip r:embed="rId2"/>
          <a:srcRect t="9428" b="15764"/>
          <a:stretch>
            <a:fillRect/>
          </a:stretch>
        </p:blipFill>
        <p:spPr>
          <a:xfrm>
            <a:off x="-22860" y="8890"/>
            <a:ext cx="12214860" cy="6856095"/>
          </a:xfrm>
          <a:prstGeom prst="rect">
            <a:avLst/>
          </a:prstGeom>
        </p:spPr>
      </p:pic>
      <p:sp>
        <p:nvSpPr>
          <p:cNvPr id="4097" name="文本框 3"/>
          <p:cNvSpPr txBox="1"/>
          <p:nvPr/>
        </p:nvSpPr>
        <p:spPr>
          <a:xfrm>
            <a:off x="742315" y="1711643"/>
            <a:ext cx="10747375" cy="1753235"/>
          </a:xfrm>
          <a:prstGeom prst="rect">
            <a:avLst/>
          </a:prstGeom>
          <a:noFill/>
          <a:ln w="9525">
            <a:noFill/>
          </a:ln>
        </p:spPr>
        <p:txBody>
          <a:bodyPr wrap="square" anchor="t" anchorCtr="0">
            <a:spAutoFit/>
          </a:bodyPr>
          <a:p>
            <a:pPr algn="ctr">
              <a:lnSpc>
                <a:spcPct val="150000"/>
              </a:lnSpc>
            </a:pPr>
            <a:r>
              <a:rPr lang="zh-CN" altLang="zh-CN" sz="3600" b="1">
                <a:latin typeface="Times New Roman" panose="02020603050405020304" charset="0"/>
                <a:ea typeface="微软雅黑" panose="020B0503020204020204" charset="-122"/>
              </a:rPr>
              <a:t>Near-surface atmospheric electric field changes through magnetic clouds via coronal mass ejections</a:t>
            </a:r>
            <a:endParaRPr lang="zh-CN" altLang="zh-CN" sz="3600" b="1">
              <a:latin typeface="Times New Roman" panose="02020603050405020304" charset="0"/>
              <a:ea typeface="微软雅黑" panose="020B0503020204020204" charset="-122"/>
            </a:endParaRPr>
          </a:p>
        </p:txBody>
      </p:sp>
      <p:sp>
        <p:nvSpPr>
          <p:cNvPr id="4098" name="文本框 99"/>
          <p:cNvSpPr txBox="1"/>
          <p:nvPr/>
        </p:nvSpPr>
        <p:spPr>
          <a:xfrm>
            <a:off x="222885" y="3712210"/>
            <a:ext cx="11779885" cy="1753235"/>
          </a:xfrm>
          <a:prstGeom prst="rect">
            <a:avLst/>
          </a:prstGeom>
          <a:noFill/>
          <a:ln w="9525">
            <a:noFill/>
          </a:ln>
        </p:spPr>
        <p:txBody>
          <a:bodyPr wrap="square" anchor="t" anchorCtr="0">
            <a:spAutoFit/>
          </a:bodyPr>
          <a:p>
            <a:pPr algn="ctr">
              <a:lnSpc>
                <a:spcPct val="200000"/>
              </a:lnSpc>
            </a:pPr>
            <a:r>
              <a:rPr lang="en-US" altLang="zh-CN" sz="1800" b="1">
                <a:latin typeface="Times New Roman" panose="02020603050405020304" charset="0"/>
                <a:ea typeface="宋体" panose="02010600030101010101" pitchFamily="2" charset="-122"/>
              </a:rPr>
              <a:t>Li </a:t>
            </a:r>
            <a:r>
              <a:rPr lang="en-US" altLang="zh-CN" sz="1800" b="1">
                <a:latin typeface="Times New Roman" panose="02020603050405020304" charset="0"/>
                <a:ea typeface="宋体" panose="02010600030101010101" pitchFamily="2" charset="-122"/>
                <a:sym typeface="+mn-ea"/>
              </a:rPr>
              <a:t>Lei </a:t>
            </a:r>
            <a:r>
              <a:rPr lang="en-US" altLang="zh-CN" sz="1800" b="1" baseline="30000">
                <a:latin typeface="Times New Roman" panose="02020603050405020304" charset="0"/>
                <a:ea typeface="宋体" panose="02010600030101010101" pitchFamily="2" charset="-122"/>
              </a:rPr>
              <a:t>1, 2</a:t>
            </a:r>
            <a:r>
              <a:rPr lang="en-US" altLang="zh-CN" sz="1800" b="1">
                <a:latin typeface="Times New Roman" panose="02020603050405020304" charset="0"/>
                <a:ea typeface="宋体" panose="02010600030101010101" pitchFamily="2" charset="-122"/>
              </a:rPr>
              <a:t>, Chen </a:t>
            </a:r>
            <a:r>
              <a:rPr lang="en-US" altLang="zh-CN" sz="1800" b="1">
                <a:latin typeface="Times New Roman" panose="02020603050405020304" charset="0"/>
                <a:ea typeface="宋体" panose="02010600030101010101" pitchFamily="2" charset="-122"/>
                <a:sym typeface="+mn-ea"/>
              </a:rPr>
              <a:t>Tao </a:t>
            </a:r>
            <a:r>
              <a:rPr lang="en-US" altLang="zh-CN" sz="1800" b="1">
                <a:latin typeface="Times New Roman" panose="02020603050405020304" charset="0"/>
                <a:ea typeface="宋体" panose="02010600030101010101" pitchFamily="2" charset="-122"/>
              </a:rPr>
              <a:t>* </a:t>
            </a:r>
            <a:r>
              <a:rPr lang="en-US" altLang="zh-CN" sz="1800" b="1" baseline="30000">
                <a:latin typeface="Times New Roman" panose="02020603050405020304" charset="0"/>
                <a:ea typeface="宋体" panose="02010600030101010101" pitchFamily="2" charset="-122"/>
              </a:rPr>
              <a:t>1</a:t>
            </a:r>
            <a:endParaRPr lang="en-US" altLang="zh-CN" sz="1800" b="1" baseline="30000">
              <a:latin typeface="Times New Roman" panose="02020603050405020304" charset="0"/>
              <a:ea typeface="宋体" panose="02010600030101010101" pitchFamily="2" charset="-122"/>
            </a:endParaRPr>
          </a:p>
          <a:p>
            <a:pPr algn="ctr">
              <a:lnSpc>
                <a:spcPct val="200000"/>
              </a:lnSpc>
            </a:pPr>
            <a:r>
              <a:rPr lang="en-US" altLang="zh-CN" sz="1800" b="1" baseline="30000">
                <a:latin typeface="Times New Roman" panose="02020603050405020304" charset="0"/>
                <a:ea typeface="宋体" panose="02010600030101010101" pitchFamily="2" charset="-122"/>
              </a:rPr>
              <a:t>1</a:t>
            </a:r>
            <a:r>
              <a:rPr lang="en-US" altLang="zh-CN" sz="1800" b="1">
                <a:latin typeface="Times New Roman" panose="02020603050405020304" charset="0"/>
                <a:ea typeface="宋体" panose="02010600030101010101" pitchFamily="2" charset="-122"/>
              </a:rPr>
              <a:t>(State Key Laboratory of Space Weather, National Space Science Center, Chinese Academy of Sciences, Beijing, China)</a:t>
            </a:r>
            <a:endParaRPr lang="en-US" altLang="en-US" sz="1800" b="1">
              <a:latin typeface="Times New Roman" panose="02020603050405020304" charset="0"/>
              <a:ea typeface="宋体" panose="02010600030101010101" pitchFamily="2" charset="-122"/>
            </a:endParaRPr>
          </a:p>
          <a:p>
            <a:pPr algn="ctr">
              <a:lnSpc>
                <a:spcPct val="200000"/>
              </a:lnSpc>
            </a:pPr>
            <a:r>
              <a:rPr lang="en-US" altLang="zh-CN" sz="1800" b="1" baseline="30000">
                <a:latin typeface="Times New Roman" panose="02020603050405020304" charset="0"/>
                <a:ea typeface="宋体" panose="02010600030101010101" pitchFamily="2" charset="-122"/>
              </a:rPr>
              <a:t>2</a:t>
            </a:r>
            <a:r>
              <a:rPr lang="en-US" altLang="zh-CN" sz="1800" b="1">
                <a:latin typeface="Times New Roman" panose="02020603050405020304" charset="0"/>
                <a:ea typeface="宋体" panose="02010600030101010101" pitchFamily="2" charset="-122"/>
              </a:rPr>
              <a:t>(College of Earth and Planetary Sciences, University of Chinese Academy of Sciences, Beijing, China)</a:t>
            </a:r>
            <a:endParaRPr lang="en-US" altLang="zh-CN" sz="1800" b="1">
              <a:latin typeface="Times New Roman" panose="02020603050405020304" charset="0"/>
              <a:ea typeface="宋体" panose="02010600030101010101" pitchFamily="2"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F:\Users\陈涛组员1\Desktop\磊不胖\A-paper-CME与电场\Geoscience Letters\第三次交稿\figure 5a-revised.pngfigure 5a-revised"/>
          <p:cNvPicPr>
            <a:picLocks noChangeAspect="1"/>
          </p:cNvPicPr>
          <p:nvPr>
            <p:custDataLst>
              <p:tags r:id="rId1"/>
            </p:custDataLst>
          </p:nvPr>
        </p:nvPicPr>
        <p:blipFill>
          <a:blip r:embed="rId2"/>
          <a:srcRect l="8" r="8"/>
          <a:stretch>
            <a:fillRect/>
          </a:stretch>
        </p:blipFill>
        <p:spPr>
          <a:xfrm>
            <a:off x="681355" y="1671320"/>
            <a:ext cx="4589145" cy="3811270"/>
          </a:xfrm>
          <a:prstGeom prst="rect">
            <a:avLst/>
          </a:prstGeom>
        </p:spPr>
      </p:pic>
      <p:pic>
        <p:nvPicPr>
          <p:cNvPr id="3" name="图片 2" descr="F:\Users\陈涛组员1\Desktop\磊不胖\A-paper-CME与电场\Geoscience Letters\第三次交稿\figure 5b-revised.pngfigure 5b-revised"/>
          <p:cNvPicPr>
            <a:picLocks noChangeAspect="1"/>
          </p:cNvPicPr>
          <p:nvPr>
            <p:custDataLst>
              <p:tags r:id="rId3"/>
            </p:custDataLst>
          </p:nvPr>
        </p:nvPicPr>
        <p:blipFill>
          <a:blip r:embed="rId4"/>
          <a:srcRect l="4179" r="185"/>
          <a:stretch>
            <a:fillRect/>
          </a:stretch>
        </p:blipFill>
        <p:spPr>
          <a:xfrm>
            <a:off x="6674485" y="1670050"/>
            <a:ext cx="4789805" cy="3812540"/>
          </a:xfrm>
          <a:prstGeom prst="rect">
            <a:avLst/>
          </a:prstGeom>
        </p:spPr>
      </p:pic>
      <p:sp>
        <p:nvSpPr>
          <p:cNvPr id="4" name="文本框 3"/>
          <p:cNvSpPr txBox="1"/>
          <p:nvPr/>
        </p:nvSpPr>
        <p:spPr>
          <a:xfrm>
            <a:off x="247650" y="749300"/>
            <a:ext cx="11848465" cy="922020"/>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sz="1800">
                <a:latin typeface="Times New Roman" panose="02020603050405020304" charset="0"/>
                <a:cs typeface="Times New Roman" panose="02020603050405020304" charset="0"/>
                <a:sym typeface="+mn-ea"/>
              </a:rPr>
              <a:t>Segments of anomalous variations in the electric field at 2 stations were selected for the study (</a:t>
            </a:r>
            <a:r>
              <a:rPr lang="en-US" sz="1800">
                <a:latin typeface="Times New Roman" panose="02020603050405020304" charset="0"/>
                <a:cs typeface="Times New Roman" panose="02020603050405020304" charset="0"/>
                <a:sym typeface="+mn-ea"/>
              </a:rPr>
              <a:t>from</a:t>
            </a:r>
            <a:r>
              <a:rPr sz="1800">
                <a:latin typeface="Times New Roman" panose="02020603050405020304" charset="0"/>
                <a:cs typeface="Times New Roman" panose="02020603050405020304" charset="0"/>
                <a:sym typeface="+mn-ea"/>
              </a:rPr>
              <a:t> </a:t>
            </a:r>
            <a:r>
              <a:rPr sz="1800">
                <a:latin typeface="Times New Roman" panose="02020603050405020304" charset="0"/>
                <a:cs typeface="Times New Roman" panose="02020603050405020304" charset="0"/>
                <a:sym typeface="+mn-ea"/>
              </a:rPr>
              <a:t>initial decrease to return back to normal level</a:t>
            </a:r>
            <a:r>
              <a:rPr sz="1800">
                <a:latin typeface="Times New Roman" panose="02020603050405020304" charset="0"/>
                <a:cs typeface="Times New Roman" panose="02020603050405020304" charset="0"/>
                <a:sym typeface="+mn-ea"/>
              </a:rPr>
              <a:t>)</a:t>
            </a:r>
            <a:endParaRPr sz="1800">
              <a:latin typeface="Times New Roman" panose="02020603050405020304" charset="0"/>
              <a:cs typeface="Times New Roman" panose="02020603050405020304" charset="0"/>
              <a:sym typeface="+mn-ea"/>
            </a:endParaRPr>
          </a:p>
        </p:txBody>
      </p:sp>
      <p:sp>
        <p:nvSpPr>
          <p:cNvPr id="9221" name="文本框 3"/>
          <p:cNvSpPr txBox="1"/>
          <p:nvPr>
            <p:custDataLst>
              <p:tags r:id="rId5"/>
            </p:custDataLst>
          </p:nvPr>
        </p:nvSpPr>
        <p:spPr>
          <a:xfrm>
            <a:off x="984250" y="310515"/>
            <a:ext cx="9144000" cy="398780"/>
          </a:xfrm>
          <a:prstGeom prst="rect">
            <a:avLst/>
          </a:prstGeom>
          <a:noFill/>
          <a:ln w="9525">
            <a:noFill/>
          </a:ln>
        </p:spPr>
        <p:txBody>
          <a:bodyPr wrap="square" anchor="t" anchorCtr="0">
            <a:spAutoFit/>
          </a:bodyPr>
          <a:p>
            <a:pPr defTabSz="914400" fontAlgn="base">
              <a:spcBef>
                <a:spcPct val="0"/>
              </a:spcBef>
              <a:spcAft>
                <a:spcPct val="0"/>
              </a:spcAft>
              <a:buFont typeface="Arial" panose="020B0604020202020204" pitchFamily="34" charset="0"/>
              <a:buNone/>
            </a:pPr>
            <a:r>
              <a:rPr lang="en-US" altLang="zh-CN" sz="2000" b="1">
                <a:latin typeface="Times New Roman" panose="02020603050405020304" charset="0"/>
                <a:sym typeface="+mn-ea"/>
              </a:rPr>
              <a:t>Variation of atmospheric electric field during a CME event</a:t>
            </a:r>
            <a:endParaRPr lang="en-US" altLang="zh-CN" sz="2000" b="1">
              <a:latin typeface="Times New Roman" panose="02020603050405020304" charset="0"/>
              <a:ea typeface="微软雅黑" panose="020B0503020204020204" charset="-122"/>
            </a:endParaRPr>
          </a:p>
        </p:txBody>
      </p:sp>
      <p:pic>
        <p:nvPicPr>
          <p:cNvPr id="7" name="图片 6" descr="D:\Users\Administrator\Desktop\图片2.png图片2"/>
          <p:cNvPicPr>
            <a:picLocks noChangeAspect="1"/>
          </p:cNvPicPr>
          <p:nvPr>
            <p:custDataLst>
              <p:tags r:id="rId6"/>
            </p:custDataLst>
          </p:nvPr>
        </p:nvPicPr>
        <p:blipFill>
          <a:blip r:embed="rId7"/>
          <a:srcRect t="2889" r="89143" b="83036"/>
          <a:stretch>
            <a:fillRect/>
          </a:stretch>
        </p:blipFill>
        <p:spPr>
          <a:xfrm>
            <a:off x="247650" y="124460"/>
            <a:ext cx="795020" cy="773430"/>
          </a:xfrm>
          <a:prstGeom prst="rect">
            <a:avLst/>
          </a:prstGeom>
        </p:spPr>
      </p:pic>
      <p:sp>
        <p:nvSpPr>
          <p:cNvPr id="8" name="文本框 7"/>
          <p:cNvSpPr txBox="1"/>
          <p:nvPr>
            <p:custDataLst>
              <p:tags r:id="rId8"/>
            </p:custDataLst>
          </p:nvPr>
        </p:nvSpPr>
        <p:spPr>
          <a:xfrm>
            <a:off x="402590" y="195580"/>
            <a:ext cx="442595" cy="645160"/>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3</a:t>
            </a:r>
            <a:endParaRPr lang="en-US" altLang="zh-CN" sz="3600" b="1" dirty="0">
              <a:solidFill>
                <a:schemeClr val="bg1"/>
              </a:solidFill>
              <a:latin typeface="Times New Roman" panose="02020603050405020304" charset="0"/>
              <a:sym typeface="+mn-ea"/>
            </a:endParaRPr>
          </a:p>
        </p:txBody>
      </p:sp>
      <p:sp>
        <p:nvSpPr>
          <p:cNvPr id="5" name="文本框 4"/>
          <p:cNvSpPr txBox="1"/>
          <p:nvPr/>
        </p:nvSpPr>
        <p:spPr>
          <a:xfrm>
            <a:off x="82550" y="5482590"/>
            <a:ext cx="6013450" cy="1337945"/>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sz="1800">
                <a:latin typeface="Times New Roman" panose="02020603050405020304" charset="0"/>
                <a:cs typeface="Times New Roman" panose="02020603050405020304" charset="0"/>
                <a:sym typeface="+mn-ea"/>
              </a:rPr>
              <a:t>The highest correlation is found at lag=0 min, indicating that the anomalous changes in the electric field at the 2 stations are synchronized without time delay.</a:t>
            </a:r>
            <a:endParaRPr sz="1800">
              <a:latin typeface="Times New Roman" panose="02020603050405020304" charset="0"/>
              <a:cs typeface="Times New Roman" panose="02020603050405020304" charset="0"/>
              <a:sym typeface="+mn-ea"/>
            </a:endParaRPr>
          </a:p>
        </p:txBody>
      </p:sp>
      <p:sp>
        <p:nvSpPr>
          <p:cNvPr id="6" name="文本框 5"/>
          <p:cNvSpPr txBox="1"/>
          <p:nvPr/>
        </p:nvSpPr>
        <p:spPr>
          <a:xfrm>
            <a:off x="6133465" y="5633085"/>
            <a:ext cx="5863590" cy="922020"/>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lang="en-US" sz="1800">
                <a:latin typeface="Times New Roman" panose="02020603050405020304" charset="0"/>
                <a:cs typeface="Times New Roman" panose="02020603050405020304" charset="0"/>
                <a:sym typeface="+mn-ea"/>
              </a:rPr>
              <a:t>A</a:t>
            </a:r>
            <a:r>
              <a:rPr sz="1800">
                <a:latin typeface="Times New Roman" panose="02020603050405020304" charset="0"/>
                <a:cs typeface="Times New Roman" panose="02020603050405020304" charset="0"/>
                <a:sym typeface="+mn-ea"/>
              </a:rPr>
              <a:t> good linear correlation between anomaly segment</a:t>
            </a:r>
            <a:r>
              <a:rPr lang="en-US" sz="1800">
                <a:latin typeface="Times New Roman" panose="02020603050405020304" charset="0"/>
                <a:cs typeface="Times New Roman" panose="02020603050405020304" charset="0"/>
                <a:sym typeface="+mn-ea"/>
              </a:rPr>
              <a:t>s</a:t>
            </a:r>
            <a:r>
              <a:rPr sz="1800">
                <a:latin typeface="Times New Roman" panose="02020603050405020304" charset="0"/>
                <a:cs typeface="Times New Roman" panose="02020603050405020304" charset="0"/>
                <a:sym typeface="+mn-ea"/>
              </a:rPr>
              <a:t> in </a:t>
            </a:r>
            <a:r>
              <a:rPr lang="en-US" sz="1800">
                <a:latin typeface="Times New Roman" panose="02020603050405020304" charset="0"/>
                <a:cs typeface="Times New Roman" panose="02020603050405020304" charset="0"/>
                <a:sym typeface="+mn-ea"/>
              </a:rPr>
              <a:t>atmospheric</a:t>
            </a:r>
            <a:r>
              <a:rPr sz="1800">
                <a:latin typeface="Times New Roman" panose="02020603050405020304" charset="0"/>
                <a:cs typeface="Times New Roman" panose="02020603050405020304" charset="0"/>
                <a:sym typeface="+mn-ea"/>
              </a:rPr>
              <a:t> electric field </a:t>
            </a:r>
            <a:r>
              <a:rPr lang="en-US" sz="1800">
                <a:latin typeface="Times New Roman" panose="02020603050405020304" charset="0"/>
                <a:cs typeface="Times New Roman" panose="02020603050405020304" charset="0"/>
                <a:sym typeface="+mn-ea"/>
              </a:rPr>
              <a:t>for</a:t>
            </a:r>
            <a:r>
              <a:rPr sz="1800">
                <a:latin typeface="Times New Roman" panose="02020603050405020304" charset="0"/>
                <a:cs typeface="Times New Roman" panose="02020603050405020304" charset="0"/>
                <a:sym typeface="+mn-ea"/>
              </a:rPr>
              <a:t> the</a:t>
            </a:r>
            <a:r>
              <a:rPr lang="en-US" sz="1800">
                <a:latin typeface="Times New Roman" panose="02020603050405020304" charset="0"/>
                <a:cs typeface="Times New Roman" panose="02020603050405020304" charset="0"/>
                <a:sym typeface="+mn-ea"/>
              </a:rPr>
              <a:t>s</a:t>
            </a:r>
            <a:r>
              <a:rPr lang="en-US" sz="1800">
                <a:latin typeface="Times New Roman" panose="02020603050405020304" charset="0"/>
                <a:cs typeface="Times New Roman" panose="02020603050405020304" charset="0"/>
                <a:sym typeface="+mn-ea"/>
              </a:rPr>
              <a:t>e</a:t>
            </a:r>
            <a:r>
              <a:rPr sz="1800">
                <a:latin typeface="Times New Roman" panose="02020603050405020304" charset="0"/>
                <a:cs typeface="Times New Roman" panose="02020603050405020304" charset="0"/>
                <a:sym typeface="+mn-ea"/>
              </a:rPr>
              <a:t> 2 stations.</a:t>
            </a:r>
            <a:endParaRPr sz="1800">
              <a:latin typeface="Times New Roman" panose="02020603050405020304" charset="0"/>
              <a:cs typeface="Times New Roman" panose="02020603050405020304" charset="0"/>
              <a:sym typeface="+mn-ea"/>
            </a:endParaRPr>
          </a:p>
        </p:txBody>
      </p:sp>
    </p:spTree>
    <p:custDataLst>
      <p:tags r:id="rId9"/>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21" name="文本框 3"/>
          <p:cNvSpPr txBox="1"/>
          <p:nvPr>
            <p:custDataLst>
              <p:tags r:id="rId1"/>
            </p:custDataLst>
          </p:nvPr>
        </p:nvSpPr>
        <p:spPr>
          <a:xfrm>
            <a:off x="984250" y="310515"/>
            <a:ext cx="9144000" cy="398780"/>
          </a:xfrm>
          <a:prstGeom prst="rect">
            <a:avLst/>
          </a:prstGeom>
          <a:noFill/>
          <a:ln w="9525">
            <a:noFill/>
          </a:ln>
        </p:spPr>
        <p:txBody>
          <a:bodyPr wrap="square" anchor="t" anchorCtr="0">
            <a:spAutoFit/>
          </a:bodyPr>
          <a:p>
            <a:pPr defTabSz="914400" fontAlgn="base">
              <a:spcBef>
                <a:spcPct val="0"/>
              </a:spcBef>
              <a:spcAft>
                <a:spcPct val="0"/>
              </a:spcAft>
              <a:buFont typeface="Arial" panose="020B0604020202020204" pitchFamily="34" charset="0"/>
              <a:buNone/>
            </a:pPr>
            <a:r>
              <a:rPr altLang="zh-CN" sz="2000" b="1">
                <a:latin typeface="Times New Roman" panose="02020603050405020304" charset="0"/>
                <a:sym typeface="+mn-ea"/>
              </a:rPr>
              <a:t>Summary of atmospheric electric field changed by </a:t>
            </a:r>
            <a:r>
              <a:rPr lang="en-US" sz="2000" b="1">
                <a:latin typeface="Times New Roman" panose="02020603050405020304" charset="0"/>
                <a:sym typeface="+mn-ea"/>
              </a:rPr>
              <a:t>CME</a:t>
            </a:r>
            <a:r>
              <a:rPr altLang="zh-CN" sz="2000" b="1">
                <a:latin typeface="Times New Roman" panose="02020603050405020304" charset="0"/>
                <a:sym typeface="+mn-ea"/>
              </a:rPr>
              <a:t>s</a:t>
            </a:r>
            <a:endParaRPr lang="en-US" altLang="zh-CN" sz="2000" b="1">
              <a:latin typeface="Times New Roman" panose="02020603050405020304" charset="0"/>
              <a:ea typeface="微软雅黑" panose="020B0503020204020204" charset="-122"/>
            </a:endParaRPr>
          </a:p>
        </p:txBody>
      </p:sp>
      <p:pic>
        <p:nvPicPr>
          <p:cNvPr id="7" name="图片 6" descr="D:\Users\Administrator\Desktop\图片2.png图片2"/>
          <p:cNvPicPr>
            <a:picLocks noChangeAspect="1"/>
          </p:cNvPicPr>
          <p:nvPr>
            <p:custDataLst>
              <p:tags r:id="rId2"/>
            </p:custDataLst>
          </p:nvPr>
        </p:nvPicPr>
        <p:blipFill>
          <a:blip r:embed="rId3"/>
          <a:srcRect t="2889" r="89143" b="83036"/>
          <a:stretch>
            <a:fillRect/>
          </a:stretch>
        </p:blipFill>
        <p:spPr>
          <a:xfrm>
            <a:off x="247650" y="124460"/>
            <a:ext cx="795020" cy="773430"/>
          </a:xfrm>
          <a:prstGeom prst="rect">
            <a:avLst/>
          </a:prstGeom>
        </p:spPr>
      </p:pic>
      <p:sp>
        <p:nvSpPr>
          <p:cNvPr id="8" name="文本框 7"/>
          <p:cNvSpPr txBox="1"/>
          <p:nvPr>
            <p:custDataLst>
              <p:tags r:id="rId4"/>
            </p:custDataLst>
          </p:nvPr>
        </p:nvSpPr>
        <p:spPr>
          <a:xfrm>
            <a:off x="402590" y="195580"/>
            <a:ext cx="442595" cy="645160"/>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4</a:t>
            </a:r>
            <a:endParaRPr lang="en-US" altLang="zh-CN" sz="3600" b="1" dirty="0">
              <a:solidFill>
                <a:schemeClr val="bg1"/>
              </a:solidFill>
              <a:latin typeface="Times New Roman" panose="02020603050405020304" charset="0"/>
              <a:sym typeface="+mn-ea"/>
            </a:endParaRPr>
          </a:p>
        </p:txBody>
      </p:sp>
      <p:pic>
        <p:nvPicPr>
          <p:cNvPr id="2" name="图片 1"/>
          <p:cNvPicPr>
            <a:picLocks noChangeAspect="1"/>
          </p:cNvPicPr>
          <p:nvPr>
            <p:custDataLst>
              <p:tags r:id="rId5"/>
            </p:custDataLst>
          </p:nvPr>
        </p:nvPicPr>
        <p:blipFill>
          <a:blip r:embed="rId6"/>
          <a:stretch>
            <a:fillRect/>
          </a:stretch>
        </p:blipFill>
        <p:spPr>
          <a:xfrm>
            <a:off x="304800" y="897890"/>
            <a:ext cx="4779010" cy="3305175"/>
          </a:xfrm>
          <a:prstGeom prst="rect">
            <a:avLst/>
          </a:prstGeom>
        </p:spPr>
      </p:pic>
      <mc:AlternateContent xmlns:mc="http://schemas.openxmlformats.org/markup-compatibility/2006">
        <mc:Choice xmlns:a14="http://schemas.microsoft.com/office/drawing/2010/main" Requires="a14">
          <p:sp>
            <p:nvSpPr>
              <p:cNvPr id="3" name="文本框 2"/>
              <p:cNvSpPr txBox="1"/>
              <p:nvPr/>
            </p:nvSpPr>
            <p:spPr>
              <a:xfrm>
                <a:off x="594296" y="4260469"/>
                <a:ext cx="4692015" cy="609600"/>
              </a:xfrm>
              <a:prstGeom prst="rect">
                <a:avLst/>
              </a:prstGeom>
              <a:noFill/>
            </p:spPr>
            <p:txBody>
              <a:bodyPr wrap="none" rtlCol="0" anchor="t">
                <a:spAutoFit/>
              </a:bodyPr>
              <a:p>
                <a:pPr algn="l"/>
                <a14:m>
                  <m:oMathPara xmlns:m="http://schemas.openxmlformats.org/officeDocument/2006/math">
                    <m:oMathParaPr>
                      <m:jc m:val="centerGroup"/>
                    </m:oMathParaPr>
                    <m:oMath xmlns:m="http://schemas.openxmlformats.org/officeDocument/2006/math">
                      <m:r>
                        <a:rPr lang="en-US" altLang="zh-CN" i="1">
                          <a:latin typeface="Cambria Math" panose="02040503050406030204" charset="0"/>
                          <a:cs typeface="Cambria Math" panose="02040503050406030204" charset="0"/>
                        </a:rPr>
                        <m:t>𝐼</m:t>
                      </m:r>
                      <m:r>
                        <a:rPr lang="en-US" altLang="zh-CN" i="1" baseline="-25000">
                          <a:latin typeface="Cambria Math" panose="02040503050406030204" charset="0"/>
                          <a:cs typeface="Cambria Math" panose="02040503050406030204" charset="0"/>
                        </a:rPr>
                        <m:t>𝑎𝑖𝑟</m:t>
                      </m:r>
                      <m:r>
                        <a:rPr lang="en-US" altLang="zh-CN" i="1" baseline="-25000">
                          <a:latin typeface="Cambria Math" panose="02040503050406030204" charset="0"/>
                          <a:cs typeface="Cambria Math" panose="02040503050406030204" charset="0"/>
                        </a:rPr>
                        <m:t>−</m:t>
                      </m:r>
                      <m:r>
                        <a:rPr lang="en-US" altLang="zh-CN" i="1" baseline="-25000">
                          <a:latin typeface="Cambria Math" panose="02040503050406030204" charset="0"/>
                          <a:cs typeface="Cambria Math" panose="02040503050406030204" charset="0"/>
                        </a:rPr>
                        <m:t>𝑒𝑎𝑟𝑡ℎ</m:t>
                      </m:r>
                      <m:r>
                        <a:rPr lang="en-US" altLang="zh-CN" i="1">
                          <a:latin typeface="Cambria Math" panose="02040503050406030204" charset="0"/>
                          <a:cs typeface="Cambria Math" panose="02040503050406030204" charset="0"/>
                        </a:rPr>
                        <m:t>=</m:t>
                      </m:r>
                      <m:f>
                        <m:fPr>
                          <m:ctrlPr>
                            <a:rPr lang="en-US" altLang="zh-CN" i="1">
                              <a:latin typeface="Cambria Math" panose="02040503050406030204" charset="0"/>
                              <a:cs typeface="Cambria Math" panose="02040503050406030204" charset="0"/>
                            </a:rPr>
                          </m:ctrlPr>
                        </m:fPr>
                        <m:num>
                          <m:r>
                            <a:rPr lang="en-US" altLang="zh-CN" i="1">
                              <a:latin typeface="Cambria Math" panose="02040503050406030204" charset="0"/>
                              <a:cs typeface="Cambria Math" panose="02040503050406030204" charset="0"/>
                            </a:rPr>
                            <m:t>𝐼</m:t>
                          </m:r>
                          <m:r>
                            <a:rPr lang="en-US" altLang="zh-CN" i="1" baseline="-25000">
                              <a:latin typeface="Cambria Math" panose="02040503050406030204" charset="0"/>
                              <a:cs typeface="Cambria Math" panose="02040503050406030204" charset="0"/>
                            </a:rPr>
                            <m:t>0</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2</m:t>
                          </m:r>
                        </m:num>
                        <m:den>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1</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2</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3</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𝑟</m:t>
                          </m:r>
                        </m:den>
                      </m:f>
                      <m:r>
                        <a:rPr lang="en-US" altLang="zh-CN" i="1">
                          <a:latin typeface="Cambria Math" panose="02040503050406030204" charset="0"/>
                          <a:cs typeface="Cambria Math" panose="02040503050406030204" charset="0"/>
                        </a:rPr>
                        <m:t>≈</m:t>
                      </m:r>
                      <m:f>
                        <m:fPr>
                          <m:ctrlPr>
                            <a:rPr lang="en-US" altLang="zh-CN" i="1">
                              <a:latin typeface="Cambria Math" panose="02040503050406030204" charset="0"/>
                              <a:cs typeface="Cambria Math" panose="02040503050406030204" charset="0"/>
                            </a:rPr>
                          </m:ctrlPr>
                        </m:fPr>
                        <m:num>
                          <m:r>
                            <a:rPr lang="en-US" altLang="zh-CN" i="1">
                              <a:latin typeface="Cambria Math" panose="02040503050406030204" charset="0"/>
                              <a:cs typeface="Cambria Math" panose="02040503050406030204" charset="0"/>
                            </a:rPr>
                            <m:t>𝐼</m:t>
                          </m:r>
                          <m:r>
                            <a:rPr lang="en-US" altLang="zh-CN" i="1" baseline="-25000">
                              <a:latin typeface="Cambria Math" panose="02040503050406030204" charset="0"/>
                              <a:cs typeface="Cambria Math" panose="02040503050406030204" charset="0"/>
                            </a:rPr>
                            <m:t>0</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2</m:t>
                          </m:r>
                        </m:num>
                        <m:den>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1</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2</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3</m:t>
                          </m:r>
                        </m:den>
                      </m:f>
                    </m:oMath>
                  </m:oMathPara>
                </a14:m>
                <a:endParaRPr lang="zh-CN" altLang="en-US"/>
              </a:p>
            </p:txBody>
          </p:sp>
        </mc:Choice>
        <mc:Fallback>
          <p:sp>
            <p:nvSpPr>
              <p:cNvPr id="3" name="文本框 2"/>
              <p:cNvSpPr txBox="1">
                <a:spLocks noRot="1" noChangeAspect="1" noMove="1" noResize="1" noEditPoints="1" noAdjustHandles="1" noChangeArrowheads="1" noChangeShapeType="1" noTextEdit="1"/>
              </p:cNvSpPr>
              <p:nvPr/>
            </p:nvSpPr>
            <p:spPr>
              <a:xfrm>
                <a:off x="594296" y="4260469"/>
                <a:ext cx="4692015" cy="609600"/>
              </a:xfrm>
              <a:prstGeom prst="rect">
                <a:avLst/>
              </a:prstGeom>
              <a:blipFill rotWithShape="1">
                <a:blip r:embed="rId7"/>
                <a:stretch>
                  <a:fillRect l="-12" t="-42" r="12" b="42"/>
                </a:stretch>
              </a:blipFill>
            </p:spPr>
            <p:txBody>
              <a:bodyPr/>
              <a:lstStyle/>
              <a:p>
                <a:r>
                  <a:rPr lang="zh-CN" altLang="en-US">
                    <a:noFill/>
                  </a:rPr>
                  <a:t> </a:t>
                </a:r>
              </a:p>
            </p:txBody>
          </p:sp>
        </mc:Fallback>
      </mc:AlternateContent>
      <p:sp>
        <p:nvSpPr>
          <p:cNvPr id="4" name="文本框 3"/>
          <p:cNvSpPr txBox="1"/>
          <p:nvPr/>
        </p:nvSpPr>
        <p:spPr>
          <a:xfrm>
            <a:off x="346710" y="4869815"/>
            <a:ext cx="5089525" cy="1753235"/>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sz="1800">
                <a:latin typeface="Times New Roman" panose="02020603050405020304" charset="0"/>
                <a:cs typeface="Times New Roman" panose="02020603050405020304" charset="0"/>
                <a:sym typeface="+mn-ea"/>
              </a:rPr>
              <a:t>Coronal mass ejections generate magnetic clouds, which block the incoming galactic cosmic rays, causing the atmospheric conductivity to decrease and the atmospheric resistance to increase.</a:t>
            </a:r>
            <a:endParaRPr sz="1800">
              <a:latin typeface="Times New Roman" panose="02020603050405020304" charset="0"/>
              <a:cs typeface="Times New Roman" panose="02020603050405020304" charset="0"/>
              <a:sym typeface="+mn-ea"/>
            </a:endParaRPr>
          </a:p>
        </p:txBody>
      </p:sp>
      <p:sp>
        <p:nvSpPr>
          <p:cNvPr id="5" name="文本框 4"/>
          <p:cNvSpPr txBox="1"/>
          <p:nvPr/>
        </p:nvSpPr>
        <p:spPr>
          <a:xfrm>
            <a:off x="5264785" y="977900"/>
            <a:ext cx="6771640" cy="1337945"/>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sz="1800">
                <a:latin typeface="Times New Roman" panose="02020603050405020304" charset="0"/>
                <a:cs typeface="Times New Roman" panose="02020603050405020304" charset="0"/>
                <a:sym typeface="+mn-ea"/>
              </a:rPr>
              <a:t>Which segment has relatively more resistance increase?</a:t>
            </a:r>
            <a:endParaRPr sz="1800">
              <a:latin typeface="Times New Roman" panose="02020603050405020304" charset="0"/>
              <a:cs typeface="Times New Roman" panose="02020603050405020304" charset="0"/>
              <a:sym typeface="+mn-ea"/>
            </a:endParaRPr>
          </a:p>
          <a:p>
            <a:pPr lvl="0" indent="457200" algn="l">
              <a:lnSpc>
                <a:spcPct val="150000"/>
              </a:lnSpc>
              <a:spcBef>
                <a:spcPts val="0"/>
              </a:spcBef>
              <a:spcAft>
                <a:spcPts val="0"/>
              </a:spcAft>
              <a:buClrTx/>
              <a:buSzTx/>
              <a:buFontTx/>
            </a:pPr>
            <a:r>
              <a:rPr lang="en-US" sz="1800">
                <a:latin typeface="Times New Roman" panose="02020603050405020304" charset="0"/>
                <a:cs typeface="Times New Roman" panose="02020603050405020304" charset="0"/>
                <a:sym typeface="+mn-ea"/>
              </a:rPr>
              <a:t>i</a:t>
            </a:r>
            <a:r>
              <a:rPr lang="en-US" sz="1800">
                <a:latin typeface="Times New Roman" panose="02020603050405020304" charset="0"/>
                <a:cs typeface="Times New Roman" panose="02020603050405020304" charset="0"/>
                <a:sym typeface="+mn-ea"/>
              </a:rPr>
              <a:t>. If atmospheric conductivity decreases uniformly with altitude, then </a:t>
            </a:r>
            <a:endParaRPr lang="en-US" sz="1800">
              <a:latin typeface="Times New Roman" panose="02020603050405020304" charset="0"/>
              <a:cs typeface="Times New Roman" panose="02020603050405020304" charset="0"/>
              <a:sym typeface="+mn-ea"/>
            </a:endParaRPr>
          </a:p>
        </p:txBody>
      </p:sp>
      <mc:AlternateContent xmlns:mc="http://schemas.openxmlformats.org/markup-compatibility/2006">
        <mc:Choice xmlns:a14="http://schemas.microsoft.com/office/drawing/2010/main" Requires="a14">
          <p:sp>
            <p:nvSpPr>
              <p:cNvPr id="6" name="文本框 5"/>
              <p:cNvSpPr txBox="1"/>
              <p:nvPr>
                <p:custDataLst>
                  <p:tags r:id="rId8"/>
                </p:custDataLst>
              </p:nvPr>
            </p:nvSpPr>
            <p:spPr>
              <a:xfrm>
                <a:off x="5708586" y="1768094"/>
                <a:ext cx="3781425" cy="609600"/>
              </a:xfrm>
              <a:prstGeom prst="rect">
                <a:avLst/>
              </a:prstGeom>
              <a:noFill/>
            </p:spPr>
            <p:txBody>
              <a:bodyPr wrap="none" rtlCol="0" anchor="t">
                <a:spAutoFit/>
              </a:bodyPr>
              <a:p>
                <a:pPr algn="l"/>
                <a14:m>
                  <m:oMathPara xmlns:m="http://schemas.openxmlformats.org/officeDocument/2006/math">
                    <m:oMathParaPr>
                      <m:jc m:val="centerGroup"/>
                    </m:oMathParaPr>
                    <m:oMath xmlns:m="http://schemas.openxmlformats.org/officeDocument/2006/math">
                      <m:r>
                        <a:rPr lang="en-US" altLang="zh-CN" i="1">
                          <a:latin typeface="Cambria Math" panose="02040503050406030204" charset="0"/>
                          <a:cs typeface="Cambria Math" panose="02040503050406030204" charset="0"/>
                        </a:rPr>
                        <m:t>𝐼</m:t>
                      </m:r>
                      <m:r>
                        <a:rPr lang="en-US" altLang="zh-CN" i="1" baseline="-25000">
                          <a:latin typeface="Cambria Math" panose="02040503050406030204" charset="0"/>
                          <a:cs typeface="Cambria Math" panose="02040503050406030204" charset="0"/>
                        </a:rPr>
                        <m:t>𝑎𝑖𝑟</m:t>
                      </m:r>
                      <m:r>
                        <a:rPr lang="en-US" altLang="zh-CN" i="1" baseline="-25000">
                          <a:latin typeface="Cambria Math" panose="02040503050406030204" charset="0"/>
                          <a:cs typeface="Cambria Math" panose="02040503050406030204" charset="0"/>
                        </a:rPr>
                        <m:t>−</m:t>
                      </m:r>
                      <m:r>
                        <a:rPr lang="en-US" altLang="zh-CN" i="1" baseline="-25000">
                          <a:latin typeface="Cambria Math" panose="02040503050406030204" charset="0"/>
                          <a:cs typeface="Cambria Math" panose="02040503050406030204" charset="0"/>
                        </a:rPr>
                        <m:t>𝑒𝑎𝑟𝑡ℎ</m:t>
                      </m:r>
                      <m:r>
                        <a:rPr lang="en-US" altLang="zh-CN" i="1">
                          <a:latin typeface="Cambria Math" panose="02040503050406030204" charset="0"/>
                          <a:cs typeface="Cambria Math" panose="02040503050406030204" charset="0"/>
                        </a:rPr>
                        <m:t>=</m:t>
                      </m:r>
                      <m:f>
                        <m:fPr>
                          <m:ctrlPr>
                            <a:rPr lang="en-US" altLang="zh-CN" i="1">
                              <a:latin typeface="Cambria Math" panose="02040503050406030204" charset="0"/>
                              <a:cs typeface="Cambria Math" panose="02040503050406030204" charset="0"/>
                            </a:rPr>
                          </m:ctrlPr>
                        </m:fPr>
                        <m:num>
                          <m:r>
                            <a:rPr lang="en-US" altLang="zh-CN" i="1">
                              <a:latin typeface="Cambria Math" panose="02040503050406030204" charset="0"/>
                              <a:cs typeface="Cambria Math" panose="02040503050406030204" charset="0"/>
                            </a:rPr>
                            <m:t>𝐼</m:t>
                          </m:r>
                          <m:r>
                            <a:rPr lang="en-US" altLang="zh-CN" i="1" baseline="-25000">
                              <a:latin typeface="Cambria Math" panose="02040503050406030204" charset="0"/>
                              <a:cs typeface="Cambria Math" panose="02040503050406030204" charset="0"/>
                            </a:rPr>
                            <m:t>0</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2</m:t>
                          </m:r>
                        </m:num>
                        <m:den>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1</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2</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𝑅</m:t>
                          </m:r>
                          <m:r>
                            <a:rPr lang="en-US" altLang="zh-CN" i="1" baseline="-25000">
                              <a:latin typeface="Cambria Math" panose="02040503050406030204" charset="0"/>
                              <a:cs typeface="Cambria Math" panose="02040503050406030204" charset="0"/>
                            </a:rPr>
                            <m:t>3</m:t>
                          </m:r>
                        </m:den>
                      </m:f>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𝑐𝑜𝑛𝑠𝑡𝑎𝑛𝑡</m:t>
                      </m:r>
                    </m:oMath>
                  </m:oMathPara>
                </a14:m>
                <a:endParaRPr lang="en-US" altLang="zh-CN"/>
              </a:p>
            </p:txBody>
          </p:sp>
        </mc:Choice>
        <mc:Fallback>
          <p:sp>
            <p:nvSpPr>
              <p:cNvPr id="6" name="文本框 5"/>
              <p:cNvSpPr txBox="1">
                <a:spLocks noRot="1" noChangeAspect="1" noMove="1" noResize="1" noEditPoints="1" noAdjustHandles="1" noChangeArrowheads="1" noChangeShapeType="1" noTextEdit="1"/>
              </p:cNvSpPr>
              <p:nvPr>
                <p:custDataLst>
                  <p:tags r:id="rId9"/>
                </p:custDataLst>
              </p:nvPr>
            </p:nvSpPr>
            <p:spPr>
              <a:xfrm>
                <a:off x="5708586" y="1768094"/>
                <a:ext cx="3781425" cy="609600"/>
              </a:xfrm>
              <a:prstGeom prst="rect">
                <a:avLst/>
              </a:prstGeom>
              <a:blipFill rotWithShape="1">
                <a:blip r:embed="rId10"/>
                <a:stretch>
                  <a:fillRect l="-15" t="-42" r="15" b="42"/>
                </a:stretch>
              </a:blipFill>
            </p:spPr>
            <p:txBody>
              <a:bodyPr/>
              <a:lstStyle/>
              <a:p>
                <a:r>
                  <a:rPr lang="zh-CN" altLang="en-US">
                    <a:noFill/>
                  </a:rPr>
                  <a:t> </a:t>
                </a:r>
              </a:p>
            </p:txBody>
          </p:sp>
        </mc:Fallback>
      </mc:AlternateContent>
      <p:sp>
        <p:nvSpPr>
          <p:cNvPr id="9" name="文本框 8"/>
          <p:cNvSpPr txBox="1"/>
          <p:nvPr/>
        </p:nvSpPr>
        <p:spPr>
          <a:xfrm>
            <a:off x="8880475" y="1809115"/>
            <a:ext cx="2463800" cy="506730"/>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lang="en-US" sz="1800">
                <a:latin typeface="Times New Roman" panose="02020603050405020304" charset="0"/>
                <a:cs typeface="Times New Roman" panose="02020603050405020304" charset="0"/>
                <a:sym typeface="+mn-ea"/>
              </a:rPr>
              <a:t>, for near surface,  </a:t>
            </a:r>
            <a:endParaRPr lang="en-US" sz="1800">
              <a:latin typeface="Times New Roman" panose="02020603050405020304" charset="0"/>
              <a:cs typeface="Times New Roman" panose="02020603050405020304" charset="0"/>
              <a:sym typeface="+mn-ea"/>
            </a:endParaRPr>
          </a:p>
        </p:txBody>
      </p:sp>
      <mc:AlternateContent xmlns:mc="http://schemas.openxmlformats.org/markup-compatibility/2006">
        <mc:Choice xmlns:a14="http://schemas.microsoft.com/office/drawing/2010/main" Requires="a14">
          <p:sp>
            <p:nvSpPr>
              <p:cNvPr id="10" name="文本框 9"/>
              <p:cNvSpPr txBox="1"/>
              <p:nvPr>
                <p:custDataLst>
                  <p:tags r:id="rId11"/>
                </p:custDataLst>
              </p:nvPr>
            </p:nvSpPr>
            <p:spPr>
              <a:xfrm>
                <a:off x="5946711" y="2427224"/>
                <a:ext cx="5463540" cy="368300"/>
              </a:xfrm>
              <a:prstGeom prst="rect">
                <a:avLst/>
              </a:prstGeom>
              <a:noFill/>
            </p:spPr>
            <p:txBody>
              <a:bodyPr wrap="none" rtlCol="0" anchor="t">
                <a:spAutoFit/>
              </a:bodyPr>
              <a:p>
                <a:pPr algn="l"/>
                <a14:m>
                  <m:oMathPara xmlns:m="http://schemas.openxmlformats.org/officeDocument/2006/math">
                    <m:oMathParaPr>
                      <m:jc m:val="centerGroup"/>
                    </m:oMathParaPr>
                    <m:oMath xmlns:m="http://schemas.openxmlformats.org/officeDocument/2006/math">
                      <m:r>
                        <a:rPr lang="en-US" altLang="zh-CN" i="1">
                          <a:latin typeface="Cambria Math" panose="02040503050406030204" charset="0"/>
                          <a:cs typeface="Cambria Math" panose="02040503050406030204" charset="0"/>
                        </a:rPr>
                        <m:t>𝐼</m:t>
                      </m:r>
                      <m:r>
                        <a:rPr lang="en-US" altLang="zh-CN" i="1" baseline="-25000">
                          <a:latin typeface="Cambria Math" panose="02040503050406030204" charset="0"/>
                          <a:cs typeface="Cambria Math" panose="02040503050406030204" charset="0"/>
                        </a:rPr>
                        <m:t>𝑎𝑖𝑟</m:t>
                      </m:r>
                      <m:r>
                        <a:rPr lang="en-US" altLang="zh-CN" i="1" baseline="-25000">
                          <a:latin typeface="Cambria Math" panose="02040503050406030204" charset="0"/>
                          <a:cs typeface="Cambria Math" panose="02040503050406030204" charset="0"/>
                        </a:rPr>
                        <m:t>−</m:t>
                      </m:r>
                      <m:r>
                        <a:rPr lang="en-US" altLang="zh-CN" i="1" baseline="-25000">
                          <a:latin typeface="Cambria Math" panose="02040503050406030204" charset="0"/>
                          <a:cs typeface="Cambria Math" panose="02040503050406030204" charset="0"/>
                        </a:rPr>
                        <m:t>𝑒𝑎𝑟𝑡ℎ</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𝑐𝑜𝑛𝑑𝑢𝑐𝑡𝑖𝑣𝑖𝑡𝑦</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𝑎𝑡𝑚𝑜𝑠𝑝ℎ𝑒𝑟𝑖𝑐</m:t>
                      </m:r>
                      <m:r>
                        <a:rPr lang="en-US" altLang="zh-CN" i="1">
                          <a:latin typeface="Cambria Math" panose="02040503050406030204" charset="0"/>
                          <a:cs typeface="Cambria Math" panose="02040503050406030204" charset="0"/>
                        </a:rPr>
                        <m:t> </m:t>
                      </m:r>
                      <m:r>
                        <a:rPr lang="en-US" altLang="zh-CN" i="1">
                          <a:latin typeface="Cambria Math" panose="02040503050406030204" charset="0"/>
                          <a:cs typeface="Cambria Math" panose="02040503050406030204" charset="0"/>
                        </a:rPr>
                        <m:t>𝑒𝑙𝑒𝑐𝑡𝑖𝑟𝑐</m:t>
                      </m:r>
                      <m:r>
                        <a:rPr lang="en-US" altLang="zh-CN" i="1">
                          <a:latin typeface="Cambria Math" panose="02040503050406030204" charset="0"/>
                          <a:cs typeface="Cambria Math" panose="02040503050406030204" charset="0"/>
                        </a:rPr>
                        <m:t> </m:t>
                      </m:r>
                      <m:r>
                        <a:rPr lang="en-US" altLang="zh-CN" i="1">
                          <a:latin typeface="Cambria Math" panose="02040503050406030204" charset="0"/>
                          <a:cs typeface="Cambria Math" panose="02040503050406030204" charset="0"/>
                        </a:rPr>
                        <m:t>𝑓𝑖𝑒𝑙𝑑</m:t>
                      </m:r>
                    </m:oMath>
                  </m:oMathPara>
                </a14:m>
                <a:endParaRPr lang="en-US" altLang="zh-CN"/>
              </a:p>
            </p:txBody>
          </p:sp>
        </mc:Choice>
        <mc:Fallback>
          <p:sp>
            <p:nvSpPr>
              <p:cNvPr id="10" name="文本框 9"/>
              <p:cNvSpPr txBox="1">
                <a:spLocks noRot="1" noChangeAspect="1" noMove="1" noResize="1" noEditPoints="1" noAdjustHandles="1" noChangeArrowheads="1" noChangeShapeType="1" noTextEdit="1"/>
              </p:cNvSpPr>
              <p:nvPr>
                <p:custDataLst>
                  <p:tags r:id="rId12"/>
                </p:custDataLst>
              </p:nvPr>
            </p:nvSpPr>
            <p:spPr>
              <a:xfrm>
                <a:off x="5946711" y="2427224"/>
                <a:ext cx="5463540" cy="368300"/>
              </a:xfrm>
              <a:prstGeom prst="rect">
                <a:avLst/>
              </a:prstGeom>
              <a:blipFill rotWithShape="1">
                <a:blip r:embed="rId13"/>
                <a:stretch>
                  <a:fillRect l="-10" t="-69" r="-977" b="69"/>
                </a:stretch>
              </a:blipFill>
            </p:spPr>
            <p:txBody>
              <a:bodyPr/>
              <a:lstStyle/>
              <a:p>
                <a:r>
                  <a:rPr lang="zh-CN" altLang="en-US">
                    <a:noFill/>
                  </a:rPr>
                  <a:t> </a:t>
                </a:r>
              </a:p>
            </p:txBody>
          </p:sp>
        </mc:Fallback>
      </mc:AlternateContent>
      <p:sp>
        <p:nvSpPr>
          <p:cNvPr id="11" name="文本框 10"/>
          <p:cNvSpPr txBox="1"/>
          <p:nvPr/>
        </p:nvSpPr>
        <p:spPr>
          <a:xfrm>
            <a:off x="5451475" y="2844800"/>
            <a:ext cx="4838700" cy="506730"/>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sz="1800">
                <a:latin typeface="Times New Roman" panose="02020603050405020304" charset="0"/>
                <a:cs typeface="Times New Roman" panose="02020603050405020304" charset="0"/>
                <a:sym typeface="+mn-ea"/>
              </a:rPr>
              <a:t>A</a:t>
            </a:r>
            <a:r>
              <a:rPr sz="1800">
                <a:latin typeface="Times New Roman" panose="02020603050405020304" charset="0"/>
                <a:cs typeface="Times New Roman" panose="02020603050405020304" charset="0"/>
                <a:sym typeface="+mn-ea"/>
              </a:rPr>
              <a:t>tmospheric electric field </a:t>
            </a:r>
            <a:r>
              <a:rPr sz="1800" b="1">
                <a:solidFill>
                  <a:srgbClr val="FF0000"/>
                </a:solidFill>
                <a:latin typeface="Times New Roman" panose="02020603050405020304" charset="0"/>
                <a:cs typeface="Times New Roman" panose="02020603050405020304" charset="0"/>
                <a:sym typeface="+mn-ea"/>
              </a:rPr>
              <a:t>increases</a:t>
            </a:r>
            <a:r>
              <a:rPr lang="en-US" sz="1800" b="1">
                <a:solidFill>
                  <a:srgbClr val="FF0000"/>
                </a:solidFill>
                <a:latin typeface="Times New Roman" panose="02020603050405020304" charset="0"/>
                <a:cs typeface="Times New Roman" panose="02020603050405020304" charset="0"/>
                <a:sym typeface="+mn-ea"/>
              </a:rPr>
              <a:t>!</a:t>
            </a:r>
            <a:endParaRPr lang="en-US" sz="1800" b="1">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5264785" y="3334385"/>
            <a:ext cx="6927850" cy="922020"/>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lang="en-US" sz="1800">
                <a:latin typeface="Times New Roman" panose="02020603050405020304" charset="0"/>
                <a:cs typeface="Times New Roman" panose="02020603050405020304" charset="0"/>
                <a:sym typeface="+mn-ea"/>
              </a:rPr>
              <a:t>ii. If R</a:t>
            </a:r>
            <a:r>
              <a:rPr lang="en-US" sz="1800" baseline="-25000">
                <a:latin typeface="Times New Roman" panose="02020603050405020304" charset="0"/>
                <a:cs typeface="Times New Roman" panose="02020603050405020304" charset="0"/>
                <a:sym typeface="+mn-ea"/>
              </a:rPr>
              <a:t>2</a:t>
            </a:r>
            <a:r>
              <a:rPr lang="en-US" sz="1800">
                <a:latin typeface="Times New Roman" panose="02020603050405020304" charset="0"/>
                <a:cs typeface="Times New Roman" panose="02020603050405020304" charset="0"/>
                <a:sym typeface="+mn-ea"/>
              </a:rPr>
              <a:t> increases more, then I</a:t>
            </a:r>
            <a:r>
              <a:rPr lang="en-US" sz="1800" baseline="-25000">
                <a:latin typeface="Times New Roman" panose="02020603050405020304" charset="0"/>
                <a:cs typeface="Times New Roman" panose="02020603050405020304" charset="0"/>
                <a:sym typeface="+mn-ea"/>
              </a:rPr>
              <a:t>air-earth</a:t>
            </a:r>
            <a:r>
              <a:rPr lang="en-US" sz="1800">
                <a:latin typeface="Times New Roman" panose="02020603050405020304" charset="0"/>
                <a:cs typeface="Times New Roman" panose="02020603050405020304" charset="0"/>
                <a:sym typeface="+mn-ea"/>
              </a:rPr>
              <a:t> </a:t>
            </a:r>
            <a:r>
              <a:rPr lang="en-US" sz="1800">
                <a:latin typeface="Times New Roman" panose="02020603050405020304" charset="0"/>
                <a:cs typeface="Times New Roman" panose="02020603050405020304" charset="0"/>
                <a:sym typeface="+mn-ea"/>
              </a:rPr>
              <a:t>increases, because atmospheric conductivity decreases, so </a:t>
            </a:r>
            <a:r>
              <a:rPr lang="en-US" sz="1800">
                <a:latin typeface="Times New Roman" panose="02020603050405020304" charset="0"/>
                <a:cs typeface="Times New Roman" panose="02020603050405020304" charset="0"/>
                <a:sym typeface="+mn-ea"/>
              </a:rPr>
              <a:t> a</a:t>
            </a:r>
            <a:r>
              <a:rPr sz="1800">
                <a:latin typeface="Times New Roman" panose="02020603050405020304" charset="0"/>
                <a:cs typeface="Times New Roman" panose="02020603050405020304" charset="0"/>
                <a:sym typeface="+mn-ea"/>
              </a:rPr>
              <a:t>tmospheric electric field </a:t>
            </a:r>
            <a:r>
              <a:rPr sz="1800" b="1">
                <a:solidFill>
                  <a:srgbClr val="FF0000"/>
                </a:solidFill>
                <a:latin typeface="Times New Roman" panose="02020603050405020304" charset="0"/>
                <a:cs typeface="Times New Roman" panose="02020603050405020304" charset="0"/>
                <a:sym typeface="+mn-ea"/>
              </a:rPr>
              <a:t>increases</a:t>
            </a:r>
            <a:r>
              <a:rPr lang="en-US" sz="1800" b="1">
                <a:solidFill>
                  <a:srgbClr val="FF0000"/>
                </a:solidFill>
                <a:latin typeface="Times New Roman" panose="02020603050405020304" charset="0"/>
                <a:cs typeface="Times New Roman" panose="02020603050405020304" charset="0"/>
                <a:sym typeface="+mn-ea"/>
              </a:rPr>
              <a:t>!</a:t>
            </a:r>
            <a:endParaRPr lang="en-US" sz="1800">
              <a:latin typeface="Times New Roman" panose="02020603050405020304" charset="0"/>
              <a:cs typeface="Times New Roman" panose="02020603050405020304" charset="0"/>
              <a:sym typeface="+mn-ea"/>
            </a:endParaRPr>
          </a:p>
        </p:txBody>
      </p:sp>
      <p:sp>
        <p:nvSpPr>
          <p:cNvPr id="13" name="文本框 12"/>
          <p:cNvSpPr txBox="1"/>
          <p:nvPr/>
        </p:nvSpPr>
        <p:spPr>
          <a:xfrm>
            <a:off x="5264785" y="4279265"/>
            <a:ext cx="6927850" cy="1337945"/>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lang="en-US" sz="1800">
                <a:latin typeface="Times New Roman" panose="02020603050405020304" charset="0"/>
                <a:cs typeface="Times New Roman" panose="02020603050405020304" charset="0"/>
                <a:sym typeface="+mn-ea"/>
              </a:rPr>
              <a:t>iii. If R</a:t>
            </a:r>
            <a:r>
              <a:rPr lang="en-US" sz="1800" baseline="-25000">
                <a:latin typeface="Times New Roman" panose="02020603050405020304" charset="0"/>
                <a:cs typeface="Times New Roman" panose="02020603050405020304" charset="0"/>
                <a:sym typeface="+mn-ea"/>
              </a:rPr>
              <a:t>1</a:t>
            </a:r>
            <a:r>
              <a:rPr lang="en-US" sz="1800">
                <a:latin typeface="Times New Roman" panose="02020603050405020304" charset="0"/>
                <a:cs typeface="Times New Roman" panose="02020603050405020304" charset="0"/>
                <a:sym typeface="+mn-ea"/>
              </a:rPr>
              <a:t> or R</a:t>
            </a:r>
            <a:r>
              <a:rPr lang="en-US" sz="1800" baseline="-25000">
                <a:latin typeface="Times New Roman" panose="02020603050405020304" charset="0"/>
                <a:cs typeface="Times New Roman" panose="02020603050405020304" charset="0"/>
                <a:sym typeface="+mn-ea"/>
              </a:rPr>
              <a:t>3</a:t>
            </a:r>
            <a:r>
              <a:rPr lang="en-US" sz="1800">
                <a:latin typeface="Times New Roman" panose="02020603050405020304" charset="0"/>
                <a:cs typeface="Times New Roman" panose="02020603050405020304" charset="0"/>
                <a:sym typeface="+mn-ea"/>
              </a:rPr>
              <a:t> increases more, then I</a:t>
            </a:r>
            <a:r>
              <a:rPr lang="en-US" sz="1800" baseline="-25000">
                <a:latin typeface="Times New Roman" panose="02020603050405020304" charset="0"/>
                <a:cs typeface="Times New Roman" panose="02020603050405020304" charset="0"/>
                <a:sym typeface="+mn-ea"/>
              </a:rPr>
              <a:t>air-earth</a:t>
            </a:r>
            <a:r>
              <a:rPr lang="en-US" sz="1800">
                <a:latin typeface="Times New Roman" panose="02020603050405020304" charset="0"/>
                <a:cs typeface="Times New Roman" panose="02020603050405020304" charset="0"/>
                <a:sym typeface="+mn-ea"/>
              </a:rPr>
              <a:t> </a:t>
            </a:r>
            <a:r>
              <a:rPr lang="en-US" sz="1800">
                <a:latin typeface="Times New Roman" panose="02020603050405020304" charset="0"/>
                <a:cs typeface="Times New Roman" panose="02020603050405020304" charset="0"/>
                <a:sym typeface="+mn-ea"/>
              </a:rPr>
              <a:t>decreases</a:t>
            </a:r>
            <a:r>
              <a:rPr lang="en-US" sz="1800">
                <a:latin typeface="Times New Roman" panose="02020603050405020304" charset="0"/>
                <a:cs typeface="Times New Roman" panose="02020603050405020304" charset="0"/>
                <a:sym typeface="+mn-ea"/>
              </a:rPr>
              <a:t>, because atmospheric conductivity decreases, so  a</a:t>
            </a:r>
            <a:r>
              <a:rPr sz="1800">
                <a:latin typeface="Times New Roman" panose="02020603050405020304" charset="0"/>
                <a:cs typeface="Times New Roman" panose="02020603050405020304" charset="0"/>
                <a:sym typeface="+mn-ea"/>
              </a:rPr>
              <a:t>tmospheric electric field </a:t>
            </a:r>
            <a:r>
              <a:rPr sz="1800" b="1">
                <a:solidFill>
                  <a:srgbClr val="FF0000"/>
                </a:solidFill>
                <a:latin typeface="Times New Roman" panose="02020603050405020304" charset="0"/>
                <a:cs typeface="Times New Roman" panose="02020603050405020304" charset="0"/>
                <a:sym typeface="+mn-ea"/>
              </a:rPr>
              <a:t>increases</a:t>
            </a:r>
            <a:r>
              <a:rPr lang="en-US" sz="1800" b="1">
                <a:solidFill>
                  <a:srgbClr val="FF0000"/>
                </a:solidFill>
                <a:latin typeface="Times New Roman" panose="02020603050405020304" charset="0"/>
                <a:cs typeface="Times New Roman" panose="02020603050405020304" charset="0"/>
                <a:sym typeface="+mn-ea"/>
              </a:rPr>
              <a:t> or </a:t>
            </a:r>
            <a:r>
              <a:rPr lang="en-US" sz="1800" b="1">
                <a:solidFill>
                  <a:srgbClr val="0000FF"/>
                </a:solidFill>
                <a:latin typeface="Times New Roman" panose="02020603050405020304" charset="0"/>
                <a:cs typeface="Times New Roman" panose="02020603050405020304" charset="0"/>
                <a:sym typeface="+mn-ea"/>
              </a:rPr>
              <a:t>decreases</a:t>
            </a:r>
            <a:r>
              <a:rPr lang="en-US" sz="1800" b="1">
                <a:solidFill>
                  <a:srgbClr val="0000FF"/>
                </a:solidFill>
                <a:latin typeface="Times New Roman" panose="02020603050405020304" charset="0"/>
                <a:cs typeface="Times New Roman" panose="02020603050405020304" charset="0"/>
                <a:sym typeface="+mn-ea"/>
              </a:rPr>
              <a:t>!</a:t>
            </a:r>
            <a:endParaRPr lang="en-US" sz="1800" b="1">
              <a:solidFill>
                <a:srgbClr val="0000FF"/>
              </a:solidFill>
              <a:latin typeface="Times New Roman" panose="02020603050405020304" charset="0"/>
              <a:cs typeface="Times New Roman" panose="02020603050405020304" charset="0"/>
              <a:sym typeface="+mn-ea"/>
            </a:endParaRPr>
          </a:p>
        </p:txBody>
      </p:sp>
      <p:sp>
        <p:nvSpPr>
          <p:cNvPr id="15" name="文本框 14"/>
          <p:cNvSpPr txBox="1"/>
          <p:nvPr/>
        </p:nvSpPr>
        <p:spPr>
          <a:xfrm>
            <a:off x="5603875" y="5986780"/>
            <a:ext cx="6096000" cy="506730"/>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lang="en-US" sz="1800">
                <a:latin typeface="Times New Roman" panose="02020603050405020304" charset="0"/>
                <a:cs typeface="Times New Roman" panose="02020603050405020304" charset="0"/>
                <a:sym typeface="+mn-ea"/>
              </a:rPr>
              <a:t>It’</a:t>
            </a:r>
            <a:r>
              <a:rPr lang="en-US" sz="1800">
                <a:latin typeface="Times New Roman" panose="02020603050405020304" charset="0"/>
                <a:cs typeface="Times New Roman" panose="02020603050405020304" charset="0"/>
                <a:sym typeface="+mn-ea"/>
              </a:rPr>
              <a:t>s consistent with the example we described just now.</a:t>
            </a:r>
            <a:endParaRPr lang="en-US" sz="1800">
              <a:latin typeface="Times New Roman" panose="02020603050405020304" charset="0"/>
              <a:cs typeface="Times New Roman" panose="02020603050405020304" charset="0"/>
              <a:sym typeface="+mn-ea"/>
            </a:endParaRPr>
          </a:p>
        </p:txBody>
      </p:sp>
      <p:cxnSp>
        <p:nvCxnSpPr>
          <p:cNvPr id="16" name="直接箭头连接符 15"/>
          <p:cNvCxnSpPr/>
          <p:nvPr/>
        </p:nvCxnSpPr>
        <p:spPr>
          <a:xfrm flipH="1" flipV="1">
            <a:off x="7172325" y="5567045"/>
            <a:ext cx="200025" cy="514350"/>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spTree>
    <p:custDataLst>
      <p:tags r:id="rId1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21" name="文本框 3"/>
          <p:cNvSpPr txBox="1"/>
          <p:nvPr>
            <p:custDataLst>
              <p:tags r:id="rId1"/>
            </p:custDataLst>
          </p:nvPr>
        </p:nvSpPr>
        <p:spPr>
          <a:xfrm>
            <a:off x="984250" y="310515"/>
            <a:ext cx="9144000" cy="398780"/>
          </a:xfrm>
          <a:prstGeom prst="rect">
            <a:avLst/>
          </a:prstGeom>
          <a:noFill/>
          <a:ln w="9525">
            <a:noFill/>
          </a:ln>
        </p:spPr>
        <p:txBody>
          <a:bodyPr wrap="square" anchor="t" anchorCtr="0">
            <a:spAutoFit/>
          </a:bodyPr>
          <a:p>
            <a:pPr defTabSz="914400" fontAlgn="base">
              <a:spcBef>
                <a:spcPct val="0"/>
              </a:spcBef>
              <a:spcAft>
                <a:spcPct val="0"/>
              </a:spcAft>
              <a:buFont typeface="Arial" panose="020B0604020202020204" pitchFamily="34" charset="0"/>
              <a:buNone/>
            </a:pPr>
            <a:r>
              <a:rPr altLang="zh-CN" sz="2000" b="1">
                <a:latin typeface="Times New Roman" panose="02020603050405020304" charset="0"/>
                <a:sym typeface="+mn-ea"/>
              </a:rPr>
              <a:t>Summary of atmospheric electric field changed by </a:t>
            </a:r>
            <a:r>
              <a:rPr lang="en-US" sz="2000" b="1">
                <a:latin typeface="Times New Roman" panose="02020603050405020304" charset="0"/>
                <a:sym typeface="+mn-ea"/>
              </a:rPr>
              <a:t>CME</a:t>
            </a:r>
            <a:r>
              <a:rPr altLang="zh-CN" sz="2000" b="1">
                <a:latin typeface="Times New Roman" panose="02020603050405020304" charset="0"/>
                <a:sym typeface="+mn-ea"/>
              </a:rPr>
              <a:t>s</a:t>
            </a:r>
            <a:endParaRPr lang="en-US" altLang="zh-CN" sz="2000" b="1">
              <a:latin typeface="Times New Roman" panose="02020603050405020304" charset="0"/>
              <a:ea typeface="微软雅黑" panose="020B0503020204020204" charset="-122"/>
            </a:endParaRPr>
          </a:p>
        </p:txBody>
      </p:sp>
      <p:pic>
        <p:nvPicPr>
          <p:cNvPr id="7" name="图片 6" descr="D:\Users\Administrator\Desktop\图片2.png图片2"/>
          <p:cNvPicPr>
            <a:picLocks noChangeAspect="1"/>
          </p:cNvPicPr>
          <p:nvPr>
            <p:custDataLst>
              <p:tags r:id="rId2"/>
            </p:custDataLst>
          </p:nvPr>
        </p:nvPicPr>
        <p:blipFill>
          <a:blip r:embed="rId3"/>
          <a:srcRect t="2889" r="89143" b="83036"/>
          <a:stretch>
            <a:fillRect/>
          </a:stretch>
        </p:blipFill>
        <p:spPr>
          <a:xfrm>
            <a:off x="247650" y="124460"/>
            <a:ext cx="795020" cy="773430"/>
          </a:xfrm>
          <a:prstGeom prst="rect">
            <a:avLst/>
          </a:prstGeom>
        </p:spPr>
      </p:pic>
      <p:sp>
        <p:nvSpPr>
          <p:cNvPr id="8" name="文本框 7"/>
          <p:cNvSpPr txBox="1"/>
          <p:nvPr>
            <p:custDataLst>
              <p:tags r:id="rId4"/>
            </p:custDataLst>
          </p:nvPr>
        </p:nvSpPr>
        <p:spPr>
          <a:xfrm>
            <a:off x="402590" y="195580"/>
            <a:ext cx="442595" cy="645160"/>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4</a:t>
            </a:r>
            <a:endParaRPr lang="en-US" altLang="zh-CN" sz="3600" b="1" dirty="0">
              <a:solidFill>
                <a:schemeClr val="bg1"/>
              </a:solidFill>
              <a:latin typeface="Times New Roman" panose="02020603050405020304" charset="0"/>
              <a:sym typeface="+mn-ea"/>
            </a:endParaRPr>
          </a:p>
        </p:txBody>
      </p:sp>
      <p:sp>
        <p:nvSpPr>
          <p:cNvPr id="2" name="文本框 1"/>
          <p:cNvSpPr txBox="1"/>
          <p:nvPr/>
        </p:nvSpPr>
        <p:spPr>
          <a:xfrm>
            <a:off x="107950" y="972820"/>
            <a:ext cx="6095365" cy="922020"/>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lang="en-US" sz="1800">
                <a:latin typeface="Times New Roman" panose="02020603050405020304" charset="0"/>
                <a:cs typeface="Times New Roman" panose="02020603050405020304" charset="0"/>
                <a:sym typeface="+mn-ea"/>
              </a:rPr>
              <a:t>In order to make these instances more visible, simulations were performed using COMSOL software.</a:t>
            </a:r>
            <a:endParaRPr lang="en-US" sz="1800">
              <a:latin typeface="Times New Roman" panose="02020603050405020304" charset="0"/>
              <a:cs typeface="Times New Roman" panose="02020603050405020304" charset="0"/>
              <a:sym typeface="+mn-ea"/>
            </a:endParaRPr>
          </a:p>
        </p:txBody>
      </p:sp>
      <p:sp>
        <p:nvSpPr>
          <p:cNvPr id="3" name="文本框 2"/>
          <p:cNvSpPr txBox="1"/>
          <p:nvPr/>
        </p:nvSpPr>
        <p:spPr>
          <a:xfrm>
            <a:off x="107950" y="1847215"/>
            <a:ext cx="7952740" cy="922020"/>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lang="en-US" sz="1800">
                <a:latin typeface="Times New Roman" panose="02020603050405020304" charset="0"/>
                <a:cs typeface="Times New Roman" panose="02020603050405020304" charset="0"/>
                <a:sym typeface="+mn-ea"/>
              </a:rPr>
              <a:t>i. Normal fair weather (Set the initial distribution of space charge density and potential.)</a:t>
            </a:r>
            <a:endParaRPr lang="en-US" sz="1800">
              <a:latin typeface="Times New Roman" panose="02020603050405020304" charset="0"/>
              <a:cs typeface="Times New Roman" panose="02020603050405020304" charset="0"/>
              <a:sym typeface="+mn-ea"/>
            </a:endParaRPr>
          </a:p>
        </p:txBody>
      </p:sp>
      <p:pic>
        <p:nvPicPr>
          <p:cNvPr id="10" name="图片 9" descr="Ez-altitude"/>
          <p:cNvPicPr>
            <a:picLocks noChangeAspect="1"/>
          </p:cNvPicPr>
          <p:nvPr/>
        </p:nvPicPr>
        <p:blipFill>
          <a:blip r:embed="rId5"/>
          <a:stretch>
            <a:fillRect/>
          </a:stretch>
        </p:blipFill>
        <p:spPr>
          <a:xfrm>
            <a:off x="352425" y="4729480"/>
            <a:ext cx="6977380" cy="2112645"/>
          </a:xfrm>
          <a:prstGeom prst="rect">
            <a:avLst/>
          </a:prstGeom>
        </p:spPr>
      </p:pic>
      <p:pic>
        <p:nvPicPr>
          <p:cNvPr id="11" name="图片 10" descr="Ez-daliy"/>
          <p:cNvPicPr>
            <a:picLocks noChangeAspect="1"/>
          </p:cNvPicPr>
          <p:nvPr/>
        </p:nvPicPr>
        <p:blipFill>
          <a:blip r:embed="rId6"/>
          <a:stretch>
            <a:fillRect/>
          </a:stretch>
        </p:blipFill>
        <p:spPr>
          <a:xfrm>
            <a:off x="352425" y="2727960"/>
            <a:ext cx="6976745" cy="2096770"/>
          </a:xfrm>
          <a:prstGeom prst="rect">
            <a:avLst/>
          </a:prstGeom>
        </p:spPr>
      </p:pic>
      <p:pic>
        <p:nvPicPr>
          <p:cNvPr id="13" name="图片 12" descr="F:\Users\陈涛组员1\Desktop\磊不胖\2-博士毕业\b.CME模拟工作\处理过\V-spaceline.jpgV-spaceline"/>
          <p:cNvPicPr>
            <a:picLocks noChangeAspect="1"/>
          </p:cNvPicPr>
          <p:nvPr/>
        </p:nvPicPr>
        <p:blipFill>
          <a:blip r:embed="rId7"/>
          <a:srcRect l="28" r="28"/>
          <a:stretch>
            <a:fillRect/>
          </a:stretch>
        </p:blipFill>
        <p:spPr>
          <a:xfrm>
            <a:off x="8060690" y="3361690"/>
            <a:ext cx="4008120" cy="3432810"/>
          </a:xfrm>
          <a:prstGeom prst="rect">
            <a:avLst/>
          </a:prstGeom>
        </p:spPr>
      </p:pic>
      <p:pic>
        <p:nvPicPr>
          <p:cNvPr id="12" name="图片 11" descr="Ez-spaceline"/>
          <p:cNvPicPr>
            <a:picLocks noChangeAspect="1"/>
          </p:cNvPicPr>
          <p:nvPr/>
        </p:nvPicPr>
        <p:blipFill>
          <a:blip r:embed="rId8"/>
          <a:stretch>
            <a:fillRect/>
          </a:stretch>
        </p:blipFill>
        <p:spPr>
          <a:xfrm>
            <a:off x="8042275" y="10795"/>
            <a:ext cx="4007485" cy="3430905"/>
          </a:xfrm>
          <a:prstGeom prst="rect">
            <a:avLst/>
          </a:prstGeom>
        </p:spPr>
      </p:pic>
    </p:spTree>
    <p:custDataLst>
      <p:tags r:id="rId9"/>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21" name="文本框 3"/>
          <p:cNvSpPr txBox="1"/>
          <p:nvPr>
            <p:custDataLst>
              <p:tags r:id="rId1"/>
            </p:custDataLst>
          </p:nvPr>
        </p:nvSpPr>
        <p:spPr>
          <a:xfrm>
            <a:off x="984250" y="310515"/>
            <a:ext cx="9144000" cy="398780"/>
          </a:xfrm>
          <a:prstGeom prst="rect">
            <a:avLst/>
          </a:prstGeom>
          <a:noFill/>
          <a:ln w="9525">
            <a:noFill/>
          </a:ln>
        </p:spPr>
        <p:txBody>
          <a:bodyPr wrap="square" anchor="t" anchorCtr="0">
            <a:spAutoFit/>
          </a:bodyPr>
          <a:p>
            <a:pPr defTabSz="914400" fontAlgn="base">
              <a:spcBef>
                <a:spcPct val="0"/>
              </a:spcBef>
              <a:spcAft>
                <a:spcPct val="0"/>
              </a:spcAft>
              <a:buFont typeface="Arial" panose="020B0604020202020204" pitchFamily="34" charset="0"/>
              <a:buNone/>
            </a:pPr>
            <a:r>
              <a:rPr altLang="zh-CN" sz="2000" b="1">
                <a:latin typeface="Times New Roman" panose="02020603050405020304" charset="0"/>
                <a:sym typeface="+mn-ea"/>
              </a:rPr>
              <a:t>Summary of atmospheric electric field changed by </a:t>
            </a:r>
            <a:r>
              <a:rPr lang="en-US" sz="2000" b="1">
                <a:latin typeface="Times New Roman" panose="02020603050405020304" charset="0"/>
                <a:sym typeface="+mn-ea"/>
              </a:rPr>
              <a:t>CME</a:t>
            </a:r>
            <a:r>
              <a:rPr altLang="zh-CN" sz="2000" b="1">
                <a:latin typeface="Times New Roman" panose="02020603050405020304" charset="0"/>
                <a:sym typeface="+mn-ea"/>
              </a:rPr>
              <a:t>s</a:t>
            </a:r>
            <a:endParaRPr lang="en-US" altLang="zh-CN" sz="2000" b="1">
              <a:latin typeface="Times New Roman" panose="02020603050405020304" charset="0"/>
              <a:ea typeface="微软雅黑" panose="020B0503020204020204" charset="-122"/>
            </a:endParaRPr>
          </a:p>
        </p:txBody>
      </p:sp>
      <p:pic>
        <p:nvPicPr>
          <p:cNvPr id="7" name="图片 6" descr="D:\Users\Administrator\Desktop\图片2.png图片2"/>
          <p:cNvPicPr>
            <a:picLocks noChangeAspect="1"/>
          </p:cNvPicPr>
          <p:nvPr>
            <p:custDataLst>
              <p:tags r:id="rId2"/>
            </p:custDataLst>
          </p:nvPr>
        </p:nvPicPr>
        <p:blipFill>
          <a:blip r:embed="rId3"/>
          <a:srcRect t="2889" r="89143" b="83036"/>
          <a:stretch>
            <a:fillRect/>
          </a:stretch>
        </p:blipFill>
        <p:spPr>
          <a:xfrm>
            <a:off x="247650" y="124460"/>
            <a:ext cx="795020" cy="773430"/>
          </a:xfrm>
          <a:prstGeom prst="rect">
            <a:avLst/>
          </a:prstGeom>
        </p:spPr>
      </p:pic>
      <p:sp>
        <p:nvSpPr>
          <p:cNvPr id="8" name="文本框 7"/>
          <p:cNvSpPr txBox="1"/>
          <p:nvPr>
            <p:custDataLst>
              <p:tags r:id="rId4"/>
            </p:custDataLst>
          </p:nvPr>
        </p:nvSpPr>
        <p:spPr>
          <a:xfrm>
            <a:off x="402590" y="195580"/>
            <a:ext cx="442595" cy="645160"/>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4</a:t>
            </a:r>
            <a:endParaRPr lang="en-US" altLang="zh-CN" sz="3600" b="1" dirty="0">
              <a:solidFill>
                <a:schemeClr val="bg1"/>
              </a:solidFill>
              <a:latin typeface="Times New Roman" panose="02020603050405020304" charset="0"/>
              <a:sym typeface="+mn-ea"/>
            </a:endParaRPr>
          </a:p>
        </p:txBody>
      </p:sp>
      <p:pic>
        <p:nvPicPr>
          <p:cNvPr id="2" name="图片 1" descr="Ez-daliy1+2"/>
          <p:cNvPicPr>
            <a:picLocks noChangeAspect="1"/>
          </p:cNvPicPr>
          <p:nvPr/>
        </p:nvPicPr>
        <p:blipFill>
          <a:blip r:embed="rId5"/>
          <a:stretch>
            <a:fillRect/>
          </a:stretch>
        </p:blipFill>
        <p:spPr>
          <a:xfrm>
            <a:off x="447675" y="2101215"/>
            <a:ext cx="6149975" cy="1848485"/>
          </a:xfrm>
          <a:prstGeom prst="rect">
            <a:avLst/>
          </a:prstGeom>
        </p:spPr>
      </p:pic>
      <p:pic>
        <p:nvPicPr>
          <p:cNvPr id="3" name="图片 2" descr="F:\Users\陈涛组员1\Desktop\磊不胖\2-博士毕业\b.CME模拟工作\处理过\Ez-altitude1+2.jpgEz-altitude1+2"/>
          <p:cNvPicPr>
            <a:picLocks noChangeAspect="1"/>
          </p:cNvPicPr>
          <p:nvPr/>
        </p:nvPicPr>
        <p:blipFill>
          <a:blip r:embed="rId6"/>
          <a:srcRect l="17" r="17"/>
          <a:stretch>
            <a:fillRect/>
          </a:stretch>
        </p:blipFill>
        <p:spPr>
          <a:xfrm>
            <a:off x="544195" y="3998595"/>
            <a:ext cx="6053455" cy="1833245"/>
          </a:xfrm>
          <a:prstGeom prst="rect">
            <a:avLst/>
          </a:prstGeom>
        </p:spPr>
      </p:pic>
      <p:pic>
        <p:nvPicPr>
          <p:cNvPr id="6" name="图片 5" descr="F:\Users\陈涛组员1\Desktop\磊不胖\2-博士毕业\b.CME模拟工作\处理过\V-spaceline2.jpgV-spaceline2"/>
          <p:cNvPicPr>
            <a:picLocks noChangeAspect="1"/>
          </p:cNvPicPr>
          <p:nvPr/>
        </p:nvPicPr>
        <p:blipFill>
          <a:blip r:embed="rId7"/>
          <a:srcRect l="9" r="9"/>
          <a:stretch>
            <a:fillRect/>
          </a:stretch>
        </p:blipFill>
        <p:spPr>
          <a:xfrm>
            <a:off x="7955915" y="3365500"/>
            <a:ext cx="3997960" cy="3423285"/>
          </a:xfrm>
          <a:prstGeom prst="rect">
            <a:avLst/>
          </a:prstGeom>
        </p:spPr>
      </p:pic>
      <p:pic>
        <p:nvPicPr>
          <p:cNvPr id="5" name="图片 4" descr="Ez-spaceline2"/>
          <p:cNvPicPr>
            <a:picLocks noChangeAspect="1"/>
          </p:cNvPicPr>
          <p:nvPr/>
        </p:nvPicPr>
        <p:blipFill>
          <a:blip r:embed="rId8"/>
          <a:stretch>
            <a:fillRect/>
          </a:stretch>
        </p:blipFill>
        <p:spPr>
          <a:xfrm>
            <a:off x="7956550" y="29210"/>
            <a:ext cx="3997325" cy="3423285"/>
          </a:xfrm>
          <a:prstGeom prst="rect">
            <a:avLst/>
          </a:prstGeom>
        </p:spPr>
      </p:pic>
      <p:sp>
        <p:nvSpPr>
          <p:cNvPr id="4" name="文本框 3"/>
          <p:cNvSpPr txBox="1"/>
          <p:nvPr>
            <p:custDataLst>
              <p:tags r:id="rId9"/>
            </p:custDataLst>
          </p:nvPr>
        </p:nvSpPr>
        <p:spPr>
          <a:xfrm>
            <a:off x="107950" y="1107440"/>
            <a:ext cx="6705600" cy="506730"/>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lang="en-US" sz="1800">
                <a:latin typeface="Times New Roman" panose="02020603050405020304" charset="0"/>
                <a:cs typeface="Times New Roman" panose="02020603050405020304" charset="0"/>
                <a:sym typeface="+mn-ea"/>
              </a:rPr>
              <a:t>ii. </a:t>
            </a:r>
            <a:r>
              <a:rPr lang="en-US" sz="1800">
                <a:latin typeface="Times New Roman" panose="02020603050405020304" charset="0"/>
                <a:cs typeface="Times New Roman" panose="02020603050405020304" charset="0"/>
                <a:sym typeface="+mn-ea"/>
              </a:rPr>
              <a:t>A</a:t>
            </a:r>
            <a:r>
              <a:rPr lang="en-US" sz="1800">
                <a:latin typeface="Times New Roman" panose="02020603050405020304" charset="0"/>
                <a:cs typeface="Times New Roman" panose="02020603050405020304" charset="0"/>
                <a:sym typeface="+mn-ea"/>
              </a:rPr>
              <a:t>tmospheric conductivity decreases uniformly with altitude</a:t>
            </a:r>
            <a:endParaRPr lang="en-US" sz="1800">
              <a:latin typeface="Times New Roman" panose="02020603050405020304" charset="0"/>
              <a:cs typeface="Times New Roman" panose="02020603050405020304" charset="0"/>
              <a:sym typeface="+mn-ea"/>
            </a:endParaRPr>
          </a:p>
        </p:txBody>
      </p:sp>
    </p:spTree>
    <p:custDataLst>
      <p:tags r:id="rId10"/>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21" name="文本框 3"/>
          <p:cNvSpPr txBox="1"/>
          <p:nvPr>
            <p:custDataLst>
              <p:tags r:id="rId1"/>
            </p:custDataLst>
          </p:nvPr>
        </p:nvSpPr>
        <p:spPr>
          <a:xfrm>
            <a:off x="984250" y="310515"/>
            <a:ext cx="9144000" cy="398780"/>
          </a:xfrm>
          <a:prstGeom prst="rect">
            <a:avLst/>
          </a:prstGeom>
          <a:noFill/>
          <a:ln w="9525">
            <a:noFill/>
          </a:ln>
        </p:spPr>
        <p:txBody>
          <a:bodyPr wrap="square" anchor="t" anchorCtr="0">
            <a:spAutoFit/>
          </a:bodyPr>
          <a:p>
            <a:pPr defTabSz="914400" fontAlgn="base">
              <a:spcBef>
                <a:spcPct val="0"/>
              </a:spcBef>
              <a:spcAft>
                <a:spcPct val="0"/>
              </a:spcAft>
              <a:buFont typeface="Arial" panose="020B0604020202020204" pitchFamily="34" charset="0"/>
              <a:buNone/>
            </a:pPr>
            <a:r>
              <a:rPr altLang="zh-CN" sz="2000" b="1">
                <a:latin typeface="Times New Roman" panose="02020603050405020304" charset="0"/>
                <a:sym typeface="+mn-ea"/>
              </a:rPr>
              <a:t>Summary of atmospheric electric field changed by </a:t>
            </a:r>
            <a:r>
              <a:rPr lang="en-US" sz="2000" b="1">
                <a:latin typeface="Times New Roman" panose="02020603050405020304" charset="0"/>
                <a:sym typeface="+mn-ea"/>
              </a:rPr>
              <a:t>CME</a:t>
            </a:r>
            <a:r>
              <a:rPr altLang="zh-CN" sz="2000" b="1">
                <a:latin typeface="Times New Roman" panose="02020603050405020304" charset="0"/>
                <a:sym typeface="+mn-ea"/>
              </a:rPr>
              <a:t>s</a:t>
            </a:r>
            <a:endParaRPr lang="en-US" altLang="zh-CN" sz="2000" b="1">
              <a:latin typeface="Times New Roman" panose="02020603050405020304" charset="0"/>
              <a:ea typeface="微软雅黑" panose="020B0503020204020204" charset="-122"/>
            </a:endParaRPr>
          </a:p>
        </p:txBody>
      </p:sp>
      <p:pic>
        <p:nvPicPr>
          <p:cNvPr id="7" name="图片 6" descr="D:\Users\Administrator\Desktop\图片2.png图片2"/>
          <p:cNvPicPr>
            <a:picLocks noChangeAspect="1"/>
          </p:cNvPicPr>
          <p:nvPr>
            <p:custDataLst>
              <p:tags r:id="rId2"/>
            </p:custDataLst>
          </p:nvPr>
        </p:nvPicPr>
        <p:blipFill>
          <a:blip r:embed="rId3"/>
          <a:srcRect t="2889" r="89143" b="83036"/>
          <a:stretch>
            <a:fillRect/>
          </a:stretch>
        </p:blipFill>
        <p:spPr>
          <a:xfrm>
            <a:off x="247650" y="124460"/>
            <a:ext cx="795020" cy="773430"/>
          </a:xfrm>
          <a:prstGeom prst="rect">
            <a:avLst/>
          </a:prstGeom>
        </p:spPr>
      </p:pic>
      <p:sp>
        <p:nvSpPr>
          <p:cNvPr id="8" name="文本框 7"/>
          <p:cNvSpPr txBox="1"/>
          <p:nvPr>
            <p:custDataLst>
              <p:tags r:id="rId4"/>
            </p:custDataLst>
          </p:nvPr>
        </p:nvSpPr>
        <p:spPr>
          <a:xfrm>
            <a:off x="402590" y="195580"/>
            <a:ext cx="442595" cy="645160"/>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4</a:t>
            </a:r>
            <a:endParaRPr lang="en-US" altLang="zh-CN" sz="3600" b="1" dirty="0">
              <a:solidFill>
                <a:schemeClr val="bg1"/>
              </a:solidFill>
              <a:latin typeface="Times New Roman" panose="02020603050405020304" charset="0"/>
              <a:sym typeface="+mn-ea"/>
            </a:endParaRPr>
          </a:p>
        </p:txBody>
      </p:sp>
      <p:pic>
        <p:nvPicPr>
          <p:cNvPr id="2" name="图片 1" descr="Ez-daliy1+3"/>
          <p:cNvPicPr>
            <a:picLocks noChangeAspect="1"/>
          </p:cNvPicPr>
          <p:nvPr/>
        </p:nvPicPr>
        <p:blipFill>
          <a:blip r:embed="rId5"/>
          <a:stretch>
            <a:fillRect/>
          </a:stretch>
        </p:blipFill>
        <p:spPr>
          <a:xfrm>
            <a:off x="161925" y="1516380"/>
            <a:ext cx="7063105" cy="2083435"/>
          </a:xfrm>
          <a:prstGeom prst="rect">
            <a:avLst/>
          </a:prstGeom>
        </p:spPr>
      </p:pic>
      <p:pic>
        <p:nvPicPr>
          <p:cNvPr id="4" name="图片 3" descr="F:\Users\陈涛组员1\Desktop\磊不胖\2-博士毕业\b.CME模拟工作\处理过\V-spaceline3.jpgV-spaceline3"/>
          <p:cNvPicPr>
            <a:picLocks noChangeAspect="1"/>
          </p:cNvPicPr>
          <p:nvPr/>
        </p:nvPicPr>
        <p:blipFill>
          <a:blip r:embed="rId6"/>
          <a:srcRect l="9" r="9"/>
          <a:stretch>
            <a:fillRect/>
          </a:stretch>
        </p:blipFill>
        <p:spPr>
          <a:xfrm>
            <a:off x="7963535" y="3364230"/>
            <a:ext cx="3997960" cy="3423285"/>
          </a:xfrm>
          <a:prstGeom prst="rect">
            <a:avLst/>
          </a:prstGeom>
        </p:spPr>
      </p:pic>
      <p:pic>
        <p:nvPicPr>
          <p:cNvPr id="3" name="图片 2" descr="Ez-spaceline3"/>
          <p:cNvPicPr>
            <a:picLocks noChangeAspect="1"/>
          </p:cNvPicPr>
          <p:nvPr/>
        </p:nvPicPr>
        <p:blipFill>
          <a:blip r:embed="rId7"/>
          <a:stretch>
            <a:fillRect/>
          </a:stretch>
        </p:blipFill>
        <p:spPr>
          <a:xfrm>
            <a:off x="7962900" y="635"/>
            <a:ext cx="4034155" cy="3453765"/>
          </a:xfrm>
          <a:prstGeom prst="rect">
            <a:avLst/>
          </a:prstGeom>
        </p:spPr>
      </p:pic>
      <p:pic>
        <p:nvPicPr>
          <p:cNvPr id="5" name="图片 4" descr="F:\Users\陈涛组员1\Desktop\磊不胖\2-博士毕业\b.CME模拟工作\处理过\Ez-altitude1+3.jpgEz-altitude1+3"/>
          <p:cNvPicPr>
            <a:picLocks noChangeAspect="1"/>
          </p:cNvPicPr>
          <p:nvPr/>
        </p:nvPicPr>
        <p:blipFill>
          <a:blip r:embed="rId8"/>
          <a:srcRect t="13" b="13"/>
          <a:stretch>
            <a:fillRect/>
          </a:stretch>
        </p:blipFill>
        <p:spPr>
          <a:xfrm>
            <a:off x="171450" y="3589655"/>
            <a:ext cx="7085330" cy="2145030"/>
          </a:xfrm>
          <a:prstGeom prst="rect">
            <a:avLst/>
          </a:prstGeom>
        </p:spPr>
      </p:pic>
      <p:sp>
        <p:nvSpPr>
          <p:cNvPr id="6" name="文本框 5"/>
          <p:cNvSpPr txBox="1"/>
          <p:nvPr>
            <p:custDataLst>
              <p:tags r:id="rId9"/>
            </p:custDataLst>
          </p:nvPr>
        </p:nvSpPr>
        <p:spPr>
          <a:xfrm>
            <a:off x="107950" y="993140"/>
            <a:ext cx="6705600" cy="506730"/>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lang="en-US" sz="1800">
                <a:latin typeface="Times New Roman" panose="02020603050405020304" charset="0"/>
                <a:cs typeface="Times New Roman" panose="02020603050405020304" charset="0"/>
                <a:sym typeface="+mn-ea"/>
              </a:rPr>
              <a:t>iii. </a:t>
            </a:r>
            <a:r>
              <a:rPr lang="en-US" sz="1800">
                <a:latin typeface="Times New Roman" panose="02020603050405020304" charset="0"/>
                <a:cs typeface="Times New Roman" panose="02020603050405020304" charset="0"/>
                <a:sym typeface="+mn-ea"/>
              </a:rPr>
              <a:t>R</a:t>
            </a:r>
            <a:r>
              <a:rPr lang="en-US" sz="1800" baseline="-25000">
                <a:latin typeface="Times New Roman" panose="02020603050405020304" charset="0"/>
                <a:cs typeface="Times New Roman" panose="02020603050405020304" charset="0"/>
                <a:sym typeface="+mn-ea"/>
              </a:rPr>
              <a:t>1</a:t>
            </a:r>
            <a:r>
              <a:rPr lang="en-US" sz="1800">
                <a:latin typeface="Times New Roman" panose="02020603050405020304" charset="0"/>
                <a:cs typeface="Times New Roman" panose="02020603050405020304" charset="0"/>
                <a:sym typeface="+mn-ea"/>
              </a:rPr>
              <a:t> or R</a:t>
            </a:r>
            <a:r>
              <a:rPr lang="en-US" sz="1800" baseline="-25000">
                <a:latin typeface="Times New Roman" panose="02020603050405020304" charset="0"/>
                <a:cs typeface="Times New Roman" panose="02020603050405020304" charset="0"/>
                <a:sym typeface="+mn-ea"/>
              </a:rPr>
              <a:t>3</a:t>
            </a:r>
            <a:r>
              <a:rPr lang="en-US" sz="1800">
                <a:latin typeface="Times New Roman" panose="02020603050405020304" charset="0"/>
                <a:cs typeface="Times New Roman" panose="02020603050405020304" charset="0"/>
                <a:sym typeface="+mn-ea"/>
              </a:rPr>
              <a:t> increases more than R</a:t>
            </a:r>
            <a:r>
              <a:rPr lang="en-US" sz="1800" baseline="-25000">
                <a:latin typeface="Times New Roman" panose="02020603050405020304" charset="0"/>
                <a:cs typeface="Times New Roman" panose="02020603050405020304" charset="0"/>
                <a:sym typeface="+mn-ea"/>
              </a:rPr>
              <a:t>2</a:t>
            </a:r>
            <a:endParaRPr lang="en-US" sz="1800" baseline="-25000">
              <a:latin typeface="Times New Roman" panose="02020603050405020304" charset="0"/>
              <a:cs typeface="Times New Roman" panose="02020603050405020304" charset="0"/>
              <a:sym typeface="+mn-ea"/>
            </a:endParaRPr>
          </a:p>
        </p:txBody>
      </p:sp>
      <p:sp>
        <p:nvSpPr>
          <p:cNvPr id="9" name="文本框 8"/>
          <p:cNvSpPr txBox="1"/>
          <p:nvPr/>
        </p:nvSpPr>
        <p:spPr>
          <a:xfrm>
            <a:off x="114300" y="5512435"/>
            <a:ext cx="7938770" cy="1337945"/>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lang="en-US" sz="1800">
                <a:latin typeface="Times New Roman" panose="02020603050405020304" charset="0"/>
                <a:cs typeface="Times New Roman" panose="02020603050405020304" charset="0"/>
                <a:sym typeface="+mn-ea"/>
              </a:rPr>
              <a:t>Note: This situation is more complex, depending on how much R</a:t>
            </a:r>
            <a:r>
              <a:rPr lang="en-US" sz="1800" baseline="-25000">
                <a:latin typeface="Times New Roman" panose="02020603050405020304" charset="0"/>
                <a:cs typeface="Times New Roman" panose="02020603050405020304" charset="0"/>
                <a:sym typeface="+mn-ea"/>
              </a:rPr>
              <a:t>3</a:t>
            </a:r>
            <a:r>
              <a:rPr lang="en-US" sz="1800">
                <a:latin typeface="Times New Roman" panose="02020603050405020304" charset="0"/>
                <a:cs typeface="Times New Roman" panose="02020603050405020304" charset="0"/>
                <a:sym typeface="+mn-ea"/>
              </a:rPr>
              <a:t> and R</a:t>
            </a:r>
            <a:r>
              <a:rPr lang="en-US" sz="1800" baseline="-25000">
                <a:latin typeface="Times New Roman" panose="02020603050405020304" charset="0"/>
                <a:cs typeface="Times New Roman" panose="02020603050405020304" charset="0"/>
                <a:sym typeface="+mn-ea"/>
              </a:rPr>
              <a:t>1</a:t>
            </a:r>
            <a:r>
              <a:rPr lang="en-US" sz="1800">
                <a:latin typeface="Times New Roman" panose="02020603050405020304" charset="0"/>
                <a:cs typeface="Times New Roman" panose="02020603050405020304" charset="0"/>
                <a:sym typeface="+mn-ea"/>
              </a:rPr>
              <a:t> increase relative to R</a:t>
            </a:r>
            <a:r>
              <a:rPr lang="en-US" sz="1800" baseline="-25000">
                <a:latin typeface="Times New Roman" panose="02020603050405020304" charset="0"/>
                <a:cs typeface="Times New Roman" panose="02020603050405020304" charset="0"/>
                <a:sym typeface="+mn-ea"/>
              </a:rPr>
              <a:t>2</a:t>
            </a:r>
            <a:r>
              <a:rPr lang="en-US" sz="1800">
                <a:latin typeface="Times New Roman" panose="02020603050405020304" charset="0"/>
                <a:cs typeface="Times New Roman" panose="02020603050405020304" charset="0"/>
                <a:sym typeface="+mn-ea"/>
              </a:rPr>
              <a:t>. If the magnitude is not large, the atmospheric electric field may also be increasing.</a:t>
            </a:r>
            <a:endParaRPr lang="en-US" sz="1800">
              <a:latin typeface="Times New Roman" panose="02020603050405020304" charset="0"/>
              <a:cs typeface="Times New Roman" panose="02020603050405020304" charset="0"/>
              <a:sym typeface="+mn-ea"/>
            </a:endParaRPr>
          </a:p>
        </p:txBody>
      </p:sp>
    </p:spTree>
    <p:custDataLst>
      <p:tags r:id="rId10"/>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D:\Users\Administrator\Desktop\presentation[9.14]_01.pngpresentation[9.14]_01"/>
          <p:cNvPicPr>
            <a:picLocks noChangeAspect="1"/>
          </p:cNvPicPr>
          <p:nvPr>
            <p:custDataLst>
              <p:tags r:id="rId1"/>
            </p:custDataLst>
          </p:nvPr>
        </p:nvPicPr>
        <p:blipFill>
          <a:blip r:embed="rId2"/>
          <a:srcRect t="9428" b="15764"/>
          <a:stretch>
            <a:fillRect/>
          </a:stretch>
        </p:blipFill>
        <p:spPr>
          <a:xfrm>
            <a:off x="-21590" y="1905"/>
            <a:ext cx="12214860" cy="6856095"/>
          </a:xfrm>
          <a:prstGeom prst="rect">
            <a:avLst/>
          </a:prstGeom>
        </p:spPr>
      </p:pic>
      <p:sp>
        <p:nvSpPr>
          <p:cNvPr id="2" name="文本框 1"/>
          <p:cNvSpPr txBox="1"/>
          <p:nvPr>
            <p:custDataLst>
              <p:tags r:id="rId3"/>
            </p:custDataLst>
          </p:nvPr>
        </p:nvSpPr>
        <p:spPr>
          <a:xfrm>
            <a:off x="2816225" y="2068195"/>
            <a:ext cx="6630035" cy="1757680"/>
          </a:xfrm>
          <a:prstGeom prst="rect">
            <a:avLst/>
          </a:prstGeom>
          <a:noFill/>
        </p:spPr>
        <p:txBody>
          <a:bodyPr wrap="square" rtlCol="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1" hangingPunct="1">
              <a:lnSpc>
                <a:spcPct val="150000"/>
              </a:lnSpc>
              <a:spcBef>
                <a:spcPts val="0"/>
              </a:spcBef>
              <a:spcAft>
                <a:spcPts val="0"/>
              </a:spcAft>
              <a:buClrTx/>
              <a:buSzTx/>
              <a:buFontTx/>
              <a:buNone/>
            </a:pPr>
            <a:r>
              <a:rPr lang="en-US" sz="4400" b="1">
                <a:solidFill>
                  <a:srgbClr val="294A5A"/>
                </a:solidFill>
                <a:latin typeface="Times New Roman" panose="02020603050405020304" charset="0"/>
                <a:ea typeface="微软雅黑" panose="020B0503020204020204" charset="-122"/>
                <a:sym typeface="+mn-ea"/>
              </a:rPr>
              <a:t>Do you have any questions?</a:t>
            </a:r>
            <a:endParaRPr lang="en-US" sz="4400" b="1">
              <a:solidFill>
                <a:srgbClr val="294A5A"/>
              </a:solidFill>
              <a:latin typeface="Times New Roman" panose="02020603050405020304" charset="0"/>
              <a:ea typeface="微软雅黑" panose="020B0503020204020204" charset="-122"/>
              <a:sym typeface="+mn-ea"/>
            </a:endParaRPr>
          </a:p>
          <a:p>
            <a:pPr marL="0" marR="0" lvl="0" indent="0" algn="ctr" defTabSz="914400" rtl="0" eaLnBrk="1" fontAlgn="base" latinLnBrk="1" hangingPunct="1">
              <a:lnSpc>
                <a:spcPct val="150000"/>
              </a:lnSpc>
              <a:spcBef>
                <a:spcPts val="0"/>
              </a:spcBef>
              <a:spcAft>
                <a:spcPts val="0"/>
              </a:spcAft>
              <a:buClrTx/>
              <a:buSzTx/>
              <a:buFontTx/>
              <a:buNone/>
            </a:pPr>
            <a:r>
              <a:rPr lang="en-US" sz="4400" b="1">
                <a:solidFill>
                  <a:srgbClr val="294A5A"/>
                </a:solidFill>
                <a:latin typeface="Times New Roman" panose="02020603050405020304" charset="0"/>
                <a:ea typeface="微软雅黑" panose="020B0503020204020204" charset="-122"/>
                <a:sym typeface="+mn-ea"/>
              </a:rPr>
              <a:t>Thank you</a:t>
            </a:r>
            <a:r>
              <a:rPr sz="4400" b="1">
                <a:solidFill>
                  <a:srgbClr val="294A5A"/>
                </a:solidFill>
                <a:latin typeface="Times New Roman" panose="02020603050405020304" charset="0"/>
                <a:ea typeface="微软雅黑" panose="020B0503020204020204" charset="-122"/>
                <a:sym typeface="+mn-ea"/>
              </a:rPr>
              <a:t>！</a:t>
            </a:r>
            <a:endParaRPr lang="en-US" altLang="zh-CN" sz="4400" b="1">
              <a:solidFill>
                <a:srgbClr val="294A5A"/>
              </a:solidFill>
              <a:latin typeface="Times New Roman" panose="02020603050405020304" charset="0"/>
              <a:ea typeface="微软雅黑" panose="020B0503020204020204" charset="-122"/>
              <a:sym typeface="+mn-ea"/>
            </a:endParaRPr>
          </a:p>
        </p:txBody>
      </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椭圆 1"/>
          <p:cNvSpPr/>
          <p:nvPr>
            <p:custDataLst>
              <p:tags r:id="rId1"/>
            </p:custDataLst>
          </p:nvPr>
        </p:nvSpPr>
        <p:spPr>
          <a:xfrm>
            <a:off x="2186940" y="1732812"/>
            <a:ext cx="520690" cy="520690"/>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endParaRPr>
          </a:p>
        </p:txBody>
      </p:sp>
      <p:sp>
        <p:nvSpPr>
          <p:cNvPr id="21" name="文本框 60"/>
          <p:cNvSpPr txBox="1"/>
          <p:nvPr>
            <p:custDataLst>
              <p:tags r:id="rId2"/>
            </p:custDataLst>
          </p:nvPr>
        </p:nvSpPr>
        <p:spPr>
          <a:xfrm>
            <a:off x="1461085" y="331799"/>
            <a:ext cx="4008574" cy="1277917"/>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0"/>
              </a:spcBef>
              <a:spcAft>
                <a:spcPts val="0"/>
              </a:spcAft>
              <a:buSzPct val="100000"/>
              <a:buNone/>
            </a:pPr>
            <a:r>
              <a:rPr lang="zh-CN" altLang="en-US" sz="4400" b="1" spc="360">
                <a:solidFill>
                  <a:schemeClr val="tx1"/>
                </a:solidFill>
                <a:latin typeface="Times New Roman" panose="02020603050405020304" charset="0"/>
                <a:ea typeface="微软雅黑" panose="020B0503020204020204" charset="-122"/>
              </a:rPr>
              <a:t>Content</a:t>
            </a:r>
            <a:endParaRPr lang="zh-CN" altLang="en-US" sz="4400" b="1" spc="360">
              <a:solidFill>
                <a:schemeClr val="tx1"/>
              </a:solidFill>
              <a:latin typeface="Times New Roman" panose="02020603050405020304" charset="0"/>
              <a:ea typeface="微软雅黑" panose="020B0503020204020204" charset="-122"/>
            </a:endParaRPr>
          </a:p>
        </p:txBody>
      </p:sp>
      <p:sp>
        <p:nvSpPr>
          <p:cNvPr id="24" name="文本框 58"/>
          <p:cNvSpPr txBox="1"/>
          <p:nvPr>
            <p:custDataLst>
              <p:tags r:id="rId3"/>
            </p:custDataLst>
          </p:nvPr>
        </p:nvSpPr>
        <p:spPr>
          <a:xfrm>
            <a:off x="559943" y="1751818"/>
            <a:ext cx="665219" cy="594907"/>
          </a:xfrm>
          <a:prstGeom prst="rect">
            <a:avLst/>
          </a:prstGeom>
          <a:noFill/>
        </p:spPr>
        <p:txBody>
          <a:bodyPr wrap="square" lIns="0" tIns="0" rIns="0" bIns="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800"/>
              </a:spcAft>
            </a:pPr>
            <a:r>
              <a:rPr lang="en-US" altLang="zh-CN" sz="3600" b="1" spc="400" dirty="0">
                <a:solidFill>
                  <a:schemeClr val="tx1"/>
                </a:solidFill>
                <a:latin typeface="Arial" panose="020B0604020202020204" pitchFamily="34" charset="0"/>
                <a:ea typeface="微软雅黑" panose="020B0503020204020204" charset="-122"/>
              </a:rPr>
              <a:t>01</a:t>
            </a:r>
            <a:endParaRPr lang="en-US" altLang="zh-CN" sz="3600" b="1" spc="400" dirty="0">
              <a:solidFill>
                <a:schemeClr val="tx1"/>
              </a:solidFill>
              <a:latin typeface="Arial" panose="020B0604020202020204" pitchFamily="34" charset="0"/>
              <a:ea typeface="微软雅黑" panose="020B0503020204020204" charset="-122"/>
            </a:endParaRPr>
          </a:p>
        </p:txBody>
      </p:sp>
      <p:sp>
        <p:nvSpPr>
          <p:cNvPr id="26" name="文本框 58"/>
          <p:cNvSpPr txBox="1"/>
          <p:nvPr>
            <p:custDataLst>
              <p:tags r:id="rId4"/>
            </p:custDataLst>
          </p:nvPr>
        </p:nvSpPr>
        <p:spPr>
          <a:xfrm>
            <a:off x="559943" y="2824245"/>
            <a:ext cx="665219" cy="594360"/>
          </a:xfrm>
          <a:prstGeom prst="rect">
            <a:avLst/>
          </a:prstGeom>
          <a:noFill/>
        </p:spPr>
        <p:txBody>
          <a:bodyPr wrap="square" lIns="0" tIns="0" rIns="0" bIns="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800"/>
              </a:spcAft>
            </a:pPr>
            <a:r>
              <a:rPr lang="en-US" altLang="zh-CN" sz="3600" b="1" spc="400" dirty="0">
                <a:solidFill>
                  <a:schemeClr val="tx1"/>
                </a:solidFill>
                <a:latin typeface="Arial" panose="020B0604020202020204" pitchFamily="34" charset="0"/>
                <a:ea typeface="微软雅黑" panose="020B0503020204020204" charset="-122"/>
              </a:rPr>
              <a:t>02</a:t>
            </a:r>
            <a:endParaRPr lang="en-US" altLang="zh-CN" sz="3600" b="1" spc="400" dirty="0">
              <a:solidFill>
                <a:schemeClr val="tx1"/>
              </a:solidFill>
              <a:latin typeface="Arial" panose="020B0604020202020204" pitchFamily="34" charset="0"/>
              <a:ea typeface="微软雅黑" panose="020B0503020204020204" charset="-122"/>
            </a:endParaRPr>
          </a:p>
        </p:txBody>
      </p:sp>
      <p:sp>
        <p:nvSpPr>
          <p:cNvPr id="28" name="文本框 58"/>
          <p:cNvSpPr txBox="1"/>
          <p:nvPr>
            <p:custDataLst>
              <p:tags r:id="rId5"/>
            </p:custDataLst>
          </p:nvPr>
        </p:nvSpPr>
        <p:spPr>
          <a:xfrm>
            <a:off x="559943" y="3896125"/>
            <a:ext cx="665219" cy="593725"/>
          </a:xfrm>
          <a:prstGeom prst="rect">
            <a:avLst/>
          </a:prstGeom>
          <a:noFill/>
        </p:spPr>
        <p:txBody>
          <a:bodyPr wrap="square" lIns="0" tIns="0" rIns="0" bIns="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800"/>
              </a:spcAft>
            </a:pPr>
            <a:r>
              <a:rPr lang="en-US" altLang="zh-CN" sz="3600" b="1" spc="400" dirty="0">
                <a:solidFill>
                  <a:schemeClr val="tx1"/>
                </a:solidFill>
                <a:latin typeface="Arial" panose="020B0604020202020204" pitchFamily="34" charset="0"/>
                <a:ea typeface="微软雅黑" panose="020B0503020204020204" charset="-122"/>
              </a:rPr>
              <a:t>03</a:t>
            </a:r>
            <a:endParaRPr lang="en-US" altLang="zh-CN" sz="3600" b="1" spc="400" dirty="0">
              <a:solidFill>
                <a:schemeClr val="tx1"/>
              </a:solidFill>
              <a:latin typeface="Arial" panose="020B0604020202020204" pitchFamily="34" charset="0"/>
              <a:ea typeface="微软雅黑" panose="020B0503020204020204" charset="-122"/>
            </a:endParaRPr>
          </a:p>
        </p:txBody>
      </p:sp>
      <p:sp>
        <p:nvSpPr>
          <p:cNvPr id="30" name="文本框 58"/>
          <p:cNvSpPr txBox="1"/>
          <p:nvPr>
            <p:custDataLst>
              <p:tags r:id="rId6"/>
            </p:custDataLst>
          </p:nvPr>
        </p:nvSpPr>
        <p:spPr>
          <a:xfrm>
            <a:off x="559943" y="4967370"/>
            <a:ext cx="665219" cy="594360"/>
          </a:xfrm>
          <a:prstGeom prst="rect">
            <a:avLst/>
          </a:prstGeom>
          <a:noFill/>
        </p:spPr>
        <p:txBody>
          <a:bodyPr wrap="square" lIns="0" tIns="0" rIns="0" bIns="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800"/>
              </a:spcAft>
            </a:pPr>
            <a:r>
              <a:rPr lang="en-US" altLang="zh-CN" sz="3600" b="1" spc="400" dirty="0">
                <a:solidFill>
                  <a:schemeClr val="tx1"/>
                </a:solidFill>
                <a:latin typeface="Arial" panose="020B0604020202020204" pitchFamily="34" charset="0"/>
                <a:ea typeface="微软雅黑" panose="020B0503020204020204" charset="-122"/>
              </a:rPr>
              <a:t>04</a:t>
            </a:r>
            <a:endParaRPr lang="en-US" altLang="zh-CN" sz="3600" b="1" spc="400" dirty="0">
              <a:solidFill>
                <a:schemeClr val="tx1"/>
              </a:solidFill>
              <a:latin typeface="Arial" panose="020B0604020202020204" pitchFamily="34" charset="0"/>
              <a:ea typeface="微软雅黑" panose="020B0503020204020204" charset="-122"/>
            </a:endParaRPr>
          </a:p>
        </p:txBody>
      </p:sp>
      <p:grpSp>
        <p:nvGrpSpPr>
          <p:cNvPr id="6" name="组合 5"/>
          <p:cNvGrpSpPr/>
          <p:nvPr/>
        </p:nvGrpSpPr>
        <p:grpSpPr>
          <a:xfrm>
            <a:off x="1469390" y="1751818"/>
            <a:ext cx="10521748" cy="3813810"/>
            <a:chOff x="1885" y="2520"/>
            <a:chExt cx="18665" cy="6006"/>
          </a:xfrm>
        </p:grpSpPr>
        <p:sp>
          <p:nvSpPr>
            <p:cNvPr id="10" name="TextBox 47"/>
            <p:cNvSpPr txBox="1"/>
            <p:nvPr/>
          </p:nvSpPr>
          <p:spPr>
            <a:xfrm>
              <a:off x="1885" y="2520"/>
              <a:ext cx="9655" cy="822"/>
            </a:xfrm>
            <a:prstGeom prst="rect">
              <a:avLst/>
            </a:prstGeom>
            <a:noFill/>
          </p:spPr>
          <p:txBody>
            <a:bodyPr wrap="square" rtlCol="0">
              <a:spAutoFit/>
            </a:bodyPr>
            <a:p>
              <a:pPr defTabSz="914400" fontAlgn="base">
                <a:spcBef>
                  <a:spcPct val="0"/>
                </a:spcBef>
                <a:spcAft>
                  <a:spcPct val="0"/>
                </a:spcAft>
                <a:buFont typeface="Arial" panose="020B0604020202020204" pitchFamily="34" charset="0"/>
                <a:buNone/>
              </a:pPr>
              <a:r>
                <a:rPr lang="en-US" altLang="zh-CN" sz="2800" b="1" dirty="0">
                  <a:solidFill>
                    <a:schemeClr val="tx1"/>
                  </a:solidFill>
                  <a:latin typeface="Times New Roman" panose="02020603050405020304" charset="0"/>
                  <a:sym typeface="+mn-ea"/>
                </a:rPr>
                <a:t>Global atmospheric circuit</a:t>
              </a:r>
              <a:endParaRPr lang="en-US" altLang="zh-CN" sz="2800" b="1" dirty="0">
                <a:solidFill>
                  <a:schemeClr val="tx1"/>
                </a:solidFill>
                <a:latin typeface="Times New Roman" panose="02020603050405020304" charset="0"/>
                <a:ea typeface="微软雅黑" panose="020B0503020204020204" charset="-122"/>
                <a:sym typeface="+mn-ea"/>
              </a:endParaRPr>
            </a:p>
          </p:txBody>
        </p:sp>
        <p:sp>
          <p:nvSpPr>
            <p:cNvPr id="7" name="TextBox 47"/>
            <p:cNvSpPr txBox="1"/>
            <p:nvPr/>
          </p:nvSpPr>
          <p:spPr>
            <a:xfrm>
              <a:off x="1885" y="4248"/>
              <a:ext cx="18664" cy="822"/>
            </a:xfrm>
            <a:prstGeom prst="rect">
              <a:avLst/>
            </a:prstGeom>
            <a:noFill/>
          </p:spPr>
          <p:txBody>
            <a:bodyPr wrap="square" rtlCol="0">
              <a:spAutoFit/>
            </a:bodyPr>
            <a:p>
              <a:pPr defTabSz="914400" fontAlgn="base">
                <a:spcBef>
                  <a:spcPct val="0"/>
                </a:spcBef>
                <a:spcAft>
                  <a:spcPct val="0"/>
                </a:spcAft>
                <a:buFont typeface="Arial" panose="020B0604020202020204" pitchFamily="34" charset="0"/>
                <a:buNone/>
              </a:pPr>
              <a:r>
                <a:rPr lang="en-US" altLang="zh-CN" sz="2800" b="1">
                  <a:solidFill>
                    <a:schemeClr val="tx1"/>
                  </a:solidFill>
                  <a:latin typeface="Times New Roman" panose="02020603050405020304" charset="0"/>
                  <a:sym typeface="+mn-ea"/>
                </a:rPr>
                <a:t>Atmospheric electric field under different meteorological conditions</a:t>
              </a:r>
              <a:endParaRPr lang="en-US" altLang="zh-CN" sz="2800" b="1" dirty="0">
                <a:solidFill>
                  <a:schemeClr val="tx1"/>
                </a:solidFill>
                <a:latin typeface="Times New Roman" panose="02020603050405020304" charset="0"/>
                <a:ea typeface="微软雅黑" panose="020B0503020204020204" charset="-122"/>
                <a:sym typeface="+mn-ea"/>
              </a:endParaRPr>
            </a:p>
          </p:txBody>
        </p:sp>
        <p:sp>
          <p:nvSpPr>
            <p:cNvPr id="3" name="TextBox 47"/>
            <p:cNvSpPr txBox="1"/>
            <p:nvPr/>
          </p:nvSpPr>
          <p:spPr>
            <a:xfrm>
              <a:off x="1885" y="5976"/>
              <a:ext cx="18665" cy="822"/>
            </a:xfrm>
            <a:prstGeom prst="rect">
              <a:avLst/>
            </a:prstGeom>
            <a:noFill/>
          </p:spPr>
          <p:txBody>
            <a:bodyPr wrap="square" rtlCol="0">
              <a:spAutoFit/>
            </a:bodyPr>
            <a:p>
              <a:pPr defTabSz="914400" fontAlgn="base">
                <a:spcBef>
                  <a:spcPct val="0"/>
                </a:spcBef>
                <a:spcAft>
                  <a:spcPct val="0"/>
                </a:spcAft>
                <a:buFont typeface="Arial" panose="020B0604020202020204" pitchFamily="34" charset="0"/>
                <a:buNone/>
              </a:pPr>
              <a:r>
                <a:rPr lang="en-US" altLang="zh-CN" sz="2800" b="1">
                  <a:solidFill>
                    <a:schemeClr val="tx1"/>
                  </a:solidFill>
                  <a:latin typeface="Times New Roman" panose="02020603050405020304" charset="0"/>
                  <a:sym typeface="+mn-ea"/>
                </a:rPr>
                <a:t>Variation of atmospheric electric field during a CME event</a:t>
              </a:r>
              <a:endParaRPr lang="en-US" altLang="zh-CN" sz="2800" b="1">
                <a:solidFill>
                  <a:schemeClr val="tx1"/>
                </a:solidFill>
                <a:latin typeface="Times New Roman" panose="02020603050405020304" charset="0"/>
                <a:sym typeface="+mn-ea"/>
              </a:endParaRPr>
            </a:p>
          </p:txBody>
        </p:sp>
        <p:sp>
          <p:nvSpPr>
            <p:cNvPr id="8" name="TextBox 47"/>
            <p:cNvSpPr txBox="1"/>
            <p:nvPr/>
          </p:nvSpPr>
          <p:spPr>
            <a:xfrm>
              <a:off x="1885" y="7704"/>
              <a:ext cx="18448" cy="822"/>
            </a:xfrm>
            <a:prstGeom prst="rect">
              <a:avLst/>
            </a:prstGeom>
            <a:noFill/>
          </p:spPr>
          <p:txBody>
            <a:bodyPr wrap="square" rtlCol="0">
              <a:spAutoFit/>
            </a:bodyPr>
            <a:p>
              <a:pPr defTabSz="914400" fontAlgn="base">
                <a:spcBef>
                  <a:spcPct val="0"/>
                </a:spcBef>
                <a:spcAft>
                  <a:spcPct val="0"/>
                </a:spcAft>
                <a:buFont typeface="Arial" panose="020B0604020202020204" pitchFamily="34" charset="0"/>
                <a:buNone/>
              </a:pPr>
              <a:r>
                <a:rPr altLang="zh-CN" sz="2800" b="1">
                  <a:solidFill>
                    <a:schemeClr val="tx1"/>
                  </a:solidFill>
                  <a:latin typeface="Times New Roman" panose="02020603050405020304" charset="0"/>
                  <a:sym typeface="+mn-ea"/>
                </a:rPr>
                <a:t>Summary of atmospheric electric field changed by </a:t>
              </a:r>
              <a:r>
                <a:rPr lang="en-US" sz="2800" b="1">
                  <a:solidFill>
                    <a:schemeClr val="tx1"/>
                  </a:solidFill>
                  <a:latin typeface="Times New Roman" panose="02020603050405020304" charset="0"/>
                  <a:sym typeface="+mn-ea"/>
                </a:rPr>
                <a:t>CME</a:t>
              </a:r>
              <a:r>
                <a:rPr altLang="zh-CN" sz="2800" b="1">
                  <a:solidFill>
                    <a:schemeClr val="tx1"/>
                  </a:solidFill>
                  <a:latin typeface="Times New Roman" panose="02020603050405020304" charset="0"/>
                  <a:sym typeface="+mn-ea"/>
                </a:rPr>
                <a:t>s</a:t>
              </a:r>
              <a:endParaRPr altLang="zh-CN" sz="2800" b="1">
                <a:solidFill>
                  <a:schemeClr val="tx1"/>
                </a:solidFill>
                <a:latin typeface="Times New Roman" panose="02020603050405020304" charset="0"/>
                <a:sym typeface="+mn-ea"/>
              </a:endParaRPr>
            </a:p>
          </p:txBody>
        </p:sp>
      </p:grpSp>
      <p:sp>
        <p:nvSpPr>
          <p:cNvPr id="9" name="Freeform 5"/>
          <p:cNvSpPr/>
          <p:nvPr>
            <p:custDataLst>
              <p:tags r:id="rId7"/>
            </p:custDataLst>
          </p:nvPr>
        </p:nvSpPr>
        <p:spPr bwMode="auto">
          <a:xfrm>
            <a:off x="-36819" y="2"/>
            <a:ext cx="2166504" cy="1598578"/>
          </a:xfrm>
          <a:custGeom>
            <a:avLst/>
            <a:gdLst>
              <a:gd name="T0" fmla="*/ 0 w 1156"/>
              <a:gd name="T1" fmla="*/ 666 h 666"/>
              <a:gd name="T2" fmla="*/ 0 w 1156"/>
              <a:gd name="T3" fmla="*/ 0 h 666"/>
              <a:gd name="T4" fmla="*/ 1149 w 1156"/>
              <a:gd name="T5" fmla="*/ 0 h 666"/>
              <a:gd name="T6" fmla="*/ 1037 w 1156"/>
              <a:gd name="T7" fmla="*/ 154 h 666"/>
              <a:gd name="T8" fmla="*/ 512 w 1156"/>
              <a:gd name="T9" fmla="*/ 284 h 666"/>
              <a:gd name="T10" fmla="*/ 248 w 1156"/>
              <a:gd name="T11" fmla="*/ 567 h 666"/>
              <a:gd name="T12" fmla="*/ 0 w 1156"/>
              <a:gd name="T13" fmla="*/ 666 h 666"/>
            </a:gdLst>
            <a:ahLst/>
            <a:cxnLst>
              <a:cxn ang="0">
                <a:pos x="T0" y="T1"/>
              </a:cxn>
              <a:cxn ang="0">
                <a:pos x="T2" y="T3"/>
              </a:cxn>
              <a:cxn ang="0">
                <a:pos x="T4" y="T5"/>
              </a:cxn>
              <a:cxn ang="0">
                <a:pos x="T6" y="T7"/>
              </a:cxn>
              <a:cxn ang="0">
                <a:pos x="T8" y="T9"/>
              </a:cxn>
              <a:cxn ang="0">
                <a:pos x="T10" y="T11"/>
              </a:cxn>
              <a:cxn ang="0">
                <a:pos x="T12" y="T13"/>
              </a:cxn>
            </a:cxnLst>
            <a:rect l="0" t="0" r="r" b="b"/>
            <a:pathLst>
              <a:path w="1156" h="666">
                <a:moveTo>
                  <a:pt x="0" y="666"/>
                </a:moveTo>
                <a:cubicBezTo>
                  <a:pt x="0" y="0"/>
                  <a:pt x="0" y="0"/>
                  <a:pt x="0" y="0"/>
                </a:cubicBezTo>
                <a:cubicBezTo>
                  <a:pt x="1149" y="0"/>
                  <a:pt x="1149" y="0"/>
                  <a:pt x="1149" y="0"/>
                </a:cubicBezTo>
                <a:cubicBezTo>
                  <a:pt x="1149" y="0"/>
                  <a:pt x="1156" y="69"/>
                  <a:pt x="1037" y="154"/>
                </a:cubicBezTo>
                <a:cubicBezTo>
                  <a:pt x="897" y="254"/>
                  <a:pt x="642" y="219"/>
                  <a:pt x="512" y="284"/>
                </a:cubicBezTo>
                <a:cubicBezTo>
                  <a:pt x="369" y="356"/>
                  <a:pt x="365" y="482"/>
                  <a:pt x="248" y="567"/>
                </a:cubicBezTo>
                <a:cubicBezTo>
                  <a:pt x="130" y="652"/>
                  <a:pt x="0" y="666"/>
                  <a:pt x="0" y="666"/>
                </a:cubicBezTo>
                <a:close/>
              </a:path>
            </a:pathLst>
          </a:custGeom>
          <a:solidFill>
            <a:schemeClr val="accent1">
              <a:alpha val="60000"/>
            </a:schemeClr>
          </a:solidFill>
          <a:ln>
            <a:noFill/>
          </a:ln>
        </p:spPr>
        <p:txBody>
          <a:bodyPr vert="horz" wrap="square" lIns="68579" tIns="34289" rIns="68579" bIns="34289" numCol="1" anchor="t" anchorCtr="0" compatLnSpc="1"/>
          <a:p>
            <a:endParaRPr lang="zh-CN" altLang="en-US" sz="1350"/>
          </a:p>
        </p:txBody>
      </p:sp>
      <p:sp>
        <p:nvSpPr>
          <p:cNvPr id="11" name="Freeform 10"/>
          <p:cNvSpPr/>
          <p:nvPr>
            <p:custDataLst>
              <p:tags r:id="rId8"/>
            </p:custDataLst>
          </p:nvPr>
        </p:nvSpPr>
        <p:spPr bwMode="auto">
          <a:xfrm>
            <a:off x="9313718" y="5507263"/>
            <a:ext cx="2878281" cy="1350910"/>
          </a:xfrm>
          <a:custGeom>
            <a:avLst/>
            <a:gdLst>
              <a:gd name="T0" fmla="*/ 19 w 1166"/>
              <a:gd name="T1" fmla="*/ 483 h 483"/>
              <a:gd name="T2" fmla="*/ 1166 w 1166"/>
              <a:gd name="T3" fmla="*/ 483 h 483"/>
              <a:gd name="T4" fmla="*/ 1166 w 1166"/>
              <a:gd name="T5" fmla="*/ 142 h 483"/>
              <a:gd name="T6" fmla="*/ 966 w 1166"/>
              <a:gd name="T7" fmla="*/ 0 h 483"/>
              <a:gd name="T8" fmla="*/ 651 w 1166"/>
              <a:gd name="T9" fmla="*/ 312 h 483"/>
              <a:gd name="T10" fmla="*/ 168 w 1166"/>
              <a:gd name="T11" fmla="*/ 326 h 483"/>
              <a:gd name="T12" fmla="*/ 19 w 1166"/>
              <a:gd name="T13" fmla="*/ 483 h 483"/>
            </a:gdLst>
            <a:ahLst/>
            <a:cxnLst>
              <a:cxn ang="0">
                <a:pos x="T0" y="T1"/>
              </a:cxn>
              <a:cxn ang="0">
                <a:pos x="T2" y="T3"/>
              </a:cxn>
              <a:cxn ang="0">
                <a:pos x="T4" y="T5"/>
              </a:cxn>
              <a:cxn ang="0">
                <a:pos x="T6" y="T7"/>
              </a:cxn>
              <a:cxn ang="0">
                <a:pos x="T8" y="T9"/>
              </a:cxn>
              <a:cxn ang="0">
                <a:pos x="T10" y="T11"/>
              </a:cxn>
              <a:cxn ang="0">
                <a:pos x="T12" y="T13"/>
              </a:cxn>
            </a:cxnLst>
            <a:rect l="0" t="0" r="r" b="b"/>
            <a:pathLst>
              <a:path w="1166" h="483">
                <a:moveTo>
                  <a:pt x="19" y="483"/>
                </a:moveTo>
                <a:cubicBezTo>
                  <a:pt x="1166" y="483"/>
                  <a:pt x="1166" y="483"/>
                  <a:pt x="1166" y="483"/>
                </a:cubicBezTo>
                <a:cubicBezTo>
                  <a:pt x="1166" y="142"/>
                  <a:pt x="1166" y="142"/>
                  <a:pt x="1166" y="142"/>
                </a:cubicBezTo>
                <a:cubicBezTo>
                  <a:pt x="1166" y="142"/>
                  <a:pt x="1118" y="0"/>
                  <a:pt x="966" y="0"/>
                </a:cubicBezTo>
                <a:cubicBezTo>
                  <a:pt x="814" y="0"/>
                  <a:pt x="800" y="272"/>
                  <a:pt x="651" y="312"/>
                </a:cubicBezTo>
                <a:cubicBezTo>
                  <a:pt x="502" y="352"/>
                  <a:pt x="336" y="267"/>
                  <a:pt x="168" y="326"/>
                </a:cubicBezTo>
                <a:cubicBezTo>
                  <a:pt x="0" y="384"/>
                  <a:pt x="19" y="483"/>
                  <a:pt x="19" y="483"/>
                </a:cubicBezTo>
                <a:close/>
              </a:path>
            </a:pathLst>
          </a:custGeom>
          <a:solidFill>
            <a:schemeClr val="accent1">
              <a:alpha val="20000"/>
            </a:schemeClr>
          </a:solidFill>
          <a:ln>
            <a:noFill/>
          </a:ln>
        </p:spPr>
        <p:txBody>
          <a:bodyPr vert="horz" wrap="square" lIns="68579" tIns="34289" rIns="68579" bIns="34289" numCol="1" anchor="t" anchorCtr="0" compatLnSpc="1"/>
          <a:p>
            <a:endParaRPr lang="zh-CN" altLang="en-US" sz="1350"/>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120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5" name="图片 1" descr="F:\Users\陈涛组员1\Desktop\磊不胖\A-paper-0423大磁暴\Geomagnetism and aeronomy\figure 1.pngfigure 1"/>
          <p:cNvPicPr>
            <a:picLocks noChangeAspect="1"/>
          </p:cNvPicPr>
          <p:nvPr/>
        </p:nvPicPr>
        <p:blipFill>
          <a:blip r:embed="rId1"/>
          <a:srcRect l="17" r="17"/>
          <a:stretch>
            <a:fillRect/>
          </a:stretch>
        </p:blipFill>
        <p:spPr>
          <a:xfrm>
            <a:off x="153988" y="1416050"/>
            <a:ext cx="8145462" cy="4583113"/>
          </a:xfrm>
          <a:prstGeom prst="rect">
            <a:avLst/>
          </a:prstGeom>
          <a:noFill/>
          <a:ln w="9525">
            <a:noFill/>
          </a:ln>
        </p:spPr>
      </p:pic>
      <p:sp>
        <p:nvSpPr>
          <p:cNvPr id="6146" name="文本框 99"/>
          <p:cNvSpPr txBox="1"/>
          <p:nvPr/>
        </p:nvSpPr>
        <p:spPr>
          <a:xfrm>
            <a:off x="964248" y="294958"/>
            <a:ext cx="5080000" cy="398780"/>
          </a:xfrm>
          <a:prstGeom prst="rect">
            <a:avLst/>
          </a:prstGeom>
          <a:noFill/>
          <a:ln w="9525">
            <a:noFill/>
          </a:ln>
        </p:spPr>
        <p:txBody>
          <a:bodyPr anchor="t" anchorCtr="0">
            <a:spAutoFit/>
          </a:bodyPr>
          <a:p>
            <a:r>
              <a:rPr lang="en-US" altLang="zh-CN" sz="2000" b="1">
                <a:latin typeface="Times New Roman" panose="02020603050405020304" charset="0"/>
                <a:ea typeface="微软雅黑" panose="020B0503020204020204" charset="-122"/>
              </a:rPr>
              <a:t>Global atmospheric circuit</a:t>
            </a:r>
            <a:endParaRPr lang="en-US" altLang="zh-CN" sz="2000" b="1">
              <a:latin typeface="Times New Roman" panose="02020603050405020304" charset="0"/>
              <a:ea typeface="微软雅黑" panose="020B0503020204020204" charset="-122"/>
            </a:endParaRPr>
          </a:p>
        </p:txBody>
      </p:sp>
      <p:sp>
        <p:nvSpPr>
          <p:cNvPr id="6147" name="文本框 1"/>
          <p:cNvSpPr txBox="1"/>
          <p:nvPr>
            <p:custDataLst>
              <p:tags r:id="rId2"/>
            </p:custDataLst>
          </p:nvPr>
        </p:nvSpPr>
        <p:spPr>
          <a:xfrm>
            <a:off x="8334375" y="1412875"/>
            <a:ext cx="3776663" cy="4492625"/>
          </a:xfrm>
          <a:prstGeom prst="rect">
            <a:avLst/>
          </a:prstGeom>
          <a:noFill/>
          <a:ln w="9525">
            <a:noFill/>
          </a:ln>
        </p:spPr>
        <p:txBody>
          <a:bodyPr wrap="square" anchor="t" anchorCtr="0">
            <a:spAutoFit/>
          </a:bodyPr>
          <a:p>
            <a:pPr>
              <a:lnSpc>
                <a:spcPct val="150000"/>
              </a:lnSpc>
            </a:pPr>
            <a:r>
              <a:rPr lang="zh-CN" altLang="en-US">
                <a:latin typeface="Times New Roman" panose="02020603050405020304" charset="0"/>
                <a:ea typeface="微软雅黑" panose="020B0503020204020204" charset="-122"/>
              </a:rPr>
              <a:t>Atmosphere: </a:t>
            </a:r>
            <a:r>
              <a:rPr lang="zh-CN" altLang="en-US" b="1">
                <a:solidFill>
                  <a:srgbClr val="FF0000"/>
                </a:solidFill>
                <a:latin typeface="Times New Roman" panose="02020603050405020304" charset="0"/>
                <a:ea typeface="微软雅黑" panose="020B0503020204020204" charset="-122"/>
              </a:rPr>
              <a:t>weakly conductive?</a:t>
            </a:r>
            <a:endParaRPr lang="zh-CN" altLang="en-US">
              <a:latin typeface="Times New Roman" panose="02020603050405020304" charset="0"/>
              <a:ea typeface="微软雅黑" panose="020B0503020204020204" charset="-122"/>
            </a:endParaRPr>
          </a:p>
          <a:p>
            <a:pPr>
              <a:lnSpc>
                <a:spcPct val="120000"/>
              </a:lnSpc>
            </a:pPr>
            <a:r>
              <a:rPr lang="zh-CN" altLang="en-US">
                <a:latin typeface="Times New Roman" panose="02020603050405020304" charset="0"/>
                <a:ea typeface="微软雅黑" panose="020B0503020204020204" charset="-122"/>
              </a:rPr>
              <a:t> (cosmic rays and radioactive decay of the Earth</a:t>
            </a:r>
            <a:r>
              <a:rPr lang="en-US" altLang="zh-CN">
                <a:latin typeface="Times New Roman" panose="02020603050405020304" charset="0"/>
                <a:ea typeface="微软雅黑" panose="020B0503020204020204" charset="-122"/>
              </a:rPr>
              <a:t>’s surface</a:t>
            </a:r>
            <a:r>
              <a:rPr lang="zh-CN" altLang="en-US">
                <a:latin typeface="Times New Roman" panose="02020603050405020304" charset="0"/>
                <a:ea typeface="微软雅黑" panose="020B0503020204020204" charset="-122"/>
              </a:rPr>
              <a:t>, attached to aerosols or clouds)</a:t>
            </a:r>
            <a:endParaRPr lang="zh-CN" altLang="en-US">
              <a:latin typeface="Times New Roman" panose="02020603050405020304" charset="0"/>
              <a:ea typeface="微软雅黑" panose="020B0503020204020204" charset="-122"/>
            </a:endParaRPr>
          </a:p>
          <a:p>
            <a:pPr>
              <a:lnSpc>
                <a:spcPct val="120000"/>
              </a:lnSpc>
            </a:pPr>
            <a:endParaRPr lang="zh-CN" altLang="en-US">
              <a:latin typeface="Times New Roman" panose="02020603050405020304" charset="0"/>
              <a:ea typeface="微软雅黑" panose="020B0503020204020204" charset="-122"/>
            </a:endParaRPr>
          </a:p>
          <a:p>
            <a:pPr>
              <a:lnSpc>
                <a:spcPct val="120000"/>
              </a:lnSpc>
            </a:pPr>
            <a:r>
              <a:rPr lang="en-US" altLang="zh-CN">
                <a:latin typeface="Times New Roman" panose="02020603050405020304" charset="0"/>
                <a:ea typeface="微软雅黑" panose="020B0503020204020204" charset="-122"/>
              </a:rPr>
              <a:t>Thunderstorms, charged clouds and precipitation act as batteries for the circuit. </a:t>
            </a:r>
            <a:r>
              <a:rPr lang="zh-CN" altLang="en-US">
                <a:latin typeface="Times New Roman" panose="02020603050405020304" charset="0"/>
                <a:ea typeface="微软雅黑" panose="020B0503020204020204" charset="-122"/>
              </a:rPr>
              <a:t>Disturbing weather makes ionosphere positively charged </a:t>
            </a:r>
            <a:r>
              <a:rPr lang="zh-CN" altLang="en-US" b="1">
                <a:solidFill>
                  <a:srgbClr val="FF0000"/>
                </a:solidFill>
                <a:latin typeface="Times New Roman" panose="02020603050405020304" charset="0"/>
                <a:ea typeface="微软雅黑" panose="020B0503020204020204" charset="-122"/>
              </a:rPr>
              <a:t>(about</a:t>
            </a:r>
            <a:r>
              <a:rPr lang="zh-CN" altLang="en-US">
                <a:latin typeface="Times New Roman" panose="02020603050405020304" charset="0"/>
                <a:ea typeface="微软雅黑" panose="020B0503020204020204" charset="-122"/>
              </a:rPr>
              <a:t> </a:t>
            </a:r>
            <a:r>
              <a:rPr lang="zh-CN" altLang="en-US" b="1">
                <a:solidFill>
                  <a:srgbClr val="FF0000"/>
                </a:solidFill>
                <a:latin typeface="Times New Roman" panose="02020603050405020304" charset="0"/>
                <a:ea typeface="微软雅黑" panose="020B0503020204020204" charset="-122"/>
              </a:rPr>
              <a:t>250</a:t>
            </a:r>
            <a:r>
              <a:rPr lang="en-US" altLang="zh-CN" b="1">
                <a:solidFill>
                  <a:srgbClr val="FF0000"/>
                </a:solidFill>
                <a:latin typeface="Times New Roman" panose="02020603050405020304" charset="0"/>
                <a:ea typeface="微软雅黑" panose="020B0503020204020204" charset="-122"/>
              </a:rPr>
              <a:t> </a:t>
            </a:r>
            <a:r>
              <a:rPr lang="zh-CN" altLang="en-US" b="1">
                <a:solidFill>
                  <a:srgbClr val="FF0000"/>
                </a:solidFill>
                <a:latin typeface="Times New Roman" panose="02020603050405020304" charset="0"/>
                <a:ea typeface="微软雅黑" panose="020B0503020204020204" charset="-122"/>
              </a:rPr>
              <a:t>kV)</a:t>
            </a:r>
            <a:endParaRPr lang="zh-CN" altLang="en-US">
              <a:latin typeface="Times New Roman" panose="02020603050405020304" charset="0"/>
              <a:ea typeface="微软雅黑" panose="020B0503020204020204" charset="-122"/>
            </a:endParaRPr>
          </a:p>
          <a:p>
            <a:pPr>
              <a:lnSpc>
                <a:spcPct val="120000"/>
              </a:lnSpc>
            </a:pPr>
            <a:endParaRPr lang="zh-CN" altLang="en-US">
              <a:latin typeface="Times New Roman" panose="02020603050405020304" charset="0"/>
              <a:ea typeface="微软雅黑" panose="020B0503020204020204" charset="-122"/>
            </a:endParaRPr>
          </a:p>
          <a:p>
            <a:pPr>
              <a:lnSpc>
                <a:spcPct val="120000"/>
              </a:lnSpc>
            </a:pPr>
            <a:r>
              <a:rPr lang="zh-CN" altLang="en-US">
                <a:latin typeface="Times New Roman" panose="02020603050405020304" charset="0"/>
                <a:ea typeface="微软雅黑" panose="020B0503020204020204" charset="-122"/>
              </a:rPr>
              <a:t>Atmospheric currents are </a:t>
            </a:r>
            <a:r>
              <a:rPr lang="zh-CN" altLang="en-US" b="1">
                <a:solidFill>
                  <a:srgbClr val="FF0000"/>
                </a:solidFill>
                <a:latin typeface="Times New Roman" panose="02020603050405020304" charset="0"/>
                <a:ea typeface="微软雅黑" panose="020B0503020204020204" charset="-122"/>
              </a:rPr>
              <a:t>vertically downward on fair</a:t>
            </a:r>
            <a:r>
              <a:rPr lang="en-US" altLang="zh-CN" b="1">
                <a:solidFill>
                  <a:srgbClr val="FF0000"/>
                </a:solidFill>
                <a:latin typeface="Times New Roman" panose="02020603050405020304" charset="0"/>
                <a:ea typeface="微软雅黑" panose="020B0503020204020204" charset="-122"/>
              </a:rPr>
              <a:t> weather</a:t>
            </a:r>
            <a:endParaRPr lang="en-US" altLang="zh-CN" b="1">
              <a:solidFill>
                <a:srgbClr val="FF0000"/>
              </a:solidFill>
              <a:latin typeface="Times New Roman" panose="02020603050405020304" charset="0"/>
              <a:ea typeface="微软雅黑" panose="020B0503020204020204" charset="-122"/>
            </a:endParaRPr>
          </a:p>
        </p:txBody>
      </p:sp>
      <p:sp>
        <p:nvSpPr>
          <p:cNvPr id="6148" name="文本框 2"/>
          <p:cNvSpPr txBox="1"/>
          <p:nvPr/>
        </p:nvSpPr>
        <p:spPr>
          <a:xfrm>
            <a:off x="263525" y="910590"/>
            <a:ext cx="11601450" cy="368300"/>
          </a:xfrm>
          <a:prstGeom prst="rect">
            <a:avLst/>
          </a:prstGeom>
          <a:noFill/>
          <a:ln w="9525">
            <a:noFill/>
          </a:ln>
        </p:spPr>
        <p:txBody>
          <a:bodyPr wrap="square" anchor="t" anchorCtr="0">
            <a:spAutoFit/>
          </a:bodyPr>
          <a:p>
            <a:r>
              <a:rPr lang="en-US" altLang="zh-CN" b="1">
                <a:solidFill>
                  <a:srgbClr val="FF0000"/>
                </a:solidFill>
                <a:latin typeface="Times New Roman" panose="02020603050405020304" charset="0"/>
                <a:ea typeface="微软雅黑" panose="020B0503020204020204" charset="-122"/>
              </a:rPr>
              <a:t>Vertical atmospheric electric field (E</a:t>
            </a:r>
            <a:r>
              <a:rPr lang="en-US" altLang="zh-CN" b="1" baseline="-25000">
                <a:solidFill>
                  <a:srgbClr val="FF0000"/>
                </a:solidFill>
                <a:latin typeface="Times New Roman" panose="02020603050405020304" charset="0"/>
                <a:ea typeface="微软雅黑" panose="020B0503020204020204" charset="-122"/>
              </a:rPr>
              <a:t>z</a:t>
            </a:r>
            <a:r>
              <a:rPr lang="en-US" altLang="zh-CN" b="1">
                <a:solidFill>
                  <a:srgbClr val="FF0000"/>
                </a:solidFill>
                <a:latin typeface="Times New Roman" panose="02020603050405020304" charset="0"/>
                <a:ea typeface="微软雅黑" panose="020B0503020204020204" charset="-122"/>
              </a:rPr>
              <a:t>)</a:t>
            </a:r>
            <a:r>
              <a:rPr lang="en-US" altLang="zh-CN">
                <a:latin typeface="Times New Roman" panose="02020603050405020304" charset="0"/>
                <a:ea typeface="微软雅黑" panose="020B0503020204020204" charset="-122"/>
              </a:rPr>
              <a:t> is the electric field that exists between bottom of ionosphere and Earth's surface.</a:t>
            </a:r>
            <a:endParaRPr lang="en-US" altLang="en-US">
              <a:latin typeface="Times New Roman" panose="02020603050405020304" charset="0"/>
              <a:ea typeface="微软雅黑" panose="020B0503020204020204" charset="-122"/>
            </a:endParaRPr>
          </a:p>
        </p:txBody>
      </p:sp>
      <p:sp>
        <p:nvSpPr>
          <p:cNvPr id="6149" name="文本框 3"/>
          <p:cNvSpPr txBox="1"/>
          <p:nvPr/>
        </p:nvSpPr>
        <p:spPr>
          <a:xfrm>
            <a:off x="492125" y="6280150"/>
            <a:ext cx="7324725" cy="368300"/>
          </a:xfrm>
          <a:prstGeom prst="rect">
            <a:avLst/>
          </a:prstGeom>
          <a:noFill/>
          <a:ln w="9525">
            <a:noFill/>
          </a:ln>
        </p:spPr>
        <p:txBody>
          <a:bodyPr wrap="square" anchor="t" anchorCtr="0">
            <a:spAutoFit/>
          </a:bodyPr>
          <a:p>
            <a:r>
              <a:rPr lang="en-US" altLang="zh-CN">
                <a:latin typeface="Times New Roman" panose="02020603050405020304" charset="0"/>
                <a:ea typeface="微软雅黑" panose="020B0503020204020204" charset="-122"/>
              </a:rPr>
              <a:t>E</a:t>
            </a:r>
            <a:r>
              <a:rPr lang="en-US" altLang="zh-CN" baseline="-25000">
                <a:latin typeface="Times New Roman" panose="02020603050405020304" charset="0"/>
                <a:ea typeface="微软雅黑" panose="020B0503020204020204" charset="-122"/>
              </a:rPr>
              <a:t>z</a:t>
            </a:r>
            <a:r>
              <a:rPr lang="en-US" altLang="zh-CN">
                <a:latin typeface="Times New Roman" panose="02020603050405020304" charset="0"/>
                <a:ea typeface="微软雅黑" panose="020B0503020204020204" charset="-122"/>
              </a:rPr>
              <a:t> is oriented in a positive direction with the </a:t>
            </a:r>
            <a:r>
              <a:rPr lang="en-US" altLang="zh-CN" b="1">
                <a:solidFill>
                  <a:srgbClr val="FF0000"/>
                </a:solidFill>
                <a:latin typeface="Times New Roman" panose="02020603050405020304" charset="0"/>
                <a:ea typeface="微软雅黑" panose="020B0503020204020204" charset="-122"/>
              </a:rPr>
              <a:t>vertical pointing to the ground</a:t>
            </a:r>
            <a:r>
              <a:rPr lang="en-US" altLang="zh-CN">
                <a:latin typeface="Times New Roman" panose="02020603050405020304" charset="0"/>
                <a:ea typeface="微软雅黑" panose="020B0503020204020204" charset="-122"/>
              </a:rPr>
              <a:t>.</a:t>
            </a:r>
            <a:endParaRPr lang="en-US" altLang="en-US">
              <a:latin typeface="Times New Roman" panose="02020603050405020304" charset="0"/>
              <a:ea typeface="微软雅黑" panose="020B0503020204020204" charset="-122"/>
            </a:endParaRPr>
          </a:p>
        </p:txBody>
      </p:sp>
      <p:grpSp>
        <p:nvGrpSpPr>
          <p:cNvPr id="5" name="组合 4"/>
          <p:cNvGrpSpPr>
            <a:grpSpLocks noChangeAspect="1"/>
          </p:cNvGrpSpPr>
          <p:nvPr/>
        </p:nvGrpSpPr>
        <p:grpSpPr>
          <a:xfrm>
            <a:off x="247650" y="124460"/>
            <a:ext cx="794894" cy="773430"/>
            <a:chOff x="208" y="0"/>
            <a:chExt cx="1563" cy="1520"/>
          </a:xfrm>
        </p:grpSpPr>
        <p:pic>
          <p:nvPicPr>
            <p:cNvPr id="3" name="图片 2" descr="D:\Users\Administrator\Desktop\图片2.png图片2"/>
            <p:cNvPicPr>
              <a:picLocks noChangeAspect="1"/>
            </p:cNvPicPr>
            <p:nvPr>
              <p:custDataLst>
                <p:tags r:id="rId3"/>
              </p:custDataLst>
            </p:nvPr>
          </p:nvPicPr>
          <p:blipFill>
            <a:blip r:embed="rId4"/>
            <a:srcRect t="2889" r="89143" b="83036"/>
            <a:stretch>
              <a:fillRect/>
            </a:stretch>
          </p:blipFill>
          <p:spPr>
            <a:xfrm>
              <a:off x="208" y="0"/>
              <a:ext cx="1563" cy="1520"/>
            </a:xfrm>
            <a:prstGeom prst="rect">
              <a:avLst/>
            </a:prstGeom>
          </p:spPr>
        </p:pic>
        <p:sp>
          <p:nvSpPr>
            <p:cNvPr id="2" name="文本框 1"/>
            <p:cNvSpPr txBox="1"/>
            <p:nvPr/>
          </p:nvSpPr>
          <p:spPr>
            <a:xfrm>
              <a:off x="513" y="140"/>
              <a:ext cx="870" cy="1268"/>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1</a:t>
              </a:r>
              <a:endParaRPr lang="en-US" altLang="zh-CN" sz="3600" b="1" dirty="0">
                <a:solidFill>
                  <a:schemeClr val="bg1"/>
                </a:solidFill>
                <a:latin typeface="Times New Roman" panose="02020603050405020304" charset="0"/>
                <a:sym typeface="+mn-ea"/>
              </a:endParaRPr>
            </a:p>
          </p:txBody>
        </p:sp>
      </p:grpSp>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9" name="图片 3" descr="3-8"/>
          <p:cNvPicPr>
            <a:picLocks noChangeAspect="1"/>
          </p:cNvPicPr>
          <p:nvPr/>
        </p:nvPicPr>
        <p:blipFill>
          <a:blip r:embed="rId1"/>
          <a:stretch>
            <a:fillRect/>
          </a:stretch>
        </p:blipFill>
        <p:spPr>
          <a:xfrm>
            <a:off x="309563" y="901700"/>
            <a:ext cx="3587750" cy="1979613"/>
          </a:xfrm>
          <a:prstGeom prst="rect">
            <a:avLst/>
          </a:prstGeom>
          <a:noFill/>
          <a:ln w="9525">
            <a:noFill/>
          </a:ln>
        </p:spPr>
      </p:pic>
      <p:pic>
        <p:nvPicPr>
          <p:cNvPr id="7170" name="图片 5"/>
          <p:cNvPicPr>
            <a:picLocks noChangeAspect="1"/>
          </p:cNvPicPr>
          <p:nvPr/>
        </p:nvPicPr>
        <p:blipFill>
          <a:blip r:embed="rId2"/>
          <a:stretch>
            <a:fillRect/>
          </a:stretch>
        </p:blipFill>
        <p:spPr>
          <a:xfrm>
            <a:off x="38100" y="3752850"/>
            <a:ext cx="3746500" cy="2195513"/>
          </a:xfrm>
          <a:prstGeom prst="rect">
            <a:avLst/>
          </a:prstGeom>
          <a:noFill/>
          <a:ln w="9525">
            <a:noFill/>
          </a:ln>
        </p:spPr>
      </p:pic>
      <p:pic>
        <p:nvPicPr>
          <p:cNvPr id="7171" name="图片 6" descr="3-21(1)"/>
          <p:cNvPicPr>
            <a:picLocks noChangeAspect="1"/>
          </p:cNvPicPr>
          <p:nvPr/>
        </p:nvPicPr>
        <p:blipFill>
          <a:blip r:embed="rId3"/>
          <a:stretch>
            <a:fillRect/>
          </a:stretch>
        </p:blipFill>
        <p:spPr>
          <a:xfrm>
            <a:off x="7821613" y="847725"/>
            <a:ext cx="3930650" cy="2160588"/>
          </a:xfrm>
          <a:prstGeom prst="rect">
            <a:avLst/>
          </a:prstGeom>
          <a:noFill/>
          <a:ln w="9525">
            <a:noFill/>
          </a:ln>
        </p:spPr>
      </p:pic>
      <p:pic>
        <p:nvPicPr>
          <p:cNvPr id="7172" name="图片 7" descr="3-22(1)"/>
          <p:cNvPicPr>
            <a:picLocks noChangeAspect="1"/>
          </p:cNvPicPr>
          <p:nvPr/>
        </p:nvPicPr>
        <p:blipFill>
          <a:blip r:embed="rId4"/>
          <a:stretch>
            <a:fillRect/>
          </a:stretch>
        </p:blipFill>
        <p:spPr>
          <a:xfrm>
            <a:off x="3898900" y="3778250"/>
            <a:ext cx="3887788" cy="2159000"/>
          </a:xfrm>
          <a:prstGeom prst="rect">
            <a:avLst/>
          </a:prstGeom>
          <a:noFill/>
          <a:ln w="9525">
            <a:noFill/>
          </a:ln>
        </p:spPr>
      </p:pic>
      <p:pic>
        <p:nvPicPr>
          <p:cNvPr id="7173" name="图片 10" descr="3-2"/>
          <p:cNvPicPr>
            <a:picLocks noChangeAspect="1"/>
          </p:cNvPicPr>
          <p:nvPr/>
        </p:nvPicPr>
        <p:blipFill>
          <a:blip r:embed="rId5"/>
          <a:stretch>
            <a:fillRect/>
          </a:stretch>
        </p:blipFill>
        <p:spPr>
          <a:xfrm>
            <a:off x="3941763" y="847725"/>
            <a:ext cx="3835400" cy="2160588"/>
          </a:xfrm>
          <a:prstGeom prst="rect">
            <a:avLst/>
          </a:prstGeom>
          <a:noFill/>
          <a:ln w="9525">
            <a:noFill/>
          </a:ln>
        </p:spPr>
      </p:pic>
      <p:sp>
        <p:nvSpPr>
          <p:cNvPr id="7174" name="文本框 11"/>
          <p:cNvSpPr txBox="1"/>
          <p:nvPr/>
        </p:nvSpPr>
        <p:spPr>
          <a:xfrm>
            <a:off x="820738" y="3019425"/>
            <a:ext cx="3665537" cy="368300"/>
          </a:xfrm>
          <a:prstGeom prst="rect">
            <a:avLst/>
          </a:prstGeom>
          <a:noFill/>
          <a:ln w="9525">
            <a:noFill/>
          </a:ln>
        </p:spPr>
        <p:txBody>
          <a:bodyPr wrap="square" anchor="t" anchorCtr="0">
            <a:spAutoFit/>
          </a:bodyPr>
          <a:p>
            <a:r>
              <a:rPr lang="en-US" altLang="zh-CN">
                <a:latin typeface="Times New Roman" panose="02020603050405020304" charset="0"/>
                <a:ea typeface="微软雅黑" panose="020B0503020204020204" charset="-122"/>
              </a:rPr>
              <a:t>Fog (2020/03/01, Haidian)</a:t>
            </a:r>
            <a:endParaRPr lang="en-US" altLang="zh-CN">
              <a:latin typeface="Times New Roman" panose="02020603050405020304" charset="0"/>
              <a:ea typeface="微软雅黑" panose="020B0503020204020204" charset="-122"/>
            </a:endParaRPr>
          </a:p>
        </p:txBody>
      </p:sp>
      <p:sp>
        <p:nvSpPr>
          <p:cNvPr id="7175" name="文本框 12"/>
          <p:cNvSpPr txBox="1"/>
          <p:nvPr/>
        </p:nvSpPr>
        <p:spPr>
          <a:xfrm>
            <a:off x="4484688" y="3019425"/>
            <a:ext cx="2884487" cy="368300"/>
          </a:xfrm>
          <a:prstGeom prst="rect">
            <a:avLst/>
          </a:prstGeom>
          <a:noFill/>
          <a:ln w="9525">
            <a:noFill/>
          </a:ln>
        </p:spPr>
        <p:txBody>
          <a:bodyPr wrap="square" anchor="t" anchorCtr="0">
            <a:spAutoFit/>
          </a:bodyPr>
          <a:p>
            <a:r>
              <a:rPr lang="en-US" altLang="zh-CN">
                <a:latin typeface="Times New Roman" panose="02020603050405020304" charset="0"/>
                <a:ea typeface="微软雅黑" panose="020B0503020204020204" charset="-122"/>
              </a:rPr>
              <a:t>Haze (2019/12/24, Haidian)</a:t>
            </a:r>
            <a:endParaRPr lang="en-US" altLang="zh-CN">
              <a:latin typeface="Times New Roman" panose="02020603050405020304" charset="0"/>
              <a:ea typeface="微软雅黑" panose="020B0503020204020204" charset="-122"/>
            </a:endParaRPr>
          </a:p>
        </p:txBody>
      </p:sp>
      <p:sp>
        <p:nvSpPr>
          <p:cNvPr id="7176" name="文本框 13"/>
          <p:cNvSpPr txBox="1"/>
          <p:nvPr/>
        </p:nvSpPr>
        <p:spPr>
          <a:xfrm>
            <a:off x="7770813" y="3019425"/>
            <a:ext cx="3910012" cy="368300"/>
          </a:xfrm>
          <a:prstGeom prst="rect">
            <a:avLst/>
          </a:prstGeom>
          <a:noFill/>
          <a:ln w="9525">
            <a:noFill/>
          </a:ln>
        </p:spPr>
        <p:txBody>
          <a:bodyPr wrap="square" anchor="t" anchorCtr="0">
            <a:spAutoFit/>
          </a:bodyPr>
          <a:p>
            <a:r>
              <a:rPr lang="zh-CN" altLang="en-US">
                <a:latin typeface="Times New Roman" panose="02020603050405020304" charset="0"/>
                <a:ea typeface="微软雅黑" panose="020B0503020204020204" charset="-122"/>
              </a:rPr>
              <a:t>Lightning</a:t>
            </a:r>
            <a:r>
              <a:rPr lang="en-US" altLang="zh-CN">
                <a:latin typeface="Times New Roman" panose="02020603050405020304" charset="0"/>
                <a:ea typeface="微软雅黑" panose="020B0503020204020204" charset="-122"/>
              </a:rPr>
              <a:t> (2021/05/19, Inner Mongolia)</a:t>
            </a:r>
            <a:endParaRPr lang="zh-CN" altLang="en-US">
              <a:latin typeface="Times New Roman" panose="02020603050405020304" charset="0"/>
              <a:ea typeface="微软雅黑" panose="020B0503020204020204" charset="-122"/>
            </a:endParaRPr>
          </a:p>
        </p:txBody>
      </p:sp>
      <p:sp>
        <p:nvSpPr>
          <p:cNvPr id="7177" name="文本框 14"/>
          <p:cNvSpPr txBox="1"/>
          <p:nvPr/>
        </p:nvSpPr>
        <p:spPr>
          <a:xfrm>
            <a:off x="787400" y="6011863"/>
            <a:ext cx="2879725" cy="368300"/>
          </a:xfrm>
          <a:prstGeom prst="rect">
            <a:avLst/>
          </a:prstGeom>
          <a:noFill/>
          <a:ln w="9525">
            <a:noFill/>
          </a:ln>
        </p:spPr>
        <p:txBody>
          <a:bodyPr wrap="square" anchor="t" anchorCtr="0">
            <a:spAutoFit/>
          </a:bodyPr>
          <a:p>
            <a:r>
              <a:rPr lang="zh-CN" altLang="en-US">
                <a:latin typeface="Times New Roman" panose="02020603050405020304" charset="0"/>
                <a:ea typeface="微软雅黑" panose="020B0503020204020204" charset="-122"/>
              </a:rPr>
              <a:t>Snow</a:t>
            </a:r>
            <a:r>
              <a:rPr lang="en-US" altLang="zh-CN">
                <a:latin typeface="Times New Roman" panose="02020603050405020304" charset="0"/>
                <a:ea typeface="微软雅黑" panose="020B0503020204020204" charset="-122"/>
              </a:rPr>
              <a:t> (2020/01/11, Haidian)</a:t>
            </a:r>
            <a:endParaRPr lang="zh-CN" altLang="en-US">
              <a:latin typeface="Times New Roman" panose="02020603050405020304" charset="0"/>
              <a:ea typeface="微软雅黑" panose="020B0503020204020204" charset="-122"/>
            </a:endParaRPr>
          </a:p>
        </p:txBody>
      </p:sp>
      <p:sp>
        <p:nvSpPr>
          <p:cNvPr id="7178" name="文本框 15"/>
          <p:cNvSpPr txBox="1"/>
          <p:nvPr/>
        </p:nvSpPr>
        <p:spPr>
          <a:xfrm>
            <a:off x="4403725" y="6040438"/>
            <a:ext cx="3103563" cy="368300"/>
          </a:xfrm>
          <a:prstGeom prst="rect">
            <a:avLst/>
          </a:prstGeom>
          <a:noFill/>
          <a:ln w="9525">
            <a:noFill/>
          </a:ln>
        </p:spPr>
        <p:txBody>
          <a:bodyPr wrap="square" anchor="t" anchorCtr="0">
            <a:spAutoFit/>
          </a:bodyPr>
          <a:p>
            <a:r>
              <a:rPr lang="zh-CN" altLang="en-US">
                <a:latin typeface="Times New Roman" panose="02020603050405020304" charset="0"/>
                <a:ea typeface="微软雅黑" panose="020B0503020204020204" charset="-122"/>
              </a:rPr>
              <a:t>Windy</a:t>
            </a:r>
            <a:r>
              <a:rPr lang="en-US" altLang="zh-CN">
                <a:latin typeface="Times New Roman" panose="02020603050405020304" charset="0"/>
                <a:ea typeface="微软雅黑" panose="020B0503020204020204" charset="-122"/>
                <a:sym typeface="微软雅黑" panose="020B0503020204020204" charset="-122"/>
              </a:rPr>
              <a:t> (2022/01/31, Haidian)</a:t>
            </a:r>
            <a:endParaRPr lang="zh-CN" altLang="en-US">
              <a:latin typeface="Times New Roman" panose="02020603050405020304" charset="0"/>
              <a:ea typeface="微软雅黑" panose="020B0503020204020204" charset="-122"/>
            </a:endParaRPr>
          </a:p>
        </p:txBody>
      </p:sp>
      <p:sp>
        <p:nvSpPr>
          <p:cNvPr id="7179" name="文本框 99"/>
          <p:cNvSpPr txBox="1"/>
          <p:nvPr>
            <p:custDataLst>
              <p:tags r:id="rId6"/>
            </p:custDataLst>
          </p:nvPr>
        </p:nvSpPr>
        <p:spPr>
          <a:xfrm>
            <a:off x="982345" y="321310"/>
            <a:ext cx="11016615" cy="398780"/>
          </a:xfrm>
          <a:prstGeom prst="rect">
            <a:avLst/>
          </a:prstGeom>
          <a:noFill/>
          <a:ln w="9525">
            <a:noFill/>
          </a:ln>
        </p:spPr>
        <p:txBody>
          <a:bodyPr wrap="square" anchor="t" anchorCtr="0">
            <a:spAutoFit/>
          </a:bodyPr>
          <a:p>
            <a:r>
              <a:rPr lang="en-US" altLang="zh-CN" sz="2000" b="1">
                <a:latin typeface="Times New Roman" panose="02020603050405020304" charset="0"/>
                <a:ea typeface="微软雅黑" panose="020B0503020204020204" charset="-122"/>
              </a:rPr>
              <a:t>Atmospheric electric field under different meteorological conditions</a:t>
            </a:r>
            <a:endParaRPr lang="en-US" altLang="zh-CN" sz="2000" b="1">
              <a:latin typeface="Times New Roman" panose="02020603050405020304" charset="0"/>
              <a:ea typeface="微软雅黑" panose="020B0503020204020204" charset="-122"/>
            </a:endParaRPr>
          </a:p>
        </p:txBody>
      </p:sp>
      <p:sp>
        <p:nvSpPr>
          <p:cNvPr id="7180" name="文本框 1"/>
          <p:cNvSpPr txBox="1"/>
          <p:nvPr/>
        </p:nvSpPr>
        <p:spPr>
          <a:xfrm>
            <a:off x="1752600" y="3363913"/>
            <a:ext cx="1177925" cy="368300"/>
          </a:xfrm>
          <a:prstGeom prst="rect">
            <a:avLst/>
          </a:prstGeom>
          <a:noFill/>
          <a:ln w="9525">
            <a:noFill/>
          </a:ln>
        </p:spPr>
        <p:txBody>
          <a:bodyPr wrap="square" anchor="t" anchorCtr="0">
            <a:spAutoFit/>
          </a:bodyPr>
          <a:p>
            <a:r>
              <a:rPr lang="en-US" altLang="zh-CN" b="1">
                <a:solidFill>
                  <a:srgbClr val="FF0000"/>
                </a:solidFill>
                <a:latin typeface="Times New Roman" panose="02020603050405020304" charset="0"/>
                <a:ea typeface="微软雅黑" panose="020B0503020204020204" charset="-122"/>
              </a:rPr>
              <a:t> increased</a:t>
            </a:r>
            <a:endParaRPr lang="en-US" altLang="zh-CN" b="1">
              <a:solidFill>
                <a:srgbClr val="FF0000"/>
              </a:solidFill>
              <a:latin typeface="Times New Roman" panose="02020603050405020304" charset="0"/>
              <a:ea typeface="微软雅黑" panose="020B0503020204020204" charset="-122"/>
            </a:endParaRPr>
          </a:p>
        </p:txBody>
      </p:sp>
      <p:sp>
        <p:nvSpPr>
          <p:cNvPr id="7181" name="文本框 2"/>
          <p:cNvSpPr txBox="1"/>
          <p:nvPr/>
        </p:nvSpPr>
        <p:spPr>
          <a:xfrm>
            <a:off x="5367338" y="3398838"/>
            <a:ext cx="1177925" cy="368300"/>
          </a:xfrm>
          <a:prstGeom prst="rect">
            <a:avLst/>
          </a:prstGeom>
          <a:noFill/>
          <a:ln w="9525">
            <a:noFill/>
          </a:ln>
        </p:spPr>
        <p:txBody>
          <a:bodyPr wrap="square" anchor="t" anchorCtr="0">
            <a:spAutoFit/>
          </a:bodyPr>
          <a:p>
            <a:r>
              <a:rPr lang="en-US" altLang="zh-CN" b="1">
                <a:solidFill>
                  <a:srgbClr val="FF0000"/>
                </a:solidFill>
                <a:latin typeface="Times New Roman" panose="02020603050405020304" charset="0"/>
                <a:ea typeface="微软雅黑" panose="020B0503020204020204" charset="-122"/>
                <a:sym typeface="微软雅黑" panose="020B0503020204020204" charset="-122"/>
              </a:rPr>
              <a:t> increased</a:t>
            </a:r>
            <a:endParaRPr lang="en-US" altLang="zh-CN" b="1">
              <a:solidFill>
                <a:srgbClr val="FF0000"/>
              </a:solidFill>
              <a:latin typeface="Times New Roman" panose="02020603050405020304" charset="0"/>
              <a:ea typeface="微软雅黑" panose="020B0503020204020204" charset="-122"/>
              <a:sym typeface="微软雅黑" panose="020B0503020204020204" charset="-122"/>
            </a:endParaRPr>
          </a:p>
        </p:txBody>
      </p:sp>
      <p:sp>
        <p:nvSpPr>
          <p:cNvPr id="7182" name="文本框 3"/>
          <p:cNvSpPr txBox="1"/>
          <p:nvPr/>
        </p:nvSpPr>
        <p:spPr>
          <a:xfrm>
            <a:off x="9499600" y="3421063"/>
            <a:ext cx="1177925" cy="368300"/>
          </a:xfrm>
          <a:prstGeom prst="rect">
            <a:avLst/>
          </a:prstGeom>
          <a:noFill/>
          <a:ln w="9525">
            <a:noFill/>
          </a:ln>
        </p:spPr>
        <p:txBody>
          <a:bodyPr wrap="square" anchor="t" anchorCtr="0">
            <a:spAutoFit/>
          </a:bodyPr>
          <a:p>
            <a:r>
              <a:rPr lang="en-US" altLang="zh-CN" b="1">
                <a:solidFill>
                  <a:srgbClr val="7030A0"/>
                </a:solidFill>
                <a:latin typeface="Times New Roman" panose="02020603050405020304" charset="0"/>
                <a:ea typeface="微软雅黑" panose="020B0503020204020204" charset="-122"/>
                <a:sym typeface="微软雅黑" panose="020B0503020204020204" charset="-122"/>
              </a:rPr>
              <a:t>fluctuated</a:t>
            </a:r>
            <a:endParaRPr lang="en-US" altLang="zh-CN" b="1">
              <a:solidFill>
                <a:srgbClr val="7030A0"/>
              </a:solidFill>
              <a:latin typeface="Times New Roman" panose="02020603050405020304" charset="0"/>
              <a:ea typeface="微软雅黑" panose="020B0503020204020204" charset="-122"/>
              <a:sym typeface="微软雅黑" panose="020B0503020204020204" charset="-122"/>
            </a:endParaRPr>
          </a:p>
        </p:txBody>
      </p:sp>
      <p:sp>
        <p:nvSpPr>
          <p:cNvPr id="7183" name="文本框 4"/>
          <p:cNvSpPr txBox="1"/>
          <p:nvPr/>
        </p:nvSpPr>
        <p:spPr>
          <a:xfrm>
            <a:off x="5399088" y="6408738"/>
            <a:ext cx="1177925" cy="368300"/>
          </a:xfrm>
          <a:prstGeom prst="rect">
            <a:avLst/>
          </a:prstGeom>
          <a:noFill/>
          <a:ln w="9525">
            <a:noFill/>
          </a:ln>
        </p:spPr>
        <p:txBody>
          <a:bodyPr wrap="square" anchor="t" anchorCtr="0">
            <a:spAutoFit/>
          </a:bodyPr>
          <a:p>
            <a:r>
              <a:rPr lang="en-US" altLang="zh-CN" b="1">
                <a:solidFill>
                  <a:srgbClr val="7030A0"/>
                </a:solidFill>
                <a:latin typeface="Times New Roman" panose="02020603050405020304" charset="0"/>
                <a:ea typeface="微软雅黑" panose="020B0503020204020204" charset="-122"/>
                <a:sym typeface="微软雅黑" panose="020B0503020204020204" charset="-122"/>
              </a:rPr>
              <a:t>fluctuated</a:t>
            </a:r>
            <a:endParaRPr lang="en-US" altLang="zh-CN" b="1">
              <a:solidFill>
                <a:srgbClr val="7030A0"/>
              </a:solidFill>
              <a:latin typeface="Times New Roman" panose="02020603050405020304" charset="0"/>
              <a:ea typeface="微软雅黑" panose="020B0503020204020204" charset="-122"/>
              <a:sym typeface="微软雅黑" panose="020B0503020204020204" charset="-122"/>
            </a:endParaRPr>
          </a:p>
        </p:txBody>
      </p:sp>
      <p:sp>
        <p:nvSpPr>
          <p:cNvPr id="7184" name="文本框 5"/>
          <p:cNvSpPr txBox="1"/>
          <p:nvPr/>
        </p:nvSpPr>
        <p:spPr>
          <a:xfrm>
            <a:off x="1638300" y="6394450"/>
            <a:ext cx="1177925" cy="368300"/>
          </a:xfrm>
          <a:prstGeom prst="rect">
            <a:avLst/>
          </a:prstGeom>
          <a:noFill/>
          <a:ln w="9525">
            <a:noFill/>
          </a:ln>
        </p:spPr>
        <p:txBody>
          <a:bodyPr wrap="square" anchor="t" anchorCtr="0">
            <a:spAutoFit/>
          </a:bodyPr>
          <a:p>
            <a:r>
              <a:rPr lang="en-US" altLang="zh-CN" b="1">
                <a:solidFill>
                  <a:srgbClr val="FF0000"/>
                </a:solidFill>
                <a:latin typeface="Times New Roman" panose="02020603050405020304" charset="0"/>
                <a:ea typeface="微软雅黑" panose="020B0503020204020204" charset="-122"/>
                <a:sym typeface="微软雅黑" panose="020B0503020204020204" charset="-122"/>
              </a:rPr>
              <a:t> increased</a:t>
            </a:r>
            <a:endParaRPr lang="en-US" altLang="zh-CN" b="1">
              <a:solidFill>
                <a:srgbClr val="FF0000"/>
              </a:solidFill>
              <a:latin typeface="Times New Roman" panose="02020603050405020304" charset="0"/>
              <a:ea typeface="微软雅黑" panose="020B0503020204020204" charset="-122"/>
              <a:sym typeface="微软雅黑" panose="020B0503020204020204" charset="-122"/>
            </a:endParaRPr>
          </a:p>
        </p:txBody>
      </p:sp>
      <p:sp>
        <p:nvSpPr>
          <p:cNvPr id="7185" name="文本框 6"/>
          <p:cNvSpPr txBox="1"/>
          <p:nvPr/>
        </p:nvSpPr>
        <p:spPr>
          <a:xfrm>
            <a:off x="7900988" y="4156075"/>
            <a:ext cx="3914775" cy="1337945"/>
          </a:xfrm>
          <a:prstGeom prst="rect">
            <a:avLst/>
          </a:prstGeom>
          <a:noFill/>
          <a:ln w="9525">
            <a:noFill/>
          </a:ln>
        </p:spPr>
        <p:txBody>
          <a:bodyPr wrap="square" anchor="t" anchorCtr="0">
            <a:spAutoFit/>
          </a:bodyPr>
          <a:p>
            <a:pPr indent="457200">
              <a:lnSpc>
                <a:spcPct val="150000"/>
              </a:lnSpc>
            </a:pPr>
            <a:r>
              <a:rPr lang="zh-CN" altLang="en-US">
                <a:latin typeface="Times New Roman" panose="02020603050405020304" charset="0"/>
                <a:ea typeface="微软雅黑" panose="020B0503020204020204" charset="-122"/>
              </a:rPr>
              <a:t>The characteristics of the variation of </a:t>
            </a:r>
            <a:r>
              <a:rPr lang="en-US" altLang="zh-CN">
                <a:latin typeface="Times New Roman" panose="02020603050405020304" charset="0"/>
                <a:ea typeface="微软雅黑" panose="020B0503020204020204" charset="-122"/>
              </a:rPr>
              <a:t>E</a:t>
            </a:r>
            <a:r>
              <a:rPr lang="en-US" altLang="zh-CN" baseline="-25000">
                <a:latin typeface="Times New Roman" panose="02020603050405020304" charset="0"/>
                <a:ea typeface="微软雅黑" panose="020B0503020204020204" charset="-122"/>
              </a:rPr>
              <a:t>z</a:t>
            </a:r>
            <a:r>
              <a:rPr lang="zh-CN" altLang="en-US">
                <a:latin typeface="Times New Roman" panose="02020603050405020304" charset="0"/>
                <a:ea typeface="微软雅黑" panose="020B0503020204020204" charset="-122"/>
              </a:rPr>
              <a:t> under different meteorological conditions are </a:t>
            </a:r>
            <a:r>
              <a:rPr lang="zh-CN" altLang="en-US" b="1">
                <a:solidFill>
                  <a:srgbClr val="FF0000"/>
                </a:solidFill>
                <a:latin typeface="Times New Roman" panose="02020603050405020304" charset="0"/>
                <a:ea typeface="微软雅黑" panose="020B0503020204020204" charset="-122"/>
              </a:rPr>
              <a:t>significantly different</a:t>
            </a:r>
            <a:r>
              <a:rPr lang="zh-CN" altLang="en-US">
                <a:latin typeface="Times New Roman" panose="02020603050405020304" charset="0"/>
                <a:ea typeface="微软雅黑" panose="020B0503020204020204" charset="-122"/>
              </a:rPr>
              <a:t>.</a:t>
            </a:r>
            <a:endParaRPr lang="zh-CN" altLang="en-US">
              <a:latin typeface="Times New Roman" panose="02020603050405020304" charset="0"/>
              <a:ea typeface="微软雅黑" panose="020B0503020204020204" charset="-122"/>
            </a:endParaRPr>
          </a:p>
        </p:txBody>
      </p:sp>
      <p:grpSp>
        <p:nvGrpSpPr>
          <p:cNvPr id="4" name="组合 3"/>
          <p:cNvGrpSpPr>
            <a:grpSpLocks noChangeAspect="1"/>
          </p:cNvGrpSpPr>
          <p:nvPr/>
        </p:nvGrpSpPr>
        <p:grpSpPr>
          <a:xfrm>
            <a:off x="247650" y="124460"/>
            <a:ext cx="794894" cy="773430"/>
            <a:chOff x="208" y="0"/>
            <a:chExt cx="1563" cy="1520"/>
          </a:xfrm>
        </p:grpSpPr>
        <p:pic>
          <p:nvPicPr>
            <p:cNvPr id="6" name="图片 5" descr="D:\Users\Administrator\Desktop\图片2.png图片2"/>
            <p:cNvPicPr>
              <a:picLocks noChangeAspect="1"/>
            </p:cNvPicPr>
            <p:nvPr>
              <p:custDataLst>
                <p:tags r:id="rId7"/>
              </p:custDataLst>
            </p:nvPr>
          </p:nvPicPr>
          <p:blipFill>
            <a:blip r:embed="rId8"/>
            <a:srcRect t="2889" r="89143" b="83036"/>
            <a:stretch>
              <a:fillRect/>
            </a:stretch>
          </p:blipFill>
          <p:spPr>
            <a:xfrm>
              <a:off x="208" y="0"/>
              <a:ext cx="1563" cy="1520"/>
            </a:xfrm>
            <a:prstGeom prst="rect">
              <a:avLst/>
            </a:prstGeom>
          </p:spPr>
        </p:pic>
        <p:sp>
          <p:nvSpPr>
            <p:cNvPr id="7" name="文本框 6"/>
            <p:cNvSpPr txBox="1"/>
            <p:nvPr>
              <p:custDataLst>
                <p:tags r:id="rId9"/>
              </p:custDataLst>
            </p:nvPr>
          </p:nvSpPr>
          <p:spPr>
            <a:xfrm>
              <a:off x="513" y="140"/>
              <a:ext cx="870" cy="1268"/>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2</a:t>
              </a:r>
              <a:endParaRPr lang="en-US" altLang="zh-CN" sz="3600" b="1" dirty="0">
                <a:solidFill>
                  <a:schemeClr val="bg1"/>
                </a:solidFill>
                <a:latin typeface="Times New Roman" panose="02020603050405020304" charset="0"/>
                <a:sym typeface="+mn-ea"/>
              </a:endParaRPr>
            </a:p>
          </p:txBody>
        </p:sp>
      </p:grpSp>
    </p:spTree>
    <p:custDataLst>
      <p:tags r:id="rId10"/>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3" name="图片 8"/>
          <p:cNvPicPr>
            <a:picLocks noChangeAspect="1"/>
          </p:cNvPicPr>
          <p:nvPr>
            <p:custDataLst>
              <p:tags r:id="rId1"/>
            </p:custDataLst>
          </p:nvPr>
        </p:nvPicPr>
        <p:blipFill>
          <a:blip r:embed="rId2"/>
          <a:stretch>
            <a:fillRect/>
          </a:stretch>
        </p:blipFill>
        <p:spPr>
          <a:xfrm>
            <a:off x="677863" y="782638"/>
            <a:ext cx="4213225" cy="2066925"/>
          </a:xfrm>
          <a:prstGeom prst="rect">
            <a:avLst/>
          </a:prstGeom>
          <a:noFill/>
          <a:ln w="9525">
            <a:noFill/>
          </a:ln>
        </p:spPr>
      </p:pic>
      <p:pic>
        <p:nvPicPr>
          <p:cNvPr id="8194" name="图片 4"/>
          <p:cNvPicPr>
            <a:picLocks noChangeAspect="1"/>
          </p:cNvPicPr>
          <p:nvPr>
            <p:custDataLst>
              <p:tags r:id="rId3"/>
            </p:custDataLst>
          </p:nvPr>
        </p:nvPicPr>
        <p:blipFill>
          <a:blip r:embed="rId4"/>
          <a:stretch>
            <a:fillRect/>
          </a:stretch>
        </p:blipFill>
        <p:spPr>
          <a:xfrm>
            <a:off x="1060450" y="3571875"/>
            <a:ext cx="3267075" cy="2627313"/>
          </a:xfrm>
          <a:prstGeom prst="rect">
            <a:avLst/>
          </a:prstGeom>
          <a:noFill/>
          <a:ln w="9525">
            <a:noFill/>
          </a:ln>
        </p:spPr>
      </p:pic>
      <p:sp>
        <p:nvSpPr>
          <p:cNvPr id="8196" name="文本框 1"/>
          <p:cNvSpPr txBox="1"/>
          <p:nvPr/>
        </p:nvSpPr>
        <p:spPr>
          <a:xfrm>
            <a:off x="111125" y="6188075"/>
            <a:ext cx="5257800" cy="368300"/>
          </a:xfrm>
          <a:prstGeom prst="rect">
            <a:avLst/>
          </a:prstGeom>
          <a:noFill/>
          <a:ln w="9525">
            <a:noFill/>
          </a:ln>
        </p:spPr>
        <p:txBody>
          <a:bodyPr wrap="square" anchor="t" anchorCtr="0">
            <a:spAutoFit/>
          </a:bodyPr>
          <a:p>
            <a:pPr algn="ctr"/>
            <a:r>
              <a:rPr lang="en-US" altLang="zh-CN">
                <a:latin typeface="Times New Roman" panose="02020603050405020304" charset="0"/>
                <a:ea typeface="宋体" panose="02010600030101010101" pitchFamily="2" charset="-122"/>
              </a:rPr>
              <a:t>Rainfall (England, </a:t>
            </a:r>
            <a:r>
              <a:rPr lang="en-US" altLang="zh-CN">
                <a:solidFill>
                  <a:srgbClr val="0000FF"/>
                </a:solidFill>
                <a:latin typeface="Times New Roman" panose="02020603050405020304" charset="0"/>
                <a:ea typeface="宋体" panose="02010600030101010101" pitchFamily="2" charset="-122"/>
              </a:rPr>
              <a:t>Bennett and Harrison, 2007</a:t>
            </a:r>
            <a:r>
              <a:rPr lang="en-US" altLang="zh-CN">
                <a:latin typeface="Times New Roman" panose="02020603050405020304" charset="0"/>
                <a:ea typeface="宋体" panose="02010600030101010101" pitchFamily="2" charset="-122"/>
              </a:rPr>
              <a:t>)</a:t>
            </a:r>
            <a:endParaRPr lang="en-US" altLang="zh-CN">
              <a:latin typeface="Times New Roman" panose="02020603050405020304" charset="0"/>
              <a:ea typeface="宋体" panose="02010600030101010101" pitchFamily="2" charset="-122"/>
            </a:endParaRPr>
          </a:p>
        </p:txBody>
      </p:sp>
      <p:pic>
        <p:nvPicPr>
          <p:cNvPr id="8197" name="图片 2" descr="数据 1"/>
          <p:cNvPicPr>
            <a:picLocks noChangeAspect="1"/>
          </p:cNvPicPr>
          <p:nvPr/>
        </p:nvPicPr>
        <p:blipFill>
          <a:blip r:embed="rId5"/>
          <a:stretch>
            <a:fillRect/>
          </a:stretch>
        </p:blipFill>
        <p:spPr>
          <a:xfrm>
            <a:off x="5859463" y="693738"/>
            <a:ext cx="4594225" cy="2557462"/>
          </a:xfrm>
          <a:prstGeom prst="rect">
            <a:avLst/>
          </a:prstGeom>
          <a:noFill/>
          <a:ln w="9525">
            <a:noFill/>
          </a:ln>
        </p:spPr>
      </p:pic>
      <p:sp>
        <p:nvSpPr>
          <p:cNvPr id="8198" name="文本框 3"/>
          <p:cNvSpPr txBox="1"/>
          <p:nvPr>
            <p:custDataLst>
              <p:tags r:id="rId6"/>
            </p:custDataLst>
          </p:nvPr>
        </p:nvSpPr>
        <p:spPr>
          <a:xfrm>
            <a:off x="1530350" y="3251200"/>
            <a:ext cx="3968750" cy="368300"/>
          </a:xfrm>
          <a:prstGeom prst="rect">
            <a:avLst/>
          </a:prstGeom>
          <a:noFill/>
          <a:ln w="9525">
            <a:noFill/>
          </a:ln>
        </p:spPr>
        <p:txBody>
          <a:bodyPr wrap="square" anchor="t" anchorCtr="0">
            <a:spAutoFit/>
          </a:bodyPr>
          <a:p>
            <a:r>
              <a:rPr lang="en-US" altLang="zh-CN" b="1">
                <a:solidFill>
                  <a:srgbClr val="FF0000"/>
                </a:solidFill>
                <a:latin typeface="Times New Roman" panose="02020603050405020304" charset="0"/>
                <a:ea typeface="微软雅黑" panose="020B0503020204020204" charset="-122"/>
                <a:sym typeface="微软雅黑" panose="020B0503020204020204" charset="-122"/>
              </a:rPr>
              <a:t> increased/</a:t>
            </a:r>
            <a:r>
              <a:rPr lang="en-US" altLang="zh-CN" b="1">
                <a:solidFill>
                  <a:srgbClr val="7030A0"/>
                </a:solidFill>
                <a:latin typeface="Times New Roman" panose="02020603050405020304" charset="0"/>
                <a:ea typeface="微软雅黑" panose="020B0503020204020204" charset="-122"/>
                <a:sym typeface="微软雅黑" panose="020B0503020204020204" charset="-122"/>
              </a:rPr>
              <a:t>fluctuated/</a:t>
            </a:r>
            <a:r>
              <a:rPr lang="en-US" altLang="zh-CN" b="1">
                <a:solidFill>
                  <a:srgbClr val="0070C0"/>
                </a:solidFill>
                <a:latin typeface="Times New Roman" panose="02020603050405020304" charset="0"/>
                <a:ea typeface="微软雅黑" panose="020B0503020204020204" charset="-122"/>
                <a:sym typeface="微软雅黑" panose="020B0503020204020204" charset="-122"/>
              </a:rPr>
              <a:t>decreased</a:t>
            </a:r>
            <a:endParaRPr lang="en-US" altLang="zh-CN" b="1">
              <a:solidFill>
                <a:srgbClr val="0070C0"/>
              </a:solidFill>
              <a:latin typeface="Times New Roman" panose="02020603050405020304" charset="0"/>
              <a:ea typeface="微软雅黑" panose="020B0503020204020204" charset="-122"/>
              <a:sym typeface="微软雅黑" panose="020B0503020204020204" charset="-122"/>
            </a:endParaRPr>
          </a:p>
        </p:txBody>
      </p:sp>
      <p:sp>
        <p:nvSpPr>
          <p:cNvPr id="8199" name="文本框 4"/>
          <p:cNvSpPr txBox="1"/>
          <p:nvPr/>
        </p:nvSpPr>
        <p:spPr>
          <a:xfrm>
            <a:off x="2281238" y="6465888"/>
            <a:ext cx="1220787" cy="368300"/>
          </a:xfrm>
          <a:prstGeom prst="rect">
            <a:avLst/>
          </a:prstGeom>
          <a:noFill/>
          <a:ln w="9525">
            <a:noFill/>
          </a:ln>
        </p:spPr>
        <p:txBody>
          <a:bodyPr wrap="square" anchor="t" anchorCtr="0">
            <a:spAutoFit/>
          </a:bodyPr>
          <a:p>
            <a:r>
              <a:rPr lang="en-US" altLang="zh-CN" b="1">
                <a:solidFill>
                  <a:srgbClr val="0070C0"/>
                </a:solidFill>
                <a:latin typeface="Times New Roman" panose="02020603050405020304" charset="0"/>
                <a:ea typeface="微软雅黑" panose="020B0503020204020204" charset="-122"/>
                <a:sym typeface="微软雅黑" panose="020B0503020204020204" charset="-122"/>
              </a:rPr>
              <a:t>decreased</a:t>
            </a:r>
            <a:endParaRPr lang="en-US" altLang="zh-CN" b="1">
              <a:solidFill>
                <a:srgbClr val="0070C0"/>
              </a:solidFill>
              <a:latin typeface="Times New Roman" panose="02020603050405020304" charset="0"/>
              <a:ea typeface="微软雅黑" panose="020B0503020204020204" charset="-122"/>
              <a:sym typeface="微软雅黑" panose="020B0503020204020204" charset="-122"/>
            </a:endParaRPr>
          </a:p>
        </p:txBody>
      </p:sp>
      <p:pic>
        <p:nvPicPr>
          <p:cNvPr id="8200" name="图片 99"/>
          <p:cNvPicPr/>
          <p:nvPr/>
        </p:nvPicPr>
        <p:blipFill>
          <a:blip r:embed="rId7"/>
          <a:stretch>
            <a:fillRect/>
          </a:stretch>
        </p:blipFill>
        <p:spPr>
          <a:xfrm>
            <a:off x="5127625" y="3294063"/>
            <a:ext cx="7040563" cy="3514725"/>
          </a:xfrm>
          <a:prstGeom prst="rect">
            <a:avLst/>
          </a:prstGeom>
          <a:noFill/>
          <a:ln w="9525">
            <a:noFill/>
          </a:ln>
        </p:spPr>
      </p:pic>
      <p:sp>
        <p:nvSpPr>
          <p:cNvPr id="8201" name="文本框 5"/>
          <p:cNvSpPr txBox="1"/>
          <p:nvPr/>
        </p:nvSpPr>
        <p:spPr>
          <a:xfrm>
            <a:off x="10198100" y="1346200"/>
            <a:ext cx="1985963" cy="368300"/>
          </a:xfrm>
          <a:prstGeom prst="rect">
            <a:avLst/>
          </a:prstGeom>
          <a:noFill/>
          <a:ln w="9525">
            <a:noFill/>
          </a:ln>
        </p:spPr>
        <p:txBody>
          <a:bodyPr wrap="square" anchor="t" anchorCtr="0">
            <a:spAutoFit/>
          </a:bodyPr>
          <a:p>
            <a:r>
              <a:rPr lang="en-US" altLang="zh-CN">
                <a:latin typeface="Times New Roman" panose="02020603050405020304" charset="0"/>
                <a:ea typeface="宋体" panose="02010600030101010101" pitchFamily="2" charset="-122"/>
              </a:rPr>
              <a:t>Fair (Ming Tombs)</a:t>
            </a:r>
            <a:endParaRPr lang="en-US" altLang="zh-CN">
              <a:latin typeface="Times New Roman" panose="02020603050405020304" charset="0"/>
              <a:ea typeface="宋体" panose="02010600030101010101" pitchFamily="2" charset="-122"/>
            </a:endParaRPr>
          </a:p>
        </p:txBody>
      </p:sp>
      <p:sp>
        <p:nvSpPr>
          <p:cNvPr id="8202" name="文本框 1"/>
          <p:cNvSpPr txBox="1"/>
          <p:nvPr/>
        </p:nvSpPr>
        <p:spPr>
          <a:xfrm>
            <a:off x="242570" y="2800350"/>
            <a:ext cx="6226175" cy="506730"/>
          </a:xfrm>
          <a:prstGeom prst="rect">
            <a:avLst/>
          </a:prstGeom>
          <a:noFill/>
          <a:ln w="9525">
            <a:noFill/>
          </a:ln>
        </p:spPr>
        <p:txBody>
          <a:bodyPr wrap="square" anchor="t" anchorCtr="0">
            <a:spAutoFit/>
          </a:bodyPr>
          <a:p>
            <a:pPr>
              <a:lnSpc>
                <a:spcPct val="150000"/>
              </a:lnSpc>
            </a:pPr>
            <a:r>
              <a:rPr lang="en-US" altLang="zh-CN">
                <a:latin typeface="Times New Roman" panose="02020603050405020304" charset="0"/>
                <a:ea typeface="微软雅黑" panose="020B0503020204020204" charset="-122"/>
              </a:rPr>
              <a:t>C</a:t>
            </a:r>
            <a:r>
              <a:rPr lang="zh-CN" altLang="en-US">
                <a:latin typeface="Times New Roman" panose="02020603050405020304" charset="0"/>
                <a:ea typeface="微软雅黑" panose="020B0503020204020204" charset="-122"/>
              </a:rPr>
              <a:t>loud</a:t>
            </a:r>
            <a:r>
              <a:rPr lang="en-US" altLang="zh-CN">
                <a:latin typeface="Times New Roman" panose="02020603050405020304" charset="0"/>
                <a:ea typeface="微软雅黑" panose="020B0503020204020204" charset="-122"/>
              </a:rPr>
              <a:t> (Russia, </a:t>
            </a:r>
            <a:r>
              <a:rPr lang="en-US" altLang="zh-CN">
                <a:solidFill>
                  <a:srgbClr val="0000FF"/>
                </a:solidFill>
                <a:latin typeface="Times New Roman" panose="02020603050405020304" charset="0"/>
                <a:ea typeface="微软雅黑" panose="020B0503020204020204" charset="-122"/>
              </a:rPr>
              <a:t>Pustovalov and Nagorskiy, 2018</a:t>
            </a:r>
            <a:r>
              <a:rPr lang="en-US" altLang="zh-CN">
                <a:latin typeface="Times New Roman" panose="02020603050405020304" charset="0"/>
                <a:ea typeface="微软雅黑" panose="020B0503020204020204" charset="-122"/>
              </a:rPr>
              <a:t>)</a:t>
            </a:r>
            <a:endParaRPr lang="en-US" altLang="zh-CN">
              <a:latin typeface="Times New Roman" panose="02020603050405020304" charset="0"/>
              <a:ea typeface="微软雅黑" panose="020B0503020204020204" charset="-122"/>
            </a:endParaRPr>
          </a:p>
        </p:txBody>
      </p:sp>
      <p:sp>
        <p:nvSpPr>
          <p:cNvPr id="8203" name="文本框 6"/>
          <p:cNvSpPr txBox="1"/>
          <p:nvPr/>
        </p:nvSpPr>
        <p:spPr>
          <a:xfrm>
            <a:off x="10191750" y="1909763"/>
            <a:ext cx="1958975" cy="368300"/>
          </a:xfrm>
          <a:prstGeom prst="rect">
            <a:avLst/>
          </a:prstGeom>
          <a:noFill/>
          <a:ln w="9525">
            <a:noFill/>
          </a:ln>
        </p:spPr>
        <p:txBody>
          <a:bodyPr wrap="square" anchor="t" anchorCtr="0">
            <a:spAutoFit/>
          </a:bodyPr>
          <a:p>
            <a:r>
              <a:rPr lang="en-US" altLang="zh-CN" b="1">
                <a:solidFill>
                  <a:srgbClr val="FF0000"/>
                </a:solidFill>
                <a:latin typeface="Times New Roman" panose="02020603050405020304" charset="0"/>
                <a:ea typeface="微软雅黑" panose="020B0503020204020204" charset="-122"/>
                <a:sym typeface="微软雅黑" panose="020B0503020204020204" charset="-122"/>
              </a:rPr>
              <a:t>around +100 V/m</a:t>
            </a:r>
            <a:endParaRPr lang="en-US" altLang="zh-CN" b="1">
              <a:solidFill>
                <a:srgbClr val="FF0000"/>
              </a:solidFill>
              <a:latin typeface="Times New Roman" panose="02020603050405020304" charset="0"/>
              <a:ea typeface="微软雅黑" panose="020B0503020204020204" charset="-122"/>
              <a:sym typeface="微软雅黑" panose="020B0503020204020204" charset="-122"/>
            </a:endParaRPr>
          </a:p>
        </p:txBody>
      </p:sp>
      <p:sp>
        <p:nvSpPr>
          <p:cNvPr id="4" name="文本框 99"/>
          <p:cNvSpPr txBox="1"/>
          <p:nvPr>
            <p:custDataLst>
              <p:tags r:id="rId8"/>
            </p:custDataLst>
          </p:nvPr>
        </p:nvSpPr>
        <p:spPr>
          <a:xfrm>
            <a:off x="982345" y="321310"/>
            <a:ext cx="11016615" cy="398780"/>
          </a:xfrm>
          <a:prstGeom prst="rect">
            <a:avLst/>
          </a:prstGeom>
          <a:noFill/>
          <a:ln w="9525">
            <a:noFill/>
          </a:ln>
        </p:spPr>
        <p:txBody>
          <a:bodyPr wrap="square" anchor="t" anchorCtr="0">
            <a:spAutoFit/>
          </a:bodyPr>
          <a:p>
            <a:r>
              <a:rPr lang="en-US" altLang="zh-CN" sz="2000" b="1">
                <a:latin typeface="Times New Roman" panose="02020603050405020304" charset="0"/>
                <a:ea typeface="微软雅黑" panose="020B0503020204020204" charset="-122"/>
              </a:rPr>
              <a:t>Atmospheric electric field under different meteorological conditions</a:t>
            </a:r>
            <a:endParaRPr lang="en-US" altLang="zh-CN" sz="2000" b="1">
              <a:latin typeface="Times New Roman" panose="02020603050405020304" charset="0"/>
              <a:ea typeface="微软雅黑" panose="020B0503020204020204" charset="-122"/>
            </a:endParaRPr>
          </a:p>
        </p:txBody>
      </p:sp>
      <p:grpSp>
        <p:nvGrpSpPr>
          <p:cNvPr id="6" name="组合 5"/>
          <p:cNvGrpSpPr>
            <a:grpSpLocks noChangeAspect="1"/>
          </p:cNvGrpSpPr>
          <p:nvPr/>
        </p:nvGrpSpPr>
        <p:grpSpPr>
          <a:xfrm>
            <a:off x="247650" y="124460"/>
            <a:ext cx="794894" cy="773430"/>
            <a:chOff x="208" y="0"/>
            <a:chExt cx="1563" cy="1520"/>
          </a:xfrm>
        </p:grpSpPr>
        <p:pic>
          <p:nvPicPr>
            <p:cNvPr id="7" name="图片 6" descr="D:\Users\Administrator\Desktop\图片2.png图片2"/>
            <p:cNvPicPr>
              <a:picLocks noChangeAspect="1"/>
            </p:cNvPicPr>
            <p:nvPr>
              <p:custDataLst>
                <p:tags r:id="rId9"/>
              </p:custDataLst>
            </p:nvPr>
          </p:nvPicPr>
          <p:blipFill>
            <a:blip r:embed="rId10"/>
            <a:srcRect t="2889" r="89143" b="83036"/>
            <a:stretch>
              <a:fillRect/>
            </a:stretch>
          </p:blipFill>
          <p:spPr>
            <a:xfrm>
              <a:off x="208" y="0"/>
              <a:ext cx="1563" cy="1520"/>
            </a:xfrm>
            <a:prstGeom prst="rect">
              <a:avLst/>
            </a:prstGeom>
          </p:spPr>
        </p:pic>
        <p:sp>
          <p:nvSpPr>
            <p:cNvPr id="8" name="文本框 7"/>
            <p:cNvSpPr txBox="1"/>
            <p:nvPr>
              <p:custDataLst>
                <p:tags r:id="rId11"/>
              </p:custDataLst>
            </p:nvPr>
          </p:nvSpPr>
          <p:spPr>
            <a:xfrm>
              <a:off x="513" y="140"/>
              <a:ext cx="870" cy="1268"/>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2</a:t>
              </a:r>
              <a:endParaRPr lang="en-US" altLang="zh-CN" sz="3600" b="1" dirty="0">
                <a:solidFill>
                  <a:schemeClr val="bg1"/>
                </a:solidFill>
                <a:latin typeface="Times New Roman" panose="02020603050405020304" charset="0"/>
                <a:sym typeface="+mn-ea"/>
              </a:endParaRPr>
            </a:p>
          </p:txBody>
        </p:sp>
      </p:grpSp>
    </p:spTree>
    <p:custDataLst>
      <p:tags r:id="rId1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figure 2"/>
          <p:cNvPicPr>
            <a:picLocks noChangeAspect="1"/>
          </p:cNvPicPr>
          <p:nvPr>
            <p:custDataLst>
              <p:tags r:id="rId1"/>
            </p:custDataLst>
          </p:nvPr>
        </p:nvPicPr>
        <p:blipFill>
          <a:blip r:embed="rId2"/>
          <a:stretch>
            <a:fillRect/>
          </a:stretch>
        </p:blipFill>
        <p:spPr>
          <a:xfrm>
            <a:off x="7910195" y="635000"/>
            <a:ext cx="4163695" cy="5990590"/>
          </a:xfrm>
          <a:prstGeom prst="rect">
            <a:avLst/>
          </a:prstGeom>
        </p:spPr>
      </p:pic>
      <p:sp>
        <p:nvSpPr>
          <p:cNvPr id="3" name="文本框 2"/>
          <p:cNvSpPr txBox="1"/>
          <p:nvPr>
            <p:custDataLst>
              <p:tags r:id="rId3"/>
            </p:custDataLst>
          </p:nvPr>
        </p:nvSpPr>
        <p:spPr>
          <a:xfrm>
            <a:off x="751840" y="840740"/>
            <a:ext cx="6135370" cy="506730"/>
          </a:xfrm>
          <a:prstGeom prst="rect">
            <a:avLst/>
          </a:prstGeom>
          <a:noFill/>
        </p:spPr>
        <p:txBody>
          <a:bodyPr wrap="square" rtlCol="0">
            <a:spAutoFit/>
          </a:bodyPr>
          <a:p>
            <a:pPr>
              <a:lnSpc>
                <a:spcPct val="150000"/>
              </a:lnSpc>
            </a:pPr>
            <a:r>
              <a:rPr>
                <a:latin typeface="Times New Roman" panose="02020603050405020304" charset="0"/>
                <a:cs typeface="Times New Roman" panose="02020603050405020304" charset="0"/>
              </a:rPr>
              <a:t>Strong Forbush decrease event in September 2017</a:t>
            </a:r>
            <a:endParaRPr>
              <a:latin typeface="Times New Roman" panose="02020603050405020304" charset="0"/>
              <a:cs typeface="Times New Roman" panose="02020603050405020304" charset="0"/>
            </a:endParaRPr>
          </a:p>
        </p:txBody>
      </p:sp>
      <p:sp>
        <p:nvSpPr>
          <p:cNvPr id="5" name="文本框 4"/>
          <p:cNvSpPr txBox="1"/>
          <p:nvPr>
            <p:custDataLst>
              <p:tags r:id="rId4"/>
            </p:custDataLst>
          </p:nvPr>
        </p:nvSpPr>
        <p:spPr>
          <a:xfrm>
            <a:off x="8308975" y="5813425"/>
            <a:ext cx="2204085" cy="368300"/>
          </a:xfrm>
          <a:prstGeom prst="rect">
            <a:avLst/>
          </a:prstGeom>
          <a:noFill/>
        </p:spPr>
        <p:txBody>
          <a:bodyPr wrap="square" rtlCol="0">
            <a:spAutoFit/>
          </a:bodyPr>
          <a:p>
            <a:r>
              <a:rPr lang="en-US" altLang="zh-CN">
                <a:latin typeface="Times New Roman" panose="02020603050405020304" charset="0"/>
                <a:cs typeface="Times New Roman" panose="02020603050405020304" charset="0"/>
              </a:rPr>
              <a:t>T</a:t>
            </a:r>
            <a:r>
              <a:rPr lang="zh-CN" altLang="en-US">
                <a:latin typeface="Times New Roman" panose="02020603050405020304" charset="0"/>
                <a:cs typeface="Times New Roman" panose="02020603050405020304" charset="0"/>
              </a:rPr>
              <a:t>ime resolution</a:t>
            </a:r>
            <a:r>
              <a:rPr lang="en-US" altLang="zh-CN">
                <a:latin typeface="Times New Roman" panose="02020603050405020304" charset="0"/>
                <a:cs typeface="Times New Roman" panose="02020603050405020304" charset="0"/>
              </a:rPr>
              <a:t>: 1h</a:t>
            </a:r>
            <a:endParaRPr lang="en-US" altLang="zh-CN">
              <a:latin typeface="Times New Roman" panose="02020603050405020304" charset="0"/>
              <a:cs typeface="Times New Roman" panose="02020603050405020304" charset="0"/>
            </a:endParaRPr>
          </a:p>
        </p:txBody>
      </p:sp>
      <p:pic>
        <p:nvPicPr>
          <p:cNvPr id="6" name="图片 5"/>
          <p:cNvPicPr>
            <a:picLocks noChangeAspect="1"/>
          </p:cNvPicPr>
          <p:nvPr>
            <p:custDataLst>
              <p:tags r:id="rId5"/>
            </p:custDataLst>
          </p:nvPr>
        </p:nvPicPr>
        <p:blipFill>
          <a:blip r:embed="rId6"/>
          <a:srcRect t="1752"/>
          <a:stretch>
            <a:fillRect/>
          </a:stretch>
        </p:blipFill>
        <p:spPr>
          <a:xfrm>
            <a:off x="1420495" y="3563620"/>
            <a:ext cx="4603750" cy="3248025"/>
          </a:xfrm>
          <a:prstGeom prst="rect">
            <a:avLst/>
          </a:prstGeom>
        </p:spPr>
      </p:pic>
      <p:sp>
        <p:nvSpPr>
          <p:cNvPr id="9221" name="文本框 3"/>
          <p:cNvSpPr txBox="1"/>
          <p:nvPr>
            <p:custDataLst>
              <p:tags r:id="rId7"/>
            </p:custDataLst>
          </p:nvPr>
        </p:nvSpPr>
        <p:spPr>
          <a:xfrm>
            <a:off x="984250" y="310515"/>
            <a:ext cx="9144000" cy="398780"/>
          </a:xfrm>
          <a:prstGeom prst="rect">
            <a:avLst/>
          </a:prstGeom>
          <a:noFill/>
          <a:ln w="9525">
            <a:noFill/>
          </a:ln>
        </p:spPr>
        <p:txBody>
          <a:bodyPr wrap="square" anchor="t" anchorCtr="0">
            <a:spAutoFit/>
          </a:bodyPr>
          <a:p>
            <a:pPr defTabSz="914400">
              <a:buFont typeface="Arial" panose="020B0604020202020204" pitchFamily="34" charset="0"/>
              <a:buNone/>
            </a:pPr>
            <a:r>
              <a:rPr lang="en-US" altLang="zh-CN" sz="2000" b="1">
                <a:latin typeface="Times New Roman" panose="02020603050405020304" charset="0"/>
                <a:sym typeface="+mn-ea"/>
              </a:rPr>
              <a:t>Variation of atmospheric electric field during a CME event</a:t>
            </a:r>
            <a:endParaRPr lang="en-US" altLang="zh-CN" sz="2000" b="1">
              <a:latin typeface="Times New Roman" panose="02020603050405020304" charset="0"/>
              <a:ea typeface="微软雅黑" panose="020B0503020204020204" charset="-122"/>
            </a:endParaRPr>
          </a:p>
        </p:txBody>
      </p:sp>
      <p:grpSp>
        <p:nvGrpSpPr>
          <p:cNvPr id="4" name="组合 3"/>
          <p:cNvGrpSpPr>
            <a:grpSpLocks noChangeAspect="1"/>
          </p:cNvGrpSpPr>
          <p:nvPr/>
        </p:nvGrpSpPr>
        <p:grpSpPr>
          <a:xfrm>
            <a:off x="247650" y="124460"/>
            <a:ext cx="794894" cy="773430"/>
            <a:chOff x="208" y="0"/>
            <a:chExt cx="1563" cy="1520"/>
          </a:xfrm>
        </p:grpSpPr>
        <p:pic>
          <p:nvPicPr>
            <p:cNvPr id="7" name="图片 6" descr="D:\Users\Administrator\Desktop\图片2.png图片2"/>
            <p:cNvPicPr>
              <a:picLocks noChangeAspect="1"/>
            </p:cNvPicPr>
            <p:nvPr>
              <p:custDataLst>
                <p:tags r:id="rId8"/>
              </p:custDataLst>
            </p:nvPr>
          </p:nvPicPr>
          <p:blipFill>
            <a:blip r:embed="rId9"/>
            <a:srcRect t="2889" r="89143" b="83036"/>
            <a:stretch>
              <a:fillRect/>
            </a:stretch>
          </p:blipFill>
          <p:spPr>
            <a:xfrm>
              <a:off x="208" y="0"/>
              <a:ext cx="1563" cy="1520"/>
            </a:xfrm>
            <a:prstGeom prst="rect">
              <a:avLst/>
            </a:prstGeom>
          </p:spPr>
        </p:pic>
        <p:sp>
          <p:nvSpPr>
            <p:cNvPr id="8" name="文本框 7"/>
            <p:cNvSpPr txBox="1"/>
            <p:nvPr>
              <p:custDataLst>
                <p:tags r:id="rId10"/>
              </p:custDataLst>
            </p:nvPr>
          </p:nvSpPr>
          <p:spPr>
            <a:xfrm>
              <a:off x="513" y="140"/>
              <a:ext cx="870" cy="1268"/>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3</a:t>
              </a:r>
              <a:endParaRPr lang="en-US" altLang="zh-CN" sz="3600" b="1" dirty="0">
                <a:solidFill>
                  <a:schemeClr val="bg1"/>
                </a:solidFill>
                <a:latin typeface="Times New Roman" panose="02020603050405020304" charset="0"/>
                <a:sym typeface="+mn-ea"/>
              </a:endParaRPr>
            </a:p>
          </p:txBody>
        </p:sp>
      </p:grpSp>
      <p:sp>
        <p:nvSpPr>
          <p:cNvPr id="9" name="文本框 8"/>
          <p:cNvSpPr txBox="1"/>
          <p:nvPr/>
        </p:nvSpPr>
        <p:spPr>
          <a:xfrm>
            <a:off x="4695825" y="6446520"/>
            <a:ext cx="1958975" cy="368300"/>
          </a:xfrm>
          <a:prstGeom prst="rect">
            <a:avLst/>
          </a:prstGeom>
          <a:noFill/>
        </p:spPr>
        <p:txBody>
          <a:bodyPr wrap="square" rtlCol="0">
            <a:spAutoFit/>
          </a:bodyPr>
          <a:p>
            <a:r>
              <a:rPr lang="en-US" altLang="zh-CN">
                <a:solidFill>
                  <a:srgbClr val="0000FF"/>
                </a:solidFill>
                <a:latin typeface="Times New Roman" panose="02020603050405020304" charset="0"/>
                <a:cs typeface="Times New Roman" panose="02020603050405020304" charset="0"/>
              </a:rPr>
              <a:t>(Nicoll et al., 2019)</a:t>
            </a:r>
            <a:endParaRPr lang="en-US" altLang="zh-CN">
              <a:solidFill>
                <a:srgbClr val="0000FF"/>
              </a:solidFill>
              <a:latin typeface="Times New Roman" panose="02020603050405020304" charset="0"/>
              <a:cs typeface="Times New Roman" panose="02020603050405020304" charset="0"/>
            </a:endParaRPr>
          </a:p>
        </p:txBody>
      </p:sp>
      <p:sp>
        <p:nvSpPr>
          <p:cNvPr id="100" name="文本框 99"/>
          <p:cNvSpPr txBox="1"/>
          <p:nvPr/>
        </p:nvSpPr>
        <p:spPr>
          <a:xfrm>
            <a:off x="247650" y="1440180"/>
            <a:ext cx="7768590" cy="2168525"/>
          </a:xfrm>
          <a:prstGeom prst="rect">
            <a:avLst/>
          </a:prstGeom>
          <a:noFill/>
          <a:ln w="9525">
            <a:noFill/>
          </a:ln>
        </p:spPr>
        <p:txBody>
          <a:bodyPr wrap="square">
            <a:spAutoFit/>
          </a:bodyPr>
          <a:p>
            <a:pPr indent="457200">
              <a:lnSpc>
                <a:spcPct val="150000"/>
              </a:lnSpc>
            </a:pPr>
            <a:r>
              <a:rPr lang="en-US" sz="1800" b="0">
                <a:solidFill>
                  <a:schemeClr val="tx1"/>
                </a:solidFill>
                <a:latin typeface="Times New Roman" panose="02020603050405020304" charset="0"/>
                <a:ea typeface="宋体" panose="02010600030101010101" pitchFamily="2" charset="-122"/>
              </a:rPr>
              <a:t>Both these 2 solar events were due to coronal mass ejections emanating from sunspot group AR2673. The first solar event was associated with the M5.5 flare on September 4th, and the second was associated with the X9.3 flare on September 6th (the most intense flare in solar cycle 24). The southward magnetic field contained in ICME1 was amplified by S2, which enhanced the geomagnetic storm.</a:t>
            </a:r>
            <a:endParaRPr lang="en-US" altLang="en-US" sz="1800" b="0">
              <a:solidFill>
                <a:schemeClr val="tx1"/>
              </a:solidFill>
              <a:latin typeface="Times New Roman" panose="02020603050405020304" charset="0"/>
              <a:ea typeface="宋体" panose="02010600030101010101" pitchFamily="2" charset="-122"/>
            </a:endParaRPr>
          </a:p>
        </p:txBody>
      </p:sp>
    </p:spTree>
    <p:custDataLst>
      <p:tags r:id="rId1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 name="组合 26"/>
          <p:cNvGrpSpPr/>
          <p:nvPr/>
        </p:nvGrpSpPr>
        <p:grpSpPr>
          <a:xfrm>
            <a:off x="28575" y="641350"/>
            <a:ext cx="9322435" cy="6066790"/>
            <a:chOff x="360" y="1100"/>
            <a:chExt cx="14147" cy="9092"/>
          </a:xfrm>
        </p:grpSpPr>
        <p:pic>
          <p:nvPicPr>
            <p:cNvPr id="3" name="图片 2"/>
            <p:cNvPicPr>
              <a:picLocks noChangeAspect="1"/>
            </p:cNvPicPr>
            <p:nvPr>
              <p:custDataLst>
                <p:tags r:id="rId1"/>
              </p:custDataLst>
            </p:nvPr>
          </p:nvPicPr>
          <p:blipFill>
            <a:blip r:embed="rId2"/>
            <a:stretch>
              <a:fillRect/>
            </a:stretch>
          </p:blipFill>
          <p:spPr>
            <a:xfrm>
              <a:off x="360" y="1771"/>
              <a:ext cx="14147" cy="8421"/>
            </a:xfrm>
            <a:prstGeom prst="rect">
              <a:avLst/>
            </a:prstGeom>
          </p:spPr>
        </p:pic>
        <p:sp>
          <p:nvSpPr>
            <p:cNvPr id="4" name="文本框 3"/>
            <p:cNvSpPr txBox="1"/>
            <p:nvPr>
              <p:custDataLst>
                <p:tags r:id="rId3"/>
              </p:custDataLst>
            </p:nvPr>
          </p:nvSpPr>
          <p:spPr>
            <a:xfrm>
              <a:off x="6802" y="5012"/>
              <a:ext cx="872" cy="505"/>
            </a:xfrm>
            <a:prstGeom prst="rect">
              <a:avLst/>
            </a:prstGeom>
            <a:noFill/>
          </p:spPr>
          <p:txBody>
            <a:bodyPr wrap="square" rtlCol="0">
              <a:spAutoFit/>
            </a:bodyPr>
            <a:p>
              <a:r>
                <a:rPr lang="en-US" altLang="zh-CN" sz="1600">
                  <a:solidFill>
                    <a:srgbClr val="FF0000"/>
                  </a:solidFill>
                </a:rPr>
                <a:t>lost</a:t>
              </a:r>
              <a:endParaRPr lang="en-US" altLang="zh-CN" sz="1600">
                <a:solidFill>
                  <a:srgbClr val="FF0000"/>
                </a:solidFill>
              </a:endParaRPr>
            </a:p>
          </p:txBody>
        </p:sp>
        <p:sp>
          <p:nvSpPr>
            <p:cNvPr id="5" name="文本框 4"/>
            <p:cNvSpPr txBox="1"/>
            <p:nvPr>
              <p:custDataLst>
                <p:tags r:id="rId4"/>
              </p:custDataLst>
            </p:nvPr>
          </p:nvSpPr>
          <p:spPr>
            <a:xfrm>
              <a:off x="9820" y="1100"/>
              <a:ext cx="4052" cy="875"/>
            </a:xfrm>
            <a:prstGeom prst="rect">
              <a:avLst/>
            </a:prstGeom>
            <a:noFill/>
          </p:spPr>
          <p:txBody>
            <a:bodyPr wrap="square" rtlCol="0">
              <a:spAutoFit/>
            </a:bodyPr>
            <a:p>
              <a:pPr>
                <a:lnSpc>
                  <a:spcPct val="100000"/>
                </a:lnSpc>
              </a:pPr>
              <a:r>
                <a:rPr lang="en-US" altLang="zh-CN" sz="1600">
                  <a:solidFill>
                    <a:srgbClr val="7030A0"/>
                  </a:solidFill>
                </a:rPr>
                <a:t>syowa station: non-fair</a:t>
              </a:r>
              <a:endParaRPr lang="en-US" altLang="zh-CN" sz="1600">
                <a:solidFill>
                  <a:srgbClr val="7030A0"/>
                </a:solidFill>
              </a:endParaRPr>
            </a:p>
            <a:p>
              <a:pPr>
                <a:lnSpc>
                  <a:spcPct val="100000"/>
                </a:lnSpc>
              </a:pPr>
              <a:r>
                <a:rPr lang="en-US" altLang="zh-CN" sz="1600">
                  <a:solidFill>
                    <a:srgbClr val="7030A0"/>
                  </a:solidFill>
                </a:rPr>
                <a:t>sodankyla</a:t>
              </a:r>
              <a:r>
                <a:rPr lang="en-US" altLang="zh-CN" sz="1600">
                  <a:solidFill>
                    <a:srgbClr val="7030A0"/>
                  </a:solidFill>
                  <a:sym typeface="+mn-ea"/>
                </a:rPr>
                <a:t> station</a:t>
              </a:r>
              <a:r>
                <a:rPr lang="en-US" altLang="zh-CN" sz="1600">
                  <a:solidFill>
                    <a:srgbClr val="7030A0"/>
                  </a:solidFill>
                </a:rPr>
                <a:t>: non-fair</a:t>
              </a:r>
              <a:endParaRPr lang="en-US" altLang="zh-CN" sz="1600">
                <a:solidFill>
                  <a:srgbClr val="7030A0"/>
                </a:solidFill>
              </a:endParaRPr>
            </a:p>
          </p:txBody>
        </p:sp>
        <p:sp>
          <p:nvSpPr>
            <p:cNvPr id="6" name="文本框 5"/>
            <p:cNvSpPr txBox="1"/>
            <p:nvPr>
              <p:custDataLst>
                <p:tags r:id="rId5"/>
              </p:custDataLst>
            </p:nvPr>
          </p:nvSpPr>
          <p:spPr>
            <a:xfrm>
              <a:off x="6653" y="6647"/>
              <a:ext cx="1469" cy="505"/>
            </a:xfrm>
            <a:prstGeom prst="rect">
              <a:avLst/>
            </a:prstGeom>
            <a:noFill/>
          </p:spPr>
          <p:txBody>
            <a:bodyPr wrap="square" rtlCol="0" anchor="t">
              <a:spAutoFit/>
            </a:bodyPr>
            <a:p>
              <a:r>
                <a:rPr lang="en-US" altLang="zh-CN" sz="1600">
                  <a:solidFill>
                    <a:srgbClr val="7030A0"/>
                  </a:solidFill>
                  <a:sym typeface="+mn-ea"/>
                </a:rPr>
                <a:t>non-fair</a:t>
              </a:r>
              <a:endParaRPr lang="en-US" altLang="zh-CN" sz="1600">
                <a:solidFill>
                  <a:srgbClr val="7030A0"/>
                </a:solidFill>
                <a:sym typeface="+mn-ea"/>
              </a:endParaRPr>
            </a:p>
          </p:txBody>
        </p:sp>
        <p:sp>
          <p:nvSpPr>
            <p:cNvPr id="7" name="文本框 6"/>
            <p:cNvSpPr txBox="1"/>
            <p:nvPr>
              <p:custDataLst>
                <p:tags r:id="rId6"/>
              </p:custDataLst>
            </p:nvPr>
          </p:nvSpPr>
          <p:spPr>
            <a:xfrm>
              <a:off x="6766" y="7554"/>
              <a:ext cx="1469" cy="505"/>
            </a:xfrm>
            <a:prstGeom prst="rect">
              <a:avLst/>
            </a:prstGeom>
            <a:noFill/>
          </p:spPr>
          <p:txBody>
            <a:bodyPr wrap="square" rtlCol="0" anchor="t">
              <a:spAutoFit/>
            </a:bodyPr>
            <a:p>
              <a:r>
                <a:rPr lang="en-US" altLang="zh-CN" sz="1600">
                  <a:solidFill>
                    <a:srgbClr val="7030A0"/>
                  </a:solidFill>
                  <a:sym typeface="+mn-ea"/>
                </a:rPr>
                <a:t>non-fair</a:t>
              </a:r>
              <a:endParaRPr lang="en-US" altLang="zh-CN" sz="1600">
                <a:solidFill>
                  <a:srgbClr val="7030A0"/>
                </a:solidFill>
                <a:sym typeface="+mn-ea"/>
              </a:endParaRPr>
            </a:p>
          </p:txBody>
        </p:sp>
        <p:sp>
          <p:nvSpPr>
            <p:cNvPr id="8" name="文本框 7"/>
            <p:cNvSpPr txBox="1"/>
            <p:nvPr>
              <p:custDataLst>
                <p:tags r:id="rId7"/>
              </p:custDataLst>
            </p:nvPr>
          </p:nvSpPr>
          <p:spPr>
            <a:xfrm>
              <a:off x="6879" y="3018"/>
              <a:ext cx="872" cy="505"/>
            </a:xfrm>
            <a:prstGeom prst="rect">
              <a:avLst/>
            </a:prstGeom>
            <a:noFill/>
          </p:spPr>
          <p:txBody>
            <a:bodyPr wrap="square" rtlCol="0">
              <a:spAutoFit/>
            </a:bodyPr>
            <a:p>
              <a:r>
                <a:rPr lang="en-US" altLang="zh-CN" sz="1600">
                  <a:solidFill>
                    <a:srgbClr val="FF0000"/>
                  </a:solidFill>
                </a:rPr>
                <a:t>lost</a:t>
              </a:r>
              <a:endParaRPr lang="en-US" altLang="zh-CN" sz="1600">
                <a:solidFill>
                  <a:srgbClr val="FF0000"/>
                </a:solidFill>
              </a:endParaRPr>
            </a:p>
          </p:txBody>
        </p:sp>
        <p:sp>
          <p:nvSpPr>
            <p:cNvPr id="9" name="文本框 8"/>
            <p:cNvSpPr txBox="1"/>
            <p:nvPr>
              <p:custDataLst>
                <p:tags r:id="rId8"/>
              </p:custDataLst>
            </p:nvPr>
          </p:nvSpPr>
          <p:spPr>
            <a:xfrm>
              <a:off x="6966" y="3331"/>
              <a:ext cx="872" cy="505"/>
            </a:xfrm>
            <a:prstGeom prst="rect">
              <a:avLst/>
            </a:prstGeom>
            <a:noFill/>
          </p:spPr>
          <p:txBody>
            <a:bodyPr wrap="square" rtlCol="0">
              <a:spAutoFit/>
            </a:bodyPr>
            <a:p>
              <a:r>
                <a:rPr lang="en-US" altLang="zh-CN" sz="1600">
                  <a:solidFill>
                    <a:srgbClr val="FF0000"/>
                  </a:solidFill>
                </a:rPr>
                <a:t>lost</a:t>
              </a:r>
              <a:endParaRPr lang="en-US" altLang="zh-CN" sz="1600">
                <a:solidFill>
                  <a:srgbClr val="FF0000"/>
                </a:solidFill>
              </a:endParaRPr>
            </a:p>
          </p:txBody>
        </p:sp>
        <p:sp>
          <p:nvSpPr>
            <p:cNvPr id="10" name="文本框 9"/>
            <p:cNvSpPr txBox="1"/>
            <p:nvPr>
              <p:custDataLst>
                <p:tags r:id="rId9"/>
              </p:custDataLst>
            </p:nvPr>
          </p:nvSpPr>
          <p:spPr>
            <a:xfrm>
              <a:off x="7079" y="3783"/>
              <a:ext cx="872" cy="505"/>
            </a:xfrm>
            <a:prstGeom prst="rect">
              <a:avLst/>
            </a:prstGeom>
            <a:noFill/>
          </p:spPr>
          <p:txBody>
            <a:bodyPr wrap="square" rtlCol="0">
              <a:spAutoFit/>
            </a:bodyPr>
            <a:p>
              <a:r>
                <a:rPr lang="en-US" altLang="zh-CN" sz="1600">
                  <a:solidFill>
                    <a:srgbClr val="FF0000"/>
                  </a:solidFill>
                </a:rPr>
                <a:t>lost</a:t>
              </a:r>
              <a:endParaRPr lang="en-US" altLang="zh-CN" sz="1600">
                <a:solidFill>
                  <a:srgbClr val="FF0000"/>
                </a:solidFill>
              </a:endParaRPr>
            </a:p>
          </p:txBody>
        </p:sp>
        <p:sp>
          <p:nvSpPr>
            <p:cNvPr id="11" name="文本框 10"/>
            <p:cNvSpPr txBox="1"/>
            <p:nvPr>
              <p:custDataLst>
                <p:tags r:id="rId10"/>
              </p:custDataLst>
            </p:nvPr>
          </p:nvSpPr>
          <p:spPr>
            <a:xfrm>
              <a:off x="6653" y="2508"/>
              <a:ext cx="1469" cy="505"/>
            </a:xfrm>
            <a:prstGeom prst="rect">
              <a:avLst/>
            </a:prstGeom>
            <a:noFill/>
          </p:spPr>
          <p:txBody>
            <a:bodyPr wrap="square" rtlCol="0" anchor="t">
              <a:spAutoFit/>
            </a:bodyPr>
            <a:p>
              <a:r>
                <a:rPr lang="en-US" altLang="zh-CN" sz="1600">
                  <a:solidFill>
                    <a:srgbClr val="7030A0"/>
                  </a:solidFill>
                  <a:sym typeface="+mn-ea"/>
                </a:rPr>
                <a:t>non-fair</a:t>
              </a:r>
              <a:endParaRPr lang="en-US" altLang="zh-CN" sz="1600">
                <a:solidFill>
                  <a:srgbClr val="7030A0"/>
                </a:solidFill>
                <a:sym typeface="+mn-ea"/>
              </a:endParaRPr>
            </a:p>
          </p:txBody>
        </p:sp>
        <p:sp>
          <p:nvSpPr>
            <p:cNvPr id="12" name="文本框 11"/>
            <p:cNvSpPr txBox="1"/>
            <p:nvPr>
              <p:custDataLst>
                <p:tags r:id="rId11"/>
              </p:custDataLst>
            </p:nvPr>
          </p:nvSpPr>
          <p:spPr>
            <a:xfrm>
              <a:off x="6879" y="8234"/>
              <a:ext cx="872" cy="505"/>
            </a:xfrm>
            <a:prstGeom prst="rect">
              <a:avLst/>
            </a:prstGeom>
            <a:noFill/>
          </p:spPr>
          <p:txBody>
            <a:bodyPr wrap="square" rtlCol="0">
              <a:spAutoFit/>
            </a:bodyPr>
            <a:p>
              <a:r>
                <a:rPr lang="en-US" altLang="zh-CN" sz="1600">
                  <a:solidFill>
                    <a:srgbClr val="FF0000"/>
                  </a:solidFill>
                </a:rPr>
                <a:t>lost</a:t>
              </a:r>
              <a:endParaRPr lang="en-US" altLang="zh-CN" sz="1600">
                <a:solidFill>
                  <a:srgbClr val="FF0000"/>
                </a:solidFill>
              </a:endParaRPr>
            </a:p>
          </p:txBody>
        </p:sp>
        <p:sp>
          <p:nvSpPr>
            <p:cNvPr id="13" name="文本框 12"/>
            <p:cNvSpPr txBox="1"/>
            <p:nvPr>
              <p:custDataLst>
                <p:tags r:id="rId12"/>
              </p:custDataLst>
            </p:nvPr>
          </p:nvSpPr>
          <p:spPr>
            <a:xfrm>
              <a:off x="7124" y="9511"/>
              <a:ext cx="872" cy="505"/>
            </a:xfrm>
            <a:prstGeom prst="rect">
              <a:avLst/>
            </a:prstGeom>
            <a:noFill/>
          </p:spPr>
          <p:txBody>
            <a:bodyPr wrap="square" rtlCol="0">
              <a:spAutoFit/>
            </a:bodyPr>
            <a:p>
              <a:r>
                <a:rPr lang="en-US" altLang="zh-CN" sz="1600">
                  <a:solidFill>
                    <a:srgbClr val="FF0000"/>
                  </a:solidFill>
                </a:rPr>
                <a:t>lost</a:t>
              </a:r>
              <a:endParaRPr lang="en-US" altLang="zh-CN" sz="1600">
                <a:solidFill>
                  <a:srgbClr val="FF0000"/>
                </a:solidFill>
              </a:endParaRPr>
            </a:p>
          </p:txBody>
        </p:sp>
        <p:sp>
          <p:nvSpPr>
            <p:cNvPr id="14" name="文本框 13"/>
            <p:cNvSpPr txBox="1"/>
            <p:nvPr>
              <p:custDataLst>
                <p:tags r:id="rId13"/>
              </p:custDataLst>
            </p:nvPr>
          </p:nvSpPr>
          <p:spPr>
            <a:xfrm>
              <a:off x="6879" y="7083"/>
              <a:ext cx="872" cy="505"/>
            </a:xfrm>
            <a:prstGeom prst="rect">
              <a:avLst/>
            </a:prstGeom>
            <a:noFill/>
          </p:spPr>
          <p:txBody>
            <a:bodyPr wrap="square" rtlCol="0">
              <a:spAutoFit/>
            </a:bodyPr>
            <a:p>
              <a:r>
                <a:rPr lang="en-US" altLang="zh-CN" sz="1600">
                  <a:solidFill>
                    <a:srgbClr val="FF0000"/>
                  </a:solidFill>
                </a:rPr>
                <a:t>lost</a:t>
              </a:r>
              <a:endParaRPr lang="en-US" altLang="zh-CN" sz="1600">
                <a:solidFill>
                  <a:srgbClr val="FF0000"/>
                </a:solidFill>
              </a:endParaRPr>
            </a:p>
          </p:txBody>
        </p:sp>
        <p:sp>
          <p:nvSpPr>
            <p:cNvPr id="15" name="文本框 14"/>
            <p:cNvSpPr txBox="1"/>
            <p:nvPr>
              <p:custDataLst>
                <p:tags r:id="rId14"/>
              </p:custDataLst>
            </p:nvPr>
          </p:nvSpPr>
          <p:spPr>
            <a:xfrm>
              <a:off x="6766" y="5433"/>
              <a:ext cx="1469" cy="505"/>
            </a:xfrm>
            <a:prstGeom prst="rect">
              <a:avLst/>
            </a:prstGeom>
            <a:noFill/>
          </p:spPr>
          <p:txBody>
            <a:bodyPr wrap="square" rtlCol="0" anchor="t">
              <a:spAutoFit/>
            </a:bodyPr>
            <a:p>
              <a:r>
                <a:rPr lang="en-US" altLang="zh-CN" sz="1600">
                  <a:solidFill>
                    <a:srgbClr val="7030A0"/>
                  </a:solidFill>
                  <a:sym typeface="+mn-ea"/>
                </a:rPr>
                <a:t>non-fair</a:t>
              </a:r>
              <a:endParaRPr lang="en-US" altLang="zh-CN" sz="1600">
                <a:solidFill>
                  <a:srgbClr val="7030A0"/>
                </a:solidFill>
                <a:sym typeface="+mn-ea"/>
              </a:endParaRPr>
            </a:p>
          </p:txBody>
        </p:sp>
        <p:sp>
          <p:nvSpPr>
            <p:cNvPr id="16" name="文本框 15"/>
            <p:cNvSpPr txBox="1"/>
            <p:nvPr>
              <p:custDataLst>
                <p:tags r:id="rId15"/>
              </p:custDataLst>
            </p:nvPr>
          </p:nvSpPr>
          <p:spPr>
            <a:xfrm>
              <a:off x="6766" y="9154"/>
              <a:ext cx="1469" cy="505"/>
            </a:xfrm>
            <a:prstGeom prst="rect">
              <a:avLst/>
            </a:prstGeom>
            <a:noFill/>
          </p:spPr>
          <p:txBody>
            <a:bodyPr wrap="square" rtlCol="0" anchor="t">
              <a:spAutoFit/>
            </a:bodyPr>
            <a:p>
              <a:r>
                <a:rPr lang="en-US" altLang="zh-CN" sz="1600">
                  <a:solidFill>
                    <a:srgbClr val="7030A0"/>
                  </a:solidFill>
                  <a:sym typeface="+mn-ea"/>
                </a:rPr>
                <a:t>non-fair</a:t>
              </a:r>
              <a:endParaRPr lang="en-US" altLang="zh-CN" sz="1600">
                <a:solidFill>
                  <a:srgbClr val="7030A0"/>
                </a:solidFill>
                <a:sym typeface="+mn-ea"/>
              </a:endParaRPr>
            </a:p>
          </p:txBody>
        </p:sp>
        <p:sp>
          <p:nvSpPr>
            <p:cNvPr id="17" name="文本框 16"/>
            <p:cNvSpPr txBox="1"/>
            <p:nvPr>
              <p:custDataLst>
                <p:tags r:id="rId16"/>
              </p:custDataLst>
            </p:nvPr>
          </p:nvSpPr>
          <p:spPr>
            <a:xfrm>
              <a:off x="6802" y="8658"/>
              <a:ext cx="1469" cy="505"/>
            </a:xfrm>
            <a:prstGeom prst="rect">
              <a:avLst/>
            </a:prstGeom>
            <a:noFill/>
          </p:spPr>
          <p:txBody>
            <a:bodyPr wrap="square" rtlCol="0" anchor="t">
              <a:spAutoFit/>
            </a:bodyPr>
            <a:p>
              <a:r>
                <a:rPr lang="en-US" altLang="zh-CN" sz="1600">
                  <a:solidFill>
                    <a:srgbClr val="7030A0"/>
                  </a:solidFill>
                  <a:sym typeface="+mn-ea"/>
                </a:rPr>
                <a:t>non-fair</a:t>
              </a:r>
              <a:endParaRPr lang="en-US" altLang="zh-CN" sz="1600">
                <a:solidFill>
                  <a:srgbClr val="7030A0"/>
                </a:solidFill>
                <a:sym typeface="+mn-ea"/>
              </a:endParaRPr>
            </a:p>
          </p:txBody>
        </p:sp>
        <p:sp>
          <p:nvSpPr>
            <p:cNvPr id="18" name="文本框 17"/>
            <p:cNvSpPr txBox="1"/>
            <p:nvPr>
              <p:custDataLst>
                <p:tags r:id="rId17"/>
              </p:custDataLst>
            </p:nvPr>
          </p:nvSpPr>
          <p:spPr>
            <a:xfrm>
              <a:off x="6653" y="6194"/>
              <a:ext cx="1469" cy="505"/>
            </a:xfrm>
            <a:prstGeom prst="rect">
              <a:avLst/>
            </a:prstGeom>
            <a:noFill/>
          </p:spPr>
          <p:txBody>
            <a:bodyPr wrap="square" rtlCol="0" anchor="t">
              <a:spAutoFit/>
            </a:bodyPr>
            <a:p>
              <a:r>
                <a:rPr lang="en-US" altLang="zh-CN" sz="1600">
                  <a:solidFill>
                    <a:srgbClr val="7030A0"/>
                  </a:solidFill>
                  <a:sym typeface="+mn-ea"/>
                </a:rPr>
                <a:t>non-fair</a:t>
              </a:r>
              <a:endParaRPr lang="en-US" altLang="zh-CN" sz="1600">
                <a:solidFill>
                  <a:srgbClr val="7030A0"/>
                </a:solidFill>
                <a:sym typeface="+mn-ea"/>
              </a:endParaRPr>
            </a:p>
          </p:txBody>
        </p:sp>
        <p:sp>
          <p:nvSpPr>
            <p:cNvPr id="19" name="文本框 18"/>
            <p:cNvSpPr txBox="1"/>
            <p:nvPr>
              <p:custDataLst>
                <p:tags r:id="rId18"/>
              </p:custDataLst>
            </p:nvPr>
          </p:nvSpPr>
          <p:spPr>
            <a:xfrm>
              <a:off x="6940" y="4209"/>
              <a:ext cx="872" cy="505"/>
            </a:xfrm>
            <a:prstGeom prst="rect">
              <a:avLst/>
            </a:prstGeom>
            <a:noFill/>
          </p:spPr>
          <p:txBody>
            <a:bodyPr wrap="square" rtlCol="0">
              <a:spAutoFit/>
            </a:bodyPr>
            <a:p>
              <a:r>
                <a:rPr lang="en-US" altLang="zh-CN" sz="1600">
                  <a:solidFill>
                    <a:srgbClr val="FF0000"/>
                  </a:solidFill>
                </a:rPr>
                <a:t>lost</a:t>
              </a:r>
              <a:endParaRPr lang="en-US" altLang="zh-CN" sz="1600">
                <a:solidFill>
                  <a:srgbClr val="FF0000"/>
                </a:solidFill>
              </a:endParaRPr>
            </a:p>
          </p:txBody>
        </p:sp>
        <p:sp>
          <p:nvSpPr>
            <p:cNvPr id="20" name="文本框 19"/>
            <p:cNvSpPr txBox="1"/>
            <p:nvPr>
              <p:custDataLst>
                <p:tags r:id="rId19"/>
              </p:custDataLst>
            </p:nvPr>
          </p:nvSpPr>
          <p:spPr>
            <a:xfrm>
              <a:off x="6940" y="4661"/>
              <a:ext cx="872" cy="505"/>
            </a:xfrm>
            <a:prstGeom prst="rect">
              <a:avLst/>
            </a:prstGeom>
            <a:noFill/>
          </p:spPr>
          <p:txBody>
            <a:bodyPr wrap="square" rtlCol="0">
              <a:spAutoFit/>
            </a:bodyPr>
            <a:p>
              <a:r>
                <a:rPr lang="en-US" altLang="zh-CN" sz="1600">
                  <a:solidFill>
                    <a:srgbClr val="FF0000"/>
                  </a:solidFill>
                </a:rPr>
                <a:t>lost</a:t>
              </a:r>
              <a:endParaRPr lang="en-US" altLang="zh-CN" sz="1600">
                <a:solidFill>
                  <a:srgbClr val="FF0000"/>
                </a:solidFill>
              </a:endParaRPr>
            </a:p>
          </p:txBody>
        </p:sp>
        <p:sp>
          <p:nvSpPr>
            <p:cNvPr id="21" name="文本框 20"/>
            <p:cNvSpPr txBox="1"/>
            <p:nvPr>
              <p:custDataLst>
                <p:tags r:id="rId20"/>
              </p:custDataLst>
            </p:nvPr>
          </p:nvSpPr>
          <p:spPr>
            <a:xfrm>
              <a:off x="6766" y="5829"/>
              <a:ext cx="1099" cy="505"/>
            </a:xfrm>
            <a:prstGeom prst="rect">
              <a:avLst/>
            </a:prstGeom>
            <a:noFill/>
          </p:spPr>
          <p:txBody>
            <a:bodyPr wrap="square" rtlCol="0" anchor="t">
              <a:spAutoFit/>
            </a:bodyPr>
            <a:p>
              <a:r>
                <a:rPr lang="en-US" altLang="zh-CN" sz="1600">
                  <a:solidFill>
                    <a:srgbClr val="0000FF"/>
                  </a:solidFill>
                  <a:sym typeface="+mn-ea"/>
                </a:rPr>
                <a:t>fair</a:t>
              </a:r>
              <a:endParaRPr lang="en-US" altLang="zh-CN" sz="1600">
                <a:solidFill>
                  <a:srgbClr val="0000FF"/>
                </a:solidFill>
                <a:sym typeface="+mn-ea"/>
              </a:endParaRPr>
            </a:p>
          </p:txBody>
        </p:sp>
        <p:sp>
          <p:nvSpPr>
            <p:cNvPr id="22" name="文本框 21"/>
            <p:cNvSpPr txBox="1"/>
            <p:nvPr>
              <p:custDataLst>
                <p:tags r:id="rId21"/>
              </p:custDataLst>
            </p:nvPr>
          </p:nvSpPr>
          <p:spPr>
            <a:xfrm>
              <a:off x="6739" y="7894"/>
              <a:ext cx="1099" cy="505"/>
            </a:xfrm>
            <a:prstGeom prst="rect">
              <a:avLst/>
            </a:prstGeom>
            <a:noFill/>
          </p:spPr>
          <p:txBody>
            <a:bodyPr wrap="square" rtlCol="0" anchor="t">
              <a:spAutoFit/>
            </a:bodyPr>
            <a:p>
              <a:r>
                <a:rPr lang="en-US" altLang="zh-CN" sz="1600">
                  <a:solidFill>
                    <a:srgbClr val="0000FF"/>
                  </a:solidFill>
                  <a:sym typeface="+mn-ea"/>
                </a:rPr>
                <a:t>fair</a:t>
              </a:r>
              <a:endParaRPr lang="en-US" altLang="zh-CN" sz="1600">
                <a:solidFill>
                  <a:srgbClr val="0000FF"/>
                </a:solidFill>
                <a:sym typeface="+mn-ea"/>
              </a:endParaRPr>
            </a:p>
          </p:txBody>
        </p:sp>
        <p:sp>
          <p:nvSpPr>
            <p:cNvPr id="23" name="圆角矩形 22"/>
            <p:cNvSpPr/>
            <p:nvPr>
              <p:custDataLst>
                <p:tags r:id="rId22"/>
              </p:custDataLst>
            </p:nvPr>
          </p:nvSpPr>
          <p:spPr>
            <a:xfrm>
              <a:off x="1210" y="5853"/>
              <a:ext cx="6350" cy="454"/>
            </a:xfrm>
            <a:prstGeom prst="round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custDataLst>
                <p:tags r:id="rId23"/>
              </p:custDataLst>
            </p:nvPr>
          </p:nvSpPr>
          <p:spPr>
            <a:xfrm>
              <a:off x="1210" y="7939"/>
              <a:ext cx="6350" cy="454"/>
            </a:xfrm>
            <a:prstGeom prst="roundRect">
              <a:avLst/>
            </a:prstGeom>
            <a:noFill/>
            <a:ln>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221" name="文本框 3"/>
          <p:cNvSpPr txBox="1"/>
          <p:nvPr>
            <p:custDataLst>
              <p:tags r:id="rId24"/>
            </p:custDataLst>
          </p:nvPr>
        </p:nvSpPr>
        <p:spPr>
          <a:xfrm>
            <a:off x="984250" y="310515"/>
            <a:ext cx="9144000" cy="398780"/>
          </a:xfrm>
          <a:prstGeom prst="rect">
            <a:avLst/>
          </a:prstGeom>
          <a:noFill/>
          <a:ln w="9525">
            <a:noFill/>
          </a:ln>
        </p:spPr>
        <p:txBody>
          <a:bodyPr wrap="square" anchor="t" anchorCtr="0">
            <a:spAutoFit/>
          </a:bodyPr>
          <a:p>
            <a:pPr defTabSz="914400" fontAlgn="base">
              <a:spcBef>
                <a:spcPct val="0"/>
              </a:spcBef>
              <a:spcAft>
                <a:spcPct val="0"/>
              </a:spcAft>
              <a:buFont typeface="Arial" panose="020B0604020202020204" pitchFamily="34" charset="0"/>
              <a:buNone/>
            </a:pPr>
            <a:r>
              <a:rPr lang="en-US" altLang="zh-CN" sz="2000" b="1">
                <a:latin typeface="Times New Roman" panose="02020603050405020304" charset="0"/>
                <a:sym typeface="+mn-ea"/>
              </a:rPr>
              <a:t>Variation of atmospheric electric field during a CME event</a:t>
            </a:r>
            <a:endParaRPr lang="en-US" altLang="zh-CN" sz="2000" b="1">
              <a:latin typeface="Times New Roman" panose="02020603050405020304" charset="0"/>
              <a:ea typeface="微软雅黑" panose="020B0503020204020204" charset="-122"/>
            </a:endParaRPr>
          </a:p>
        </p:txBody>
      </p:sp>
      <p:grpSp>
        <p:nvGrpSpPr>
          <p:cNvPr id="2" name="组合 1"/>
          <p:cNvGrpSpPr>
            <a:grpSpLocks noChangeAspect="1"/>
          </p:cNvGrpSpPr>
          <p:nvPr/>
        </p:nvGrpSpPr>
        <p:grpSpPr>
          <a:xfrm>
            <a:off x="247650" y="124460"/>
            <a:ext cx="794894" cy="773430"/>
            <a:chOff x="208" y="0"/>
            <a:chExt cx="1563" cy="1520"/>
          </a:xfrm>
        </p:grpSpPr>
        <p:pic>
          <p:nvPicPr>
            <p:cNvPr id="25" name="图片 24" descr="D:\Users\Administrator\Desktop\图片2.png图片2"/>
            <p:cNvPicPr>
              <a:picLocks noChangeAspect="1"/>
            </p:cNvPicPr>
            <p:nvPr>
              <p:custDataLst>
                <p:tags r:id="rId25"/>
              </p:custDataLst>
            </p:nvPr>
          </p:nvPicPr>
          <p:blipFill>
            <a:blip r:embed="rId26"/>
            <a:srcRect t="2889" r="89143" b="83036"/>
            <a:stretch>
              <a:fillRect/>
            </a:stretch>
          </p:blipFill>
          <p:spPr>
            <a:xfrm>
              <a:off x="208" y="0"/>
              <a:ext cx="1563" cy="1520"/>
            </a:xfrm>
            <a:prstGeom prst="rect">
              <a:avLst/>
            </a:prstGeom>
          </p:spPr>
        </p:pic>
        <p:sp>
          <p:nvSpPr>
            <p:cNvPr id="26" name="文本框 25"/>
            <p:cNvSpPr txBox="1"/>
            <p:nvPr>
              <p:custDataLst>
                <p:tags r:id="rId27"/>
              </p:custDataLst>
            </p:nvPr>
          </p:nvSpPr>
          <p:spPr>
            <a:xfrm>
              <a:off x="513" y="140"/>
              <a:ext cx="870" cy="1268"/>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3</a:t>
              </a:r>
              <a:endParaRPr lang="en-US" altLang="zh-CN" sz="3600" b="1" dirty="0">
                <a:solidFill>
                  <a:schemeClr val="bg1"/>
                </a:solidFill>
                <a:latin typeface="Times New Roman" panose="02020603050405020304" charset="0"/>
                <a:sym typeface="+mn-ea"/>
              </a:endParaRPr>
            </a:p>
          </p:txBody>
        </p:sp>
      </p:grpSp>
      <p:sp>
        <p:nvSpPr>
          <p:cNvPr id="29" name="文本框 28"/>
          <p:cNvSpPr txBox="1"/>
          <p:nvPr/>
        </p:nvSpPr>
        <p:spPr>
          <a:xfrm>
            <a:off x="9368155" y="1779270"/>
            <a:ext cx="2832735" cy="1753235"/>
          </a:xfrm>
          <a:prstGeom prst="rect">
            <a:avLst/>
          </a:prstGeom>
          <a:noFill/>
        </p:spPr>
        <p:txBody>
          <a:bodyPr wrap="square" rtlCol="0" anchor="t">
            <a:spAutoFit/>
          </a:bodyPr>
          <a:p>
            <a:pPr indent="457200">
              <a:lnSpc>
                <a:spcPct val="150000"/>
              </a:lnSpc>
            </a:pPr>
            <a:r>
              <a:rPr lang="zh-CN" altLang="en-US">
                <a:latin typeface="Times New Roman" panose="02020603050405020304" charset="0"/>
                <a:cs typeface="Times New Roman" panose="02020603050405020304" charset="0"/>
              </a:rPr>
              <a:t>Atmospheric electric field variations disturbed by meteorological conditions were excluded.</a:t>
            </a:r>
            <a:endParaRPr lang="zh-CN" altLang="en-US">
              <a:latin typeface="Times New Roman" panose="02020603050405020304" charset="0"/>
              <a:cs typeface="Times New Roman" panose="02020603050405020304" charset="0"/>
            </a:endParaRPr>
          </a:p>
        </p:txBody>
      </p:sp>
      <p:sp>
        <p:nvSpPr>
          <p:cNvPr id="28" name="文本框 27"/>
          <p:cNvSpPr txBox="1"/>
          <p:nvPr>
            <p:custDataLst>
              <p:tags r:id="rId28"/>
            </p:custDataLst>
          </p:nvPr>
        </p:nvSpPr>
        <p:spPr>
          <a:xfrm>
            <a:off x="9368155" y="4265295"/>
            <a:ext cx="2823845" cy="1337945"/>
          </a:xfrm>
          <a:prstGeom prst="rect">
            <a:avLst/>
          </a:prstGeom>
          <a:noFill/>
        </p:spPr>
        <p:txBody>
          <a:bodyPr wrap="square" rtlCol="0">
            <a:spAutoFit/>
          </a:bodyPr>
          <a:p>
            <a:pPr indent="457200">
              <a:lnSpc>
                <a:spcPct val="150000"/>
              </a:lnSpc>
            </a:pPr>
            <a:r>
              <a:rPr lang="en-US">
                <a:latin typeface="Times New Roman" panose="02020603050405020304" charset="0"/>
                <a:cs typeface="Times New Roman" panose="02020603050405020304" charset="0"/>
              </a:rPr>
              <a:t>Azores (AZO) Station and Studenec (STU) Station have been selected.</a:t>
            </a:r>
            <a:endParaRPr lang="en-US">
              <a:latin typeface="Times New Roman" panose="02020603050405020304" charset="0"/>
              <a:cs typeface="Times New Roman" panose="02020603050405020304" charset="0"/>
            </a:endParaRPr>
          </a:p>
        </p:txBody>
      </p:sp>
    </p:spTree>
    <p:custDataLst>
      <p:tags r:id="rId2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 name="图片 27" descr="figure 1-revised"/>
          <p:cNvPicPr>
            <a:picLocks noChangeAspect="1"/>
          </p:cNvPicPr>
          <p:nvPr>
            <p:custDataLst>
              <p:tags r:id="rId1"/>
            </p:custDataLst>
          </p:nvPr>
        </p:nvPicPr>
        <p:blipFill>
          <a:blip r:embed="rId2"/>
          <a:stretch>
            <a:fillRect/>
          </a:stretch>
        </p:blipFill>
        <p:spPr>
          <a:xfrm>
            <a:off x="371475" y="1003935"/>
            <a:ext cx="6862445" cy="4099560"/>
          </a:xfrm>
          <a:prstGeom prst="rect">
            <a:avLst/>
          </a:prstGeom>
        </p:spPr>
      </p:pic>
      <p:sp>
        <p:nvSpPr>
          <p:cNvPr id="9221" name="文本框 3"/>
          <p:cNvSpPr txBox="1"/>
          <p:nvPr>
            <p:custDataLst>
              <p:tags r:id="rId3"/>
            </p:custDataLst>
          </p:nvPr>
        </p:nvSpPr>
        <p:spPr>
          <a:xfrm>
            <a:off x="984250" y="310515"/>
            <a:ext cx="9144000" cy="398780"/>
          </a:xfrm>
          <a:prstGeom prst="rect">
            <a:avLst/>
          </a:prstGeom>
          <a:noFill/>
          <a:ln w="9525">
            <a:noFill/>
          </a:ln>
        </p:spPr>
        <p:txBody>
          <a:bodyPr wrap="square" anchor="t" anchorCtr="0">
            <a:spAutoFit/>
          </a:bodyPr>
          <a:p>
            <a:pPr defTabSz="914400" fontAlgn="base">
              <a:spcBef>
                <a:spcPct val="0"/>
              </a:spcBef>
              <a:spcAft>
                <a:spcPct val="0"/>
              </a:spcAft>
              <a:buFont typeface="Arial" panose="020B0604020202020204" pitchFamily="34" charset="0"/>
              <a:buNone/>
            </a:pPr>
            <a:r>
              <a:rPr lang="en-US" altLang="zh-CN" sz="2000" b="1">
                <a:latin typeface="Times New Roman" panose="02020603050405020304" charset="0"/>
                <a:sym typeface="+mn-ea"/>
              </a:rPr>
              <a:t>Variation of atmospheric electric field during a CME event</a:t>
            </a:r>
            <a:endParaRPr lang="en-US" altLang="zh-CN" sz="2000" b="1">
              <a:latin typeface="Times New Roman" panose="02020603050405020304" charset="0"/>
              <a:ea typeface="微软雅黑" panose="020B0503020204020204" charset="-122"/>
            </a:endParaRPr>
          </a:p>
        </p:txBody>
      </p:sp>
      <p:grpSp>
        <p:nvGrpSpPr>
          <p:cNvPr id="2" name="组合 1"/>
          <p:cNvGrpSpPr>
            <a:grpSpLocks noChangeAspect="1"/>
          </p:cNvGrpSpPr>
          <p:nvPr/>
        </p:nvGrpSpPr>
        <p:grpSpPr>
          <a:xfrm>
            <a:off x="247650" y="124460"/>
            <a:ext cx="794894" cy="773430"/>
            <a:chOff x="208" y="0"/>
            <a:chExt cx="1563" cy="1520"/>
          </a:xfrm>
        </p:grpSpPr>
        <p:pic>
          <p:nvPicPr>
            <p:cNvPr id="25" name="图片 24" descr="D:\Users\Administrator\Desktop\图片2.png图片2"/>
            <p:cNvPicPr>
              <a:picLocks noChangeAspect="1"/>
            </p:cNvPicPr>
            <p:nvPr>
              <p:custDataLst>
                <p:tags r:id="rId4"/>
              </p:custDataLst>
            </p:nvPr>
          </p:nvPicPr>
          <p:blipFill>
            <a:blip r:embed="rId5"/>
            <a:srcRect t="2889" r="89143" b="83036"/>
            <a:stretch>
              <a:fillRect/>
            </a:stretch>
          </p:blipFill>
          <p:spPr>
            <a:xfrm>
              <a:off x="208" y="0"/>
              <a:ext cx="1563" cy="1520"/>
            </a:xfrm>
            <a:prstGeom prst="rect">
              <a:avLst/>
            </a:prstGeom>
          </p:spPr>
        </p:pic>
        <p:sp>
          <p:nvSpPr>
            <p:cNvPr id="26" name="文本框 25"/>
            <p:cNvSpPr txBox="1"/>
            <p:nvPr>
              <p:custDataLst>
                <p:tags r:id="rId6"/>
              </p:custDataLst>
            </p:nvPr>
          </p:nvSpPr>
          <p:spPr>
            <a:xfrm>
              <a:off x="513" y="140"/>
              <a:ext cx="870" cy="1268"/>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3</a:t>
              </a:r>
              <a:endParaRPr lang="en-US" altLang="zh-CN" sz="3600" b="1" dirty="0">
                <a:solidFill>
                  <a:schemeClr val="bg1"/>
                </a:solidFill>
                <a:latin typeface="Times New Roman" panose="02020603050405020304" charset="0"/>
                <a:sym typeface="+mn-ea"/>
              </a:endParaRPr>
            </a:p>
          </p:txBody>
        </p:sp>
      </p:grpSp>
      <p:graphicFrame>
        <p:nvGraphicFramePr>
          <p:cNvPr id="4" name="表格 3"/>
          <p:cNvGraphicFramePr/>
          <p:nvPr>
            <p:custDataLst>
              <p:tags r:id="rId7"/>
            </p:custDataLst>
          </p:nvPr>
        </p:nvGraphicFramePr>
        <p:xfrm>
          <a:off x="286067" y="5383115"/>
          <a:ext cx="11511280" cy="1135380"/>
        </p:xfrm>
        <a:graphic>
          <a:graphicData uri="http://schemas.openxmlformats.org/drawingml/2006/table">
            <a:tbl>
              <a:tblPr firstRow="1" bandRow="1">
                <a:tableStyleId>{5940675A-B579-460E-94D1-54222C63F5DA}</a:tableStyleId>
              </a:tblPr>
              <a:tblGrid>
                <a:gridCol w="2162810"/>
                <a:gridCol w="1297305"/>
                <a:gridCol w="1520825"/>
                <a:gridCol w="1320165"/>
                <a:gridCol w="2086610"/>
                <a:gridCol w="3123565"/>
              </a:tblGrid>
              <a:tr h="378460">
                <a:tc>
                  <a:txBody>
                    <a:bodyPr/>
                    <a:p>
                      <a:pPr indent="0" algn="ctr" fontAlgn="auto">
                        <a:lnSpc>
                          <a:spcPct val="120000"/>
                        </a:lnSpc>
                        <a:spcBef>
                          <a:spcPts val="0"/>
                        </a:spcBef>
                        <a:spcAft>
                          <a:spcPts val="0"/>
                        </a:spcAft>
                        <a:buNone/>
                      </a:pPr>
                      <a:r>
                        <a:rPr lang="zh-CN" altLang="en-US" sz="1600" b="1" spc="120"/>
                        <a:t>Stations</a:t>
                      </a:r>
                      <a:endParaRPr lang="zh-CN" altLang="en-US" sz="1600" b="1" spc="120"/>
                    </a:p>
                  </a:txBody>
                  <a:tcPr marL="177800" marR="177800" marT="6350" marB="6350" anchor="ctr"/>
                </a:tc>
                <a:tc>
                  <a:txBody>
                    <a:bodyPr/>
                    <a:p>
                      <a:pPr indent="0" algn="ctr" fontAlgn="auto">
                        <a:lnSpc>
                          <a:spcPct val="120000"/>
                        </a:lnSpc>
                        <a:spcBef>
                          <a:spcPts val="0"/>
                        </a:spcBef>
                        <a:spcAft>
                          <a:spcPts val="0"/>
                        </a:spcAft>
                        <a:buNone/>
                      </a:pPr>
                      <a:r>
                        <a:rPr lang="zh-CN" altLang="en-US" sz="1600" b="1" spc="120"/>
                        <a:t>Latitude</a:t>
                      </a:r>
                      <a:endParaRPr lang="zh-CN" altLang="en-US" sz="1600" b="1" spc="120"/>
                    </a:p>
                  </a:txBody>
                  <a:tcPr marL="177800" marR="177800" marT="6350" marB="6350" anchor="ctr"/>
                </a:tc>
                <a:tc>
                  <a:txBody>
                    <a:bodyPr/>
                    <a:p>
                      <a:pPr indent="0" algn="ctr" fontAlgn="auto">
                        <a:lnSpc>
                          <a:spcPct val="120000"/>
                        </a:lnSpc>
                        <a:spcBef>
                          <a:spcPts val="0"/>
                        </a:spcBef>
                        <a:spcAft>
                          <a:spcPts val="0"/>
                        </a:spcAft>
                        <a:buNone/>
                      </a:pPr>
                      <a:r>
                        <a:rPr lang="zh-CN" altLang="en-US" sz="1600" b="1" spc="120"/>
                        <a:t>Longitude</a:t>
                      </a:r>
                      <a:endParaRPr lang="zh-CN" altLang="en-US" sz="1600" b="1" spc="120"/>
                    </a:p>
                  </a:txBody>
                  <a:tcPr marL="177800" marR="177800" marT="6350" marB="6350" anchor="ctr"/>
                </a:tc>
                <a:tc>
                  <a:txBody>
                    <a:bodyPr/>
                    <a:p>
                      <a:pPr indent="0" algn="ctr" fontAlgn="auto">
                        <a:lnSpc>
                          <a:spcPct val="120000"/>
                        </a:lnSpc>
                        <a:spcBef>
                          <a:spcPts val="0"/>
                        </a:spcBef>
                        <a:spcAft>
                          <a:spcPts val="0"/>
                        </a:spcAft>
                        <a:buNone/>
                      </a:pPr>
                      <a:r>
                        <a:rPr lang="en-US" altLang="zh-CN" sz="1600" b="1" spc="120"/>
                        <a:t>Altitude</a:t>
                      </a:r>
                      <a:endParaRPr lang="en-US" altLang="zh-CN" sz="1600" b="1" spc="120"/>
                    </a:p>
                  </a:txBody>
                  <a:tcPr marL="177800" marR="177800" marT="6350" marB="6350" anchor="ctr"/>
                </a:tc>
                <a:tc>
                  <a:txBody>
                    <a:bodyPr/>
                    <a:p>
                      <a:pPr indent="0" algn="ctr" fontAlgn="auto">
                        <a:lnSpc>
                          <a:spcPct val="120000"/>
                        </a:lnSpc>
                        <a:spcBef>
                          <a:spcPts val="0"/>
                        </a:spcBef>
                        <a:spcAft>
                          <a:spcPts val="0"/>
                        </a:spcAft>
                        <a:buNone/>
                      </a:pPr>
                      <a:r>
                        <a:rPr lang="zh-CN" altLang="en-US" sz="1600" b="1" spc="120"/>
                        <a:t>Instrument</a:t>
                      </a:r>
                      <a:endParaRPr lang="zh-CN" altLang="en-US" sz="1600" b="1" spc="120"/>
                    </a:p>
                  </a:txBody>
                  <a:tcPr marL="177800" marR="177800" marT="6350" marB="6350" anchor="ctr"/>
                </a:tc>
                <a:tc>
                  <a:txBody>
                    <a:bodyPr/>
                    <a:p>
                      <a:pPr indent="0" algn="ctr" fontAlgn="auto">
                        <a:lnSpc>
                          <a:spcPct val="120000"/>
                        </a:lnSpc>
                        <a:spcBef>
                          <a:spcPts val="0"/>
                        </a:spcBef>
                        <a:spcAft>
                          <a:spcPts val="0"/>
                        </a:spcAft>
                        <a:buNone/>
                      </a:pPr>
                      <a:r>
                        <a:rPr lang="zh-CN" altLang="en-US" sz="1600" b="1" spc="120"/>
                        <a:t>Accuracy</a:t>
                      </a:r>
                      <a:endParaRPr lang="zh-CN" altLang="en-US" sz="1600" b="1" spc="120"/>
                    </a:p>
                  </a:txBody>
                  <a:tcPr marL="177800" marR="177800" marT="6350" marB="6350" anchor="ctr"/>
                </a:tc>
              </a:tr>
              <a:tr h="378460">
                <a:tc>
                  <a:txBody>
                    <a:bodyPr/>
                    <a:p>
                      <a:pPr indent="0" algn="ctr" fontAlgn="auto">
                        <a:lnSpc>
                          <a:spcPct val="120000"/>
                        </a:lnSpc>
                        <a:spcBef>
                          <a:spcPts val="0"/>
                        </a:spcBef>
                        <a:spcAft>
                          <a:spcPts val="0"/>
                        </a:spcAft>
                        <a:buNone/>
                      </a:pPr>
                      <a:r>
                        <a:rPr lang="zh-CN" altLang="en-US" sz="1600" spc="120"/>
                        <a:t>Azores Station</a:t>
                      </a:r>
                      <a:endParaRPr lang="zh-CN" altLang="en-US" sz="1600" spc="120"/>
                    </a:p>
                  </a:txBody>
                  <a:tcPr marL="177800" marR="177800" marT="6350" marB="6350" anchor="ctr" anchorCtr="0"/>
                </a:tc>
                <a:tc>
                  <a:txBody>
                    <a:bodyPr/>
                    <a:p>
                      <a:pPr indent="0" algn="ctr" fontAlgn="auto">
                        <a:lnSpc>
                          <a:spcPct val="120000"/>
                        </a:lnSpc>
                        <a:spcBef>
                          <a:spcPts val="0"/>
                        </a:spcBef>
                        <a:spcAft>
                          <a:spcPts val="0"/>
                        </a:spcAft>
                        <a:buNone/>
                      </a:pPr>
                      <a:r>
                        <a:rPr lang="zh-CN" altLang="en-US" sz="1600" spc="120"/>
                        <a:t>39.09N</a:t>
                      </a:r>
                      <a:endParaRPr lang="zh-CN" altLang="en-US" sz="1600" spc="120"/>
                    </a:p>
                  </a:txBody>
                  <a:tcPr marL="177800" marR="177800" marT="6350" marB="6350" anchor="ctr" anchorCtr="0"/>
                </a:tc>
                <a:tc>
                  <a:txBody>
                    <a:bodyPr/>
                    <a:p>
                      <a:pPr indent="0" algn="ctr" fontAlgn="auto">
                        <a:lnSpc>
                          <a:spcPct val="120000"/>
                        </a:lnSpc>
                        <a:spcBef>
                          <a:spcPts val="0"/>
                        </a:spcBef>
                        <a:spcAft>
                          <a:spcPts val="0"/>
                        </a:spcAft>
                        <a:buNone/>
                      </a:pPr>
                      <a:r>
                        <a:rPr lang="zh-CN" altLang="en-US" sz="1600" spc="120"/>
                        <a:t>28.03</a:t>
                      </a:r>
                      <a:r>
                        <a:rPr lang="en-US" altLang="zh-CN" sz="1600" spc="120"/>
                        <a:t>W</a:t>
                      </a:r>
                      <a:endParaRPr lang="en-US" altLang="zh-CN" sz="1600" spc="120"/>
                    </a:p>
                  </a:txBody>
                  <a:tcPr marL="177800" marR="177800" marT="6350" marB="6350" anchor="ctr" anchorCtr="0"/>
                </a:tc>
                <a:tc>
                  <a:txBody>
                    <a:bodyPr/>
                    <a:p>
                      <a:pPr indent="0" algn="ctr" fontAlgn="auto">
                        <a:lnSpc>
                          <a:spcPct val="120000"/>
                        </a:lnSpc>
                        <a:spcBef>
                          <a:spcPts val="0"/>
                        </a:spcBef>
                        <a:spcAft>
                          <a:spcPts val="0"/>
                        </a:spcAft>
                        <a:buNone/>
                      </a:pPr>
                      <a:r>
                        <a:rPr lang="en-US" altLang="zh-CN" sz="1600" spc="120"/>
                        <a:t>31m</a:t>
                      </a:r>
                      <a:endParaRPr lang="en-US" altLang="zh-CN" sz="1600" spc="120"/>
                    </a:p>
                  </a:txBody>
                  <a:tcPr marL="177800" marR="177800" marT="6350" marB="6350" anchor="ctr" anchorCtr="0"/>
                </a:tc>
                <a:tc>
                  <a:txBody>
                    <a:bodyPr/>
                    <a:p>
                      <a:pPr indent="0" algn="ctr" fontAlgn="auto">
                        <a:lnSpc>
                          <a:spcPct val="120000"/>
                        </a:lnSpc>
                        <a:spcBef>
                          <a:spcPts val="0"/>
                        </a:spcBef>
                        <a:spcAft>
                          <a:spcPts val="0"/>
                        </a:spcAft>
                        <a:buNone/>
                      </a:pPr>
                      <a:r>
                        <a:rPr lang="zh-CN" altLang="en-US" sz="1600" spc="120"/>
                        <a:t>JCI 131F</a:t>
                      </a:r>
                      <a:endParaRPr lang="zh-CN" altLang="en-US" sz="1600" spc="120"/>
                    </a:p>
                  </a:txBody>
                  <a:tcPr marL="177800" marR="177800" marT="6350" marB="6350" anchor="ctr" anchorCtr="0"/>
                </a:tc>
                <a:tc>
                  <a:txBody>
                    <a:bodyPr/>
                    <a:p>
                      <a:pPr indent="0" algn="ctr" fontAlgn="auto">
                        <a:lnSpc>
                          <a:spcPct val="120000"/>
                        </a:lnSpc>
                        <a:spcBef>
                          <a:spcPts val="0"/>
                        </a:spcBef>
                        <a:spcAft>
                          <a:spcPts val="0"/>
                        </a:spcAft>
                        <a:buNone/>
                      </a:pPr>
                      <a:r>
                        <a:rPr lang="zh-CN" altLang="en-US" sz="1600" spc="120"/>
                        <a:t>±1.5%</a:t>
                      </a:r>
                      <a:endParaRPr lang="zh-CN" altLang="en-US" sz="1600" spc="120"/>
                    </a:p>
                  </a:txBody>
                  <a:tcPr marL="177800" marR="177800" marT="6350" marB="6350" anchor="ctr" anchorCtr="0"/>
                </a:tc>
              </a:tr>
              <a:tr h="378460">
                <a:tc>
                  <a:txBody>
                    <a:bodyPr/>
                    <a:p>
                      <a:pPr indent="0" algn="ctr" fontAlgn="auto">
                        <a:lnSpc>
                          <a:spcPct val="120000"/>
                        </a:lnSpc>
                        <a:spcBef>
                          <a:spcPts val="0"/>
                        </a:spcBef>
                        <a:spcAft>
                          <a:spcPts val="0"/>
                        </a:spcAft>
                        <a:buNone/>
                      </a:pPr>
                      <a:r>
                        <a:rPr lang="zh-CN" altLang="en-US" sz="1600" spc="120"/>
                        <a:t>Studenec</a:t>
                      </a:r>
                      <a:r>
                        <a:rPr lang="en-US" altLang="zh-CN" sz="1600" spc="120"/>
                        <a:t> Station</a:t>
                      </a:r>
                      <a:endParaRPr lang="en-US" altLang="zh-CN" sz="1600" spc="120"/>
                    </a:p>
                  </a:txBody>
                  <a:tcPr marL="177800" marR="177800" marT="6350" marB="6350" anchor="ctr" anchorCtr="0"/>
                </a:tc>
                <a:tc>
                  <a:txBody>
                    <a:bodyPr/>
                    <a:p>
                      <a:pPr indent="0" algn="ctr" fontAlgn="auto">
                        <a:lnSpc>
                          <a:spcPct val="120000"/>
                        </a:lnSpc>
                        <a:spcBef>
                          <a:spcPts val="0"/>
                        </a:spcBef>
                        <a:spcAft>
                          <a:spcPts val="0"/>
                        </a:spcAft>
                        <a:buNone/>
                      </a:pPr>
                      <a:r>
                        <a:rPr lang="zh-CN" altLang="en-US" sz="1600" spc="120"/>
                        <a:t>50.26N</a:t>
                      </a:r>
                      <a:endParaRPr lang="zh-CN" altLang="en-US" sz="1600" spc="120"/>
                    </a:p>
                  </a:txBody>
                  <a:tcPr marL="177800" marR="177800" marT="6350" marB="6350" anchor="ctr" anchorCtr="0"/>
                </a:tc>
                <a:tc>
                  <a:txBody>
                    <a:bodyPr/>
                    <a:p>
                      <a:pPr indent="0" algn="ctr" fontAlgn="auto">
                        <a:lnSpc>
                          <a:spcPct val="120000"/>
                        </a:lnSpc>
                        <a:spcBef>
                          <a:spcPts val="0"/>
                        </a:spcBef>
                        <a:spcAft>
                          <a:spcPts val="0"/>
                        </a:spcAft>
                        <a:buNone/>
                      </a:pPr>
                      <a:r>
                        <a:rPr lang="zh-CN" altLang="en-US" sz="1600" spc="120"/>
                        <a:t>12.52</a:t>
                      </a:r>
                      <a:r>
                        <a:rPr lang="en-US" altLang="zh-CN" sz="1600" spc="120"/>
                        <a:t>E</a:t>
                      </a:r>
                      <a:endParaRPr lang="en-US" altLang="zh-CN" sz="1600" spc="120"/>
                    </a:p>
                  </a:txBody>
                  <a:tcPr marL="177800" marR="177800" marT="6350" marB="6350" anchor="ctr" anchorCtr="0"/>
                </a:tc>
                <a:tc>
                  <a:txBody>
                    <a:bodyPr/>
                    <a:p>
                      <a:pPr indent="0" algn="ctr" fontAlgn="auto">
                        <a:lnSpc>
                          <a:spcPct val="120000"/>
                        </a:lnSpc>
                        <a:spcBef>
                          <a:spcPts val="0"/>
                        </a:spcBef>
                        <a:spcAft>
                          <a:spcPts val="0"/>
                        </a:spcAft>
                        <a:buNone/>
                      </a:pPr>
                      <a:r>
                        <a:rPr lang="en-US" altLang="zh-CN" sz="1600" spc="120"/>
                        <a:t>712m</a:t>
                      </a:r>
                      <a:endParaRPr lang="en-US" altLang="zh-CN" sz="1600" spc="120"/>
                    </a:p>
                  </a:txBody>
                  <a:tcPr marL="177800" marR="177800" marT="6350" marB="6350" anchor="ctr" anchorCtr="0"/>
                </a:tc>
                <a:tc>
                  <a:txBody>
                    <a:bodyPr/>
                    <a:p>
                      <a:pPr indent="0" algn="ctr" fontAlgn="auto">
                        <a:lnSpc>
                          <a:spcPct val="120000"/>
                        </a:lnSpc>
                        <a:spcBef>
                          <a:spcPts val="0"/>
                        </a:spcBef>
                        <a:spcAft>
                          <a:spcPts val="0"/>
                        </a:spcAft>
                        <a:buNone/>
                      </a:pPr>
                      <a:r>
                        <a:rPr lang="zh-CN" altLang="en-US" sz="1600" spc="120"/>
                        <a:t>Boltek EFM 100</a:t>
                      </a:r>
                      <a:endParaRPr lang="zh-CN" altLang="en-US" sz="1600" spc="120"/>
                    </a:p>
                  </a:txBody>
                  <a:tcPr marL="177800" marR="177800" marT="6350" marB="6350" anchor="ctr" anchorCtr="0"/>
                </a:tc>
                <a:tc>
                  <a:txBody>
                    <a:bodyPr/>
                    <a:p>
                      <a:pPr indent="0" algn="ctr" fontAlgn="auto">
                        <a:lnSpc>
                          <a:spcPct val="120000"/>
                        </a:lnSpc>
                        <a:spcBef>
                          <a:spcPts val="0"/>
                        </a:spcBef>
                        <a:spcAft>
                          <a:spcPts val="0"/>
                        </a:spcAft>
                        <a:buNone/>
                      </a:pPr>
                      <a:r>
                        <a:rPr lang="en-US" altLang="zh-CN" sz="1600" spc="120"/>
                        <a:t>Reading</a:t>
                      </a:r>
                      <a:r>
                        <a:rPr lang="zh-CN" altLang="en-US" sz="1600" spc="120"/>
                        <a:t>×5% ± 0.05 kV/m</a:t>
                      </a:r>
                      <a:endParaRPr lang="zh-CN" altLang="en-US" sz="1600" spc="120"/>
                    </a:p>
                  </a:txBody>
                  <a:tcPr marL="177800" marR="177800" marT="6350" marB="6350" anchor="ctr" anchorCtr="0"/>
                </a:tc>
              </a:tr>
            </a:tbl>
          </a:graphicData>
        </a:graphic>
      </p:graphicFrame>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21" name="文本框 3"/>
          <p:cNvSpPr txBox="1"/>
          <p:nvPr/>
        </p:nvSpPr>
        <p:spPr>
          <a:xfrm>
            <a:off x="984250" y="310515"/>
            <a:ext cx="9144000" cy="398780"/>
          </a:xfrm>
          <a:prstGeom prst="rect">
            <a:avLst/>
          </a:prstGeom>
          <a:noFill/>
          <a:ln w="9525">
            <a:noFill/>
          </a:ln>
        </p:spPr>
        <p:txBody>
          <a:bodyPr wrap="square" anchor="t" anchorCtr="0">
            <a:spAutoFit/>
          </a:bodyPr>
          <a:p>
            <a:pPr defTabSz="914400" fontAlgn="base">
              <a:spcBef>
                <a:spcPct val="0"/>
              </a:spcBef>
              <a:spcAft>
                <a:spcPct val="0"/>
              </a:spcAft>
              <a:buFont typeface="Arial" panose="020B0604020202020204" pitchFamily="34" charset="0"/>
              <a:buNone/>
            </a:pPr>
            <a:r>
              <a:rPr lang="en-US" altLang="zh-CN" sz="2000" b="1">
                <a:latin typeface="Times New Roman" panose="02020603050405020304" charset="0"/>
                <a:sym typeface="+mn-ea"/>
              </a:rPr>
              <a:t>Variation of atmospheric electric field during a CME event</a:t>
            </a:r>
            <a:endParaRPr lang="en-US" altLang="zh-CN" sz="2000" b="1">
              <a:latin typeface="Times New Roman" panose="02020603050405020304" charset="0"/>
              <a:ea typeface="微软雅黑" panose="020B0503020204020204" charset="-122"/>
            </a:endParaRPr>
          </a:p>
        </p:txBody>
      </p:sp>
      <p:pic>
        <p:nvPicPr>
          <p:cNvPr id="7" name="图片 6" descr="D:\Users\Administrator\Desktop\图片2.png图片2"/>
          <p:cNvPicPr>
            <a:picLocks noChangeAspect="1"/>
          </p:cNvPicPr>
          <p:nvPr>
            <p:custDataLst>
              <p:tags r:id="rId1"/>
            </p:custDataLst>
          </p:nvPr>
        </p:nvPicPr>
        <p:blipFill>
          <a:blip r:embed="rId2"/>
          <a:srcRect t="2889" r="89143" b="83036"/>
          <a:stretch>
            <a:fillRect/>
          </a:stretch>
        </p:blipFill>
        <p:spPr>
          <a:xfrm>
            <a:off x="247650" y="124460"/>
            <a:ext cx="795020" cy="773430"/>
          </a:xfrm>
          <a:prstGeom prst="rect">
            <a:avLst/>
          </a:prstGeom>
        </p:spPr>
      </p:pic>
      <p:sp>
        <p:nvSpPr>
          <p:cNvPr id="8" name="文本框 7"/>
          <p:cNvSpPr txBox="1"/>
          <p:nvPr>
            <p:custDataLst>
              <p:tags r:id="rId3"/>
            </p:custDataLst>
          </p:nvPr>
        </p:nvSpPr>
        <p:spPr>
          <a:xfrm>
            <a:off x="402590" y="195580"/>
            <a:ext cx="442595" cy="645160"/>
          </a:xfrm>
          <a:prstGeom prst="rect">
            <a:avLst/>
          </a:prstGeom>
          <a:noFill/>
        </p:spPr>
        <p:txBody>
          <a:bodyPr wrap="square" rtlCol="0" anchor="t">
            <a:spAutoFit/>
          </a:bodyPr>
          <a:p>
            <a:r>
              <a:rPr lang="en-US" altLang="zh-CN" sz="3600" b="1" dirty="0">
                <a:solidFill>
                  <a:schemeClr val="bg1"/>
                </a:solidFill>
                <a:latin typeface="Times New Roman" panose="02020603050405020304" charset="0"/>
                <a:sym typeface="+mn-ea"/>
              </a:rPr>
              <a:t>3</a:t>
            </a:r>
            <a:endParaRPr lang="en-US" altLang="zh-CN" sz="3600" b="1" dirty="0">
              <a:solidFill>
                <a:schemeClr val="bg1"/>
              </a:solidFill>
              <a:latin typeface="Times New Roman" panose="02020603050405020304" charset="0"/>
              <a:sym typeface="+mn-ea"/>
            </a:endParaRPr>
          </a:p>
        </p:txBody>
      </p:sp>
      <p:sp>
        <p:nvSpPr>
          <p:cNvPr id="34" name="文本框 33"/>
          <p:cNvSpPr txBox="1"/>
          <p:nvPr>
            <p:custDataLst>
              <p:tags r:id="rId4"/>
            </p:custDataLst>
          </p:nvPr>
        </p:nvSpPr>
        <p:spPr>
          <a:xfrm>
            <a:off x="104775" y="6128385"/>
            <a:ext cx="12087225" cy="506730"/>
          </a:xfrm>
          <a:prstGeom prst="rect">
            <a:avLst/>
          </a:prstGeom>
          <a:noFill/>
        </p:spPr>
        <p:txBody>
          <a:bodyPr wrap="square" rtlCol="0" anchor="t">
            <a:spAutoFit/>
          </a:bodyPr>
          <a:p>
            <a:pPr lvl="0" indent="457200" algn="l">
              <a:lnSpc>
                <a:spcPct val="150000"/>
              </a:lnSpc>
              <a:buClrTx/>
              <a:buSzTx/>
              <a:buFontTx/>
            </a:pPr>
            <a:r>
              <a:rPr lang="en-US" altLang="zh-CN" sz="1800">
                <a:latin typeface="Times New Roman" panose="02020603050405020304" charset="0"/>
                <a:cs typeface="Times New Roman" panose="02020603050405020304" charset="0"/>
                <a:sym typeface="+mn-ea"/>
              </a:rPr>
              <a:t>Significantly synchronized decrease of the atmospheric electric field during the </a:t>
            </a:r>
            <a:r>
              <a:rPr lang="en-US" altLang="zh-CN" sz="1800">
                <a:latin typeface="Times New Roman" panose="02020603050405020304" charset="0"/>
                <a:cs typeface="Times New Roman" panose="02020603050405020304" charset="0"/>
                <a:sym typeface="+mn-ea"/>
              </a:rPr>
              <a:t>Forbush decrease</a:t>
            </a:r>
            <a:r>
              <a:rPr lang="en-US" altLang="zh-CN" sz="1800">
                <a:latin typeface="Times New Roman" panose="02020603050405020304" charset="0"/>
                <a:cs typeface="Times New Roman" panose="02020603050405020304" charset="0"/>
                <a:sym typeface="+mn-ea"/>
              </a:rPr>
              <a:t> on September 8-9th, 2017.</a:t>
            </a:r>
            <a:endParaRPr lang="en-US" altLang="zh-CN" sz="1800">
              <a:latin typeface="Times New Roman" panose="02020603050405020304" charset="0"/>
              <a:cs typeface="Times New Roman" panose="02020603050405020304" charset="0"/>
              <a:sym typeface="+mn-ea"/>
            </a:endParaRPr>
          </a:p>
        </p:txBody>
      </p:sp>
      <p:sp>
        <p:nvSpPr>
          <p:cNvPr id="35" name="文本框 34"/>
          <p:cNvSpPr txBox="1"/>
          <p:nvPr>
            <p:custDataLst>
              <p:tags r:id="rId5"/>
            </p:custDataLst>
          </p:nvPr>
        </p:nvSpPr>
        <p:spPr>
          <a:xfrm>
            <a:off x="5995035" y="753745"/>
            <a:ext cx="6052820" cy="922020"/>
          </a:xfrm>
          <a:prstGeom prst="rect">
            <a:avLst/>
          </a:prstGeom>
          <a:noFill/>
        </p:spPr>
        <p:txBody>
          <a:bodyPr wrap="square" rtlCol="0" anchor="t">
            <a:spAutoFit/>
          </a:bodyPr>
          <a:p>
            <a:pPr lvl="0" indent="457200" algn="l">
              <a:lnSpc>
                <a:spcPct val="150000"/>
              </a:lnSpc>
              <a:spcBef>
                <a:spcPts val="0"/>
              </a:spcBef>
              <a:spcAft>
                <a:spcPts val="0"/>
              </a:spcAft>
              <a:buClrTx/>
              <a:buSzTx/>
              <a:buFontTx/>
            </a:pPr>
            <a:r>
              <a:rPr sz="1800">
                <a:latin typeface="Times New Roman" panose="02020603050405020304" charset="0"/>
                <a:cs typeface="Times New Roman" panose="02020603050405020304" charset="0"/>
                <a:sym typeface="+mn-ea"/>
              </a:rPr>
              <a:t>Light red background indicates </a:t>
            </a:r>
            <a:r>
              <a:rPr lang="en-US" sz="1800">
                <a:latin typeface="Times New Roman" panose="02020603050405020304" charset="0"/>
                <a:cs typeface="Times New Roman" panose="02020603050405020304" charset="0"/>
                <a:sym typeface="+mn-ea"/>
              </a:rPr>
              <a:t>u</a:t>
            </a:r>
            <a:r>
              <a:rPr sz="1800">
                <a:latin typeface="Times New Roman" panose="02020603050405020304" charset="0"/>
                <a:cs typeface="Times New Roman" panose="02020603050405020304" charset="0"/>
                <a:sym typeface="+mn-ea"/>
              </a:rPr>
              <a:t>pper and lower quartiles for all fair-weather conditions in September 2017</a:t>
            </a:r>
            <a:r>
              <a:rPr sz="1800">
                <a:latin typeface="Times New Roman" panose="02020603050405020304" charset="0"/>
                <a:cs typeface="Times New Roman" panose="02020603050405020304" charset="0"/>
                <a:sym typeface="+mn-ea"/>
              </a:rPr>
              <a:t>.</a:t>
            </a:r>
            <a:endParaRPr sz="1800">
              <a:latin typeface="Times New Roman" panose="02020603050405020304" charset="0"/>
              <a:cs typeface="Times New Roman" panose="02020603050405020304" charset="0"/>
              <a:sym typeface="+mn-ea"/>
            </a:endParaRPr>
          </a:p>
        </p:txBody>
      </p:sp>
      <p:grpSp>
        <p:nvGrpSpPr>
          <p:cNvPr id="44" name="组合 43"/>
          <p:cNvGrpSpPr/>
          <p:nvPr/>
        </p:nvGrpSpPr>
        <p:grpSpPr>
          <a:xfrm>
            <a:off x="6176645" y="1617980"/>
            <a:ext cx="5772749" cy="4650766"/>
            <a:chOff x="9412" y="1228"/>
            <a:chExt cx="9091" cy="7324"/>
          </a:xfrm>
        </p:grpSpPr>
        <p:pic>
          <p:nvPicPr>
            <p:cNvPr id="25" name="图片 24" descr="F:\Users\陈涛组员1\Desktop\磊不胖\A-paper-CME与电场\Geoscience Letters\第三次交稿\figure 4b-revised.pngfigure 4b-revised"/>
            <p:cNvPicPr>
              <a:picLocks noChangeAspect="1"/>
            </p:cNvPicPr>
            <p:nvPr>
              <p:custDataLst>
                <p:tags r:id="rId6"/>
              </p:custDataLst>
            </p:nvPr>
          </p:nvPicPr>
          <p:blipFill>
            <a:blip r:embed="rId7"/>
            <a:srcRect l="3324" t="-14" r="303" b="14"/>
            <a:stretch>
              <a:fillRect/>
            </a:stretch>
          </p:blipFill>
          <p:spPr>
            <a:xfrm>
              <a:off x="9412" y="4867"/>
              <a:ext cx="9091" cy="3685"/>
            </a:xfrm>
            <a:prstGeom prst="rect">
              <a:avLst/>
            </a:prstGeom>
          </p:spPr>
        </p:pic>
        <p:sp>
          <p:nvSpPr>
            <p:cNvPr id="26" name="文本框 25"/>
            <p:cNvSpPr txBox="1"/>
            <p:nvPr>
              <p:custDataLst>
                <p:tags r:id="rId8"/>
              </p:custDataLst>
            </p:nvPr>
          </p:nvSpPr>
          <p:spPr>
            <a:xfrm>
              <a:off x="10169" y="4939"/>
              <a:ext cx="3146" cy="580"/>
            </a:xfrm>
            <a:prstGeom prst="rect">
              <a:avLst/>
            </a:prstGeom>
            <a:noFill/>
          </p:spPr>
          <p:txBody>
            <a:bodyPr wrap="square" rtlCol="0" anchor="t">
              <a:spAutoFit/>
            </a:bodyPr>
            <a:p>
              <a:pPr lvl="0" algn="l">
                <a:buClrTx/>
                <a:buSzTx/>
                <a:buFontTx/>
              </a:pPr>
              <a:r>
                <a:rPr lang="zh-CN" altLang="en-US" sz="1800">
                  <a:solidFill>
                    <a:srgbClr val="FF0000"/>
                  </a:solidFill>
                  <a:latin typeface="Times New Roman" panose="02020603050405020304" charset="0"/>
                  <a:cs typeface="Times New Roman" panose="02020603050405020304" charset="0"/>
                  <a:sym typeface="+mn-ea"/>
                </a:rPr>
                <a:t>Studenec</a:t>
              </a:r>
              <a:r>
                <a:rPr lang="en-US" altLang="zh-CN" sz="1800">
                  <a:solidFill>
                    <a:srgbClr val="FF0000"/>
                  </a:solidFill>
                  <a:latin typeface="Times New Roman" panose="02020603050405020304" charset="0"/>
                  <a:cs typeface="Times New Roman" panose="02020603050405020304" charset="0"/>
                  <a:sym typeface="+mn-ea"/>
                </a:rPr>
                <a:t> Station</a:t>
              </a:r>
              <a:endParaRPr lang="en-US" altLang="zh-CN" sz="1800">
                <a:solidFill>
                  <a:srgbClr val="FF0000"/>
                </a:solidFill>
                <a:latin typeface="Times New Roman" panose="02020603050405020304" charset="0"/>
                <a:cs typeface="Times New Roman" panose="02020603050405020304" charset="0"/>
                <a:sym typeface="+mn-ea"/>
              </a:endParaRPr>
            </a:p>
          </p:txBody>
        </p:sp>
        <p:pic>
          <p:nvPicPr>
            <p:cNvPr id="28" name="图片 27" descr="F:\Users\陈涛组员1\Desktop\磊不胖\A-paper-CME与电场\Geoscience Letters\第三次交稿\figure 4a-revised.pngfigure 4a-revised"/>
            <p:cNvPicPr>
              <a:picLocks noChangeAspect="1"/>
            </p:cNvPicPr>
            <p:nvPr>
              <p:custDataLst>
                <p:tags r:id="rId9"/>
              </p:custDataLst>
            </p:nvPr>
          </p:nvPicPr>
          <p:blipFill>
            <a:blip r:embed="rId10"/>
            <a:srcRect l="3311" r="312"/>
            <a:stretch>
              <a:fillRect/>
            </a:stretch>
          </p:blipFill>
          <p:spPr>
            <a:xfrm>
              <a:off x="9457" y="1267"/>
              <a:ext cx="8947" cy="3672"/>
            </a:xfrm>
            <a:prstGeom prst="rect">
              <a:avLst/>
            </a:prstGeom>
          </p:spPr>
        </p:pic>
        <p:sp>
          <p:nvSpPr>
            <p:cNvPr id="30" name="矩形 29"/>
            <p:cNvSpPr/>
            <p:nvPr>
              <p:custDataLst>
                <p:tags r:id="rId11"/>
              </p:custDataLst>
            </p:nvPr>
          </p:nvSpPr>
          <p:spPr>
            <a:xfrm>
              <a:off x="10090" y="2502"/>
              <a:ext cx="1663" cy="1545"/>
            </a:xfrm>
            <a:prstGeom prst="rect">
              <a:avLst/>
            </a:prstGeom>
            <a:noFill/>
            <a:ln w="28575">
              <a:solidFill>
                <a:srgbClr val="FF0000"/>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custDataLst>
                <p:tags r:id="rId12"/>
              </p:custDataLst>
            </p:nvPr>
          </p:nvSpPr>
          <p:spPr>
            <a:xfrm>
              <a:off x="9916" y="6244"/>
              <a:ext cx="1587" cy="1657"/>
            </a:xfrm>
            <a:prstGeom prst="rect">
              <a:avLst/>
            </a:prstGeom>
            <a:noFill/>
            <a:ln w="28575">
              <a:solidFill>
                <a:srgbClr val="FF0000"/>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3"/>
              </p:custDataLst>
            </p:nvPr>
          </p:nvSpPr>
          <p:spPr>
            <a:xfrm>
              <a:off x="10182" y="1588"/>
              <a:ext cx="2641" cy="580"/>
            </a:xfrm>
            <a:prstGeom prst="rect">
              <a:avLst/>
            </a:prstGeom>
            <a:noFill/>
          </p:spPr>
          <p:txBody>
            <a:bodyPr wrap="square" rtlCol="0" anchor="t">
              <a:spAutoFit/>
            </a:bodyPr>
            <a:p>
              <a:r>
                <a:rPr lang="zh-CN" altLang="en-US">
                  <a:solidFill>
                    <a:srgbClr val="FF0000"/>
                  </a:solidFill>
                  <a:latin typeface="Times New Roman" panose="02020603050405020304" charset="0"/>
                  <a:cs typeface="Times New Roman" panose="02020603050405020304" charset="0"/>
                  <a:sym typeface="+mn-ea"/>
                </a:rPr>
                <a:t>Azores</a:t>
              </a:r>
              <a:r>
                <a:rPr lang="en-US" altLang="zh-CN">
                  <a:solidFill>
                    <a:srgbClr val="FF0000"/>
                  </a:solidFill>
                  <a:latin typeface="Times New Roman" panose="02020603050405020304" charset="0"/>
                  <a:cs typeface="Times New Roman" panose="02020603050405020304" charset="0"/>
                  <a:sym typeface="+mn-ea"/>
                </a:rPr>
                <a:t> Station</a:t>
              </a:r>
              <a:endParaRPr lang="en-US" altLang="zh-CN">
                <a:solidFill>
                  <a:srgbClr val="FF0000"/>
                </a:solidFill>
                <a:latin typeface="Times New Roman" panose="02020603050405020304" charset="0"/>
                <a:cs typeface="Times New Roman" panose="02020603050405020304" charset="0"/>
                <a:sym typeface="+mn-ea"/>
              </a:endParaRPr>
            </a:p>
          </p:txBody>
        </p:sp>
        <p:sp>
          <p:nvSpPr>
            <p:cNvPr id="32" name="文本框 31"/>
            <p:cNvSpPr txBox="1"/>
            <p:nvPr>
              <p:custDataLst>
                <p:tags r:id="rId14"/>
              </p:custDataLst>
            </p:nvPr>
          </p:nvSpPr>
          <p:spPr>
            <a:xfrm>
              <a:off x="11927" y="6901"/>
              <a:ext cx="1716" cy="580"/>
            </a:xfrm>
            <a:prstGeom prst="rect">
              <a:avLst/>
            </a:prstGeom>
            <a:noFill/>
          </p:spPr>
          <p:txBody>
            <a:bodyPr wrap="square" rtlCol="0">
              <a:spAutoFit/>
            </a:bodyPr>
            <a:p>
              <a:r>
                <a:rPr lang="en-US" altLang="zh-CN">
                  <a:solidFill>
                    <a:srgbClr val="FF0000"/>
                  </a:solidFill>
                  <a:latin typeface="Times New Roman" panose="02020603050405020304" charset="0"/>
                  <a:cs typeface="Times New Roman" panose="02020603050405020304" charset="0"/>
                </a:rPr>
                <a:t>120%</a:t>
              </a:r>
              <a:endParaRPr lang="en-US" altLang="zh-CN">
                <a:solidFill>
                  <a:srgbClr val="FF0000"/>
                </a:solidFill>
                <a:latin typeface="Times New Roman" panose="02020603050405020304" charset="0"/>
                <a:cs typeface="Times New Roman" panose="02020603050405020304" charset="0"/>
              </a:endParaRPr>
            </a:p>
          </p:txBody>
        </p:sp>
        <p:sp>
          <p:nvSpPr>
            <p:cNvPr id="31" name="文本框 30"/>
            <p:cNvSpPr txBox="1"/>
            <p:nvPr>
              <p:custDataLst>
                <p:tags r:id="rId15"/>
              </p:custDataLst>
            </p:nvPr>
          </p:nvSpPr>
          <p:spPr>
            <a:xfrm>
              <a:off x="11889" y="3412"/>
              <a:ext cx="1784" cy="580"/>
            </a:xfrm>
            <a:prstGeom prst="rect">
              <a:avLst/>
            </a:prstGeom>
            <a:noFill/>
          </p:spPr>
          <p:txBody>
            <a:bodyPr wrap="square" rtlCol="0">
              <a:spAutoFit/>
            </a:bodyPr>
            <a:p>
              <a:r>
                <a:rPr lang="en-US" altLang="zh-CN">
                  <a:solidFill>
                    <a:srgbClr val="FF0000"/>
                  </a:solidFill>
                  <a:latin typeface="Times New Roman" panose="02020603050405020304" charset="0"/>
                  <a:cs typeface="Times New Roman" panose="02020603050405020304" charset="0"/>
                </a:rPr>
                <a:t>80%</a:t>
              </a:r>
              <a:endParaRPr lang="en-US" altLang="zh-CN">
                <a:solidFill>
                  <a:srgbClr val="FF0000"/>
                </a:solidFill>
                <a:latin typeface="Times New Roman" panose="02020603050405020304" charset="0"/>
                <a:cs typeface="Times New Roman" panose="02020603050405020304" charset="0"/>
              </a:endParaRPr>
            </a:p>
          </p:txBody>
        </p:sp>
        <p:cxnSp>
          <p:nvCxnSpPr>
            <p:cNvPr id="36" name="直接箭头连接符 35"/>
            <p:cNvCxnSpPr/>
            <p:nvPr>
              <p:custDataLst>
                <p:tags r:id="rId16"/>
              </p:custDataLst>
            </p:nvPr>
          </p:nvCxnSpPr>
          <p:spPr>
            <a:xfrm>
              <a:off x="14171" y="1228"/>
              <a:ext cx="107" cy="1984"/>
            </a:xfrm>
            <a:prstGeom prst="straightConnector1">
              <a:avLst/>
            </a:prstGeom>
            <a:ln w="19050">
              <a:solidFill>
                <a:schemeClr val="accent6">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37" name="直接箭头连接符 36"/>
            <p:cNvCxnSpPr/>
            <p:nvPr>
              <p:custDataLst>
                <p:tags r:id="rId17"/>
              </p:custDataLst>
            </p:nvPr>
          </p:nvCxnSpPr>
          <p:spPr>
            <a:xfrm flipH="1">
              <a:off x="13637" y="1228"/>
              <a:ext cx="534" cy="4914"/>
            </a:xfrm>
            <a:prstGeom prst="straightConnector1">
              <a:avLst/>
            </a:prstGeom>
            <a:ln w="19050">
              <a:solidFill>
                <a:schemeClr val="accent6">
                  <a:lumMod val="75000"/>
                </a:schemeClr>
              </a:solidFill>
              <a:tailEnd type="arrow"/>
            </a:ln>
          </p:spPr>
          <p:style>
            <a:lnRef idx="2">
              <a:schemeClr val="accent1"/>
            </a:lnRef>
            <a:fillRef idx="0">
              <a:srgbClr val="FFFFFF"/>
            </a:fillRef>
            <a:effectRef idx="0">
              <a:srgbClr val="FFFFFF"/>
            </a:effectRef>
            <a:fontRef idx="minor">
              <a:schemeClr val="tx1"/>
            </a:fontRef>
          </p:style>
        </p:cxnSp>
      </p:grpSp>
      <p:pic>
        <p:nvPicPr>
          <p:cNvPr id="42" name="图片 41" descr="figure 3"/>
          <p:cNvPicPr>
            <a:picLocks noChangeAspect="1"/>
          </p:cNvPicPr>
          <p:nvPr>
            <p:custDataLst>
              <p:tags r:id="rId18"/>
            </p:custDataLst>
          </p:nvPr>
        </p:nvPicPr>
        <p:blipFill>
          <a:blip r:embed="rId19"/>
          <a:stretch>
            <a:fillRect/>
          </a:stretch>
        </p:blipFill>
        <p:spPr>
          <a:xfrm>
            <a:off x="175260" y="1353820"/>
            <a:ext cx="5654675" cy="3756025"/>
          </a:xfrm>
          <a:prstGeom prst="rect">
            <a:avLst/>
          </a:prstGeom>
        </p:spPr>
      </p:pic>
      <p:sp>
        <p:nvSpPr>
          <p:cNvPr id="43" name="文本框 42"/>
          <p:cNvSpPr txBox="1"/>
          <p:nvPr>
            <p:custDataLst>
              <p:tags r:id="rId20"/>
            </p:custDataLst>
          </p:nvPr>
        </p:nvSpPr>
        <p:spPr>
          <a:xfrm>
            <a:off x="60960" y="5032375"/>
            <a:ext cx="5446395" cy="922020"/>
          </a:xfrm>
          <a:prstGeom prst="rect">
            <a:avLst/>
          </a:prstGeom>
          <a:noFill/>
        </p:spPr>
        <p:txBody>
          <a:bodyPr wrap="square" rtlCol="0" anchor="t">
            <a:spAutoFit/>
          </a:bodyPr>
          <a:p>
            <a:pPr indent="457200">
              <a:lnSpc>
                <a:spcPct val="150000"/>
              </a:lnSpc>
              <a:spcBef>
                <a:spcPts val="0"/>
              </a:spcBef>
              <a:spcAft>
                <a:spcPts val="0"/>
              </a:spcAft>
            </a:pPr>
            <a:r>
              <a:rPr>
                <a:latin typeface="Times New Roman" panose="02020603050405020304" charset="0"/>
                <a:cs typeface="Times New Roman" panose="02020603050405020304" charset="0"/>
                <a:sym typeface="+mn-ea"/>
              </a:rPr>
              <a:t>Neutron number variations observed at the OULU station on September 7-10, 2017 (time resolution: 1 min)</a:t>
            </a:r>
            <a:endParaRPr>
              <a:latin typeface="Times New Roman" panose="02020603050405020304" charset="0"/>
              <a:cs typeface="Times New Roman" panose="02020603050405020304" charset="0"/>
              <a:sym typeface="+mn-ea"/>
            </a:endParaRPr>
          </a:p>
        </p:txBody>
      </p:sp>
    </p:spTree>
    <p:custDataLst>
      <p:tags r:id="rId2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18772_2*l_h_i*1_1_1"/>
  <p:tag name="KSO_WM_TEMPLATE_CATEGORY" val="diagram"/>
  <p:tag name="KSO_WM_TEMPLATE_INDEX" val="20218772"/>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wm#"/>
  <p:tag name="KSO_WM_TEMPLATE_CATEGORY" val="custom"/>
  <p:tag name="KSO_WM_TEMPLATE_INDEX" val="20205081"/>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18772_2*l_h_i*1_2_1"/>
  <p:tag name="KSO_WM_TEMPLATE_CATEGORY" val="diagram"/>
  <p:tag name="KSO_WM_TEMPLATE_INDEX" val="20218772"/>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wm#"/>
  <p:tag name="KSO_WM_TEMPLATE_CATEGORY" val="custom"/>
  <p:tag name="KSO_WM_TEMPLATE_INDEX" val="20205081"/>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18772_2*l_h_i*1_3_1"/>
  <p:tag name="KSO_WM_TEMPLATE_CATEGORY" val="diagram"/>
  <p:tag name="KSO_WM_TEMPLATE_INDEX" val="20218772"/>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COMMONDATA" val="eyJoZGlkIjoiZjNlZDQyMWVlZGRjY2M1OGNkMDg2NjdhMWQ3YzA4NTcifQ=="/>
  <p:tag name="KSO_WPP_MARK_KEY" val="6d5367aa-1e79-458c-9651-45fce068207c"/>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18772_2*l_h_i*1_4_1"/>
  <p:tag name="KSO_WM_TEMPLATE_CATEGORY" val="diagram"/>
  <p:tag name="KSO_WM_TEMPLATE_INDEX" val="20218772"/>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0218772_2*i*2"/>
  <p:tag name="KSO_WM_TEMPLATE_CATEGORY" val="diagram"/>
  <p:tag name="KSO_WM_TEMPLATE_INDEX" val="20218772"/>
  <p:tag name="KSO_WM_UNIT_LAYERLEVEL" val="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20218772_2*i*3"/>
  <p:tag name="KSO_WM_TEMPLATE_CATEGORY" val="diagram"/>
  <p:tag name="KSO_WM_TEMPLATE_INDEX" val="20218772"/>
  <p:tag name="KSO_WM_UNIT_LAYERLEVEL" val="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6.xml><?xml version="1.0" encoding="utf-8"?>
<p:tagLst xmlns:p="http://schemas.openxmlformats.org/presentationml/2006/main">
  <p:tag name="KSO_WM_SLIDE_ID" val="diagram20218772_2"/>
  <p:tag name="KSO_WM_TEMPLATE_SUBCATEGORY" val="0"/>
  <p:tag name="KSO_WM_TEMPLATE_MASTER_TYPE" val="0"/>
  <p:tag name="KSO_WM_TEMPLATE_COLOR_TYPE" val="0"/>
  <p:tag name="KSO_WM_SLIDE_TYPE" val="contents"/>
  <p:tag name="KSO_WM_SLIDE_SUBTYPE" val="diag"/>
  <p:tag name="KSO_WM_SLIDE_ITEM_CNT" val="6"/>
  <p:tag name="KSO_WM_SLIDE_INDEX" val="2"/>
  <p:tag name="KSO_WM_DIAGRAM_GROUP_CODE" val="l1-1"/>
  <p:tag name="KSO_WM_SLIDE_DIAGTYPE" val="l"/>
  <p:tag name="KSO_WM_TAG_VERSION" val="1.0"/>
  <p:tag name="KSO_WM_BEAUTIFY_FLAG" val="#wm#"/>
  <p:tag name="KSO_WM_TEMPLATE_CATEGORY" val="diagram"/>
  <p:tag name="KSO_WM_TEMPLATE_INDEX" val="20218772"/>
  <p:tag name="KSO_WM_SLIDE_LAYOUT" val="a_l"/>
  <p:tag name="KSO_WM_SLIDE_LAYOUT_CNT" val="1_1"/>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efe48605d5daf04fe5f98"/>
  <p:tag name="KSO_WM_SLIDE_SIZE" val="864*324"/>
  <p:tag name="KSO_WM_SLIDE_POSITION" val="48*108"/>
  <p:tag name="KSO_WM_CHIP_FILLPROP" val="[[{&quot;text_align&quot;:&quot;lm&quot;,&quot;text_direction&quot;:&quot;horizontal&quot;,&quot;support_big_font&quot;:false,&quot;fill_id&quot;:&quot;1225534b603643f5a414df89499311b9&quot;,&quot;fill_align&quot;:&quot;rm&quot;,&quot;chip_types&quot;:[&quot;text&quot;,&quot;header&quot;]},{&quot;text_align&quot;:&quot;lm&quot;,&quot;text_direction&quot;:&quot;horizontal&quot;,&quot;support_features&quot;:[&quot;collage&quot;,&quot;carousel&quot;,&quot;creativecrop&quot;],&quot;support_big_font&quot;:false,&quot;fill_id&quot;:&quot;a5cde0e7e9ca4a5fabf022e041870535&quot;,&quot;fill_align&quot;:&quot;lm&quot;,&quot;chip_types&quot;:[&quot;diagram&quot;,&quot;pictext&quot;,&quot;text&quot;,&quot;picture&quot;,&quot;chart&quot;,&quot;table&quot;,&quot;video&quot;]}]]"/>
  <p:tag name="KSO_WM_CHIP_DECFILLPROP" val="[]"/>
  <p:tag name="KSO_WM_CHIP_GROUPID" val="5e6efe48605d5daf04fe5f97"/>
  <p:tag name="KSO_WM_SLIDE_BK_DARK_LIGHT" val="2"/>
  <p:tag name="KSO_WM_SLIDE_BACKGROUND_TYPE" val="general"/>
  <p:tag name="KSO_WM_SLIDE_SUPPORT_FEATURE_TYPE" val="7"/>
  <p:tag name="KSO_WM_TEMPLATE_ASSEMBLE_XID" val="60656fa14054ed1e2fb80d9f"/>
  <p:tag name="KSO_WM_TEMPLATE_ASSEMBLE_GROUPID" val="60656fa14054ed1e2fb80d9f"/>
  <p:tag name="KSO_WM_SPECIAL_SOURCE" val="bdnul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wm#"/>
  <p:tag name="KSO_WM_TEMPLATE_CATEGORY" val="custom"/>
  <p:tag name="KSO_WM_TEMPLATE_INDEX" val="2020508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wm#"/>
  <p:tag name="KSO_WM_TEMPLATE_CATEGORY" val="custom"/>
  <p:tag name="KSO_WM_TEMPLATE_INDEX" val="20205081"/>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p="http://schemas.openxmlformats.org/presentationml/2006/main">
  <p:tag name="KSO_WM_BEAUTIFY_FLAG" val="#wm#"/>
  <p:tag name="KSO_WM_TEMPLATE_CATEGORY" val="custom"/>
  <p:tag name="KSO_WM_TEMPLATE_INDEX" val="20205081"/>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wm#"/>
  <p:tag name="KSO_WM_TEMPLATE_CATEGORY" val="custom"/>
  <p:tag name="KSO_WM_TEMPLATE_INDEX" val="20205081"/>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0.xml><?xml version="1.0" encoding="utf-8"?>
<p:tagLst xmlns:p="http://schemas.openxmlformats.org/presentationml/2006/main">
  <p:tag name="KSO_WM_UNIT_TABLE_BEAUTIFY" val="smartTable{e96a4f8b-bc0e-475f-8353-59708fcd65b8}"/>
  <p:tag name="TABLE_EMPHASIZE_COLOR" val="4874862"/>
  <p:tag name="TABLE_SKINIDX" val="4"/>
  <p:tag name="TABLE_COLORIDX" val="9"/>
  <p:tag name="TABLE_COLOR_RGB" val="0x000000*0xFFFFFF*0x212121*0xFFFFFF*0x4A626E*0xA4B9B0*0xD6E6E6*0xF8E8CF*0xEEB991*0xB26C53"/>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218772_2*i*1"/>
  <p:tag name="KSO_WM_TEMPLATE_CATEGORY" val="diagram"/>
  <p:tag name="KSO_WM_TEMPLATE_INDEX" val="2021877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ISCONTENTSTITLE" val="1"/>
  <p:tag name="KSO_WM_UNIT_ISNUMDGMTITLE" val="0"/>
  <p:tag name="KSO_WM_UNIT_PRESET_TEXT" val="CONTENTS"/>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18772_2*a*1"/>
  <p:tag name="KSO_WM_TEMPLATE_CATEGORY" val="diagram"/>
  <p:tag name="KSO_WM_TEMPLATE_INDEX" val="20218772"/>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5410</Words>
  <Application>WPS 演示</Application>
  <PresentationFormat>宽屏</PresentationFormat>
  <Paragraphs>258</Paragraphs>
  <Slides>15</Slides>
  <Notes>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15</vt:i4>
      </vt:variant>
    </vt:vector>
  </HeadingPairs>
  <TitlesOfParts>
    <vt:vector size="25" baseType="lpstr">
      <vt:lpstr>Arial</vt:lpstr>
      <vt:lpstr>宋体</vt:lpstr>
      <vt:lpstr>Wingdings</vt:lpstr>
      <vt:lpstr>微软雅黑</vt:lpstr>
      <vt:lpstr>Wingdings</vt:lpstr>
      <vt:lpstr>Times New Roman</vt:lpstr>
      <vt:lpstr>Cambria Math</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磊不胖小同学</cp:lastModifiedBy>
  <cp:revision>251</cp:revision>
  <dcterms:created xsi:type="dcterms:W3CDTF">2019-06-19T02:08:00Z</dcterms:created>
  <dcterms:modified xsi:type="dcterms:W3CDTF">2023-09-24T12:15:04Z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C5E643DE45B24BDAA3AC0F077F02B80B_12</vt:lpwstr>
  </property>
</Properties>
</file>