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6" r:id="rId3"/>
    <p:sldId id="277" r:id="rId4"/>
    <p:sldId id="280" r:id="rId5"/>
    <p:sldId id="279" r:id="rId6"/>
    <p:sldId id="278" r:id="rId7"/>
    <p:sldId id="268"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6EBE7CC-9B77-4CBE-91D9-C0F182CD12F6}" type="datetimeFigureOut">
              <a:rPr lang="ru-RU" smtClean="0"/>
              <a:t>29.09.2021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BD4A09C-3703-4E2F-9376-96D53A7933DE}" type="slidenum">
              <a:rPr lang="ru-RU" smtClean="0"/>
              <a:t>‹#›</a:t>
            </a:fld>
            <a:endParaRPr lang="ru-RU"/>
          </a:p>
        </p:txBody>
      </p:sp>
    </p:spTree>
    <p:extLst>
      <p:ext uri="{BB962C8B-B14F-4D97-AF65-F5344CB8AC3E}">
        <p14:creationId xmlns:p14="http://schemas.microsoft.com/office/powerpoint/2010/main" val="175661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6EBE7CC-9B77-4CBE-91D9-C0F182CD12F6}" type="datetimeFigureOut">
              <a:rPr lang="ru-RU" smtClean="0"/>
              <a:t>29.09.2021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BD4A09C-3703-4E2F-9376-96D53A7933DE}" type="slidenum">
              <a:rPr lang="ru-RU" smtClean="0"/>
              <a:t>‹#›</a:t>
            </a:fld>
            <a:endParaRPr lang="ru-RU"/>
          </a:p>
        </p:txBody>
      </p:sp>
    </p:spTree>
    <p:extLst>
      <p:ext uri="{BB962C8B-B14F-4D97-AF65-F5344CB8AC3E}">
        <p14:creationId xmlns:p14="http://schemas.microsoft.com/office/powerpoint/2010/main" val="2615277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6EBE7CC-9B77-4CBE-91D9-C0F182CD12F6}" type="datetimeFigureOut">
              <a:rPr lang="ru-RU" smtClean="0"/>
              <a:t>29.09.2021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BD4A09C-3703-4E2F-9376-96D53A7933DE}"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602099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6EBE7CC-9B77-4CBE-91D9-C0F182CD12F6}" type="datetimeFigureOut">
              <a:rPr lang="ru-RU" smtClean="0"/>
              <a:t>29.09.2021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BD4A09C-3703-4E2F-9376-96D53A7933DE}" type="slidenum">
              <a:rPr lang="ru-RU" smtClean="0"/>
              <a:t>‹#›</a:t>
            </a:fld>
            <a:endParaRPr lang="ru-RU"/>
          </a:p>
        </p:txBody>
      </p:sp>
    </p:spTree>
    <p:extLst>
      <p:ext uri="{BB962C8B-B14F-4D97-AF65-F5344CB8AC3E}">
        <p14:creationId xmlns:p14="http://schemas.microsoft.com/office/powerpoint/2010/main" val="2671931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6EBE7CC-9B77-4CBE-91D9-C0F182CD12F6}" type="datetimeFigureOut">
              <a:rPr lang="ru-RU" smtClean="0"/>
              <a:t>29.09.2021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BD4A09C-3703-4E2F-9376-96D53A7933DE}"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118142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6EBE7CC-9B77-4CBE-91D9-C0F182CD12F6}" type="datetimeFigureOut">
              <a:rPr lang="ru-RU" smtClean="0"/>
              <a:t>29.09.2021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BD4A09C-3703-4E2F-9376-96D53A7933DE}" type="slidenum">
              <a:rPr lang="ru-RU" smtClean="0"/>
              <a:t>‹#›</a:t>
            </a:fld>
            <a:endParaRPr lang="ru-RU"/>
          </a:p>
        </p:txBody>
      </p:sp>
    </p:spTree>
    <p:extLst>
      <p:ext uri="{BB962C8B-B14F-4D97-AF65-F5344CB8AC3E}">
        <p14:creationId xmlns:p14="http://schemas.microsoft.com/office/powerpoint/2010/main" val="7051272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6EBE7CC-9B77-4CBE-91D9-C0F182CD12F6}" type="datetimeFigureOut">
              <a:rPr lang="ru-RU" smtClean="0"/>
              <a:t>29.09.2021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BD4A09C-3703-4E2F-9376-96D53A7933DE}" type="slidenum">
              <a:rPr lang="ru-RU" smtClean="0"/>
              <a:t>‹#›</a:t>
            </a:fld>
            <a:endParaRPr lang="ru-RU"/>
          </a:p>
        </p:txBody>
      </p:sp>
    </p:spTree>
    <p:extLst>
      <p:ext uri="{BB962C8B-B14F-4D97-AF65-F5344CB8AC3E}">
        <p14:creationId xmlns:p14="http://schemas.microsoft.com/office/powerpoint/2010/main" val="15746710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6EBE7CC-9B77-4CBE-91D9-C0F182CD12F6}" type="datetimeFigureOut">
              <a:rPr lang="ru-RU" smtClean="0"/>
              <a:t>29.09.2021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BD4A09C-3703-4E2F-9376-96D53A7933DE}" type="slidenum">
              <a:rPr lang="ru-RU" smtClean="0"/>
              <a:t>‹#›</a:t>
            </a:fld>
            <a:endParaRPr lang="ru-RU"/>
          </a:p>
        </p:txBody>
      </p:sp>
    </p:spTree>
    <p:extLst>
      <p:ext uri="{BB962C8B-B14F-4D97-AF65-F5344CB8AC3E}">
        <p14:creationId xmlns:p14="http://schemas.microsoft.com/office/powerpoint/2010/main" val="2177480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6EBE7CC-9B77-4CBE-91D9-C0F182CD12F6}" type="datetimeFigureOut">
              <a:rPr lang="ru-RU" smtClean="0"/>
              <a:t>29.09.2021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BD4A09C-3703-4E2F-9376-96D53A7933DE}" type="slidenum">
              <a:rPr lang="ru-RU" smtClean="0"/>
              <a:t>‹#›</a:t>
            </a:fld>
            <a:endParaRPr lang="ru-RU"/>
          </a:p>
        </p:txBody>
      </p:sp>
    </p:spTree>
    <p:extLst>
      <p:ext uri="{BB962C8B-B14F-4D97-AF65-F5344CB8AC3E}">
        <p14:creationId xmlns:p14="http://schemas.microsoft.com/office/powerpoint/2010/main" val="4230765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6EBE7CC-9B77-4CBE-91D9-C0F182CD12F6}" type="datetimeFigureOut">
              <a:rPr lang="ru-RU" smtClean="0"/>
              <a:t>29.09.2021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BD4A09C-3703-4E2F-9376-96D53A7933DE}" type="slidenum">
              <a:rPr lang="ru-RU" smtClean="0"/>
              <a:t>‹#›</a:t>
            </a:fld>
            <a:endParaRPr lang="ru-RU"/>
          </a:p>
        </p:txBody>
      </p:sp>
    </p:spTree>
    <p:extLst>
      <p:ext uri="{BB962C8B-B14F-4D97-AF65-F5344CB8AC3E}">
        <p14:creationId xmlns:p14="http://schemas.microsoft.com/office/powerpoint/2010/main" val="3284433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6EBE7CC-9B77-4CBE-91D9-C0F182CD12F6}" type="datetimeFigureOut">
              <a:rPr lang="ru-RU" smtClean="0"/>
              <a:t>29.09.2021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BD4A09C-3703-4E2F-9376-96D53A7933DE}" type="slidenum">
              <a:rPr lang="ru-RU" smtClean="0"/>
              <a:t>‹#›</a:t>
            </a:fld>
            <a:endParaRPr lang="ru-RU"/>
          </a:p>
        </p:txBody>
      </p:sp>
    </p:spTree>
    <p:extLst>
      <p:ext uri="{BB962C8B-B14F-4D97-AF65-F5344CB8AC3E}">
        <p14:creationId xmlns:p14="http://schemas.microsoft.com/office/powerpoint/2010/main" val="3364314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6EBE7CC-9B77-4CBE-91D9-C0F182CD12F6}" type="datetimeFigureOut">
              <a:rPr lang="ru-RU" smtClean="0"/>
              <a:t>29.09.2021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BD4A09C-3703-4E2F-9376-96D53A7933DE}" type="slidenum">
              <a:rPr lang="ru-RU" smtClean="0"/>
              <a:t>‹#›</a:t>
            </a:fld>
            <a:endParaRPr lang="ru-RU"/>
          </a:p>
        </p:txBody>
      </p:sp>
    </p:spTree>
    <p:extLst>
      <p:ext uri="{BB962C8B-B14F-4D97-AF65-F5344CB8AC3E}">
        <p14:creationId xmlns:p14="http://schemas.microsoft.com/office/powerpoint/2010/main" val="181910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6EBE7CC-9B77-4CBE-91D9-C0F182CD12F6}" type="datetimeFigureOut">
              <a:rPr lang="ru-RU" smtClean="0"/>
              <a:t>29.09.2021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BD4A09C-3703-4E2F-9376-96D53A7933DE}" type="slidenum">
              <a:rPr lang="ru-RU" smtClean="0"/>
              <a:t>‹#›</a:t>
            </a:fld>
            <a:endParaRPr lang="ru-RU"/>
          </a:p>
        </p:txBody>
      </p:sp>
    </p:spTree>
    <p:extLst>
      <p:ext uri="{BB962C8B-B14F-4D97-AF65-F5344CB8AC3E}">
        <p14:creationId xmlns:p14="http://schemas.microsoft.com/office/powerpoint/2010/main" val="3467415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EBE7CC-9B77-4CBE-91D9-C0F182CD12F6}" type="datetimeFigureOut">
              <a:rPr lang="ru-RU" smtClean="0"/>
              <a:t>29.09.2021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BD4A09C-3703-4E2F-9376-96D53A7933DE}" type="slidenum">
              <a:rPr lang="ru-RU" smtClean="0"/>
              <a:t>‹#›</a:t>
            </a:fld>
            <a:endParaRPr lang="ru-RU"/>
          </a:p>
        </p:txBody>
      </p:sp>
    </p:spTree>
    <p:extLst>
      <p:ext uri="{BB962C8B-B14F-4D97-AF65-F5344CB8AC3E}">
        <p14:creationId xmlns:p14="http://schemas.microsoft.com/office/powerpoint/2010/main" val="3483102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A6EBE7CC-9B77-4CBE-91D9-C0F182CD12F6}" type="datetimeFigureOut">
              <a:rPr lang="ru-RU" smtClean="0"/>
              <a:t>29.09.2021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BD4A09C-3703-4E2F-9376-96D53A7933DE}" type="slidenum">
              <a:rPr lang="ru-RU" smtClean="0"/>
              <a:t>‹#›</a:t>
            </a:fld>
            <a:endParaRPr lang="ru-RU"/>
          </a:p>
        </p:txBody>
      </p:sp>
    </p:spTree>
    <p:extLst>
      <p:ext uri="{BB962C8B-B14F-4D97-AF65-F5344CB8AC3E}">
        <p14:creationId xmlns:p14="http://schemas.microsoft.com/office/powerpoint/2010/main" val="3358123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6EBE7CC-9B77-4CBE-91D9-C0F182CD12F6}" type="datetimeFigureOut">
              <a:rPr lang="ru-RU" smtClean="0"/>
              <a:t>29.09.2021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BD4A09C-3703-4E2F-9376-96D53A7933DE}" type="slidenum">
              <a:rPr lang="ru-RU" smtClean="0"/>
              <a:t>‹#›</a:t>
            </a:fld>
            <a:endParaRPr lang="ru-RU"/>
          </a:p>
        </p:txBody>
      </p:sp>
    </p:spTree>
    <p:extLst>
      <p:ext uri="{BB962C8B-B14F-4D97-AF65-F5344CB8AC3E}">
        <p14:creationId xmlns:p14="http://schemas.microsoft.com/office/powerpoint/2010/main" val="3948815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6EBE7CC-9B77-4CBE-91D9-C0F182CD12F6}" type="datetimeFigureOut">
              <a:rPr lang="ru-RU" smtClean="0"/>
              <a:t>29.09.2021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BD4A09C-3703-4E2F-9376-96D53A7933DE}" type="slidenum">
              <a:rPr lang="ru-RU" smtClean="0"/>
              <a:t>‹#›</a:t>
            </a:fld>
            <a:endParaRPr lang="ru-RU"/>
          </a:p>
        </p:txBody>
      </p:sp>
    </p:spTree>
    <p:extLst>
      <p:ext uri="{BB962C8B-B14F-4D97-AF65-F5344CB8AC3E}">
        <p14:creationId xmlns:p14="http://schemas.microsoft.com/office/powerpoint/2010/main" val="14734315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07742" y="1892292"/>
            <a:ext cx="9599702" cy="1248071"/>
          </a:xfrm>
        </p:spPr>
        <p:txBody>
          <a:bodyPr/>
          <a:lstStyle/>
          <a:p>
            <a:pPr algn="ctr"/>
            <a:r>
              <a:rPr lang="en-US" sz="3600" b="1" dirty="0">
                <a:solidFill>
                  <a:schemeClr val="accent2"/>
                </a:solidFill>
              </a:rPr>
              <a:t>Operation of</a:t>
            </a:r>
            <a:br>
              <a:rPr lang="en-US" sz="3600" b="1" dirty="0">
                <a:solidFill>
                  <a:schemeClr val="accent2"/>
                </a:solidFill>
              </a:rPr>
            </a:br>
            <a:r>
              <a:rPr lang="en-US" sz="3600" b="1" dirty="0">
                <a:solidFill>
                  <a:schemeClr val="accent2"/>
                </a:solidFill>
              </a:rPr>
              <a:t>a multi-frequency parametric side-scan sonar in ice waveguide</a:t>
            </a:r>
            <a:endParaRPr lang="ru-RU" sz="3600" b="1" dirty="0">
              <a:solidFill>
                <a:schemeClr val="accent2"/>
              </a:solidFill>
            </a:endParaRPr>
          </a:p>
        </p:txBody>
      </p:sp>
      <p:sp>
        <p:nvSpPr>
          <p:cNvPr id="3" name="Подзаголовок 2"/>
          <p:cNvSpPr>
            <a:spLocks noGrp="1"/>
          </p:cNvSpPr>
          <p:nvPr>
            <p:ph type="subTitle" idx="1"/>
          </p:nvPr>
        </p:nvSpPr>
        <p:spPr>
          <a:xfrm>
            <a:off x="2230782" y="3412059"/>
            <a:ext cx="8676398" cy="3019344"/>
          </a:xfrm>
        </p:spPr>
        <p:txBody>
          <a:bodyPr>
            <a:normAutofit/>
          </a:bodyPr>
          <a:lstStyle/>
          <a:p>
            <a:pPr algn="l"/>
            <a:r>
              <a:rPr lang="en-US" dirty="0"/>
              <a:t>Sergey Tarasov</a:t>
            </a:r>
            <a:r>
              <a:rPr lang="en-US" baseline="30000" dirty="0"/>
              <a:t>1</a:t>
            </a:r>
            <a:r>
              <a:rPr lang="en-US" dirty="0"/>
              <a:t>, Zhu </a:t>
            </a:r>
            <a:r>
              <a:rPr lang="en-US" dirty="0" err="1"/>
              <a:t>Jianjun</a:t>
            </a:r>
            <a:r>
              <a:rPr lang="en-US" dirty="0"/>
              <a:t> </a:t>
            </a:r>
            <a:r>
              <a:rPr lang="en-US" baseline="30000" dirty="0"/>
              <a:t>2</a:t>
            </a:r>
            <a:r>
              <a:rPr lang="en-US" dirty="0"/>
              <a:t>, Petr Pivnev</a:t>
            </a:r>
            <a:r>
              <a:rPr lang="en-US" baseline="30000" dirty="0"/>
              <a:t>1</a:t>
            </a:r>
            <a:r>
              <a:rPr lang="en-US" dirty="0"/>
              <a:t>, </a:t>
            </a:r>
            <a:endParaRPr lang="ru-RU" dirty="0" smtClean="0"/>
          </a:p>
          <a:p>
            <a:pPr algn="l"/>
            <a:r>
              <a:rPr lang="en-US" dirty="0" smtClean="0"/>
              <a:t>Vladimir </a:t>
            </a:r>
            <a:r>
              <a:rPr lang="en-US" dirty="0"/>
              <a:t>Korochentsev</a:t>
            </a:r>
            <a:r>
              <a:rPr lang="en-US" baseline="30000" dirty="0"/>
              <a:t>3</a:t>
            </a:r>
            <a:r>
              <a:rPr lang="en-US" dirty="0"/>
              <a:t> and </a:t>
            </a:r>
            <a:r>
              <a:rPr lang="en-US" dirty="0" err="1"/>
              <a:t>Vasily</a:t>
            </a:r>
            <a:r>
              <a:rPr lang="en-US" dirty="0"/>
              <a:t> Voronin</a:t>
            </a:r>
            <a:r>
              <a:rPr lang="en-US" baseline="30000" dirty="0"/>
              <a:t>1</a:t>
            </a:r>
            <a:endParaRPr lang="ru-RU" dirty="0"/>
          </a:p>
          <a:p>
            <a:pPr algn="l"/>
            <a:r>
              <a:rPr lang="en-US" baseline="30000" dirty="0"/>
              <a:t> </a:t>
            </a:r>
            <a:endParaRPr lang="ru-RU" dirty="0"/>
          </a:p>
          <a:p>
            <a:pPr algn="l"/>
            <a:r>
              <a:rPr lang="en-US" baseline="30000" dirty="0"/>
              <a:t>1</a:t>
            </a:r>
            <a:r>
              <a:rPr lang="en-US" dirty="0"/>
              <a:t>Southern Federal University, Taganrog, Russia</a:t>
            </a:r>
            <a:endParaRPr lang="ru-RU" dirty="0"/>
          </a:p>
          <a:p>
            <a:pPr algn="l"/>
            <a:r>
              <a:rPr lang="en-US" baseline="30000" dirty="0"/>
              <a:t>2</a:t>
            </a:r>
            <a:r>
              <a:rPr lang="en-US" dirty="0"/>
              <a:t>Harbin Engineering University, China</a:t>
            </a:r>
            <a:endParaRPr lang="ru-RU" dirty="0"/>
          </a:p>
          <a:p>
            <a:pPr algn="l"/>
            <a:r>
              <a:rPr lang="en-US" baseline="30000" dirty="0"/>
              <a:t>3</a:t>
            </a:r>
            <a:r>
              <a:rPr lang="en-US" dirty="0"/>
              <a:t>Far Eastern Federal University, Vladivostok, Russia</a:t>
            </a:r>
            <a:endParaRPr lang="ru-RU" dirty="0"/>
          </a:p>
          <a:p>
            <a:pPr algn="l"/>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6809" y="24408"/>
            <a:ext cx="1318609" cy="1318609"/>
          </a:xfrm>
          <a:prstGeom prst="rect">
            <a:avLst/>
          </a:prstGeom>
        </p:spPr>
      </p:pic>
      <p:pic>
        <p:nvPicPr>
          <p:cNvPr id="7" name="Рисунок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78758" y="104503"/>
            <a:ext cx="1325023" cy="1325023"/>
          </a:xfrm>
          <a:prstGeom prst="rect">
            <a:avLst/>
          </a:prstGeom>
        </p:spPr>
      </p:pic>
      <p:pic>
        <p:nvPicPr>
          <p:cNvPr id="8" name="Рисунок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7776" y="-16029"/>
            <a:ext cx="1307638" cy="1307638"/>
          </a:xfrm>
          <a:prstGeom prst="rect">
            <a:avLst/>
          </a:prstGeom>
        </p:spPr>
      </p:pic>
      <p:pic>
        <p:nvPicPr>
          <p:cNvPr id="4" name="Рисунок 3"/>
          <p:cNvPicPr>
            <a:picLocks noChangeAspect="1"/>
          </p:cNvPicPr>
          <p:nvPr/>
        </p:nvPicPr>
        <p:blipFill>
          <a:blip r:embed="rId5"/>
          <a:stretch>
            <a:fillRect/>
          </a:stretch>
        </p:blipFill>
        <p:spPr>
          <a:xfrm>
            <a:off x="5706495" y="362603"/>
            <a:ext cx="3593277" cy="710758"/>
          </a:xfrm>
          <a:prstGeom prst="rect">
            <a:avLst/>
          </a:prstGeom>
        </p:spPr>
      </p:pic>
    </p:spTree>
    <p:extLst>
      <p:ext uri="{BB962C8B-B14F-4D97-AF65-F5344CB8AC3E}">
        <p14:creationId xmlns:p14="http://schemas.microsoft.com/office/powerpoint/2010/main" val="3148071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a:stretch>
            <a:fillRect/>
          </a:stretch>
        </p:blipFill>
        <p:spPr>
          <a:xfrm>
            <a:off x="8302987" y="4498109"/>
            <a:ext cx="3889013" cy="2359891"/>
          </a:xfrm>
          <a:prstGeom prst="rect">
            <a:avLst/>
          </a:prstGeom>
        </p:spPr>
      </p:pic>
      <p:sp>
        <p:nvSpPr>
          <p:cNvPr id="4" name="Прямоугольник 3"/>
          <p:cNvSpPr/>
          <p:nvPr/>
        </p:nvSpPr>
        <p:spPr>
          <a:xfrm>
            <a:off x="369205" y="474749"/>
            <a:ext cx="9051886" cy="2308324"/>
          </a:xfrm>
          <a:prstGeom prst="rect">
            <a:avLst/>
          </a:prstGeom>
        </p:spPr>
        <p:txBody>
          <a:bodyPr wrap="square">
            <a:spAutoFit/>
          </a:bodyPr>
          <a:lstStyle/>
          <a:p>
            <a:pPr algn="just"/>
            <a:r>
              <a:rPr lang="ru-RU" dirty="0" smtClean="0"/>
              <a:t>	</a:t>
            </a:r>
            <a:r>
              <a:rPr lang="ru-RU" dirty="0"/>
              <a:t>Практическое использование гидроакустических систем, работающих в традиционном режиме для решения задач </a:t>
            </a:r>
            <a:r>
              <a:rPr lang="ru-RU" dirty="0" smtClean="0"/>
              <a:t>акустических</a:t>
            </a:r>
            <a:r>
              <a:rPr lang="en-US" dirty="0" smtClean="0"/>
              <a:t> </a:t>
            </a:r>
            <a:r>
              <a:rPr lang="ru-RU" dirty="0" smtClean="0"/>
              <a:t>систем </a:t>
            </a:r>
            <a:r>
              <a:rPr lang="ru-RU" dirty="0"/>
              <a:t>связи, поиска полезных ископаемых, решения </a:t>
            </a:r>
            <a:r>
              <a:rPr lang="ru-RU" dirty="0" smtClean="0"/>
              <a:t>инженерных</a:t>
            </a:r>
            <a:r>
              <a:rPr lang="en-US" dirty="0" smtClean="0"/>
              <a:t> </a:t>
            </a:r>
            <a:r>
              <a:rPr lang="ru-RU" dirty="0" smtClean="0"/>
              <a:t>задач </a:t>
            </a:r>
            <a:r>
              <a:rPr lang="ru-RU" dirty="0"/>
              <a:t>и задач мониторинга экологического состояния </a:t>
            </a:r>
            <a:r>
              <a:rPr lang="ru-RU" dirty="0" smtClean="0"/>
              <a:t>Мирового</a:t>
            </a:r>
            <a:r>
              <a:rPr lang="en-US" dirty="0" smtClean="0"/>
              <a:t> </a:t>
            </a:r>
            <a:r>
              <a:rPr lang="ru-RU" dirty="0" smtClean="0"/>
              <a:t>океана</a:t>
            </a:r>
            <a:r>
              <a:rPr lang="ru-RU" dirty="0"/>
              <a:t>, имеет некоторые существенные ограничения. Эти ограничения во многом связаны с состоянием морских акваторий, в </a:t>
            </a:r>
            <a:r>
              <a:rPr lang="ru-RU" dirty="0" smtClean="0"/>
              <a:t>которых</a:t>
            </a:r>
            <a:r>
              <a:rPr lang="en-US" dirty="0" smtClean="0"/>
              <a:t> </a:t>
            </a:r>
            <a:r>
              <a:rPr lang="ru-RU" dirty="0" smtClean="0"/>
              <a:t>проводятся </a:t>
            </a:r>
            <a:r>
              <a:rPr lang="ru-RU" dirty="0"/>
              <a:t>подобные работы. Решение подобных задач возможно </a:t>
            </a:r>
            <a:r>
              <a:rPr lang="ru-RU" dirty="0" smtClean="0"/>
              <a:t>с</a:t>
            </a:r>
            <a:r>
              <a:rPr lang="en-US" dirty="0" smtClean="0"/>
              <a:t> </a:t>
            </a:r>
            <a:r>
              <a:rPr lang="ru-RU" dirty="0" smtClean="0"/>
              <a:t>использованием </a:t>
            </a:r>
            <a:r>
              <a:rPr lang="ru-RU" dirty="0"/>
              <a:t>параметрических излучающих антенн в гидроакустических системах.</a:t>
            </a:r>
            <a:endParaRPr lang="ru-RU" dirty="0"/>
          </a:p>
        </p:txBody>
      </p:sp>
      <p:pic>
        <p:nvPicPr>
          <p:cNvPr id="7" name="Рисунок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1786" y="0"/>
            <a:ext cx="1307638" cy="1307638"/>
          </a:xfrm>
          <a:prstGeom prst="rect">
            <a:avLst/>
          </a:prstGeom>
        </p:spPr>
      </p:pic>
      <p:pic>
        <p:nvPicPr>
          <p:cNvPr id="2" name="Рисунок 1"/>
          <p:cNvPicPr>
            <a:picLocks noChangeAspect="1"/>
          </p:cNvPicPr>
          <p:nvPr/>
        </p:nvPicPr>
        <p:blipFill>
          <a:blip r:embed="rId4"/>
          <a:stretch>
            <a:fillRect/>
          </a:stretch>
        </p:blipFill>
        <p:spPr>
          <a:xfrm>
            <a:off x="159633" y="6037226"/>
            <a:ext cx="3596952" cy="713294"/>
          </a:xfrm>
          <a:prstGeom prst="rect">
            <a:avLst/>
          </a:prstGeom>
        </p:spPr>
      </p:pic>
      <p:sp>
        <p:nvSpPr>
          <p:cNvPr id="5" name="Прямоугольник 4"/>
          <p:cNvSpPr/>
          <p:nvPr/>
        </p:nvSpPr>
        <p:spPr>
          <a:xfrm>
            <a:off x="369206" y="2732842"/>
            <a:ext cx="9051885" cy="2031325"/>
          </a:xfrm>
          <a:prstGeom prst="rect">
            <a:avLst/>
          </a:prstGeom>
        </p:spPr>
        <p:txBody>
          <a:bodyPr wrap="square">
            <a:spAutoFit/>
          </a:bodyPr>
          <a:lstStyle/>
          <a:p>
            <a:pPr algn="just"/>
            <a:r>
              <a:rPr lang="en-US" dirty="0" smtClean="0"/>
              <a:t>	</a:t>
            </a:r>
            <a:r>
              <a:rPr lang="ru-RU" dirty="0" smtClean="0"/>
              <a:t>Одним </a:t>
            </a:r>
            <a:r>
              <a:rPr lang="ru-RU" dirty="0"/>
              <a:t>из инструментов исследования рельефа дна и </a:t>
            </a:r>
            <a:r>
              <a:rPr lang="ru-RU" dirty="0" smtClean="0"/>
              <a:t>донных</a:t>
            </a:r>
            <a:r>
              <a:rPr lang="en-US" dirty="0" smtClean="0"/>
              <a:t> </a:t>
            </a:r>
            <a:r>
              <a:rPr lang="ru-RU" dirty="0" smtClean="0"/>
              <a:t>осадков </a:t>
            </a:r>
            <a:r>
              <a:rPr lang="ru-RU" dirty="0"/>
              <a:t>является гидролокатор бокового обзора, позволяющий значительно повысить производительность съемочных работ за </a:t>
            </a:r>
            <a:r>
              <a:rPr lang="ru-RU" dirty="0" smtClean="0"/>
              <a:t>счет</a:t>
            </a:r>
            <a:r>
              <a:rPr lang="en-US" dirty="0" smtClean="0"/>
              <a:t> </a:t>
            </a:r>
            <a:r>
              <a:rPr lang="ru-RU" dirty="0" smtClean="0"/>
              <a:t>широкой </a:t>
            </a:r>
            <a:r>
              <a:rPr lang="ru-RU" dirty="0"/>
              <a:t>полосы обследуемого пространства. Для проведения исследований с параметрическим гидролокатором бокового </a:t>
            </a:r>
            <a:r>
              <a:rPr lang="ru-RU" dirty="0" smtClean="0"/>
              <a:t>обзора</a:t>
            </a:r>
            <a:r>
              <a:rPr lang="en-US" dirty="0" smtClean="0"/>
              <a:t> </a:t>
            </a:r>
            <a:r>
              <a:rPr lang="ru-RU" dirty="0" smtClean="0"/>
              <a:t>была </a:t>
            </a:r>
            <a:r>
              <a:rPr lang="ru-RU" dirty="0"/>
              <a:t>разработана параметрическая излучающая антенна с широкой характеристикой направленности в вертикальной плоскости </a:t>
            </a:r>
            <a:r>
              <a:rPr lang="ru-RU" dirty="0" smtClean="0"/>
              <a:t>и</a:t>
            </a:r>
            <a:r>
              <a:rPr lang="en-US" dirty="0" smtClean="0"/>
              <a:t> </a:t>
            </a:r>
            <a:r>
              <a:rPr lang="ru-RU" dirty="0" smtClean="0"/>
              <a:t>узкой </a:t>
            </a:r>
            <a:r>
              <a:rPr lang="ru-RU" dirty="0"/>
              <a:t>в горизонтальной.</a:t>
            </a:r>
          </a:p>
        </p:txBody>
      </p:sp>
    </p:spTree>
    <p:extLst>
      <p:ext uri="{BB962C8B-B14F-4D97-AF65-F5344CB8AC3E}">
        <p14:creationId xmlns:p14="http://schemas.microsoft.com/office/powerpoint/2010/main" val="3021272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04800" y="140655"/>
            <a:ext cx="9051886" cy="923330"/>
          </a:xfrm>
          <a:prstGeom prst="rect">
            <a:avLst/>
          </a:prstGeom>
        </p:spPr>
        <p:txBody>
          <a:bodyPr wrap="square">
            <a:spAutoFit/>
          </a:bodyPr>
          <a:lstStyle/>
          <a:p>
            <a:pPr algn="just"/>
            <a:r>
              <a:rPr lang="ru-RU" dirty="0" smtClean="0"/>
              <a:t>	</a:t>
            </a:r>
            <a:r>
              <a:rPr lang="ru-RU" dirty="0"/>
              <a:t>Для повышения эффективности преобразования энергии волн накачки в энергию волны разностной предлагается использовать взаимодействие волн в многокомпонентном сигнале </a:t>
            </a:r>
            <a:r>
              <a:rPr lang="ru-RU" dirty="0" smtClean="0"/>
              <a:t>накачки</a:t>
            </a:r>
            <a:r>
              <a:rPr lang="en-US" dirty="0"/>
              <a:t>.</a:t>
            </a:r>
            <a:endParaRPr lang="ru-RU" dirty="0"/>
          </a:p>
        </p:txBody>
      </p:sp>
      <p:pic>
        <p:nvPicPr>
          <p:cNvPr id="7" name="Рисунок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01786" y="0"/>
            <a:ext cx="1307638" cy="1307638"/>
          </a:xfrm>
          <a:prstGeom prst="rect">
            <a:avLst/>
          </a:prstGeom>
        </p:spPr>
      </p:pic>
      <p:pic>
        <p:nvPicPr>
          <p:cNvPr id="2" name="Рисунок 1"/>
          <p:cNvPicPr>
            <a:picLocks noChangeAspect="1"/>
          </p:cNvPicPr>
          <p:nvPr/>
        </p:nvPicPr>
        <p:blipFill>
          <a:blip r:embed="rId3"/>
          <a:stretch>
            <a:fillRect/>
          </a:stretch>
        </p:blipFill>
        <p:spPr>
          <a:xfrm>
            <a:off x="9579403" y="6117878"/>
            <a:ext cx="2445021" cy="484860"/>
          </a:xfrm>
          <a:prstGeom prst="rect">
            <a:avLst/>
          </a:prstGeom>
        </p:spPr>
      </p:pic>
      <p:sp>
        <p:nvSpPr>
          <p:cNvPr id="5" name="Прямоугольник 4"/>
          <p:cNvSpPr/>
          <p:nvPr/>
        </p:nvSpPr>
        <p:spPr>
          <a:xfrm>
            <a:off x="338838" y="990805"/>
            <a:ext cx="9477274" cy="369332"/>
          </a:xfrm>
          <a:prstGeom prst="rect">
            <a:avLst/>
          </a:prstGeom>
        </p:spPr>
        <p:txBody>
          <a:bodyPr wrap="none">
            <a:spAutoFit/>
          </a:bodyPr>
          <a:lstStyle/>
          <a:p>
            <a:r>
              <a:rPr lang="ru-RU" dirty="0"/>
              <a:t>Амплитуда спектральной низкочастотной компоненты генерируемого в среде сигнала</a:t>
            </a:r>
            <a:endParaRPr lang="ru-RU" dirty="0"/>
          </a:p>
        </p:txBody>
      </p:sp>
      <p:pic>
        <p:nvPicPr>
          <p:cNvPr id="5122" name="Picture 2"/>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796144" y="1347245"/>
            <a:ext cx="2717637" cy="472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Прямоугольник 7"/>
          <p:cNvSpPr/>
          <p:nvPr/>
        </p:nvSpPr>
        <p:spPr>
          <a:xfrm>
            <a:off x="1174310" y="1898576"/>
            <a:ext cx="8386618" cy="369332"/>
          </a:xfrm>
          <a:prstGeom prst="rect">
            <a:avLst/>
          </a:prstGeom>
        </p:spPr>
        <p:txBody>
          <a:bodyPr wrap="square">
            <a:spAutoFit/>
          </a:bodyPr>
          <a:lstStyle/>
          <a:p>
            <a:r>
              <a:rPr lang="en-US" b="1" i="1" dirty="0" smtClean="0"/>
              <a:t>Pm</a:t>
            </a:r>
            <a:r>
              <a:rPr lang="ru-RU" dirty="0" smtClean="0"/>
              <a:t> - </a:t>
            </a:r>
            <a:r>
              <a:rPr lang="ru-RU" dirty="0"/>
              <a:t>амплитуда m-ой компоненты волны разностной частоты. </a:t>
            </a:r>
            <a:endParaRPr lang="ru-RU" dirty="0"/>
          </a:p>
        </p:txBody>
      </p:sp>
      <p:pic>
        <p:nvPicPr>
          <p:cNvPr id="5123" name="Picture 3"/>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117495" y="2263456"/>
            <a:ext cx="4946454" cy="53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Прямоугольник 8"/>
          <p:cNvSpPr/>
          <p:nvPr/>
        </p:nvSpPr>
        <p:spPr>
          <a:xfrm>
            <a:off x="304800" y="2825086"/>
            <a:ext cx="9882908" cy="646331"/>
          </a:xfrm>
          <a:prstGeom prst="rect">
            <a:avLst/>
          </a:prstGeom>
        </p:spPr>
        <p:txBody>
          <a:bodyPr wrap="square">
            <a:spAutoFit/>
          </a:bodyPr>
          <a:lstStyle/>
          <a:p>
            <a:r>
              <a:rPr lang="ru-RU" b="1" i="1" dirty="0"/>
              <a:t>n – </a:t>
            </a:r>
            <a:r>
              <a:rPr lang="ru-RU" i="1" dirty="0"/>
              <a:t>количество компонент;</a:t>
            </a:r>
            <a:r>
              <a:rPr lang="ru-RU" b="1" i="1" dirty="0"/>
              <a:t> m – </a:t>
            </a:r>
            <a:r>
              <a:rPr lang="ru-RU" i="1" dirty="0"/>
              <a:t>номер компоненты сигнала разностной частоты; </a:t>
            </a:r>
            <a:r>
              <a:rPr lang="ru-RU" b="1" i="1" dirty="0" err="1"/>
              <a:t>pk</a:t>
            </a:r>
            <a:r>
              <a:rPr lang="ru-RU" b="1" i="1" dirty="0"/>
              <a:t> , </a:t>
            </a:r>
            <a:r>
              <a:rPr lang="ru-RU" b="1" i="1" dirty="0" err="1"/>
              <a:t>pk+m</a:t>
            </a:r>
            <a:r>
              <a:rPr lang="ru-RU" b="1" i="1" dirty="0"/>
              <a:t> – </a:t>
            </a:r>
            <a:r>
              <a:rPr lang="ru-RU" i="1" dirty="0"/>
              <a:t>амплитуды взаимодействующих компонент волн накачки. </a:t>
            </a:r>
            <a:endParaRPr lang="ru-RU" dirty="0"/>
          </a:p>
        </p:txBody>
      </p:sp>
      <p:pic>
        <p:nvPicPr>
          <p:cNvPr id="5124" name="Picture 4"/>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03404" y="3580591"/>
            <a:ext cx="4131270" cy="545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Прямоугольник 9"/>
          <p:cNvSpPr/>
          <p:nvPr/>
        </p:nvSpPr>
        <p:spPr>
          <a:xfrm>
            <a:off x="1526382" y="4202757"/>
            <a:ext cx="8330111" cy="646331"/>
          </a:xfrm>
          <a:prstGeom prst="rect">
            <a:avLst/>
          </a:prstGeom>
        </p:spPr>
        <p:txBody>
          <a:bodyPr wrap="square">
            <a:spAutoFit/>
          </a:bodyPr>
          <a:lstStyle/>
          <a:p>
            <a:r>
              <a:rPr lang="en-US" dirty="0"/>
              <a:t>- </a:t>
            </a:r>
            <a:r>
              <a:rPr lang="ru-RU" dirty="0"/>
              <a:t>коэффициент, учитывающий характеристики взаимодействующих волн и параметры среды распространения:</a:t>
            </a:r>
            <a:endParaRPr lang="ru-RU" dirty="0"/>
          </a:p>
        </p:txBody>
      </p:sp>
      <p:pic>
        <p:nvPicPr>
          <p:cNvPr id="5125" name="Picture 5"/>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81891" y="4212657"/>
            <a:ext cx="962963" cy="422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6"/>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47395" y="4814103"/>
            <a:ext cx="3843288" cy="669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63259" y="5775026"/>
            <a:ext cx="5538632" cy="913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7139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01786" y="0"/>
            <a:ext cx="1307638" cy="1307638"/>
          </a:xfrm>
          <a:prstGeom prst="rect">
            <a:avLst/>
          </a:prstGeom>
        </p:spPr>
      </p:pic>
      <p:pic>
        <p:nvPicPr>
          <p:cNvPr id="2" name="Рисунок 1"/>
          <p:cNvPicPr>
            <a:picLocks noChangeAspect="1"/>
          </p:cNvPicPr>
          <p:nvPr/>
        </p:nvPicPr>
        <p:blipFill>
          <a:blip r:embed="rId3"/>
          <a:stretch>
            <a:fillRect/>
          </a:stretch>
        </p:blipFill>
        <p:spPr>
          <a:xfrm>
            <a:off x="8515927" y="6144706"/>
            <a:ext cx="3596952" cy="713294"/>
          </a:xfrm>
          <a:prstGeom prst="rect">
            <a:avLst/>
          </a:prstGeom>
        </p:spPr>
      </p:pic>
      <p:sp>
        <p:nvSpPr>
          <p:cNvPr id="5" name="Прямоугольник 4"/>
          <p:cNvSpPr/>
          <p:nvPr/>
        </p:nvSpPr>
        <p:spPr>
          <a:xfrm>
            <a:off x="360219" y="362911"/>
            <a:ext cx="9097818" cy="1754326"/>
          </a:xfrm>
          <a:prstGeom prst="rect">
            <a:avLst/>
          </a:prstGeom>
        </p:spPr>
        <p:txBody>
          <a:bodyPr wrap="square">
            <a:spAutoFit/>
          </a:bodyPr>
          <a:lstStyle/>
          <a:p>
            <a:pPr algn="just"/>
            <a:r>
              <a:rPr lang="ru-RU" dirty="0" smtClean="0"/>
              <a:t>	</a:t>
            </a:r>
            <a:r>
              <a:rPr lang="ru-RU" dirty="0"/>
              <a:t>Анализируя приведенные выражения, можно констатировать что амплитуда низшей гармоники волны разностной частоты при взаимодействии многокомпонентного сигнала увеличивается почти пропорционально количеству взаимодействующих компонент волн разностной частоты (количество компонент минус одна). Таким образом, существенно увеличивается дальность действия параметрического гидролокатора бокового обзора.</a:t>
            </a:r>
            <a:endParaRPr lang="ru-RU" dirty="0"/>
          </a:p>
        </p:txBody>
      </p:sp>
      <p:sp>
        <p:nvSpPr>
          <p:cNvPr id="8" name="Прямоугольник 7"/>
          <p:cNvSpPr/>
          <p:nvPr/>
        </p:nvSpPr>
        <p:spPr>
          <a:xfrm>
            <a:off x="360219" y="2085746"/>
            <a:ext cx="9097818" cy="923330"/>
          </a:xfrm>
          <a:prstGeom prst="rect">
            <a:avLst/>
          </a:prstGeom>
        </p:spPr>
        <p:txBody>
          <a:bodyPr wrap="square">
            <a:spAutoFit/>
          </a:bodyPr>
          <a:lstStyle/>
          <a:p>
            <a:pPr algn="just"/>
            <a:r>
              <a:rPr lang="ru-RU" dirty="0" smtClean="0"/>
              <a:t>	</a:t>
            </a:r>
            <a:r>
              <a:rPr lang="ru-RU" dirty="0"/>
              <a:t>Р</a:t>
            </a:r>
            <a:r>
              <a:rPr lang="ru-RU" dirty="0" smtClean="0"/>
              <a:t>асчетные </a:t>
            </a:r>
            <a:r>
              <a:rPr lang="ru-RU" dirty="0"/>
              <a:t>значения амплитуд гармонических составляющих сигнала разностной частоты при взаимодействии шестикомпонентного сигнала накачки для различных глубин проникновения в грунт сигнала разностной частоты. </a:t>
            </a:r>
            <a:endParaRPr lang="ru-RU" dirty="0"/>
          </a:p>
        </p:txBody>
      </p:sp>
      <p:pic>
        <p:nvPicPr>
          <p:cNvPr id="9" name="Рисунок 8"/>
          <p:cNvPicPr>
            <a:picLocks noChangeAspect="1"/>
          </p:cNvPicPr>
          <p:nvPr/>
        </p:nvPicPr>
        <p:blipFill>
          <a:blip r:embed="rId4"/>
          <a:stretch>
            <a:fillRect/>
          </a:stretch>
        </p:blipFill>
        <p:spPr>
          <a:xfrm>
            <a:off x="2087418" y="3118965"/>
            <a:ext cx="6428509" cy="3032701"/>
          </a:xfrm>
          <a:prstGeom prst="rect">
            <a:avLst/>
          </a:prstGeom>
        </p:spPr>
      </p:pic>
      <p:sp>
        <p:nvSpPr>
          <p:cNvPr id="3" name="Прямоугольник 2"/>
          <p:cNvSpPr/>
          <p:nvPr/>
        </p:nvSpPr>
        <p:spPr>
          <a:xfrm>
            <a:off x="2253673" y="5938389"/>
            <a:ext cx="6096000" cy="646331"/>
          </a:xfrm>
          <a:prstGeom prst="rect">
            <a:avLst/>
          </a:prstGeom>
        </p:spPr>
        <p:txBody>
          <a:bodyPr>
            <a:spAutoFit/>
          </a:bodyPr>
          <a:lstStyle/>
          <a:p>
            <a:r>
              <a:rPr lang="ru-RU" dirty="0"/>
              <a:t>Кривая 1 соответствует глубине залегания слоя h = 1 м, 2 — 2 м, 3 — 3 м, 4 — 5м. </a:t>
            </a:r>
          </a:p>
        </p:txBody>
      </p:sp>
    </p:spTree>
    <p:extLst>
      <p:ext uri="{BB962C8B-B14F-4D97-AF65-F5344CB8AC3E}">
        <p14:creationId xmlns:p14="http://schemas.microsoft.com/office/powerpoint/2010/main" val="3629632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62440" y="404646"/>
            <a:ext cx="9051886" cy="369332"/>
          </a:xfrm>
          <a:prstGeom prst="rect">
            <a:avLst/>
          </a:prstGeom>
        </p:spPr>
        <p:txBody>
          <a:bodyPr wrap="square">
            <a:spAutoFit/>
          </a:bodyPr>
          <a:lstStyle/>
          <a:p>
            <a:pPr algn="just"/>
            <a:r>
              <a:rPr lang="ru-RU" dirty="0" smtClean="0"/>
              <a:t>	</a:t>
            </a:r>
            <a:endParaRPr lang="ru-RU" dirty="0"/>
          </a:p>
        </p:txBody>
      </p:sp>
      <p:pic>
        <p:nvPicPr>
          <p:cNvPr id="7" name="Рисунок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2550" y="5384800"/>
            <a:ext cx="1307638" cy="1307638"/>
          </a:xfrm>
          <a:prstGeom prst="rect">
            <a:avLst/>
          </a:prstGeom>
        </p:spPr>
      </p:pic>
      <p:pic>
        <p:nvPicPr>
          <p:cNvPr id="2" name="Рисунок 1"/>
          <p:cNvPicPr>
            <a:picLocks noChangeAspect="1"/>
          </p:cNvPicPr>
          <p:nvPr/>
        </p:nvPicPr>
        <p:blipFill>
          <a:blip r:embed="rId3"/>
          <a:stretch>
            <a:fillRect/>
          </a:stretch>
        </p:blipFill>
        <p:spPr>
          <a:xfrm>
            <a:off x="9563639" y="70350"/>
            <a:ext cx="2579563" cy="511541"/>
          </a:xfrm>
          <a:prstGeom prst="rect">
            <a:avLst/>
          </a:prstGeom>
        </p:spPr>
      </p:pic>
      <p:sp>
        <p:nvSpPr>
          <p:cNvPr id="5" name="Прямоугольник 4"/>
          <p:cNvSpPr/>
          <p:nvPr/>
        </p:nvSpPr>
        <p:spPr>
          <a:xfrm>
            <a:off x="692602" y="201444"/>
            <a:ext cx="8405091" cy="646331"/>
          </a:xfrm>
          <a:prstGeom prst="rect">
            <a:avLst/>
          </a:prstGeom>
        </p:spPr>
        <p:txBody>
          <a:bodyPr wrap="square">
            <a:spAutoFit/>
          </a:bodyPr>
          <a:lstStyle/>
          <a:p>
            <a:pPr algn="ctr"/>
            <a:r>
              <a:rPr lang="ru-RU" b="1" dirty="0"/>
              <a:t>Особенности поведения характеристик параметрической антенны в «ледовом» волноводе.</a:t>
            </a:r>
            <a:endParaRPr lang="ru-RU" b="1" dirty="0"/>
          </a:p>
        </p:txBody>
      </p:sp>
      <p:sp>
        <p:nvSpPr>
          <p:cNvPr id="8" name="Прямоугольник 7"/>
          <p:cNvSpPr/>
          <p:nvPr/>
        </p:nvSpPr>
        <p:spPr>
          <a:xfrm>
            <a:off x="369202" y="762836"/>
            <a:ext cx="9338213" cy="1200329"/>
          </a:xfrm>
          <a:prstGeom prst="rect">
            <a:avLst/>
          </a:prstGeom>
        </p:spPr>
        <p:txBody>
          <a:bodyPr wrap="square">
            <a:spAutoFit/>
          </a:bodyPr>
          <a:lstStyle/>
          <a:p>
            <a:pPr algn="just"/>
            <a:r>
              <a:rPr lang="ru-RU" dirty="0" smtClean="0"/>
              <a:t>	</a:t>
            </a:r>
            <a:r>
              <a:rPr lang="ru-RU" dirty="0"/>
              <a:t>Широкая характеристика направленности параметрического гидролокатора бокового обзора в вертикальной плоскости при его работе в волноводе может засветить некую область водной поверхности. При этом возникает отражение как волн накачки от поверхности, так и волн разностной частоты. </a:t>
            </a:r>
            <a:endParaRPr lang="en-US" dirty="0"/>
          </a:p>
        </p:txBody>
      </p:sp>
      <p:sp>
        <p:nvSpPr>
          <p:cNvPr id="9" name="Прямоугольник 8"/>
          <p:cNvSpPr/>
          <p:nvPr/>
        </p:nvSpPr>
        <p:spPr>
          <a:xfrm>
            <a:off x="369202" y="1923307"/>
            <a:ext cx="9338213" cy="923330"/>
          </a:xfrm>
          <a:prstGeom prst="rect">
            <a:avLst/>
          </a:prstGeom>
        </p:spPr>
        <p:txBody>
          <a:bodyPr wrap="square">
            <a:spAutoFit/>
          </a:bodyPr>
          <a:lstStyle/>
          <a:p>
            <a:pPr algn="just"/>
            <a:r>
              <a:rPr lang="ru-RU" dirty="0" smtClean="0"/>
              <a:t>	</a:t>
            </a:r>
            <a:r>
              <a:rPr lang="ru-RU" dirty="0"/>
              <a:t>Рассматривая только осевое распределение волн разностной частоты решение для волны разностной частоты в безграничном пространстве может быть записано в упрощенном виде через интегральные показательные функции как: </a:t>
            </a:r>
            <a:endParaRPr lang="ru-RU" dirty="0"/>
          </a:p>
        </p:txBody>
      </p:sp>
      <p:pic>
        <p:nvPicPr>
          <p:cNvPr id="6146" name="Picture 2"/>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17848" y="2747457"/>
            <a:ext cx="5640919" cy="71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Прямоугольник 9"/>
          <p:cNvSpPr/>
          <p:nvPr/>
        </p:nvSpPr>
        <p:spPr>
          <a:xfrm>
            <a:off x="1162440" y="3463095"/>
            <a:ext cx="4899098" cy="369332"/>
          </a:xfrm>
          <a:prstGeom prst="rect">
            <a:avLst/>
          </a:prstGeom>
        </p:spPr>
        <p:txBody>
          <a:bodyPr wrap="none">
            <a:spAutoFit/>
          </a:bodyPr>
          <a:lstStyle/>
          <a:p>
            <a:r>
              <a:rPr lang="en-US" dirty="0" err="1"/>
              <a:t>Ei</a:t>
            </a:r>
            <a:r>
              <a:rPr lang="en-US" dirty="0"/>
              <a:t>(z) </a:t>
            </a:r>
            <a:r>
              <a:rPr lang="ru-RU" dirty="0" smtClean="0"/>
              <a:t>- </a:t>
            </a:r>
            <a:r>
              <a:rPr lang="ru-RU" dirty="0"/>
              <a:t>интегрально показательная </a:t>
            </a:r>
            <a:r>
              <a:rPr lang="ru-RU" dirty="0" smtClean="0"/>
              <a:t>функция.</a:t>
            </a:r>
            <a:endParaRPr lang="ru-RU" dirty="0"/>
          </a:p>
        </p:txBody>
      </p:sp>
      <p:sp>
        <p:nvSpPr>
          <p:cNvPr id="11" name="Прямоугольник 10"/>
          <p:cNvSpPr/>
          <p:nvPr/>
        </p:nvSpPr>
        <p:spPr>
          <a:xfrm>
            <a:off x="335561" y="3832427"/>
            <a:ext cx="9436512" cy="923330"/>
          </a:xfrm>
          <a:prstGeom prst="rect">
            <a:avLst/>
          </a:prstGeom>
        </p:spPr>
        <p:txBody>
          <a:bodyPr wrap="square">
            <a:spAutoFit/>
          </a:bodyPr>
          <a:lstStyle/>
          <a:p>
            <a:pPr algn="just"/>
            <a:r>
              <a:rPr lang="ru-RU" dirty="0" smtClean="0"/>
              <a:t>	</a:t>
            </a:r>
            <a:r>
              <a:rPr lang="ru-RU" dirty="0"/>
              <a:t>В случае нормального падения луча на границу волновода можно получить выражение для осевого распределения звукового давления волны разностной частоты в виде:</a:t>
            </a:r>
            <a:endParaRPr lang="ru-RU" dirty="0"/>
          </a:p>
        </p:txBody>
      </p:sp>
      <p:pic>
        <p:nvPicPr>
          <p:cNvPr id="6147" name="Picture 3"/>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92554" y="4759325"/>
            <a:ext cx="6665488" cy="1467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6078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69205" y="430475"/>
            <a:ext cx="9051886" cy="1754326"/>
          </a:xfrm>
          <a:prstGeom prst="rect">
            <a:avLst/>
          </a:prstGeom>
        </p:spPr>
        <p:txBody>
          <a:bodyPr wrap="square">
            <a:spAutoFit/>
          </a:bodyPr>
          <a:lstStyle/>
          <a:p>
            <a:pPr algn="just"/>
            <a:r>
              <a:rPr lang="ru-RU" dirty="0" smtClean="0"/>
              <a:t>	Поперечные </a:t>
            </a:r>
            <a:r>
              <a:rPr lang="ru-RU" dirty="0"/>
              <a:t>распределения амплитуды волны разностной частоты, полученные экспериментально и расчетным путем при наличии акустически мягкой границы. Расположение границы под углом 45 градусов демонстрирует изменения фазы отраженных волн разностной частоты, как если бы это была </a:t>
            </a:r>
            <a:r>
              <a:rPr lang="ru-RU" dirty="0" err="1"/>
              <a:t>импедансная</a:t>
            </a:r>
            <a:r>
              <a:rPr lang="ru-RU" dirty="0"/>
              <a:t> граница. Экспериментальные кривые показаны сплошными линиями, а расчетные штриховыми.</a:t>
            </a:r>
            <a:endParaRPr lang="ru-RU" dirty="0"/>
          </a:p>
        </p:txBody>
      </p:sp>
      <p:pic>
        <p:nvPicPr>
          <p:cNvPr id="7" name="Рисунок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01786" y="0"/>
            <a:ext cx="1307638" cy="1307638"/>
          </a:xfrm>
          <a:prstGeom prst="rect">
            <a:avLst/>
          </a:prstGeom>
        </p:spPr>
      </p:pic>
      <p:pic>
        <p:nvPicPr>
          <p:cNvPr id="2" name="Рисунок 1"/>
          <p:cNvPicPr>
            <a:picLocks noChangeAspect="1"/>
          </p:cNvPicPr>
          <p:nvPr/>
        </p:nvPicPr>
        <p:blipFill>
          <a:blip r:embed="rId3"/>
          <a:stretch>
            <a:fillRect/>
          </a:stretch>
        </p:blipFill>
        <p:spPr>
          <a:xfrm>
            <a:off x="9421091" y="6212387"/>
            <a:ext cx="2620511" cy="519660"/>
          </a:xfrm>
          <a:prstGeom prst="rect">
            <a:avLst/>
          </a:prstGeom>
        </p:spPr>
      </p:pic>
      <p:pic>
        <p:nvPicPr>
          <p:cNvPr id="5" name="Рисунок 4"/>
          <p:cNvPicPr>
            <a:picLocks noChangeAspect="1"/>
          </p:cNvPicPr>
          <p:nvPr/>
        </p:nvPicPr>
        <p:blipFill>
          <a:blip r:embed="rId4"/>
          <a:stretch>
            <a:fillRect/>
          </a:stretch>
        </p:blipFill>
        <p:spPr>
          <a:xfrm>
            <a:off x="2434348" y="2318486"/>
            <a:ext cx="6451033" cy="2770750"/>
          </a:xfrm>
          <a:prstGeom prst="rect">
            <a:avLst/>
          </a:prstGeom>
        </p:spPr>
      </p:pic>
      <p:sp>
        <p:nvSpPr>
          <p:cNvPr id="8" name="Прямоугольник 7"/>
          <p:cNvSpPr/>
          <p:nvPr/>
        </p:nvSpPr>
        <p:spPr>
          <a:xfrm>
            <a:off x="369205" y="5113896"/>
            <a:ext cx="9236613" cy="923330"/>
          </a:xfrm>
          <a:prstGeom prst="rect">
            <a:avLst/>
          </a:prstGeom>
        </p:spPr>
        <p:txBody>
          <a:bodyPr wrap="square">
            <a:spAutoFit/>
          </a:bodyPr>
          <a:lstStyle/>
          <a:p>
            <a:r>
              <a:rPr lang="ru-RU" dirty="0"/>
              <a:t>Результаты исследований показывают, что поперечные распределения волн разностной частоты существенно изменяются с расстоянием и с изменением импеданса отражающей границы волновода. </a:t>
            </a:r>
            <a:endParaRPr lang="ru-RU" dirty="0"/>
          </a:p>
        </p:txBody>
      </p:sp>
    </p:spTree>
    <p:extLst>
      <p:ext uri="{BB962C8B-B14F-4D97-AF65-F5344CB8AC3E}">
        <p14:creationId xmlns:p14="http://schemas.microsoft.com/office/powerpoint/2010/main" val="3745468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48077" y="2612487"/>
            <a:ext cx="8596668" cy="1320800"/>
          </a:xfrm>
        </p:spPr>
        <p:txBody>
          <a:bodyPr>
            <a:normAutofit/>
          </a:bodyPr>
          <a:lstStyle/>
          <a:p>
            <a:pPr algn="ctr"/>
            <a:r>
              <a:rPr lang="en-US" sz="5400" dirty="0"/>
              <a:t>Thanks for your attention!</a:t>
            </a:r>
            <a:endParaRPr lang="ru-RU" sz="5400" dirty="0"/>
          </a:p>
        </p:txBody>
      </p:sp>
      <p:pic>
        <p:nvPicPr>
          <p:cNvPr id="8" name="Рисунок 7"/>
          <p:cNvPicPr>
            <a:picLocks noChangeAspect="1"/>
          </p:cNvPicPr>
          <p:nvPr/>
        </p:nvPicPr>
        <p:blipFill>
          <a:blip r:embed="rId2"/>
          <a:stretch>
            <a:fillRect/>
          </a:stretch>
        </p:blipFill>
        <p:spPr>
          <a:xfrm>
            <a:off x="1764372" y="4466806"/>
            <a:ext cx="1699265" cy="1699265"/>
          </a:xfrm>
          <a:prstGeom prst="rect">
            <a:avLst/>
          </a:prstGeom>
        </p:spPr>
      </p:pic>
      <p:sp>
        <p:nvSpPr>
          <p:cNvPr id="3" name="Прямоугольник 2"/>
          <p:cNvSpPr/>
          <p:nvPr/>
        </p:nvSpPr>
        <p:spPr>
          <a:xfrm>
            <a:off x="818768" y="994773"/>
            <a:ext cx="8248073" cy="1200329"/>
          </a:xfrm>
          <a:prstGeom prst="rect">
            <a:avLst/>
          </a:prstGeom>
        </p:spPr>
        <p:txBody>
          <a:bodyPr wrap="square">
            <a:spAutoFit/>
          </a:bodyPr>
          <a:lstStyle/>
          <a:p>
            <a:pPr algn="just"/>
            <a:r>
              <a:rPr lang="ru-RU" dirty="0" smtClean="0"/>
              <a:t>	</a:t>
            </a:r>
            <a:r>
              <a:rPr lang="ru-RU" dirty="0"/>
              <a:t>Исследования показывают, что при рассмотрении поля параметрической антенны в волноводе с ледовой границей необходимо учитывать изменение поля в зависимости от частоты и состояния ледовой границы.</a:t>
            </a:r>
            <a:endParaRPr lang="ru-RU" dirty="0"/>
          </a:p>
        </p:txBody>
      </p:sp>
      <p:pic>
        <p:nvPicPr>
          <p:cNvPr id="4" name="Рисунок 3"/>
          <p:cNvPicPr>
            <a:picLocks noChangeAspect="1"/>
          </p:cNvPicPr>
          <p:nvPr/>
        </p:nvPicPr>
        <p:blipFill>
          <a:blip r:embed="rId3"/>
          <a:stretch>
            <a:fillRect/>
          </a:stretch>
        </p:blipFill>
        <p:spPr>
          <a:xfrm>
            <a:off x="4295719" y="4810000"/>
            <a:ext cx="4496463" cy="888836"/>
          </a:xfrm>
          <a:prstGeom prst="rect">
            <a:avLst/>
          </a:prstGeom>
        </p:spPr>
      </p:pic>
    </p:spTree>
    <p:extLst>
      <p:ext uri="{BB962C8B-B14F-4D97-AF65-F5344CB8AC3E}">
        <p14:creationId xmlns:p14="http://schemas.microsoft.com/office/powerpoint/2010/main" val="3933862847"/>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287</TotalTime>
  <Words>139</Words>
  <Application>Microsoft Office PowerPoint</Application>
  <PresentationFormat>Широкоэкранный</PresentationFormat>
  <Paragraphs>27</Paragraphs>
  <Slides>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7</vt:i4>
      </vt:variant>
    </vt:vector>
  </HeadingPairs>
  <TitlesOfParts>
    <vt:vector size="11" baseType="lpstr">
      <vt:lpstr>Arial</vt:lpstr>
      <vt:lpstr>Trebuchet MS</vt:lpstr>
      <vt:lpstr>Wingdings 3</vt:lpstr>
      <vt:lpstr>Грань</vt:lpstr>
      <vt:lpstr>Operation of a multi-frequency parametric side-scan sonar in ice waveguide</vt:lpstr>
      <vt:lpstr>Презентация PowerPoint</vt:lpstr>
      <vt:lpstr>Презентация PowerPoint</vt:lpstr>
      <vt:lpstr>Презентация PowerPoint</vt:lpstr>
      <vt:lpstr>Презентация PowerPoint</vt:lpstr>
      <vt:lpstr>Презентация PowerPoint</vt:lpstr>
      <vt:lpstr>Thanks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Гидроакустические параметрические  широкополосные системы</dc:title>
  <dc:creator>admin</dc:creator>
  <cp:lastModifiedBy>Пивнев Петр Петрович</cp:lastModifiedBy>
  <cp:revision>32</cp:revision>
  <dcterms:created xsi:type="dcterms:W3CDTF">2021-09-13T09:26:15Z</dcterms:created>
  <dcterms:modified xsi:type="dcterms:W3CDTF">2021-09-29T03:40:40Z</dcterms:modified>
</cp:coreProperties>
</file>