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57" r:id="rId2"/>
    <p:sldId id="258" r:id="rId3"/>
    <p:sldId id="260" r:id="rId4"/>
    <p:sldId id="262" r:id="rId5"/>
    <p:sldId id="268" r:id="rId6"/>
    <p:sldId id="264" r:id="rId7"/>
    <p:sldId id="267" r:id="rId8"/>
    <p:sldId id="269" r:id="rId9"/>
    <p:sldId id="265" r:id="rId10"/>
    <p:sldId id="270" r:id="rId11"/>
    <p:sldId id="266" r:id="rId12"/>
    <p:sldId id="261"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5" d="100"/>
          <a:sy n="85" d="100"/>
        </p:scale>
        <p:origin x="-924"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8F6235-05FC-4BB9-90CE-FB1898CE9076}" type="datetimeFigureOut">
              <a:rPr lang="ru-RU" smtClean="0"/>
              <a:pPr/>
              <a:t>30.09.2021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3B6C41-6615-454B-AB21-D9D520304DEF}"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912C97E-A5D3-44ED-8B1B-04E20D05A0A3}" type="datetime1">
              <a:rPr lang="ru-RU" smtClean="0"/>
              <a:pPr/>
              <a:t>30.09.2021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56885CC-D047-4D3A-9C2A-FD51D4495D8E}" type="datetime1">
              <a:rPr lang="ru-RU" smtClean="0"/>
              <a:pPr/>
              <a:t>30.09.2021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1818D87-AF24-4752-AA1C-D35F7A700626}" type="datetime1">
              <a:rPr lang="ru-RU" smtClean="0"/>
              <a:pPr/>
              <a:t>30.09.2021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0CEEF7F-43F0-4261-B61B-355C43ABE305}" type="datetime1">
              <a:rPr lang="ru-RU" smtClean="0"/>
              <a:pPr/>
              <a:t>30.09.2021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76C4D42-9F1B-42B9-BE07-D069B4130EDF}" type="datetime1">
              <a:rPr lang="ru-RU" smtClean="0"/>
              <a:pPr/>
              <a:t>30.09.2021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89E72EF-06B4-4BCA-AF80-DF1E870D1EAE}" type="datetime1">
              <a:rPr lang="ru-RU" smtClean="0"/>
              <a:pPr/>
              <a:t>30.09.2021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450D566-541B-487C-9B90-69A66BB15271}" type="datetime1">
              <a:rPr lang="ru-RU" smtClean="0"/>
              <a:pPr/>
              <a:t>30.09.2021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2B7CE6B-BADF-45F5-BFD8-D7BDF3AFEC9C}" type="datetime1">
              <a:rPr lang="ru-RU" smtClean="0"/>
              <a:pPr/>
              <a:t>30.09.2021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DC551266-82F3-491A-875C-C903E6135A7C}" type="datetime1">
              <a:rPr lang="ru-RU" smtClean="0"/>
              <a:pPr/>
              <a:t>30.09.2021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221FD6F-FDD3-4D90-A1B7-917B79ECC5F1}" type="datetime1">
              <a:rPr lang="ru-RU" smtClean="0"/>
              <a:pPr/>
              <a:t>30.09.2021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9C3128C-810F-4C05-AD2C-77DD154D76A8}" type="datetime1">
              <a:rPr lang="ru-RU" smtClean="0"/>
              <a:pPr/>
              <a:t>30.09.2021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FC23E1-2034-42EB-A900-80A1A4427333}" type="datetime1">
              <a:rPr lang="ru-RU" smtClean="0"/>
              <a:pPr/>
              <a:t>30.09.2021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00034" y="1357298"/>
            <a:ext cx="8429684" cy="37240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n-US" sz="2400" b="1" dirty="0" smtClean="0">
                <a:latin typeface="Times New Roman" pitchFamily="18" charset="0"/>
                <a:cs typeface="Times New Roman" pitchFamily="18" charset="0"/>
              </a:rPr>
              <a:t>Identification of </a:t>
            </a:r>
            <a:r>
              <a:rPr lang="en-US" sz="2400" b="1" dirty="0" err="1" smtClean="0">
                <a:latin typeface="Times New Roman" pitchFamily="18" charset="0"/>
                <a:cs typeface="Times New Roman" pitchFamily="18" charset="0"/>
              </a:rPr>
              <a:t>ionospheric</a:t>
            </a:r>
            <a:r>
              <a:rPr lang="en-US" sz="2400" b="1" dirty="0" smtClean="0">
                <a:latin typeface="Times New Roman" pitchFamily="18" charset="0"/>
                <a:cs typeface="Times New Roman" pitchFamily="18" charset="0"/>
              </a:rPr>
              <a:t> earthquake precursors in the Kamchatka region based on correlation analysis</a:t>
            </a:r>
            <a:endParaRPr lang="ru-RU" sz="2400" dirty="0" smtClean="0">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ru-RU" sz="2400" b="1" dirty="0" smtClean="0">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lang="ru-RU" sz="2400" b="1" dirty="0" smtClean="0">
              <a:latin typeface="Times New Roman" pitchFamily="18" charset="0"/>
              <a:cs typeface="Times New Roman" pitchFamily="18" charset="0"/>
            </a:endParaRPr>
          </a:p>
          <a:p>
            <a:pPr algn="ctr"/>
            <a:r>
              <a:rPr lang="en-US" sz="2400" dirty="0" smtClean="0">
                <a:latin typeface="Times New Roman" pitchFamily="18" charset="0"/>
                <a:cs typeface="Times New Roman" pitchFamily="18" charset="0"/>
              </a:rPr>
              <a:t>V</a:t>
            </a:r>
            <a:r>
              <a:rPr lang="ru-RU" sz="24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V</a:t>
            </a:r>
            <a:r>
              <a:rPr lang="ru-RU"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Bogdanov</a:t>
            </a:r>
            <a:r>
              <a:rPr lang="ru-RU"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A</a:t>
            </a:r>
            <a:r>
              <a:rPr lang="ru-RU" sz="2400" dirty="0" smtClean="0">
                <a:latin typeface="Times New Roman" pitchFamily="18" charset="0"/>
                <a:cs typeface="Times New Roman" pitchFamily="18" charset="0"/>
              </a:rPr>
              <a:t>.</a:t>
            </a:r>
            <a:r>
              <a:rPr lang="en-US" sz="2400" dirty="0" smtClean="0">
                <a:latin typeface="Times New Roman" pitchFamily="18" charset="0"/>
                <a:cs typeface="Times New Roman" pitchFamily="18" charset="0"/>
              </a:rPr>
              <a:t>V</a:t>
            </a:r>
            <a:r>
              <a:rPr lang="ru-RU"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Pavlov</a:t>
            </a:r>
            <a:r>
              <a:rPr lang="ru-RU" sz="2400" dirty="0" smtClean="0">
                <a:latin typeface="Times New Roman" pitchFamily="18" charset="0"/>
                <a:cs typeface="Times New Roman" pitchFamily="18" charset="0"/>
              </a:rPr>
              <a:t> </a:t>
            </a:r>
            <a:r>
              <a:rPr lang="ru-RU" sz="2800" dirty="0" smtClean="0">
                <a:latin typeface="Times New Roman" pitchFamily="18" charset="0"/>
                <a:cs typeface="Times New Roman" pitchFamily="18" charset="0"/>
              </a:rPr>
              <a:t/>
            </a:r>
            <a:br>
              <a:rPr lang="ru-RU" sz="2800" dirty="0" smtClean="0">
                <a:latin typeface="Times New Roman" pitchFamily="18" charset="0"/>
                <a:cs typeface="Times New Roman" pitchFamily="18" charset="0"/>
              </a:rPr>
            </a:br>
            <a:endParaRPr lang="ru-RU" sz="2800" dirty="0" smtClean="0">
              <a:latin typeface="Times New Roman" pitchFamily="18" charset="0"/>
              <a:cs typeface="Times New Roman" pitchFamily="18" charset="0"/>
            </a:endParaRPr>
          </a:p>
          <a:p>
            <a:pPr algn="ctr"/>
            <a:r>
              <a:rPr lang="en-US" sz="2000" dirty="0" smtClean="0">
                <a:latin typeface="Times New Roman" pitchFamily="18" charset="0"/>
                <a:cs typeface="Times New Roman" pitchFamily="18" charset="0"/>
              </a:rPr>
              <a:t>Institute of </a:t>
            </a:r>
            <a:r>
              <a:rPr lang="en-US" sz="2000" dirty="0" err="1" smtClean="0">
                <a:latin typeface="Times New Roman" pitchFamily="18" charset="0"/>
                <a:cs typeface="Times New Roman" pitchFamily="18" charset="0"/>
              </a:rPr>
              <a:t>cosmophysical</a:t>
            </a:r>
            <a:r>
              <a:rPr lang="en-US" sz="2000" dirty="0" smtClean="0">
                <a:latin typeface="Times New Roman" pitchFamily="18" charset="0"/>
                <a:cs typeface="Times New Roman" pitchFamily="18" charset="0"/>
              </a:rPr>
              <a:t> research and radio wave propagation FEB RAS</a:t>
            </a:r>
            <a:r>
              <a:rPr lang="ru-RU" sz="2000" dirty="0" smtClean="0">
                <a:latin typeface="Times New Roman" pitchFamily="18" charset="0"/>
                <a:cs typeface="Times New Roman" pitchFamily="18" charset="0"/>
              </a:rPr>
              <a:t>,         </a:t>
            </a:r>
            <a:br>
              <a:rPr lang="ru-RU" sz="2000" dirty="0" smtClean="0">
                <a:latin typeface="Times New Roman" pitchFamily="18" charset="0"/>
                <a:cs typeface="Times New Roman" pitchFamily="18" charset="0"/>
              </a:rPr>
            </a:br>
            <a:r>
              <a:rPr lang="en-US" sz="2000" dirty="0" err="1" smtClean="0">
                <a:latin typeface="Times New Roman" pitchFamily="18" charset="0"/>
                <a:cs typeface="Times New Roman" pitchFamily="18" charset="0"/>
              </a:rPr>
              <a:t>Paratunka</a:t>
            </a:r>
            <a:r>
              <a:rPr lang="ru-RU" sz="20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Russia</a:t>
            </a:r>
            <a:endParaRPr lang="ru-RU" sz="2000" dirty="0" smtClean="0">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25C68B6-61C2-468F-89AB-4B9F7531AA68}" type="slidenum">
              <a:rPr lang="ru-RU" smtClean="0"/>
              <a:pPr/>
              <a:t>10</a:t>
            </a:fld>
            <a:endParaRPr lang="ru-RU"/>
          </a:p>
        </p:txBody>
      </p:sp>
      <p:pic>
        <p:nvPicPr>
          <p:cNvPr id="3" name="Рисунок 2" descr="D:\work77\EARECKSON foF2\PK-EA\Для доклада (USGS)\Для отдельных ЗТ, R=500, M6, minMax, вр.окно=24, шаг=1\Corr. coeff., Min, Max, 2021.03.16, M6.6, h=13.23, R=379.png"/>
          <p:cNvPicPr>
            <a:picLocks noChangeAspect="1"/>
          </p:cNvPicPr>
          <p:nvPr/>
        </p:nvPicPr>
        <p:blipFill>
          <a:blip r:embed="rId2"/>
          <a:srcRect t="9586" b="45608"/>
          <a:stretch>
            <a:fillRect/>
          </a:stretch>
        </p:blipFill>
        <p:spPr bwMode="auto">
          <a:xfrm>
            <a:off x="357158" y="357166"/>
            <a:ext cx="8432483" cy="1902999"/>
          </a:xfrm>
          <a:prstGeom prst="rect">
            <a:avLst/>
          </a:prstGeom>
          <a:noFill/>
          <a:ln w="9525">
            <a:noFill/>
            <a:miter lim="800000"/>
            <a:headEnd/>
            <a:tailEnd/>
          </a:ln>
        </p:spPr>
      </p:pic>
      <p:sp>
        <p:nvSpPr>
          <p:cNvPr id="4" name="Прямоугольник 3"/>
          <p:cNvSpPr/>
          <p:nvPr/>
        </p:nvSpPr>
        <p:spPr>
          <a:xfrm>
            <a:off x="642910" y="2285992"/>
            <a:ext cx="7286676" cy="461665"/>
          </a:xfrm>
          <a:prstGeom prst="rect">
            <a:avLst/>
          </a:prstGeom>
        </p:spPr>
        <p:txBody>
          <a:bodyPr wrap="square">
            <a:spAutoFit/>
          </a:bodyPr>
          <a:lstStyle/>
          <a:p>
            <a:r>
              <a:rPr lang="en-US" sz="1200" dirty="0" smtClean="0">
                <a:latin typeface="Times New Roman" pitchFamily="18" charset="0"/>
                <a:ea typeface="Times New Roman" pitchFamily="18" charset="0"/>
                <a:cs typeface="Times New Roman" pitchFamily="18" charset="0"/>
              </a:rPr>
              <a:t>Figure </a:t>
            </a:r>
            <a:r>
              <a:rPr lang="en-US" sz="1200" dirty="0" smtClean="0">
                <a:latin typeface="Times New Roman" pitchFamily="18" charset="0"/>
                <a:ea typeface="Times New Roman" pitchFamily="18" charset="0"/>
                <a:cs typeface="Times New Roman" pitchFamily="18" charset="0"/>
              </a:rPr>
              <a:t>9</a:t>
            </a:r>
            <a:r>
              <a:rPr lang="ru-RU" sz="1200" dirty="0" smtClean="0">
                <a:latin typeface="Times New Roman" pitchFamily="18" charset="0"/>
                <a:ea typeface="Times New Roman" pitchFamily="18" charset="0"/>
                <a:cs typeface="Times New Roman" pitchFamily="18" charset="0"/>
              </a:rPr>
              <a:t>. </a:t>
            </a:r>
            <a:r>
              <a:rPr lang="en-US" sz="1200" dirty="0" smtClean="0">
                <a:latin typeface="Times New Roman" pitchFamily="18" charset="0"/>
                <a:cs typeface="Times New Roman" pitchFamily="18" charset="0"/>
              </a:rPr>
              <a:t>Correlation coefficient</a:t>
            </a:r>
            <a:r>
              <a:rPr lang="ru-RU" sz="1200" dirty="0" smtClean="0">
                <a:latin typeface="Times New Roman" pitchFamily="18" charset="0"/>
                <a:ea typeface="Times New Roman" pitchFamily="18" charset="0"/>
                <a:cs typeface="Times New Roman" pitchFamily="18" charset="0"/>
              </a:rPr>
              <a:t> </a:t>
            </a:r>
            <a:r>
              <a:rPr lang="en-US" sz="1200" i="1" dirty="0" err="1" smtClean="0">
                <a:latin typeface="Times New Roman" pitchFamily="18" charset="0"/>
                <a:ea typeface="Times New Roman" pitchFamily="18" charset="0"/>
                <a:cs typeface="Times New Roman" pitchFamily="18" charset="0"/>
              </a:rPr>
              <a:t>C</a:t>
            </a:r>
            <a:r>
              <a:rPr lang="en-US" sz="1200" baseline="-30000" dirty="0" err="1" smtClean="0">
                <a:latin typeface="Times New Roman" pitchFamily="18" charset="0"/>
                <a:ea typeface="Times New Roman" pitchFamily="18" charset="0"/>
                <a:cs typeface="Times New Roman" pitchFamily="18" charset="0"/>
              </a:rPr>
              <a:t>foF</a:t>
            </a:r>
            <a:r>
              <a:rPr lang="ru-RU" sz="1200" baseline="-30000" dirty="0" smtClean="0">
                <a:latin typeface="Times New Roman" pitchFamily="18" charset="0"/>
                <a:ea typeface="Times New Roman" pitchFamily="18" charset="0"/>
                <a:cs typeface="Times New Roman" pitchFamily="18" charset="0"/>
              </a:rPr>
              <a:t>2</a:t>
            </a:r>
            <a:r>
              <a:rPr lang="ru-RU" sz="1200" dirty="0" smtClean="0">
                <a:latin typeface="Times New Roman" pitchFamily="18" charset="0"/>
                <a:ea typeface="Times New Roman" pitchFamily="18" charset="0"/>
                <a:cs typeface="Times New Roman" pitchFamily="18" charset="0"/>
              </a:rPr>
              <a:t> </a:t>
            </a:r>
            <a:r>
              <a:rPr lang="en-US" sz="1200" dirty="0" smtClean="0">
                <a:latin typeface="Times New Roman" pitchFamily="18" charset="0"/>
                <a:ea typeface="Times New Roman" pitchFamily="18" charset="0"/>
                <a:cs typeface="Times New Roman" pitchFamily="18" charset="0"/>
              </a:rPr>
              <a:t>over period  </a:t>
            </a:r>
            <a:r>
              <a:rPr lang="ru-RU" sz="1200" dirty="0" smtClean="0">
                <a:latin typeface="Times New Roman" pitchFamily="18" charset="0"/>
                <a:cs typeface="Times New Roman" pitchFamily="18" charset="0"/>
              </a:rPr>
              <a:t>02.03.2021-22.03.2021</a:t>
            </a:r>
            <a:r>
              <a:rPr lang="en-US" sz="1200" dirty="0" smtClean="0">
                <a:latin typeface="Times New Roman" pitchFamily="18" charset="0"/>
                <a:cs typeface="Times New Roman" pitchFamily="18" charset="0"/>
              </a:rPr>
              <a:t>.</a:t>
            </a:r>
            <a:r>
              <a:rPr lang="ru-RU" sz="1200" dirty="0" smtClean="0">
                <a:latin typeface="Times New Roman" pitchFamily="18" charset="0"/>
                <a:cs typeface="Times New Roman" pitchFamily="18" charset="0"/>
              </a:rPr>
              <a:t> </a:t>
            </a:r>
          </a:p>
          <a:p>
            <a:r>
              <a:rPr lang="en-US" sz="1200" dirty="0" smtClean="0">
                <a:latin typeface="Times New Roman" pitchFamily="18" charset="0"/>
                <a:cs typeface="Times New Roman" pitchFamily="18" charset="0"/>
              </a:rPr>
              <a:t>Red triangle indicates earthquake on the date </a:t>
            </a:r>
            <a:r>
              <a:rPr lang="ru-RU" sz="1200" dirty="0" smtClean="0">
                <a:latin typeface="Times New Roman" pitchFamily="18" charset="0"/>
                <a:cs typeface="Times New Roman" pitchFamily="18" charset="0"/>
              </a:rPr>
              <a:t>16.03.2021 (</a:t>
            </a:r>
            <a:r>
              <a:rPr lang="en-US" sz="1200" i="1" dirty="0" smtClean="0">
                <a:latin typeface="Times New Roman" pitchFamily="18" charset="0"/>
                <a:cs typeface="Times New Roman" pitchFamily="18" charset="0"/>
              </a:rPr>
              <a:t>M</a:t>
            </a:r>
            <a:r>
              <a:rPr lang="ru-RU" sz="1200" dirty="0" smtClean="0">
                <a:latin typeface="Times New Roman" pitchFamily="18" charset="0"/>
                <a:cs typeface="Times New Roman" pitchFamily="18" charset="0"/>
              </a:rPr>
              <a:t>=6.6, </a:t>
            </a:r>
            <a:r>
              <a:rPr lang="en-US" sz="1200" i="1" dirty="0" smtClean="0">
                <a:latin typeface="Times New Roman" pitchFamily="18" charset="0"/>
                <a:cs typeface="Times New Roman" pitchFamily="18" charset="0"/>
              </a:rPr>
              <a:t>h</a:t>
            </a:r>
            <a:r>
              <a:rPr lang="ru-RU" sz="1200" dirty="0" smtClean="0">
                <a:latin typeface="Times New Roman" pitchFamily="18" charset="0"/>
                <a:cs typeface="Times New Roman" pitchFamily="18" charset="0"/>
              </a:rPr>
              <a:t>=13.23 </a:t>
            </a:r>
            <a:r>
              <a:rPr lang="en-US" sz="1200" dirty="0" smtClean="0">
                <a:latin typeface="Times New Roman" pitchFamily="18" charset="0"/>
                <a:ea typeface="Times New Roman" pitchFamily="18" charset="0"/>
                <a:cs typeface="Times New Roman" pitchFamily="18" charset="0"/>
              </a:rPr>
              <a:t>km</a:t>
            </a:r>
            <a:r>
              <a:rPr lang="ru-RU" sz="1200" dirty="0" smtClean="0">
                <a:latin typeface="Times New Roman" pitchFamily="18" charset="0"/>
                <a:cs typeface="Times New Roman" pitchFamily="18" charset="0"/>
              </a:rPr>
              <a:t>, </a:t>
            </a:r>
            <a:r>
              <a:rPr lang="en-US" sz="1200" i="1" dirty="0" smtClean="0">
                <a:latin typeface="Times New Roman" pitchFamily="18" charset="0"/>
                <a:cs typeface="Times New Roman" pitchFamily="18" charset="0"/>
              </a:rPr>
              <a:t>R</a:t>
            </a:r>
            <a:r>
              <a:rPr lang="ru-RU" sz="1200" dirty="0" smtClean="0">
                <a:latin typeface="Times New Roman" pitchFamily="18" charset="0"/>
                <a:cs typeface="Times New Roman" pitchFamily="18" charset="0"/>
              </a:rPr>
              <a:t>=379 </a:t>
            </a:r>
            <a:r>
              <a:rPr lang="en-US" sz="1200" dirty="0" smtClean="0">
                <a:latin typeface="Times New Roman" pitchFamily="18" charset="0"/>
                <a:ea typeface="Times New Roman" pitchFamily="18" charset="0"/>
                <a:cs typeface="Times New Roman" pitchFamily="18" charset="0"/>
              </a:rPr>
              <a:t>km</a:t>
            </a:r>
            <a:r>
              <a:rPr lang="ru-RU" sz="1200" dirty="0" smtClean="0">
                <a:latin typeface="Times New Roman" pitchFamily="18" charset="0"/>
                <a:cs typeface="Times New Roman" pitchFamily="18" charset="0"/>
              </a:rPr>
              <a:t>).</a:t>
            </a:r>
            <a:endParaRPr lang="ru-RU" sz="1200" dirty="0">
              <a:latin typeface="Times New Roman" pitchFamily="18" charset="0"/>
              <a:cs typeface="Times New Roman" pitchFamily="18" charset="0"/>
            </a:endParaRPr>
          </a:p>
        </p:txBody>
      </p:sp>
      <p:pic>
        <p:nvPicPr>
          <p:cNvPr id="3074" name="Picture 2" descr="D:\work77\EARECKSON foF2\PK-EA\Для доклада (USGS)\Kind\Для отдельных ЗТ, R=500, M6, вр.окно=24, шаг=1\K-ind, Eq=2021.03.16.png"/>
          <p:cNvPicPr>
            <a:picLocks noChangeAspect="1" noChangeArrowheads="1"/>
          </p:cNvPicPr>
          <p:nvPr/>
        </p:nvPicPr>
        <p:blipFill>
          <a:blip r:embed="rId3"/>
          <a:srcRect l="2161" t="26463" r="4650" b="19713"/>
          <a:stretch>
            <a:fillRect/>
          </a:stretch>
        </p:blipFill>
        <p:spPr bwMode="auto">
          <a:xfrm>
            <a:off x="571472" y="2928934"/>
            <a:ext cx="7858180" cy="2286016"/>
          </a:xfrm>
          <a:prstGeom prst="rect">
            <a:avLst/>
          </a:prstGeom>
          <a:noFill/>
        </p:spPr>
      </p:pic>
      <p:sp>
        <p:nvSpPr>
          <p:cNvPr id="6" name="Прямоугольник 5"/>
          <p:cNvSpPr/>
          <p:nvPr/>
        </p:nvSpPr>
        <p:spPr>
          <a:xfrm>
            <a:off x="571472" y="5286388"/>
            <a:ext cx="8001056" cy="307777"/>
          </a:xfrm>
          <a:prstGeom prst="rect">
            <a:avLst/>
          </a:prstGeom>
        </p:spPr>
        <p:txBody>
          <a:bodyPr wrap="square">
            <a:spAutoFit/>
          </a:bodyPr>
          <a:lstStyle/>
          <a:p>
            <a:pPr lvl="0" fontAlgn="base">
              <a:spcBef>
                <a:spcPct val="0"/>
              </a:spcBef>
              <a:spcAft>
                <a:spcPct val="0"/>
              </a:spcAft>
            </a:pPr>
            <a:r>
              <a:rPr lang="en-US" sz="1400" dirty="0" smtClean="0">
                <a:latin typeface="Times New Roman" pitchFamily="18" charset="0"/>
                <a:ea typeface="Times New Roman" pitchFamily="18" charset="0"/>
                <a:cs typeface="Times New Roman" pitchFamily="18" charset="0"/>
              </a:rPr>
              <a:t>Figure 10</a:t>
            </a:r>
            <a:r>
              <a:rPr lang="ru-RU" sz="1400" dirty="0" smtClean="0">
                <a:latin typeface="Times New Roman" pitchFamily="18" charset="0"/>
                <a:ea typeface="Times New Roman" pitchFamily="18" charset="0"/>
                <a:cs typeface="Times New Roman" pitchFamily="18" charset="0"/>
              </a:rPr>
              <a:t>. </a:t>
            </a:r>
            <a:r>
              <a:rPr lang="en-US" sz="1400" dirty="0" smtClean="0">
                <a:latin typeface="Times New Roman" pitchFamily="18" charset="0"/>
                <a:cs typeface="Times New Roman" pitchFamily="18" charset="0"/>
              </a:rPr>
              <a:t>K-index </a:t>
            </a:r>
            <a:r>
              <a:rPr lang="en-US" sz="1400" dirty="0" smtClean="0">
                <a:latin typeface="Times New Roman" pitchFamily="18" charset="0"/>
                <a:ea typeface="Times New Roman" pitchFamily="18" charset="0"/>
                <a:cs typeface="Times New Roman" pitchFamily="18" charset="0"/>
              </a:rPr>
              <a:t>over period </a:t>
            </a:r>
            <a:r>
              <a:rPr lang="ru-RU" sz="1400" dirty="0" smtClean="0">
                <a:latin typeface="Times New Roman" pitchFamily="18" charset="0"/>
                <a:cs typeface="Times New Roman" pitchFamily="18" charset="0"/>
              </a:rPr>
              <a:t>02.03.2021-22.03.2021</a:t>
            </a:r>
            <a:r>
              <a:rPr lang="ru-RU" sz="1400" dirty="0" smtClean="0">
                <a:latin typeface="Times New Roman" pitchFamily="18" charset="0"/>
                <a:ea typeface="Times New Roman" pitchFamily="18" charset="0"/>
                <a:cs typeface="Times New Roman" pitchFamily="18" charset="0"/>
              </a:rPr>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642910" y="785794"/>
            <a:ext cx="7786742" cy="32932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lang="en-US" b="1" dirty="0" smtClean="0">
                <a:latin typeface="Times New Roman" pitchFamily="18" charset="0"/>
                <a:ea typeface="Times New Roman" pitchFamily="18" charset="0"/>
                <a:cs typeface="Times New Roman" pitchFamily="18" charset="0"/>
              </a:rPr>
              <a:t>Conclusion</a:t>
            </a:r>
            <a:endPar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lvl="0" indent="450850" algn="just" fontAlgn="base">
              <a:spcBef>
                <a:spcPct val="0"/>
              </a:spcBef>
              <a:spcAft>
                <a:spcPct val="0"/>
              </a:spcAft>
            </a:pPr>
            <a:r>
              <a:rPr lang="en-US" dirty="0" smtClean="0">
                <a:latin typeface="Times New Roman" pitchFamily="18" charset="0"/>
                <a:cs typeface="Times New Roman" pitchFamily="18" charset="0"/>
              </a:rPr>
              <a:t>Statistical analysis of the critical frequencies </a:t>
            </a:r>
            <a:r>
              <a:rPr lang="en-US" i="1"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oF2 showed that a noticeable decrease in the correlation coefficient was observed 1-12 days before the earthquakes for 5 out of 8 events with </a:t>
            </a:r>
            <a:r>
              <a:rPr lang="en-US" i="1" dirty="0" smtClean="0">
                <a:latin typeface="Times New Roman" pitchFamily="18" charset="0"/>
                <a:cs typeface="Times New Roman" pitchFamily="18" charset="0"/>
              </a:rPr>
              <a:t>M</a:t>
            </a:r>
            <a:r>
              <a:rPr lang="en-US" dirty="0" smtClean="0">
                <a:latin typeface="Times New Roman" pitchFamily="18" charset="0"/>
                <a:cs typeface="Times New Roman" pitchFamily="18" charset="0"/>
              </a:rPr>
              <a:t>≥6.0 that occurred at depths of up to 100 km and </a:t>
            </a:r>
            <a:r>
              <a:rPr lang="en-US" dirty="0" err="1" smtClean="0">
                <a:latin typeface="Times New Roman" pitchFamily="18" charset="0"/>
                <a:cs typeface="Times New Roman" pitchFamily="18" charset="0"/>
              </a:rPr>
              <a:t>epicentral</a:t>
            </a:r>
            <a:r>
              <a:rPr lang="en-US" dirty="0" smtClean="0">
                <a:latin typeface="Times New Roman" pitchFamily="18" charset="0"/>
                <a:cs typeface="Times New Roman" pitchFamily="18" charset="0"/>
              </a:rPr>
              <a:t> distances of up to 500 km from the PK553 location.</a:t>
            </a:r>
            <a:endParaRPr lang="ru-RU" dirty="0" smtClean="0">
              <a:latin typeface="Times New Roman" pitchFamily="18" charset="0"/>
              <a:cs typeface="Times New Roman" pitchFamily="18" charset="0"/>
            </a:endParaRPr>
          </a:p>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a:p>
            <a:pPr lvl="0" indent="450850" algn="just" eaLnBrk="0" fontAlgn="base" hangingPunct="0">
              <a:spcBef>
                <a:spcPct val="0"/>
              </a:spcBef>
              <a:spcAft>
                <a:spcPct val="0"/>
              </a:spcAft>
            </a:pPr>
            <a:r>
              <a:rPr lang="en-US" dirty="0" smtClean="0">
                <a:latin typeface="Times New Roman" pitchFamily="18" charset="0"/>
                <a:cs typeface="Times New Roman" pitchFamily="18" charset="0"/>
              </a:rPr>
              <a:t>The analysis of the correlation coefficients made it possible to reveal changes in the state of the ionosphere that preceded the occurrence of a series of Kamchatka earthquakes with </a:t>
            </a:r>
            <a:r>
              <a:rPr lang="en-US" i="1" dirty="0" smtClean="0">
                <a:latin typeface="Times New Roman" pitchFamily="18" charset="0"/>
                <a:cs typeface="Times New Roman" pitchFamily="18" charset="0"/>
              </a:rPr>
              <a:t>M</a:t>
            </a:r>
            <a:r>
              <a:rPr lang="en-US" dirty="0" smtClean="0">
                <a:latin typeface="Times New Roman" pitchFamily="18" charset="0"/>
                <a:cs typeface="Times New Roman" pitchFamily="18" charset="0"/>
              </a:rPr>
              <a:t>≥6.0. </a:t>
            </a:r>
            <a:endParaRPr lang="ru-RU" dirty="0" smtClean="0">
              <a:latin typeface="Times New Roman" pitchFamily="18" charset="0"/>
              <a:cs typeface="Times New Roman" pitchFamily="18" charset="0"/>
            </a:endParaRPr>
          </a:p>
          <a:p>
            <a:pPr lvl="0" indent="450850" algn="just" eaLnBrk="0" fontAlgn="base" hangingPunct="0">
              <a:spcBef>
                <a:spcPct val="0"/>
              </a:spcBef>
              <a:spcAft>
                <a:spcPct val="0"/>
              </a:spcAft>
            </a:pPr>
            <a:r>
              <a:rPr lang="en-US" dirty="0" smtClean="0">
                <a:latin typeface="Times New Roman" pitchFamily="18" charset="0"/>
                <a:cs typeface="Times New Roman" pitchFamily="18" charset="0"/>
              </a:rPr>
              <a:t>This method can be convenient for daily monitoring of the </a:t>
            </a:r>
            <a:r>
              <a:rPr lang="en-US" dirty="0" err="1" smtClean="0">
                <a:latin typeface="Times New Roman" pitchFamily="18" charset="0"/>
                <a:cs typeface="Times New Roman" pitchFamily="18" charset="0"/>
              </a:rPr>
              <a:t>ionospheric</a:t>
            </a:r>
            <a:r>
              <a:rPr lang="en-US" dirty="0" smtClean="0">
                <a:latin typeface="Times New Roman" pitchFamily="18" charset="0"/>
                <a:cs typeface="Times New Roman" pitchFamily="18" charset="0"/>
              </a:rPr>
              <a:t> state in order to identify earthquake precursors. </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11</a:t>
            </a:fld>
            <a:endParaRPr lang="ru-R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24" y="2143116"/>
            <a:ext cx="7703322" cy="1323439"/>
          </a:xfrm>
          <a:prstGeom prst="rect">
            <a:avLst/>
          </a:prstGeom>
          <a:noFill/>
        </p:spPr>
        <p:txBody>
          <a:bodyPr wrap="square" rtlCol="0">
            <a:spAutoFit/>
          </a:bodyPr>
          <a:lstStyle/>
          <a:p>
            <a:pPr algn="ctr"/>
            <a:endParaRPr lang="ru-RU" sz="4000" b="1" dirty="0" smtClean="0">
              <a:solidFill>
                <a:schemeClr val="accent2">
                  <a:lumMod val="75000"/>
                </a:schemeClr>
              </a:solidFill>
              <a:latin typeface="Times New Roman" pitchFamily="18" charset="0"/>
              <a:cs typeface="Times New Roman" pitchFamily="18" charset="0"/>
            </a:endParaRPr>
          </a:p>
          <a:p>
            <a:pPr algn="ctr"/>
            <a:r>
              <a:rPr lang="en-US" sz="4000" b="1" dirty="0" smtClean="0">
                <a:solidFill>
                  <a:schemeClr val="accent2">
                    <a:lumMod val="75000"/>
                  </a:schemeClr>
                </a:solidFill>
              </a:rPr>
              <a:t>THANK YOU FOR THE ATTENTION</a:t>
            </a:r>
            <a:r>
              <a:rPr lang="ru-RU" sz="4000" b="1" dirty="0" smtClean="0">
                <a:solidFill>
                  <a:schemeClr val="accent2">
                    <a:lumMod val="75000"/>
                  </a:schemeClr>
                </a:solidFill>
              </a:rPr>
              <a:t>!</a:t>
            </a:r>
            <a:endParaRPr lang="ru-RU" sz="4000" b="1" dirty="0" smtClean="0">
              <a:solidFill>
                <a:schemeClr val="accent2">
                  <a:lumMod val="75000"/>
                </a:schemeClr>
              </a:solidFill>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12</a:t>
            </a:fld>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500042"/>
            <a:ext cx="8286808" cy="3200876"/>
          </a:xfrm>
          <a:prstGeom prst="rect">
            <a:avLst/>
          </a:prstGeom>
        </p:spPr>
        <p:txBody>
          <a:bodyPr wrap="square">
            <a:spAutoFit/>
          </a:bodyPr>
          <a:lstStyle/>
          <a:p>
            <a:pPr indent="457200" algn="just">
              <a:spcAft>
                <a:spcPts val="600"/>
              </a:spcAft>
            </a:pPr>
            <a:r>
              <a:rPr lang="en-US" sz="1600" dirty="0" smtClean="0">
                <a:latin typeface="Times New Roman" pitchFamily="18" charset="0"/>
                <a:cs typeface="Times New Roman" pitchFamily="18" charset="0"/>
              </a:rPr>
              <a:t>Seismic activity is one of the sources of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variability. In this work, on the basis of the method [</a:t>
            </a:r>
            <a:r>
              <a:rPr lang="en-US" sz="1600" dirty="0" err="1" smtClean="0">
                <a:latin typeface="Times New Roman" pitchFamily="18" charset="0"/>
                <a:cs typeface="Times New Roman" pitchFamily="18" charset="0"/>
              </a:rPr>
              <a:t>Pulinets</a:t>
            </a:r>
            <a:r>
              <a:rPr lang="en-US" sz="1600" dirty="0" smtClean="0">
                <a:latin typeface="Times New Roman" pitchFamily="18" charset="0"/>
                <a:cs typeface="Times New Roman" pitchFamily="18" charset="0"/>
              </a:rPr>
              <a:t> et al, 2004], the change in the concentration of electrons in the ionosphere, preceding the onset of strong earthquakes with </a:t>
            </a:r>
            <a:r>
              <a:rPr lang="en-US" sz="1600" i="1" dirty="0" smtClean="0">
                <a:latin typeface="Times New Roman" pitchFamily="18" charset="0"/>
                <a:cs typeface="Times New Roman" pitchFamily="18" charset="0"/>
              </a:rPr>
              <a:t>M</a:t>
            </a:r>
            <a:r>
              <a:rPr lang="en-US" sz="1600" dirty="0" smtClean="0">
                <a:latin typeface="Times New Roman" pitchFamily="18" charset="0"/>
                <a:cs typeface="Times New Roman" pitchFamily="18" charset="0"/>
              </a:rPr>
              <a:t>≥6.0 in the Kamchatka region, is investigated.</a:t>
            </a:r>
            <a:endParaRPr lang="ru-RU" sz="1600" dirty="0" smtClean="0">
              <a:latin typeface="Times New Roman" pitchFamily="18" charset="0"/>
              <a:cs typeface="Times New Roman" pitchFamily="18" charset="0"/>
            </a:endParaRPr>
          </a:p>
          <a:p>
            <a:pPr indent="457200" algn="just">
              <a:spcAft>
                <a:spcPts val="600"/>
              </a:spcAft>
            </a:pPr>
            <a:r>
              <a:rPr lang="en-US" sz="1600" dirty="0" smtClean="0">
                <a:latin typeface="Times New Roman" pitchFamily="18" charset="0"/>
                <a:cs typeface="Times New Roman" pitchFamily="18" charset="0"/>
              </a:rPr>
              <a:t>This method is based on calculating the correlation coefficient between the values of the critical frequency </a:t>
            </a:r>
            <a:r>
              <a:rPr lang="en-US" sz="1600" i="1" dirty="0" smtClean="0">
                <a:latin typeface="Times New Roman" pitchFamily="18" charset="0"/>
                <a:cs typeface="Times New Roman" pitchFamily="18" charset="0"/>
              </a:rPr>
              <a:t>f</a:t>
            </a:r>
            <a:r>
              <a:rPr lang="en-US" sz="1600" dirty="0" smtClean="0">
                <a:latin typeface="Times New Roman" pitchFamily="18" charset="0"/>
                <a:cs typeface="Times New Roman" pitchFamily="18" charset="0"/>
              </a:rPr>
              <a:t>oF2 of two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stations, one of which is located inside the earthquake preparation zone, and the other is outside it. </a:t>
            </a:r>
            <a:endParaRPr lang="ru-RU" sz="1600" dirty="0" smtClean="0">
              <a:latin typeface="Times New Roman" pitchFamily="18" charset="0"/>
              <a:cs typeface="Times New Roman" pitchFamily="18" charset="0"/>
            </a:endParaRPr>
          </a:p>
          <a:p>
            <a:pPr indent="457200" algn="just"/>
            <a:r>
              <a:rPr lang="en-US" sz="1600" dirty="0" smtClean="0">
                <a:latin typeface="Times New Roman" pitchFamily="18" charset="0"/>
                <a:cs typeface="Times New Roman" pitchFamily="18" charset="0"/>
              </a:rPr>
              <a:t>If the observation points are located in similar geographic conditions, then they will also observe the same </a:t>
            </a:r>
            <a:r>
              <a:rPr lang="en-US" sz="1600" dirty="0" err="1" smtClean="0">
                <a:latin typeface="Times New Roman" pitchFamily="18" charset="0"/>
                <a:cs typeface="Times New Roman" pitchFamily="18" charset="0"/>
              </a:rPr>
              <a:t>ionospheric</a:t>
            </a:r>
            <a:r>
              <a:rPr lang="en-US" sz="1600" dirty="0" smtClean="0">
                <a:latin typeface="Times New Roman" pitchFamily="18" charset="0"/>
                <a:cs typeface="Times New Roman" pitchFamily="18" charset="0"/>
              </a:rPr>
              <a:t> variations in both calm and disturbed geomagnetic conditions, except for those points that are located in the seismically active zone. Local anomalies in the F2 layer accompanying the preparation of strong earthquakes should manifest themselves in a decrease in the mutual correlation of the critical frequencies </a:t>
            </a:r>
            <a:r>
              <a:rPr lang="en-US" sz="1600" i="1" dirty="0" smtClean="0">
                <a:latin typeface="Times New Roman" pitchFamily="18" charset="0"/>
                <a:cs typeface="Times New Roman" pitchFamily="18" charset="0"/>
              </a:rPr>
              <a:t>f</a:t>
            </a:r>
            <a:r>
              <a:rPr lang="en-US" sz="1600" dirty="0" smtClean="0">
                <a:latin typeface="Times New Roman" pitchFamily="18" charset="0"/>
                <a:cs typeface="Times New Roman" pitchFamily="18" charset="0"/>
              </a:rPr>
              <a:t>oF2 between stations located inside and outside the seismic zone. </a:t>
            </a:r>
            <a:endParaRPr lang="ru-RU" sz="1600" dirty="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725C68B6-61C2-468F-89AB-4B9F7531AA68}" type="slidenum">
              <a:rPr lang="ru-RU" smtClean="0"/>
              <a:pPr/>
              <a:t>2</a:t>
            </a:fld>
            <a:endParaRPr lang="ru-RU"/>
          </a:p>
        </p:txBody>
      </p:sp>
      <p:sp>
        <p:nvSpPr>
          <p:cNvPr id="1024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10241"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00034" y="3786190"/>
            <a:ext cx="2800001" cy="542858"/>
          </a:xfrm>
          <a:prstGeom prst="rect">
            <a:avLst/>
          </a:prstGeom>
          <a:noFill/>
        </p:spPr>
      </p:pic>
      <p:sp>
        <p:nvSpPr>
          <p:cNvPr id="1024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10243"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571472" y="4500570"/>
            <a:ext cx="985715" cy="500000"/>
          </a:xfrm>
          <a:prstGeom prst="rect">
            <a:avLst/>
          </a:prstGeom>
          <a:noFill/>
        </p:spPr>
      </p:pic>
      <p:sp>
        <p:nvSpPr>
          <p:cNvPr id="1024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10245"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000232" y="4500570"/>
            <a:ext cx="1642857" cy="500000"/>
          </a:xfrm>
          <a:prstGeom prst="rect">
            <a:avLst/>
          </a:prstGeom>
          <a:noFill/>
        </p:spPr>
      </p:pic>
      <p:sp>
        <p:nvSpPr>
          <p:cNvPr id="10248"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10247" name="Picture 7"/>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571472" y="5429264"/>
            <a:ext cx="1985715" cy="342857"/>
          </a:xfrm>
          <a:prstGeom prst="rect">
            <a:avLst/>
          </a:prstGeom>
          <a:noFill/>
        </p:spPr>
      </p:pic>
      <p:sp>
        <p:nvSpPr>
          <p:cNvPr id="10250"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10249" name="Picture 9"/>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3929058" y="4643446"/>
            <a:ext cx="571428" cy="257144"/>
          </a:xfrm>
          <a:prstGeom prst="rect">
            <a:avLst/>
          </a:prstGeom>
          <a:noFill/>
        </p:spPr>
      </p:pic>
      <p:sp>
        <p:nvSpPr>
          <p:cNvPr id="16" name="TextBox 15"/>
          <p:cNvSpPr txBox="1"/>
          <p:nvPr/>
        </p:nvSpPr>
        <p:spPr>
          <a:xfrm>
            <a:off x="3714744" y="3786190"/>
            <a:ext cx="4008918" cy="584775"/>
          </a:xfrm>
          <a:prstGeom prst="rect">
            <a:avLst/>
          </a:prstGeom>
          <a:noFill/>
        </p:spPr>
        <p:txBody>
          <a:bodyPr wrap="none" rtlCol="0">
            <a:spAutoFit/>
          </a:bodyPr>
          <a:lstStyle/>
          <a:p>
            <a:r>
              <a:rPr lang="en-US" sz="1600" dirty="0" smtClean="0">
                <a:latin typeface="Times New Roman" pitchFamily="18" charset="0"/>
                <a:cs typeface="Times New Roman" pitchFamily="18" charset="0"/>
              </a:rPr>
              <a:t>‒ correlation coefficient of critical frequencies</a:t>
            </a:r>
          </a:p>
          <a:p>
            <a:r>
              <a:rPr lang="en-US" sz="1600" dirty="0" smtClean="0">
                <a:latin typeface="Times New Roman" pitchFamily="18" charset="0"/>
                <a:cs typeface="Times New Roman" pitchFamily="18" charset="0"/>
              </a:rPr>
              <a:t> hourly values of both stations.</a:t>
            </a:r>
            <a:endParaRPr lang="ru-RU" sz="1600" dirty="0">
              <a:latin typeface="Times New Roman" pitchFamily="18" charset="0"/>
              <a:cs typeface="Times New Roman" pitchFamily="18" charset="0"/>
            </a:endParaRPr>
          </a:p>
        </p:txBody>
      </p:sp>
      <p:sp>
        <p:nvSpPr>
          <p:cNvPr id="10252"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10251" name="Picture 11"/>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571472" y="6072206"/>
            <a:ext cx="1942857" cy="342857"/>
          </a:xfrm>
          <a:prstGeom prst="rect">
            <a:avLst/>
          </a:prstGeom>
          <a:noFill/>
        </p:spPr>
      </p:pic>
      <p:sp>
        <p:nvSpPr>
          <p:cNvPr id="19" name="TextBox 18"/>
          <p:cNvSpPr txBox="1"/>
          <p:nvPr/>
        </p:nvSpPr>
        <p:spPr>
          <a:xfrm>
            <a:off x="3714744" y="5500702"/>
            <a:ext cx="5105372" cy="584775"/>
          </a:xfrm>
          <a:prstGeom prst="rect">
            <a:avLst/>
          </a:prstGeom>
          <a:noFill/>
        </p:spPr>
        <p:txBody>
          <a:bodyPr wrap="none" rtlCol="0">
            <a:spAutoFit/>
          </a:bodyPr>
          <a:lstStyle/>
          <a:p>
            <a:r>
              <a:rPr lang="en-US" sz="1600" dirty="0" smtClean="0">
                <a:latin typeface="Times New Roman" pitchFamily="18" charset="0"/>
                <a:cs typeface="Times New Roman" pitchFamily="18" charset="0"/>
              </a:rPr>
              <a:t>‒ maximum and minimum difference of critical frequencies</a:t>
            </a:r>
          </a:p>
          <a:p>
            <a:r>
              <a:rPr lang="en-US" sz="1600" dirty="0" smtClean="0">
                <a:latin typeface="Times New Roman" pitchFamily="18" charset="0"/>
                <a:cs typeface="Times New Roman" pitchFamily="18" charset="0"/>
              </a:rPr>
              <a:t>   hourly values of both stations.</a:t>
            </a:r>
            <a:endParaRPr lang="ru-RU" sz="16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1472" y="642918"/>
            <a:ext cx="7929618" cy="1554272"/>
          </a:xfrm>
          <a:prstGeom prst="rect">
            <a:avLst/>
          </a:prstGeom>
        </p:spPr>
        <p:txBody>
          <a:bodyPr wrap="square">
            <a:spAutoFit/>
          </a:bodyPr>
          <a:lstStyle/>
          <a:p>
            <a:pPr indent="457200">
              <a:spcAft>
                <a:spcPts val="600"/>
              </a:spcAft>
            </a:pPr>
            <a:r>
              <a:rPr lang="en-US" dirty="0" smtClean="0">
                <a:latin typeface="Times New Roman" pitchFamily="18" charset="0"/>
                <a:cs typeface="Times New Roman" pitchFamily="18" charset="0"/>
              </a:rPr>
              <a:t>The first station (“receiver-sensor”) PETROPAVLOVSK (PK553) is located on the Kamchatka Peninsula at the point with coordinates (52.97 ° N, 158.24 ° E). </a:t>
            </a:r>
          </a:p>
          <a:p>
            <a:pPr indent="457200">
              <a:spcAft>
                <a:spcPts val="600"/>
              </a:spcAft>
            </a:pPr>
            <a:r>
              <a:rPr lang="en-US" dirty="0" smtClean="0">
                <a:latin typeface="Times New Roman" pitchFamily="18" charset="0"/>
                <a:cs typeface="Times New Roman" pitchFamily="18" charset="0"/>
              </a:rPr>
              <a:t>The second station (“control receiver”) - EARECKSON (EA653) is located on the Aleutian Islands in point with coordinates (52.7 ° N, 185.9 E) </a:t>
            </a:r>
            <a:r>
              <a:rPr lang="ru-RU" sz="1600" dirty="0" smtClean="0"/>
              <a:t>(http://giro.uml.edu/didbase/scaled.php)</a:t>
            </a:r>
            <a:endParaRPr lang="ru-RU" sz="1600" dirty="0">
              <a:latin typeface="Times New Roman" pitchFamily="18" charset="0"/>
              <a:cs typeface="Times New Roman" pitchFamily="18" charset="0"/>
            </a:endParaRPr>
          </a:p>
        </p:txBody>
      </p:sp>
      <p:sp>
        <p:nvSpPr>
          <p:cNvPr id="18433" name="Rectangle 1"/>
          <p:cNvSpPr>
            <a:spLocks noChangeArrowheads="1"/>
          </p:cNvSpPr>
          <p:nvPr/>
        </p:nvSpPr>
        <p:spPr bwMode="auto">
          <a:xfrm>
            <a:off x="1571604" y="5643578"/>
            <a:ext cx="5143504"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Figure </a:t>
            </a:r>
            <a:r>
              <a:rPr kumimoji="0" lang="ru-RU"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a:t>
            </a:r>
            <a:r>
              <a:rPr lang="en-US" sz="1400" dirty="0" smtClean="0">
                <a:latin typeface="Times New Roman" pitchFamily="18" charset="0"/>
                <a:cs typeface="Times New Roman" pitchFamily="18" charset="0"/>
              </a:rPr>
              <a:t>Location of </a:t>
            </a:r>
            <a:r>
              <a:rPr lang="en-US" sz="1400" dirty="0" err="1" smtClean="0">
                <a:latin typeface="Times New Roman" pitchFamily="18" charset="0"/>
                <a:cs typeface="Times New Roman" pitchFamily="18" charset="0"/>
              </a:rPr>
              <a:t>ionospheric</a:t>
            </a:r>
            <a:r>
              <a:rPr lang="en-US" sz="1400" dirty="0" smtClean="0">
                <a:latin typeface="Times New Roman" pitchFamily="18" charset="0"/>
                <a:cs typeface="Times New Roman" pitchFamily="18" charset="0"/>
              </a:rPr>
              <a:t> stations PK553 and EA653.</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Номер слайда 4"/>
          <p:cNvSpPr>
            <a:spLocks noGrp="1"/>
          </p:cNvSpPr>
          <p:nvPr>
            <p:ph type="sldNum" sz="quarter" idx="12"/>
          </p:nvPr>
        </p:nvSpPr>
        <p:spPr/>
        <p:txBody>
          <a:bodyPr/>
          <a:lstStyle/>
          <a:p>
            <a:fld id="{725C68B6-61C2-468F-89AB-4B9F7531AA68}" type="slidenum">
              <a:rPr lang="ru-RU" smtClean="0"/>
              <a:pPr/>
              <a:t>3</a:t>
            </a:fld>
            <a:endParaRPr lang="ru-RU"/>
          </a:p>
        </p:txBody>
      </p:sp>
      <p:pic>
        <p:nvPicPr>
          <p:cNvPr id="8193" name="Picture 1" descr="D:\work77\EARECKSON foF2\map\map station 3.png"/>
          <p:cNvPicPr>
            <a:picLocks noChangeAspect="1" noChangeArrowheads="1"/>
          </p:cNvPicPr>
          <p:nvPr/>
        </p:nvPicPr>
        <p:blipFill>
          <a:blip r:embed="rId2"/>
          <a:srcRect/>
          <a:stretch>
            <a:fillRect/>
          </a:stretch>
        </p:blipFill>
        <p:spPr bwMode="auto">
          <a:xfrm>
            <a:off x="1643042" y="2357430"/>
            <a:ext cx="5848214" cy="3194178"/>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D:\work77\EARECKSON foF2\PK-EA\Для доклада 2\Весь период, R=500, M6, minMax, вр.окно=24, шаг=24\Corr. coeff., Min, Max, 2018.09.01-2021.04.30.png"/>
          <p:cNvPicPr>
            <a:picLocks noChangeAspect="1"/>
          </p:cNvPicPr>
          <p:nvPr/>
        </p:nvPicPr>
        <p:blipFill>
          <a:blip r:embed="rId2"/>
          <a:srcRect t="8909" r="2194" b="45657"/>
          <a:stretch>
            <a:fillRect/>
          </a:stretch>
        </p:blipFill>
        <p:spPr bwMode="auto">
          <a:xfrm>
            <a:off x="428596" y="571480"/>
            <a:ext cx="8246443" cy="1929431"/>
          </a:xfrm>
          <a:prstGeom prst="rect">
            <a:avLst/>
          </a:prstGeom>
          <a:noFill/>
          <a:ln w="9525">
            <a:noFill/>
            <a:miter lim="800000"/>
            <a:headEnd/>
            <a:tailEnd/>
          </a:ln>
        </p:spPr>
      </p:pic>
      <p:pic>
        <p:nvPicPr>
          <p:cNvPr id="5" name="Рисунок 4" descr="D:\work77\EARECKSON foF2\PK-EA\Для доклада 2\Весь период, R=500, M6, minMax, вр.окно=24, шаг=24\Corr. coeff., Min, Max, 2018.09.01-2021.04.30.png"/>
          <p:cNvPicPr>
            <a:picLocks noChangeAspect="1"/>
          </p:cNvPicPr>
          <p:nvPr/>
        </p:nvPicPr>
        <p:blipFill>
          <a:blip r:embed="rId2"/>
          <a:srcRect l="1716" t="56347" r="2415"/>
          <a:stretch>
            <a:fillRect/>
          </a:stretch>
        </p:blipFill>
        <p:spPr bwMode="auto">
          <a:xfrm>
            <a:off x="500034" y="3357562"/>
            <a:ext cx="8083126" cy="1853797"/>
          </a:xfrm>
          <a:prstGeom prst="rect">
            <a:avLst/>
          </a:prstGeom>
          <a:noFill/>
          <a:ln w="9525">
            <a:noFill/>
            <a:miter lim="800000"/>
            <a:headEnd/>
            <a:tailEnd/>
          </a:ln>
        </p:spPr>
      </p:pic>
      <p:sp>
        <p:nvSpPr>
          <p:cNvPr id="6" name="TextBox 5"/>
          <p:cNvSpPr txBox="1"/>
          <p:nvPr/>
        </p:nvSpPr>
        <p:spPr>
          <a:xfrm>
            <a:off x="285720" y="2500306"/>
            <a:ext cx="8643997" cy="461665"/>
          </a:xfrm>
          <a:prstGeom prst="rect">
            <a:avLst/>
          </a:prstGeom>
          <a:noFill/>
        </p:spPr>
        <p:txBody>
          <a:bodyPr wrap="square" rtlCol="0">
            <a:spAutoFit/>
          </a:bodyPr>
          <a:lstStyle/>
          <a:p>
            <a:r>
              <a:rPr lang="en-US" sz="1200" dirty="0" smtClean="0">
                <a:latin typeface="Times New Roman" pitchFamily="18" charset="0"/>
                <a:cs typeface="Times New Roman" pitchFamily="18" charset="0"/>
              </a:rPr>
              <a:t>Figure 1</a:t>
            </a:r>
            <a:r>
              <a:rPr lang="ru-RU"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Correlation coefficient for</a:t>
            </a:r>
            <a:r>
              <a:rPr lang="ru-RU"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PK</a:t>
            </a:r>
            <a:r>
              <a:rPr lang="ru-RU" sz="1200" dirty="0" smtClean="0">
                <a:latin typeface="Times New Roman" pitchFamily="18" charset="0"/>
                <a:cs typeface="Times New Roman" pitchFamily="18" charset="0"/>
              </a:rPr>
              <a:t>553 </a:t>
            </a:r>
            <a:r>
              <a:rPr lang="en-US" sz="1200" dirty="0" smtClean="0">
                <a:latin typeface="Times New Roman" pitchFamily="18" charset="0"/>
                <a:cs typeface="Times New Roman" pitchFamily="18" charset="0"/>
              </a:rPr>
              <a:t>and</a:t>
            </a:r>
            <a:r>
              <a:rPr lang="ru-RU"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EA</a:t>
            </a:r>
            <a:r>
              <a:rPr lang="ru-RU" sz="1200" dirty="0" smtClean="0">
                <a:latin typeface="Times New Roman" pitchFamily="18" charset="0"/>
                <a:cs typeface="Times New Roman" pitchFamily="18" charset="0"/>
              </a:rPr>
              <a:t>653</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ionospheric</a:t>
            </a:r>
            <a:r>
              <a:rPr lang="en-US" sz="1200" dirty="0" smtClean="0">
                <a:latin typeface="Times New Roman" pitchFamily="18" charset="0"/>
                <a:cs typeface="Times New Roman" pitchFamily="18" charset="0"/>
              </a:rPr>
              <a:t> stations</a:t>
            </a:r>
            <a:r>
              <a:rPr lang="ru-RU"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Red triangles indicate earthquakes with </a:t>
            </a:r>
            <a:r>
              <a:rPr lang="en-US" sz="1200" i="1" dirty="0" smtClean="0">
                <a:latin typeface="Times New Roman" pitchFamily="18" charset="0"/>
                <a:cs typeface="Times New Roman" pitchFamily="18" charset="0"/>
              </a:rPr>
              <a:t>M</a:t>
            </a:r>
            <a:r>
              <a:rPr lang="ru-RU" sz="1200" dirty="0" smtClean="0">
                <a:latin typeface="Times New Roman" pitchFamily="18" charset="0"/>
                <a:cs typeface="Times New Roman" pitchFamily="18" charset="0"/>
              </a:rPr>
              <a:t>≥6.0</a:t>
            </a:r>
            <a:r>
              <a:rPr lang="en-US" sz="1200" dirty="0" smtClean="0">
                <a:latin typeface="Times New Roman" pitchFamily="18" charset="0"/>
                <a:cs typeface="Times New Roman" pitchFamily="18" charset="0"/>
              </a:rPr>
              <a:t> that occurred at </a:t>
            </a:r>
            <a:r>
              <a:rPr lang="en-US" sz="1200" dirty="0" err="1" smtClean="0">
                <a:latin typeface="Times New Roman" pitchFamily="18" charset="0"/>
                <a:cs typeface="Times New Roman" pitchFamily="18" charset="0"/>
              </a:rPr>
              <a:t>epicentral</a:t>
            </a:r>
            <a:r>
              <a:rPr lang="en-US" sz="1200" dirty="0" smtClean="0">
                <a:latin typeface="Times New Roman" pitchFamily="18" charset="0"/>
                <a:cs typeface="Times New Roman" pitchFamily="18" charset="0"/>
              </a:rPr>
              <a:t> distances </a:t>
            </a:r>
            <a:r>
              <a:rPr lang="en-US" sz="1200" i="1" dirty="0" smtClean="0">
                <a:latin typeface="Times New Roman" pitchFamily="18" charset="0"/>
                <a:cs typeface="Times New Roman" pitchFamily="18" charset="0"/>
              </a:rPr>
              <a:t>R</a:t>
            </a:r>
            <a:r>
              <a:rPr lang="en-US" sz="1200" dirty="0" smtClean="0">
                <a:latin typeface="Times New Roman" pitchFamily="18" charset="0"/>
                <a:cs typeface="Times New Roman" pitchFamily="18" charset="0"/>
              </a:rPr>
              <a:t>≤500 km from the location of the PK553 </a:t>
            </a:r>
            <a:r>
              <a:rPr lang="en-US" sz="1200" dirty="0" err="1" smtClean="0">
                <a:latin typeface="Times New Roman" pitchFamily="18" charset="0"/>
                <a:cs typeface="Times New Roman" pitchFamily="18" charset="0"/>
              </a:rPr>
              <a:t>ionospheric</a:t>
            </a:r>
            <a:r>
              <a:rPr lang="en-US" sz="1200" dirty="0" smtClean="0">
                <a:latin typeface="Times New Roman" pitchFamily="18" charset="0"/>
                <a:cs typeface="Times New Roman" pitchFamily="18" charset="0"/>
              </a:rPr>
              <a:t> station</a:t>
            </a:r>
            <a:r>
              <a:rPr lang="ru-RU" sz="1200" dirty="0" smtClean="0">
                <a:latin typeface="Times New Roman" pitchFamily="18" charset="0"/>
                <a:cs typeface="Times New Roman" pitchFamily="18" charset="0"/>
              </a:rPr>
              <a:t>.</a:t>
            </a:r>
            <a:endParaRPr lang="ru-RU" sz="1200" dirty="0">
              <a:latin typeface="Times New Roman" pitchFamily="18" charset="0"/>
              <a:cs typeface="Times New Roman" pitchFamily="18" charset="0"/>
            </a:endParaRPr>
          </a:p>
        </p:txBody>
      </p:sp>
      <p:sp>
        <p:nvSpPr>
          <p:cNvPr id="9" name="TextBox 8"/>
          <p:cNvSpPr txBox="1"/>
          <p:nvPr/>
        </p:nvSpPr>
        <p:spPr>
          <a:xfrm>
            <a:off x="428596" y="5214950"/>
            <a:ext cx="8501122" cy="461665"/>
          </a:xfrm>
          <a:prstGeom prst="rect">
            <a:avLst/>
          </a:prstGeom>
          <a:noFill/>
        </p:spPr>
        <p:txBody>
          <a:bodyPr wrap="square" rtlCol="0">
            <a:spAutoFit/>
          </a:bodyPr>
          <a:lstStyle/>
          <a:p>
            <a:r>
              <a:rPr lang="en-US" sz="1200" dirty="0" smtClean="0">
                <a:latin typeface="Times New Roman" pitchFamily="18" charset="0"/>
                <a:cs typeface="Times New Roman" pitchFamily="18" charset="0"/>
              </a:rPr>
              <a:t>Figure 2</a:t>
            </a:r>
            <a:r>
              <a:rPr lang="ru-RU"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Coefficients </a:t>
            </a:r>
            <a:r>
              <a:rPr lang="en-US" sz="1200" i="1" dirty="0" smtClean="0">
                <a:latin typeface="Times New Roman" pitchFamily="18" charset="0"/>
                <a:cs typeface="Times New Roman" pitchFamily="18" charset="0"/>
              </a:rPr>
              <a:t>m</a:t>
            </a:r>
            <a:r>
              <a:rPr lang="en-US" sz="1200" dirty="0" smtClean="0">
                <a:latin typeface="Times New Roman" pitchFamily="18" charset="0"/>
                <a:cs typeface="Times New Roman" pitchFamily="18" charset="0"/>
              </a:rPr>
              <a:t> and</a:t>
            </a:r>
            <a:r>
              <a:rPr lang="ru-RU" sz="1200" dirty="0" smtClean="0">
                <a:latin typeface="Times New Roman" pitchFamily="18" charset="0"/>
                <a:cs typeface="Times New Roman" pitchFamily="18" charset="0"/>
              </a:rPr>
              <a:t> </a:t>
            </a:r>
            <a:r>
              <a:rPr lang="en-US" sz="1200" i="1" dirty="0" smtClean="0">
                <a:latin typeface="Times New Roman" pitchFamily="18" charset="0"/>
                <a:cs typeface="Times New Roman" pitchFamily="18" charset="0"/>
              </a:rPr>
              <a:t>M</a:t>
            </a:r>
            <a:r>
              <a:rPr lang="en-US" sz="1200" dirty="0" smtClean="0">
                <a:latin typeface="Times New Roman" pitchFamily="18" charset="0"/>
                <a:cs typeface="Times New Roman" pitchFamily="18" charset="0"/>
              </a:rPr>
              <a:t> for PK</a:t>
            </a:r>
            <a:r>
              <a:rPr lang="ru-RU" sz="1200" dirty="0" smtClean="0">
                <a:latin typeface="Times New Roman" pitchFamily="18" charset="0"/>
                <a:cs typeface="Times New Roman" pitchFamily="18" charset="0"/>
              </a:rPr>
              <a:t>553 </a:t>
            </a:r>
            <a:r>
              <a:rPr lang="en-US" sz="1200" dirty="0" smtClean="0">
                <a:latin typeface="Times New Roman" pitchFamily="18" charset="0"/>
                <a:cs typeface="Times New Roman" pitchFamily="18" charset="0"/>
              </a:rPr>
              <a:t>and</a:t>
            </a:r>
            <a:r>
              <a:rPr lang="ru-RU"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EA</a:t>
            </a:r>
            <a:r>
              <a:rPr lang="ru-RU" sz="1200" dirty="0" smtClean="0">
                <a:latin typeface="Times New Roman" pitchFamily="18" charset="0"/>
                <a:cs typeface="Times New Roman" pitchFamily="18" charset="0"/>
              </a:rPr>
              <a:t>653</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ionospheric</a:t>
            </a:r>
            <a:r>
              <a:rPr lang="en-US" sz="1200" dirty="0" smtClean="0">
                <a:latin typeface="Times New Roman" pitchFamily="18" charset="0"/>
                <a:cs typeface="Times New Roman" pitchFamily="18" charset="0"/>
              </a:rPr>
              <a:t> stations</a:t>
            </a:r>
            <a:r>
              <a:rPr lang="ru-RU"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Red triangles indicate earthquakes with </a:t>
            </a:r>
            <a:r>
              <a:rPr lang="en-US" sz="1200" i="1" dirty="0" smtClean="0">
                <a:latin typeface="Times New Roman" pitchFamily="18" charset="0"/>
                <a:cs typeface="Times New Roman" pitchFamily="18" charset="0"/>
              </a:rPr>
              <a:t>M</a:t>
            </a:r>
            <a:r>
              <a:rPr lang="ru-RU" sz="1200" dirty="0" smtClean="0">
                <a:latin typeface="Times New Roman" pitchFamily="18" charset="0"/>
                <a:cs typeface="Times New Roman" pitchFamily="18" charset="0"/>
              </a:rPr>
              <a:t>≥6.0</a:t>
            </a:r>
            <a:r>
              <a:rPr lang="en-US" sz="1200" dirty="0" smtClean="0">
                <a:latin typeface="Times New Roman" pitchFamily="18" charset="0"/>
                <a:cs typeface="Times New Roman" pitchFamily="18" charset="0"/>
              </a:rPr>
              <a:t> that occurred at </a:t>
            </a:r>
            <a:r>
              <a:rPr lang="en-US" sz="1200" dirty="0" err="1" smtClean="0">
                <a:latin typeface="Times New Roman" pitchFamily="18" charset="0"/>
                <a:cs typeface="Times New Roman" pitchFamily="18" charset="0"/>
              </a:rPr>
              <a:t>epicentral</a:t>
            </a:r>
            <a:r>
              <a:rPr lang="en-US" sz="1200" dirty="0" smtClean="0">
                <a:latin typeface="Times New Roman" pitchFamily="18" charset="0"/>
                <a:cs typeface="Times New Roman" pitchFamily="18" charset="0"/>
              </a:rPr>
              <a:t> distances </a:t>
            </a:r>
            <a:r>
              <a:rPr lang="en-US" sz="1200" i="1" dirty="0" smtClean="0">
                <a:latin typeface="Times New Roman" pitchFamily="18" charset="0"/>
                <a:cs typeface="Times New Roman" pitchFamily="18" charset="0"/>
              </a:rPr>
              <a:t>R</a:t>
            </a:r>
            <a:r>
              <a:rPr lang="en-US" sz="1200" dirty="0" smtClean="0">
                <a:latin typeface="Times New Roman" pitchFamily="18" charset="0"/>
                <a:cs typeface="Times New Roman" pitchFamily="18" charset="0"/>
              </a:rPr>
              <a:t>≤500 km from the location of the PK553 </a:t>
            </a:r>
            <a:r>
              <a:rPr lang="en-US" sz="1200" dirty="0" err="1" smtClean="0">
                <a:latin typeface="Times New Roman" pitchFamily="18" charset="0"/>
                <a:cs typeface="Times New Roman" pitchFamily="18" charset="0"/>
              </a:rPr>
              <a:t>ionospheric</a:t>
            </a:r>
            <a:r>
              <a:rPr lang="en-US" sz="1200" dirty="0" smtClean="0">
                <a:latin typeface="Times New Roman" pitchFamily="18" charset="0"/>
                <a:cs typeface="Times New Roman" pitchFamily="18" charset="0"/>
              </a:rPr>
              <a:t> station</a:t>
            </a:r>
            <a:r>
              <a:rPr lang="ru-RU" sz="1200" dirty="0" smtClean="0">
                <a:latin typeface="Times New Roman" pitchFamily="18" charset="0"/>
                <a:cs typeface="Times New Roman" pitchFamily="18" charset="0"/>
              </a:rPr>
              <a:t>.</a:t>
            </a:r>
            <a:endParaRPr lang="ru-RU" dirty="0"/>
          </a:p>
        </p:txBody>
      </p:sp>
      <p:sp>
        <p:nvSpPr>
          <p:cNvPr id="10" name="Номер слайда 9"/>
          <p:cNvSpPr>
            <a:spLocks noGrp="1"/>
          </p:cNvSpPr>
          <p:nvPr>
            <p:ph type="sldNum" sz="quarter" idx="12"/>
          </p:nvPr>
        </p:nvSpPr>
        <p:spPr/>
        <p:txBody>
          <a:bodyPr/>
          <a:lstStyle/>
          <a:p>
            <a:fld id="{725C68B6-61C2-468F-89AB-4B9F7531AA68}" type="slidenum">
              <a:rPr lang="ru-RU" smtClean="0"/>
              <a:pPr/>
              <a:t>4</a:t>
            </a:fld>
            <a:endParaRPr lang="ru-R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25C68B6-61C2-468F-89AB-4B9F7531AA68}" type="slidenum">
              <a:rPr lang="ru-RU" smtClean="0"/>
              <a:pPr/>
              <a:t>5</a:t>
            </a:fld>
            <a:endParaRPr lang="ru-RU"/>
          </a:p>
        </p:txBody>
      </p:sp>
      <p:pic>
        <p:nvPicPr>
          <p:cNvPr id="3" name="Рисунок 2" descr="D:\work77\EARECKSON foF2\PK-EA\Для доклада (USGS)\Весь период, R=500, M6, minMax, вр.окно=24, шаг=24\AutoCorr.coeff. foF2, 2018.09.01-2021.04.30.png"/>
          <p:cNvPicPr>
            <a:picLocks noChangeAspect="1"/>
          </p:cNvPicPr>
          <p:nvPr/>
        </p:nvPicPr>
        <p:blipFill>
          <a:blip r:embed="rId2"/>
          <a:srcRect t="9577" r="2448" b="45880"/>
          <a:stretch>
            <a:fillRect/>
          </a:stretch>
        </p:blipFill>
        <p:spPr bwMode="auto">
          <a:xfrm>
            <a:off x="214282" y="857232"/>
            <a:ext cx="8225027" cy="1891593"/>
          </a:xfrm>
          <a:prstGeom prst="rect">
            <a:avLst/>
          </a:prstGeom>
          <a:noFill/>
          <a:ln w="9525">
            <a:noFill/>
            <a:miter lim="800000"/>
            <a:headEnd/>
            <a:tailEnd/>
          </a:ln>
        </p:spPr>
      </p:pic>
      <p:sp>
        <p:nvSpPr>
          <p:cNvPr id="4" name="TextBox 3"/>
          <p:cNvSpPr txBox="1"/>
          <p:nvPr/>
        </p:nvSpPr>
        <p:spPr>
          <a:xfrm>
            <a:off x="285720" y="2857496"/>
            <a:ext cx="8643997" cy="461665"/>
          </a:xfrm>
          <a:prstGeom prst="rect">
            <a:avLst/>
          </a:prstGeom>
          <a:noFill/>
        </p:spPr>
        <p:txBody>
          <a:bodyPr wrap="square" rtlCol="0">
            <a:spAutoFit/>
          </a:bodyPr>
          <a:lstStyle/>
          <a:p>
            <a:r>
              <a:rPr lang="en-US" sz="1200" dirty="0" smtClean="0">
                <a:latin typeface="Times New Roman" pitchFamily="18" charset="0"/>
                <a:cs typeface="Times New Roman" pitchFamily="18" charset="0"/>
              </a:rPr>
              <a:t>Figure </a:t>
            </a:r>
            <a:r>
              <a:rPr lang="ru-RU"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Autocorrelation coefficient for</a:t>
            </a:r>
            <a:r>
              <a:rPr lang="ru-RU"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PK</a:t>
            </a:r>
            <a:r>
              <a:rPr lang="ru-RU" sz="1200" dirty="0" smtClean="0">
                <a:latin typeface="Times New Roman" pitchFamily="18" charset="0"/>
                <a:cs typeface="Times New Roman" pitchFamily="18" charset="0"/>
              </a:rPr>
              <a:t>553</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ionospheric</a:t>
            </a:r>
            <a:r>
              <a:rPr lang="en-US" sz="1200" dirty="0" smtClean="0">
                <a:latin typeface="Times New Roman" pitchFamily="18" charset="0"/>
                <a:cs typeface="Times New Roman" pitchFamily="18" charset="0"/>
              </a:rPr>
              <a:t> station</a:t>
            </a:r>
            <a:r>
              <a:rPr lang="ru-RU"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Red triangles indicate earthquakes with </a:t>
            </a:r>
            <a:r>
              <a:rPr lang="en-US" sz="1200" i="1" dirty="0" smtClean="0">
                <a:latin typeface="Times New Roman" pitchFamily="18" charset="0"/>
                <a:cs typeface="Times New Roman" pitchFamily="18" charset="0"/>
              </a:rPr>
              <a:t>M</a:t>
            </a:r>
            <a:r>
              <a:rPr lang="ru-RU" sz="1200" dirty="0" smtClean="0">
                <a:latin typeface="Times New Roman" pitchFamily="18" charset="0"/>
                <a:cs typeface="Times New Roman" pitchFamily="18" charset="0"/>
              </a:rPr>
              <a:t>≥6.0</a:t>
            </a:r>
            <a:r>
              <a:rPr lang="en-US" sz="1200" dirty="0" smtClean="0">
                <a:latin typeface="Times New Roman" pitchFamily="18" charset="0"/>
                <a:cs typeface="Times New Roman" pitchFamily="18" charset="0"/>
              </a:rPr>
              <a:t> that occurred at </a:t>
            </a:r>
            <a:r>
              <a:rPr lang="en-US" sz="1200" dirty="0" err="1" smtClean="0">
                <a:latin typeface="Times New Roman" pitchFamily="18" charset="0"/>
                <a:cs typeface="Times New Roman" pitchFamily="18" charset="0"/>
              </a:rPr>
              <a:t>epicentral</a:t>
            </a:r>
            <a:r>
              <a:rPr lang="en-US" sz="1200" dirty="0" smtClean="0">
                <a:latin typeface="Times New Roman" pitchFamily="18" charset="0"/>
                <a:cs typeface="Times New Roman" pitchFamily="18" charset="0"/>
              </a:rPr>
              <a:t> distances </a:t>
            </a:r>
            <a:r>
              <a:rPr lang="en-US" sz="1200" i="1" dirty="0" smtClean="0">
                <a:latin typeface="Times New Roman" pitchFamily="18" charset="0"/>
                <a:cs typeface="Times New Roman" pitchFamily="18" charset="0"/>
              </a:rPr>
              <a:t>R</a:t>
            </a:r>
            <a:r>
              <a:rPr lang="en-US" sz="1200" dirty="0" smtClean="0">
                <a:latin typeface="Times New Roman" pitchFamily="18" charset="0"/>
                <a:cs typeface="Times New Roman" pitchFamily="18" charset="0"/>
              </a:rPr>
              <a:t>≤500 km from the location of the PK553 </a:t>
            </a:r>
            <a:r>
              <a:rPr lang="en-US" sz="1200" dirty="0" err="1" smtClean="0">
                <a:latin typeface="Times New Roman" pitchFamily="18" charset="0"/>
                <a:cs typeface="Times New Roman" pitchFamily="18" charset="0"/>
              </a:rPr>
              <a:t>ionospheric</a:t>
            </a:r>
            <a:r>
              <a:rPr lang="en-US" sz="1200" dirty="0" smtClean="0">
                <a:latin typeface="Times New Roman" pitchFamily="18" charset="0"/>
                <a:cs typeface="Times New Roman" pitchFamily="18" charset="0"/>
              </a:rPr>
              <a:t> station</a:t>
            </a:r>
            <a:r>
              <a:rPr lang="ru-RU" sz="1200" dirty="0" smtClean="0">
                <a:latin typeface="Times New Roman" pitchFamily="18" charset="0"/>
                <a:cs typeface="Times New Roman" pitchFamily="18" charset="0"/>
              </a:rPr>
              <a:t>.</a:t>
            </a:r>
            <a:endParaRPr lang="ru-RU" sz="1200" dirty="0">
              <a:latin typeface="Times New Roman" pitchFamily="18" charset="0"/>
              <a:cs typeface="Times New Roman" pitchFamily="18" charset="0"/>
            </a:endParaRPr>
          </a:p>
        </p:txBody>
      </p:sp>
      <p:pic>
        <p:nvPicPr>
          <p:cNvPr id="5" name="Рисунок 4" descr="D:\work77\EARECKSON foF2\PK-EA\Для доклада (USGS)\Весь период, R=500, M6, minMax, вр.окно=24, шаг=24\AutoCorr.coeff. foF2, 2018.09.01-2021.04.30.png"/>
          <p:cNvPicPr>
            <a:picLocks noChangeAspect="1"/>
          </p:cNvPicPr>
          <p:nvPr/>
        </p:nvPicPr>
        <p:blipFill>
          <a:blip r:embed="rId2"/>
          <a:srcRect t="55679" r="2418"/>
          <a:stretch>
            <a:fillRect/>
          </a:stretch>
        </p:blipFill>
        <p:spPr bwMode="auto">
          <a:xfrm>
            <a:off x="357158" y="3786190"/>
            <a:ext cx="8227557" cy="1882165"/>
          </a:xfrm>
          <a:prstGeom prst="rect">
            <a:avLst/>
          </a:prstGeom>
          <a:noFill/>
          <a:ln w="9525">
            <a:noFill/>
            <a:miter lim="800000"/>
            <a:headEnd/>
            <a:tailEnd/>
          </a:ln>
        </p:spPr>
      </p:pic>
      <p:sp>
        <p:nvSpPr>
          <p:cNvPr id="6" name="TextBox 5"/>
          <p:cNvSpPr txBox="1"/>
          <p:nvPr/>
        </p:nvSpPr>
        <p:spPr>
          <a:xfrm>
            <a:off x="357158" y="5643578"/>
            <a:ext cx="8501121" cy="461665"/>
          </a:xfrm>
          <a:prstGeom prst="rect">
            <a:avLst/>
          </a:prstGeom>
          <a:noFill/>
        </p:spPr>
        <p:txBody>
          <a:bodyPr wrap="square" rtlCol="0">
            <a:spAutoFit/>
          </a:bodyPr>
          <a:lstStyle/>
          <a:p>
            <a:r>
              <a:rPr lang="en-US" sz="1200" dirty="0" smtClean="0">
                <a:latin typeface="Times New Roman" pitchFamily="18" charset="0"/>
                <a:cs typeface="Times New Roman" pitchFamily="18" charset="0"/>
              </a:rPr>
              <a:t>Figure </a:t>
            </a:r>
            <a:r>
              <a:rPr lang="ru-RU"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Autocorrelation coefficient for EA</a:t>
            </a:r>
            <a:r>
              <a:rPr lang="ru-RU" sz="1200" dirty="0" smtClean="0">
                <a:latin typeface="Times New Roman" pitchFamily="18" charset="0"/>
                <a:cs typeface="Times New Roman" pitchFamily="18" charset="0"/>
              </a:rPr>
              <a:t>653</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ionospheric</a:t>
            </a:r>
            <a:r>
              <a:rPr lang="en-US" sz="1200" dirty="0" smtClean="0">
                <a:latin typeface="Times New Roman" pitchFamily="18" charset="0"/>
                <a:cs typeface="Times New Roman" pitchFamily="18" charset="0"/>
              </a:rPr>
              <a:t> station</a:t>
            </a:r>
            <a:r>
              <a:rPr lang="ru-RU" sz="1200" dirty="0" smtClean="0">
                <a:latin typeface="Times New Roman" pitchFamily="18" charset="0"/>
                <a:cs typeface="Times New Roman" pitchFamily="18" charset="0"/>
              </a:rPr>
              <a:t>.</a:t>
            </a:r>
            <a:r>
              <a:rPr lang="en-US" sz="1200" dirty="0" smtClean="0">
                <a:latin typeface="Times New Roman" pitchFamily="18" charset="0"/>
                <a:cs typeface="Times New Roman" pitchFamily="18" charset="0"/>
              </a:rPr>
              <a:t> Red triangles indicate earthquakes with </a:t>
            </a:r>
            <a:r>
              <a:rPr lang="en-US" sz="1200" i="1" dirty="0" smtClean="0">
                <a:latin typeface="Times New Roman" pitchFamily="18" charset="0"/>
                <a:cs typeface="Times New Roman" pitchFamily="18" charset="0"/>
              </a:rPr>
              <a:t>M</a:t>
            </a:r>
            <a:r>
              <a:rPr lang="ru-RU" sz="1200" dirty="0" smtClean="0">
                <a:latin typeface="Times New Roman" pitchFamily="18" charset="0"/>
                <a:cs typeface="Times New Roman" pitchFamily="18" charset="0"/>
              </a:rPr>
              <a:t>≥6.0</a:t>
            </a:r>
            <a:r>
              <a:rPr lang="en-US" sz="1200" dirty="0" smtClean="0">
                <a:latin typeface="Times New Roman" pitchFamily="18" charset="0"/>
                <a:cs typeface="Times New Roman" pitchFamily="18" charset="0"/>
              </a:rPr>
              <a:t> that occurred at </a:t>
            </a:r>
            <a:r>
              <a:rPr lang="en-US" sz="1200" dirty="0" err="1" smtClean="0">
                <a:latin typeface="Times New Roman" pitchFamily="18" charset="0"/>
                <a:cs typeface="Times New Roman" pitchFamily="18" charset="0"/>
              </a:rPr>
              <a:t>epicentral</a:t>
            </a:r>
            <a:r>
              <a:rPr lang="en-US" sz="1200" dirty="0" smtClean="0">
                <a:latin typeface="Times New Roman" pitchFamily="18" charset="0"/>
                <a:cs typeface="Times New Roman" pitchFamily="18" charset="0"/>
              </a:rPr>
              <a:t> distances </a:t>
            </a:r>
            <a:r>
              <a:rPr lang="en-US" sz="1200" i="1" dirty="0" smtClean="0">
                <a:latin typeface="Times New Roman" pitchFamily="18" charset="0"/>
                <a:cs typeface="Times New Roman" pitchFamily="18" charset="0"/>
              </a:rPr>
              <a:t>R</a:t>
            </a:r>
            <a:r>
              <a:rPr lang="en-US" sz="1200" dirty="0" smtClean="0">
                <a:latin typeface="Times New Roman" pitchFamily="18" charset="0"/>
                <a:cs typeface="Times New Roman" pitchFamily="18" charset="0"/>
              </a:rPr>
              <a:t>≤500 km from the location of the EA</a:t>
            </a:r>
            <a:r>
              <a:rPr lang="ru-RU" sz="1200" dirty="0" smtClean="0">
                <a:latin typeface="Times New Roman" pitchFamily="18" charset="0"/>
                <a:cs typeface="Times New Roman" pitchFamily="18" charset="0"/>
              </a:rPr>
              <a:t>653.</a:t>
            </a:r>
            <a:r>
              <a:rPr lang="en-US" sz="1200" dirty="0" err="1" smtClean="0">
                <a:latin typeface="Times New Roman" pitchFamily="18" charset="0"/>
                <a:cs typeface="Times New Roman" pitchFamily="18" charset="0"/>
              </a:rPr>
              <a:t>ionospheric</a:t>
            </a:r>
            <a:r>
              <a:rPr lang="en-US" sz="1200" dirty="0" smtClean="0">
                <a:latin typeface="Times New Roman" pitchFamily="18" charset="0"/>
                <a:cs typeface="Times New Roman" pitchFamily="18" charset="0"/>
              </a:rPr>
              <a:t> station</a:t>
            </a:r>
            <a:r>
              <a:rPr lang="ru-RU" sz="1200" dirty="0" smtClean="0">
                <a:latin typeface="Times New Roman" pitchFamily="18" charset="0"/>
                <a:cs typeface="Times New Roman" pitchFamily="18" charset="0"/>
              </a:rPr>
              <a:t>.</a:t>
            </a:r>
            <a:endParaRPr lang="ru-RU"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285720" y="142852"/>
            <a:ext cx="5088509"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Table</a:t>
            </a:r>
            <a:r>
              <a:rPr kumimoji="0" lang="ru-RU"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1. </a:t>
            </a:r>
            <a:r>
              <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List of Kamchatka with magnitude</a:t>
            </a:r>
            <a:r>
              <a:rPr kumimoji="0" lang="ru-RU"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4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t>
            </a:r>
            <a:r>
              <a:rPr kumimoji="0" lang="ru-RU"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≥6.0</a:t>
            </a:r>
            <a:r>
              <a:rPr kumimoji="0" lang="en-US"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(USGS)</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3" name="Таблица 2"/>
          <p:cNvGraphicFramePr>
            <a:graphicFrameLocks noGrp="1"/>
          </p:cNvGraphicFramePr>
          <p:nvPr/>
        </p:nvGraphicFramePr>
        <p:xfrm>
          <a:off x="857224" y="500042"/>
          <a:ext cx="5707750" cy="2208276"/>
        </p:xfrm>
        <a:graphic>
          <a:graphicData uri="http://schemas.openxmlformats.org/drawingml/2006/table">
            <a:tbl>
              <a:tblPr/>
              <a:tblGrid>
                <a:gridCol w="1653223"/>
                <a:gridCol w="834888"/>
                <a:gridCol w="781694"/>
                <a:gridCol w="641042"/>
                <a:gridCol w="647354"/>
                <a:gridCol w="1149549"/>
              </a:tblGrid>
              <a:tr h="0">
                <a:tc>
                  <a:txBody>
                    <a:bodyPr/>
                    <a:lstStyle/>
                    <a:p>
                      <a:pPr algn="ctr">
                        <a:lnSpc>
                          <a:spcPct val="115000"/>
                        </a:lnSpc>
                        <a:spcAft>
                          <a:spcPts val="0"/>
                        </a:spcAft>
                      </a:pPr>
                      <a:r>
                        <a:rPr lang="en-US" sz="1400" dirty="0" smtClean="0">
                          <a:latin typeface="Times New Roman"/>
                          <a:ea typeface="Times New Roman"/>
                          <a:cs typeface="Times New Roman"/>
                        </a:rPr>
                        <a:t>Date EQ</a:t>
                      </a:r>
                      <a:endParaRPr lang="ru-RU" sz="14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dirty="0" err="1">
                          <a:latin typeface="Times New Roman"/>
                          <a:ea typeface="Times New Roman"/>
                          <a:cs typeface="Times New Roman"/>
                        </a:rPr>
                        <a:t>φ, </a:t>
                      </a:r>
                      <a:r>
                        <a:rPr lang="ru-RU" sz="1400" dirty="0">
                          <a:latin typeface="Times New Roman"/>
                          <a:ea typeface="Times New Roman"/>
                          <a:cs typeface="Times New Roman"/>
                        </a:rPr>
                        <a:t>° </a:t>
                      </a:r>
                      <a:r>
                        <a:rPr lang="en-US" sz="1400" dirty="0" smtClean="0">
                          <a:latin typeface="Times New Roman"/>
                          <a:ea typeface="Times New Roman"/>
                          <a:cs typeface="Times New Roman"/>
                        </a:rPr>
                        <a:t>N</a:t>
                      </a:r>
                      <a:endParaRPr lang="ru-RU" sz="14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dirty="0" err="1">
                          <a:latin typeface="Times New Roman"/>
                          <a:ea typeface="Times New Roman"/>
                          <a:cs typeface="Times New Roman"/>
                        </a:rPr>
                        <a:t>λ, </a:t>
                      </a:r>
                      <a:r>
                        <a:rPr lang="ru-RU" sz="1400" dirty="0">
                          <a:latin typeface="Times New Roman"/>
                          <a:ea typeface="Times New Roman"/>
                          <a:cs typeface="Times New Roman"/>
                        </a:rPr>
                        <a:t>° </a:t>
                      </a:r>
                      <a:r>
                        <a:rPr lang="en-US" sz="1400" dirty="0" smtClean="0">
                          <a:latin typeface="Times New Roman"/>
                          <a:ea typeface="Times New Roman"/>
                          <a:cs typeface="Times New Roman"/>
                        </a:rPr>
                        <a:t>E</a:t>
                      </a:r>
                      <a:endParaRPr lang="ru-RU" sz="14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400" i="1" dirty="0">
                          <a:latin typeface="Times New Roman"/>
                          <a:ea typeface="Times New Roman"/>
                          <a:cs typeface="Times New Roman"/>
                        </a:rPr>
                        <a:t>h</a:t>
                      </a:r>
                      <a:r>
                        <a:rPr lang="ru-RU" sz="1400" dirty="0">
                          <a:latin typeface="Times New Roman"/>
                          <a:ea typeface="Times New Roman"/>
                          <a:cs typeface="Times New Roman"/>
                        </a:rPr>
                        <a:t>, </a:t>
                      </a:r>
                      <a:r>
                        <a:rPr lang="en-US" sz="1400" dirty="0" smtClean="0">
                          <a:latin typeface="Times New Roman"/>
                          <a:ea typeface="Times New Roman"/>
                          <a:cs typeface="Times New Roman"/>
                        </a:rPr>
                        <a:t>km</a:t>
                      </a:r>
                      <a:endParaRPr lang="ru-RU" sz="14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400" i="1" dirty="0">
                          <a:latin typeface="Times New Roman"/>
                          <a:ea typeface="Times New Roman"/>
                          <a:cs typeface="Times New Roman"/>
                        </a:rPr>
                        <a:t>R</a:t>
                      </a:r>
                      <a:r>
                        <a:rPr lang="ru-RU" sz="1400" dirty="0">
                          <a:latin typeface="Times New Roman"/>
                          <a:ea typeface="Times New Roman"/>
                          <a:cs typeface="Times New Roman"/>
                        </a:rPr>
                        <a:t>, </a:t>
                      </a:r>
                      <a:r>
                        <a:rPr lang="en-US" sz="1400" dirty="0" smtClean="0">
                          <a:latin typeface="Times New Roman"/>
                          <a:ea typeface="Times New Roman"/>
                          <a:cs typeface="Times New Roman"/>
                        </a:rPr>
                        <a:t>km</a:t>
                      </a:r>
                      <a:endParaRPr lang="ru-RU" sz="14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400" i="1" dirty="0" smtClean="0">
                          <a:latin typeface="Times New Roman"/>
                          <a:ea typeface="Times New Roman"/>
                          <a:cs typeface="Times New Roman"/>
                        </a:rPr>
                        <a:t>M</a:t>
                      </a:r>
                      <a:endParaRPr lang="ru-RU" sz="1400" i="1"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ru-RU" sz="1400">
                          <a:latin typeface="Times New Roman"/>
                          <a:ea typeface="Times New Roman"/>
                          <a:cs typeface="Times New Roman"/>
                        </a:rPr>
                        <a:t>09.10.2018 07:45:11</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dirty="0">
                          <a:latin typeface="Times New Roman"/>
                          <a:ea typeface="Times New Roman"/>
                          <a:cs typeface="Times New Roman"/>
                        </a:rPr>
                        <a:t>49.39</a:t>
                      </a:r>
                      <a:endParaRPr lang="ru-RU" sz="14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dirty="0">
                          <a:latin typeface="Times New Roman"/>
                          <a:ea typeface="Times New Roman"/>
                          <a:cs typeface="Times New Roman"/>
                        </a:rPr>
                        <a:t>156.24</a:t>
                      </a:r>
                      <a:endParaRPr lang="ru-RU" sz="14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19</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dirty="0">
                          <a:latin typeface="Times New Roman"/>
                          <a:ea typeface="Times New Roman"/>
                          <a:cs typeface="Times New Roman"/>
                        </a:rPr>
                        <a:t>421</a:t>
                      </a:r>
                      <a:endParaRPr lang="ru-RU" sz="14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6.1</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ru-RU" sz="1400">
                          <a:latin typeface="Times New Roman"/>
                          <a:ea typeface="Times New Roman"/>
                          <a:cs typeface="Times New Roman"/>
                        </a:rPr>
                        <a:t>10.10.2018 23:16:02</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49.29</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156.29</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dirty="0">
                          <a:latin typeface="Times New Roman"/>
                          <a:ea typeface="Times New Roman"/>
                          <a:cs typeface="Times New Roman"/>
                        </a:rPr>
                        <a:t>20</a:t>
                      </a:r>
                      <a:endParaRPr lang="ru-RU" sz="14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dirty="0">
                          <a:latin typeface="Times New Roman"/>
                          <a:ea typeface="Times New Roman"/>
                          <a:cs typeface="Times New Roman"/>
                        </a:rPr>
                        <a:t>431</a:t>
                      </a:r>
                      <a:endParaRPr lang="ru-RU" sz="14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6.5</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ru-RU" sz="1400">
                          <a:latin typeface="Times New Roman"/>
                          <a:ea typeface="Times New Roman"/>
                          <a:cs typeface="Times New Roman"/>
                        </a:rPr>
                        <a:t>14.11.2018 21:21:50</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dirty="0">
                          <a:latin typeface="Times New Roman"/>
                          <a:ea typeface="Times New Roman"/>
                          <a:cs typeface="Times New Roman"/>
                        </a:rPr>
                        <a:t>55.64</a:t>
                      </a:r>
                      <a:endParaRPr lang="ru-RU" sz="14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161.99</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49</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384</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dirty="0">
                          <a:latin typeface="Times New Roman"/>
                          <a:ea typeface="Times New Roman"/>
                          <a:cs typeface="Times New Roman"/>
                        </a:rPr>
                        <a:t>6.1</a:t>
                      </a:r>
                      <a:endParaRPr lang="ru-RU" sz="14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ru-RU" sz="1400">
                          <a:latin typeface="Times New Roman"/>
                          <a:ea typeface="Times New Roman"/>
                          <a:cs typeface="Times New Roman"/>
                        </a:rPr>
                        <a:t>20.12.2018 17:01:55</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55.09</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164.69</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16.56</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483</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7.3</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ru-RU" sz="1400">
                          <a:latin typeface="Times New Roman"/>
                          <a:ea typeface="Times New Roman"/>
                          <a:cs typeface="Times New Roman"/>
                        </a:rPr>
                        <a:t>24.12.2018 12:41:19</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55.34</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164.50</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10</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485</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dirty="0">
                          <a:latin typeface="Times New Roman"/>
                          <a:ea typeface="Times New Roman"/>
                          <a:cs typeface="Times New Roman"/>
                        </a:rPr>
                        <a:t>6.1</a:t>
                      </a:r>
                      <a:endParaRPr lang="ru-RU" sz="14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ru-RU" sz="1400">
                          <a:latin typeface="Times New Roman"/>
                          <a:ea typeface="Times New Roman"/>
                          <a:cs typeface="Times New Roman"/>
                        </a:rPr>
                        <a:t>28.03.2019 22:06:49</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50.49</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159.94</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9</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299</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dirty="0">
                          <a:latin typeface="Times New Roman"/>
                          <a:ea typeface="Times New Roman"/>
                          <a:cs typeface="Times New Roman"/>
                        </a:rPr>
                        <a:t>6.2</a:t>
                      </a:r>
                      <a:endParaRPr lang="ru-RU" sz="14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ru-RU" sz="1400">
                          <a:latin typeface="Times New Roman"/>
                          <a:ea typeface="Times New Roman"/>
                          <a:cs typeface="Times New Roman"/>
                        </a:rPr>
                        <a:t>25.03.2020 02:49:21</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48.96</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157.69</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57.8</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447</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dirty="0">
                          <a:latin typeface="Times New Roman"/>
                          <a:ea typeface="Times New Roman"/>
                          <a:cs typeface="Times New Roman"/>
                        </a:rPr>
                        <a:t>7.5</a:t>
                      </a:r>
                      <a:endParaRPr lang="ru-RU" sz="14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15000"/>
                        </a:lnSpc>
                        <a:spcAft>
                          <a:spcPts val="0"/>
                        </a:spcAft>
                      </a:pPr>
                      <a:r>
                        <a:rPr lang="ru-RU" sz="1400">
                          <a:latin typeface="Times New Roman"/>
                          <a:ea typeface="Times New Roman"/>
                          <a:cs typeface="Times New Roman"/>
                        </a:rPr>
                        <a:t>16.03.2021 18:38:21</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54.73</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163.18</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13.23</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a:latin typeface="Times New Roman"/>
                          <a:ea typeface="Times New Roman"/>
                          <a:cs typeface="Times New Roman"/>
                        </a:rPr>
                        <a:t>378</a:t>
                      </a:r>
                      <a:endParaRPr lang="ru-RU" sz="140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400" dirty="0">
                          <a:latin typeface="Times New Roman"/>
                          <a:ea typeface="Times New Roman"/>
                          <a:cs typeface="Times New Roman"/>
                        </a:rPr>
                        <a:t>6.6</a:t>
                      </a:r>
                      <a:endParaRPr lang="ru-RU" sz="1400" dirty="0">
                        <a:latin typeface="Calibri"/>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Номер слайда 3"/>
          <p:cNvSpPr>
            <a:spLocks noGrp="1"/>
          </p:cNvSpPr>
          <p:nvPr>
            <p:ph type="sldNum" sz="quarter" idx="12"/>
          </p:nvPr>
        </p:nvSpPr>
        <p:spPr/>
        <p:txBody>
          <a:bodyPr/>
          <a:lstStyle/>
          <a:p>
            <a:fld id="{725C68B6-61C2-468F-89AB-4B9F7531AA68}" type="slidenum">
              <a:rPr lang="ru-RU" smtClean="0"/>
              <a:pPr/>
              <a:t>6</a:t>
            </a:fld>
            <a:endParaRPr lang="ru-RU"/>
          </a:p>
        </p:txBody>
      </p:sp>
      <p:pic>
        <p:nvPicPr>
          <p:cNvPr id="1026" name="Picture 2" descr="D:\work77\EARECKSON foF2\PK-EA\Для доклада (USGS)\kam Eq.png"/>
          <p:cNvPicPr>
            <a:picLocks noChangeAspect="1" noChangeArrowheads="1"/>
          </p:cNvPicPr>
          <p:nvPr/>
        </p:nvPicPr>
        <p:blipFill>
          <a:blip r:embed="rId2"/>
          <a:srcRect/>
          <a:stretch>
            <a:fillRect/>
          </a:stretch>
        </p:blipFill>
        <p:spPr bwMode="auto">
          <a:xfrm>
            <a:off x="2714612" y="2857496"/>
            <a:ext cx="3166552" cy="3258005"/>
          </a:xfrm>
          <a:prstGeom prst="rect">
            <a:avLst/>
          </a:prstGeom>
          <a:noFill/>
        </p:spPr>
      </p:pic>
      <p:sp>
        <p:nvSpPr>
          <p:cNvPr id="6" name="TextBox 5"/>
          <p:cNvSpPr txBox="1"/>
          <p:nvPr/>
        </p:nvSpPr>
        <p:spPr>
          <a:xfrm>
            <a:off x="857224" y="6072206"/>
            <a:ext cx="4958409" cy="338554"/>
          </a:xfrm>
          <a:prstGeom prst="rect">
            <a:avLst/>
          </a:prstGeom>
          <a:noFill/>
        </p:spPr>
        <p:txBody>
          <a:bodyPr wrap="none" rtlCol="0">
            <a:spAutoFit/>
          </a:bodyPr>
          <a:lstStyle/>
          <a:p>
            <a:r>
              <a:rPr lang="en-US" sz="1600" dirty="0" smtClean="0">
                <a:latin typeface="Times New Roman" pitchFamily="18" charset="0"/>
                <a:cs typeface="Times New Roman" pitchFamily="18" charset="0"/>
              </a:rPr>
              <a:t>Figure 3</a:t>
            </a:r>
            <a:r>
              <a:rPr lang="ru-RU" sz="1600" dirty="0" smtClean="0">
                <a:latin typeface="Times New Roman" pitchFamily="18" charset="0"/>
                <a:cs typeface="Times New Roman" pitchFamily="18" charset="0"/>
              </a:rPr>
              <a:t>. </a:t>
            </a:r>
            <a:r>
              <a:rPr lang="en-US" sz="1600" dirty="0" smtClean="0">
                <a:latin typeface="Times New Roman" pitchFamily="18" charset="0"/>
                <a:cs typeface="Times New Roman" pitchFamily="18" charset="0"/>
              </a:rPr>
              <a:t>Epicenters positions of earthquakes with</a:t>
            </a:r>
            <a:r>
              <a:rPr lang="ru-RU" sz="1600" dirty="0" smtClean="0">
                <a:latin typeface="Times New Roman" pitchFamily="18" charset="0"/>
                <a:ea typeface="Times New Roman" pitchFamily="18" charset="0"/>
                <a:cs typeface="Times New Roman" pitchFamily="18" charset="0"/>
              </a:rPr>
              <a:t> </a:t>
            </a:r>
            <a:r>
              <a:rPr lang="en-US" sz="1600" i="1" dirty="0" smtClean="0">
                <a:latin typeface="Times New Roman" pitchFamily="18" charset="0"/>
                <a:ea typeface="Times New Roman" pitchFamily="18" charset="0"/>
                <a:cs typeface="Times New Roman" pitchFamily="18" charset="0"/>
              </a:rPr>
              <a:t>M</a:t>
            </a:r>
            <a:r>
              <a:rPr lang="ru-RU" sz="1600" dirty="0" smtClean="0">
                <a:latin typeface="Times New Roman" pitchFamily="18" charset="0"/>
                <a:ea typeface="Times New Roman" pitchFamily="18" charset="0"/>
                <a:cs typeface="Times New Roman" pitchFamily="18" charset="0"/>
              </a:rPr>
              <a:t>≥6.0</a:t>
            </a:r>
            <a:r>
              <a:rPr lang="en-US" sz="1600" dirty="0" smtClean="0">
                <a:latin typeface="Times New Roman" pitchFamily="18" charset="0"/>
                <a:ea typeface="Times New Roman" pitchFamily="18" charset="0"/>
                <a:cs typeface="Times New Roman" pitchFamily="18" charset="0"/>
              </a:rPr>
              <a:t> </a:t>
            </a:r>
            <a:endParaRPr lang="ru-RU" sz="16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D:\work77\EARECKSON foF2\PK-EA\Для доклада (USGS)\Для отдельных ЗТ, R=500, M6, minMax, вр.окно=24, шаг=1\Corr. coeff., Min, Max, 2018.10.09, M6.1, h=19, R=421.png"/>
          <p:cNvPicPr>
            <a:picLocks noChangeAspect="1"/>
          </p:cNvPicPr>
          <p:nvPr/>
        </p:nvPicPr>
        <p:blipFill>
          <a:blip r:embed="rId2"/>
          <a:srcRect t="9363" b="45830"/>
          <a:stretch>
            <a:fillRect/>
          </a:stretch>
        </p:blipFill>
        <p:spPr bwMode="auto">
          <a:xfrm>
            <a:off x="357158" y="642918"/>
            <a:ext cx="8432483" cy="1903042"/>
          </a:xfrm>
          <a:prstGeom prst="rect">
            <a:avLst/>
          </a:prstGeom>
          <a:noFill/>
          <a:ln w="9525">
            <a:noFill/>
            <a:miter lim="800000"/>
            <a:headEnd/>
            <a:tailEnd/>
          </a:ln>
        </p:spPr>
      </p:pic>
      <p:sp>
        <p:nvSpPr>
          <p:cNvPr id="24577" name="Rectangle 1"/>
          <p:cNvSpPr>
            <a:spLocks noChangeArrowheads="1"/>
          </p:cNvSpPr>
          <p:nvPr/>
        </p:nvSpPr>
        <p:spPr bwMode="auto">
          <a:xfrm>
            <a:off x="214282" y="2643182"/>
            <a:ext cx="8800422"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Figure 4</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lang="en-US" sz="1200" dirty="0" smtClean="0">
                <a:latin typeface="Times New Roman" pitchFamily="18" charset="0"/>
                <a:cs typeface="Times New Roman" pitchFamily="18" charset="0"/>
              </a:rPr>
              <a:t>Correlation coefficient</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1"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a:t>
            </a:r>
            <a:r>
              <a:rPr kumimoji="0" lang="en-US" sz="1200" b="0" i="0" u="none" strike="noStrike" cap="none" normalizeH="0" baseline="-30000" dirty="0" err="1" smtClean="0">
                <a:ln>
                  <a:noFill/>
                </a:ln>
                <a:solidFill>
                  <a:schemeClr val="tx1"/>
                </a:solidFill>
                <a:effectLst/>
                <a:latin typeface="Times New Roman" pitchFamily="18" charset="0"/>
                <a:ea typeface="Times New Roman" pitchFamily="18" charset="0"/>
                <a:cs typeface="Times New Roman" pitchFamily="18" charset="0"/>
              </a:rPr>
              <a:t>foF</a:t>
            </a:r>
            <a:r>
              <a:rPr kumimoji="0" lang="ru-RU"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2</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over period </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25.09.2018-15.10.2018. </a:t>
            </a:r>
          </a:p>
          <a:p>
            <a:pPr lvl="0" fontAlgn="base">
              <a:spcBef>
                <a:spcPct val="0"/>
              </a:spcBef>
              <a:spcAft>
                <a:spcPct val="0"/>
              </a:spcAft>
            </a:pPr>
            <a:r>
              <a:rPr lang="en-US" sz="1200" dirty="0" smtClean="0">
                <a:latin typeface="Times New Roman" pitchFamily="18" charset="0"/>
                <a:cs typeface="Times New Roman" pitchFamily="18" charset="0"/>
              </a:rPr>
              <a:t>Red triangles indicate earthquakes</a:t>
            </a:r>
            <a:r>
              <a:rPr lang="ru-RU" sz="1200" dirty="0" smtClean="0">
                <a:latin typeface="Times New Roman" pitchFamily="18" charset="0"/>
                <a:cs typeface="Times New Roman" pitchFamily="18" charset="0"/>
              </a:rPr>
              <a:t> </a:t>
            </a:r>
            <a:r>
              <a:rPr lang="en-US" sz="1200" dirty="0" smtClean="0">
                <a:latin typeface="Times New Roman" pitchFamily="18" charset="0"/>
                <a:cs typeface="Times New Roman" pitchFamily="18" charset="0"/>
              </a:rPr>
              <a:t>on the dates</a:t>
            </a:r>
            <a:r>
              <a:rPr lang="en-US" sz="1200" dirty="0" smtClean="0">
                <a:latin typeface="Times New Roman" pitchFamily="18" charset="0"/>
                <a:ea typeface="Times New Roman" pitchFamily="18" charset="0"/>
                <a:cs typeface="Times New Roman" pitchFamily="18" charset="0"/>
              </a:rPr>
              <a:t>:</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09.10.2018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=6.1,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h</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=19 км,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=421 км)</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10.10.2018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=6.5,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h</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=20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km</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=431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km</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Номер слайда 7"/>
          <p:cNvSpPr>
            <a:spLocks noGrp="1"/>
          </p:cNvSpPr>
          <p:nvPr>
            <p:ph type="sldNum" sz="quarter" idx="12"/>
          </p:nvPr>
        </p:nvSpPr>
        <p:spPr/>
        <p:txBody>
          <a:bodyPr/>
          <a:lstStyle/>
          <a:p>
            <a:fld id="{725C68B6-61C2-468F-89AB-4B9F7531AA68}" type="slidenum">
              <a:rPr lang="ru-RU" smtClean="0"/>
              <a:pPr/>
              <a:t>7</a:t>
            </a:fld>
            <a:endParaRPr lang="ru-RU" dirty="0"/>
          </a:p>
        </p:txBody>
      </p:sp>
      <p:pic>
        <p:nvPicPr>
          <p:cNvPr id="7" name="Picture 2" descr="D:\work77\EARECKSON foF2\PK-EA\Для доклада (USGS)\Kind\Для отдельных ЗТ, R=500, M6, вр.окно=24, шаг=1\K-ind, Eq=2018.10.09.png"/>
          <p:cNvPicPr>
            <a:picLocks noChangeAspect="1" noChangeArrowheads="1"/>
          </p:cNvPicPr>
          <p:nvPr/>
        </p:nvPicPr>
        <p:blipFill>
          <a:blip r:embed="rId3"/>
          <a:srcRect l="2092" t="27041" r="4845" b="19387"/>
          <a:stretch>
            <a:fillRect/>
          </a:stretch>
        </p:blipFill>
        <p:spPr bwMode="auto">
          <a:xfrm>
            <a:off x="571472" y="3429000"/>
            <a:ext cx="7847522" cy="2275309"/>
          </a:xfrm>
          <a:prstGeom prst="rect">
            <a:avLst/>
          </a:prstGeom>
          <a:noFill/>
        </p:spPr>
      </p:pic>
      <p:sp>
        <p:nvSpPr>
          <p:cNvPr id="9" name="Прямоугольник 8"/>
          <p:cNvSpPr/>
          <p:nvPr/>
        </p:nvSpPr>
        <p:spPr>
          <a:xfrm>
            <a:off x="357158" y="5715016"/>
            <a:ext cx="7358114" cy="307777"/>
          </a:xfrm>
          <a:prstGeom prst="rect">
            <a:avLst/>
          </a:prstGeom>
        </p:spPr>
        <p:txBody>
          <a:bodyPr wrap="square">
            <a:spAutoFit/>
          </a:bodyPr>
          <a:lstStyle/>
          <a:p>
            <a:pPr lvl="0" fontAlgn="base">
              <a:spcBef>
                <a:spcPct val="0"/>
              </a:spcBef>
              <a:spcAft>
                <a:spcPct val="0"/>
              </a:spcAft>
            </a:pPr>
            <a:r>
              <a:rPr lang="en-US" sz="1400" dirty="0" smtClean="0">
                <a:latin typeface="Times New Roman" pitchFamily="18" charset="0"/>
                <a:ea typeface="Times New Roman" pitchFamily="18" charset="0"/>
                <a:cs typeface="Times New Roman" pitchFamily="18" charset="0"/>
              </a:rPr>
              <a:t>Figure 5</a:t>
            </a:r>
            <a:r>
              <a:rPr lang="ru-RU" sz="1400" dirty="0" smtClean="0">
                <a:latin typeface="Times New Roman" pitchFamily="18" charset="0"/>
                <a:ea typeface="Times New Roman" pitchFamily="18" charset="0"/>
                <a:cs typeface="Times New Roman" pitchFamily="18" charset="0"/>
              </a:rPr>
              <a:t>. </a:t>
            </a:r>
            <a:r>
              <a:rPr lang="en-US" sz="1400" dirty="0" smtClean="0">
                <a:latin typeface="Times New Roman" pitchFamily="18" charset="0"/>
                <a:cs typeface="Times New Roman" pitchFamily="18" charset="0"/>
              </a:rPr>
              <a:t>K-index </a:t>
            </a:r>
            <a:r>
              <a:rPr lang="en-US" sz="1400" dirty="0" smtClean="0">
                <a:latin typeface="Times New Roman" pitchFamily="18" charset="0"/>
                <a:ea typeface="Times New Roman" pitchFamily="18" charset="0"/>
                <a:cs typeface="Times New Roman" pitchFamily="18" charset="0"/>
              </a:rPr>
              <a:t>over period </a:t>
            </a:r>
            <a:r>
              <a:rPr lang="ru-RU" sz="1400" dirty="0" smtClean="0">
                <a:latin typeface="Times New Roman" pitchFamily="18" charset="0"/>
                <a:ea typeface="Times New Roman" pitchFamily="18" charset="0"/>
                <a:cs typeface="Times New Roman" pitchFamily="18" charset="0"/>
              </a:rPr>
              <a:t>25.09.2018-15.10.2018.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725C68B6-61C2-468F-89AB-4B9F7531AA68}" type="slidenum">
              <a:rPr lang="ru-RU" smtClean="0"/>
              <a:pPr/>
              <a:t>8</a:t>
            </a:fld>
            <a:endParaRPr lang="ru-RU"/>
          </a:p>
        </p:txBody>
      </p:sp>
      <p:pic>
        <p:nvPicPr>
          <p:cNvPr id="4" name="Рисунок 3" descr="D:\work77\EARECKSON foF2\PK-EA\Для доклада (USGS)\Для отдельных ЗТ, R=500, M6, minMax, вр.окно=24, шаг=1\Corr. coeff., Min, Max, 2018.12.20, M7.3, h=16.56, R=483.png"/>
          <p:cNvPicPr>
            <a:picLocks noChangeAspect="1"/>
          </p:cNvPicPr>
          <p:nvPr/>
        </p:nvPicPr>
        <p:blipFill>
          <a:blip r:embed="rId2"/>
          <a:srcRect t="9808" b="45608"/>
          <a:stretch>
            <a:fillRect/>
          </a:stretch>
        </p:blipFill>
        <p:spPr bwMode="auto">
          <a:xfrm>
            <a:off x="285720" y="857232"/>
            <a:ext cx="8432483" cy="1893570"/>
          </a:xfrm>
          <a:prstGeom prst="rect">
            <a:avLst/>
          </a:prstGeom>
          <a:noFill/>
          <a:ln w="9525">
            <a:noFill/>
            <a:miter lim="800000"/>
            <a:headEnd/>
            <a:tailEnd/>
          </a:ln>
        </p:spPr>
      </p:pic>
      <p:sp>
        <p:nvSpPr>
          <p:cNvPr id="5" name="Rectangle 2"/>
          <p:cNvSpPr>
            <a:spLocks noChangeArrowheads="1"/>
          </p:cNvSpPr>
          <p:nvPr/>
        </p:nvSpPr>
        <p:spPr bwMode="auto">
          <a:xfrm>
            <a:off x="285720" y="2714620"/>
            <a:ext cx="885828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lang="en-US" sz="1200" dirty="0" smtClean="0">
                <a:latin typeface="Times New Roman" pitchFamily="18" charset="0"/>
                <a:ea typeface="Times New Roman" pitchFamily="18" charset="0"/>
                <a:cs typeface="Times New Roman" pitchFamily="18" charset="0"/>
              </a:rPr>
              <a:t>Figure 5</a:t>
            </a:r>
            <a:r>
              <a:rPr lang="ru-RU" sz="1200" dirty="0" smtClean="0">
                <a:latin typeface="Times New Roman" pitchFamily="18" charset="0"/>
                <a:ea typeface="Times New Roman" pitchFamily="18" charset="0"/>
                <a:cs typeface="Times New Roman" pitchFamily="18" charset="0"/>
              </a:rPr>
              <a:t>. </a:t>
            </a:r>
            <a:r>
              <a:rPr lang="en-US" sz="1200" dirty="0" smtClean="0">
                <a:latin typeface="Times New Roman" pitchFamily="18" charset="0"/>
                <a:cs typeface="Times New Roman" pitchFamily="18" charset="0"/>
              </a:rPr>
              <a:t>Correlation coefficient</a:t>
            </a:r>
            <a:r>
              <a:rPr lang="ru-RU" sz="1200" dirty="0" smtClean="0">
                <a:latin typeface="Times New Roman" pitchFamily="18" charset="0"/>
                <a:ea typeface="Times New Roman" pitchFamily="18" charset="0"/>
                <a:cs typeface="Times New Roman" pitchFamily="18" charset="0"/>
              </a:rPr>
              <a:t> </a:t>
            </a:r>
            <a:r>
              <a:rPr lang="en-US" sz="1200" i="1" dirty="0" err="1" smtClean="0">
                <a:latin typeface="Times New Roman" pitchFamily="18" charset="0"/>
                <a:ea typeface="Times New Roman" pitchFamily="18" charset="0"/>
                <a:cs typeface="Times New Roman" pitchFamily="18" charset="0"/>
              </a:rPr>
              <a:t>C</a:t>
            </a:r>
            <a:r>
              <a:rPr lang="en-US" sz="1200" baseline="-30000" dirty="0" err="1" smtClean="0">
                <a:latin typeface="Times New Roman" pitchFamily="18" charset="0"/>
                <a:ea typeface="Times New Roman" pitchFamily="18" charset="0"/>
                <a:cs typeface="Times New Roman" pitchFamily="18" charset="0"/>
              </a:rPr>
              <a:t>foF</a:t>
            </a:r>
            <a:r>
              <a:rPr lang="ru-RU" sz="1200" baseline="-30000" dirty="0" smtClean="0">
                <a:latin typeface="Times New Roman" pitchFamily="18" charset="0"/>
                <a:ea typeface="Times New Roman" pitchFamily="18" charset="0"/>
                <a:cs typeface="Times New Roman" pitchFamily="18" charset="0"/>
              </a:rPr>
              <a:t>2</a:t>
            </a:r>
            <a:r>
              <a:rPr lang="ru-RU" sz="1200" dirty="0" smtClean="0">
                <a:latin typeface="Times New Roman" pitchFamily="18" charset="0"/>
                <a:ea typeface="Times New Roman" pitchFamily="18" charset="0"/>
                <a:cs typeface="Times New Roman" pitchFamily="18" charset="0"/>
              </a:rPr>
              <a:t> </a:t>
            </a:r>
            <a:r>
              <a:rPr lang="en-US" sz="1200" dirty="0" smtClean="0">
                <a:latin typeface="Times New Roman" pitchFamily="18" charset="0"/>
                <a:ea typeface="Times New Roman" pitchFamily="18" charset="0"/>
                <a:cs typeface="Times New Roman" pitchFamily="18" charset="0"/>
              </a:rPr>
              <a:t>over period</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06.12.2018-26.12.2018. </a:t>
            </a:r>
          </a:p>
          <a:p>
            <a:pPr lvl="0" fontAlgn="base">
              <a:spcBef>
                <a:spcPct val="0"/>
              </a:spcBef>
              <a:spcAft>
                <a:spcPct val="0"/>
              </a:spcAft>
            </a:pPr>
            <a:r>
              <a:rPr lang="en-US" sz="1200" dirty="0" smtClean="0">
                <a:latin typeface="Times New Roman" pitchFamily="18" charset="0"/>
                <a:cs typeface="Times New Roman" pitchFamily="18" charset="0"/>
              </a:rPr>
              <a:t>Red triangles indicate earthquakes on the dates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20.12.2018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=7.3,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h</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=16.56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km</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=483 </a:t>
            </a:r>
            <a:r>
              <a:rPr lang="en-US" sz="1200" dirty="0" smtClean="0">
                <a:latin typeface="Times New Roman" pitchFamily="18" charset="0"/>
                <a:ea typeface="Times New Roman" pitchFamily="18" charset="0"/>
                <a:cs typeface="Times New Roman" pitchFamily="18" charset="0"/>
              </a:rPr>
              <a:t>km</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24.12.2018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=6.1,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h</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=10 </a:t>
            </a:r>
            <a:r>
              <a:rPr lang="en-US" sz="1200" dirty="0" smtClean="0">
                <a:latin typeface="Times New Roman" pitchFamily="18" charset="0"/>
                <a:ea typeface="Times New Roman" pitchFamily="18" charset="0"/>
                <a:cs typeface="Times New Roman" pitchFamily="18" charset="0"/>
              </a:rPr>
              <a:t>km</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=486 </a:t>
            </a:r>
            <a:r>
              <a:rPr lang="en-US" sz="1200" dirty="0" smtClean="0">
                <a:latin typeface="Times New Roman" pitchFamily="18" charset="0"/>
                <a:ea typeface="Times New Roman" pitchFamily="18" charset="0"/>
                <a:cs typeface="Times New Roman" pitchFamily="18" charset="0"/>
              </a:rPr>
              <a:t>km</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7" name="Picture 3" descr="D:\work77\EARECKSON foF2\PK-EA\Для доклада (USGS)\Kind\Для отдельных ЗТ, R=500, M6, вр.окно=24, шаг=1\K-ind, Eq=2018.12.20.png"/>
          <p:cNvPicPr>
            <a:picLocks noChangeAspect="1" noChangeArrowheads="1"/>
          </p:cNvPicPr>
          <p:nvPr/>
        </p:nvPicPr>
        <p:blipFill>
          <a:blip r:embed="rId3"/>
          <a:srcRect l="2092" t="27041" r="4846" b="20481"/>
          <a:stretch>
            <a:fillRect/>
          </a:stretch>
        </p:blipFill>
        <p:spPr bwMode="auto">
          <a:xfrm>
            <a:off x="428596" y="3286124"/>
            <a:ext cx="7847437" cy="2228844"/>
          </a:xfrm>
          <a:prstGeom prst="rect">
            <a:avLst/>
          </a:prstGeom>
          <a:noFill/>
        </p:spPr>
      </p:pic>
      <p:sp>
        <p:nvSpPr>
          <p:cNvPr id="8" name="Прямоугольник 7"/>
          <p:cNvSpPr/>
          <p:nvPr/>
        </p:nvSpPr>
        <p:spPr>
          <a:xfrm>
            <a:off x="500034" y="5500702"/>
            <a:ext cx="7358114" cy="307777"/>
          </a:xfrm>
          <a:prstGeom prst="rect">
            <a:avLst/>
          </a:prstGeom>
        </p:spPr>
        <p:txBody>
          <a:bodyPr wrap="square">
            <a:spAutoFit/>
          </a:bodyPr>
          <a:lstStyle/>
          <a:p>
            <a:pPr lvl="0" fontAlgn="base">
              <a:spcBef>
                <a:spcPct val="0"/>
              </a:spcBef>
              <a:spcAft>
                <a:spcPct val="0"/>
              </a:spcAft>
            </a:pPr>
            <a:r>
              <a:rPr lang="en-US" sz="1400" dirty="0" smtClean="0">
                <a:latin typeface="Times New Roman" pitchFamily="18" charset="0"/>
                <a:ea typeface="Times New Roman" pitchFamily="18" charset="0"/>
                <a:cs typeface="Times New Roman" pitchFamily="18" charset="0"/>
              </a:rPr>
              <a:t>Figure 6</a:t>
            </a:r>
            <a:r>
              <a:rPr lang="ru-RU" sz="1400" dirty="0" smtClean="0">
                <a:latin typeface="Times New Roman" pitchFamily="18" charset="0"/>
                <a:ea typeface="Times New Roman" pitchFamily="18" charset="0"/>
                <a:cs typeface="Times New Roman" pitchFamily="18" charset="0"/>
              </a:rPr>
              <a:t>. </a:t>
            </a:r>
            <a:r>
              <a:rPr lang="en-US" sz="1400" dirty="0" smtClean="0">
                <a:latin typeface="Times New Roman" pitchFamily="18" charset="0"/>
                <a:cs typeface="Times New Roman" pitchFamily="18" charset="0"/>
              </a:rPr>
              <a:t>K-index </a:t>
            </a:r>
            <a:r>
              <a:rPr lang="en-US" sz="1400" dirty="0" smtClean="0">
                <a:latin typeface="Times New Roman" pitchFamily="18" charset="0"/>
                <a:ea typeface="Times New Roman" pitchFamily="18" charset="0"/>
                <a:cs typeface="Times New Roman" pitchFamily="18" charset="0"/>
              </a:rPr>
              <a:t>over period </a:t>
            </a:r>
            <a:r>
              <a:rPr lang="ru-RU" sz="1400" dirty="0" smtClean="0">
                <a:latin typeface="Times New Roman" pitchFamily="18" charset="0"/>
                <a:ea typeface="Times New Roman" pitchFamily="18" charset="0"/>
                <a:cs typeface="Times New Roman" pitchFamily="18" charset="0"/>
              </a:rPr>
              <a:t>06.12.2018-26.12.2018.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D:\work77\EARECKSON foF2\PK-EA\Для доклада (USGS)\Для отдельных ЗТ, R=500, M6, minMax, вр.окно=24, шаг=1\Corr. coeff., Min, Max, 2020.03.25, M7.5, h=57.8, R=447.png"/>
          <p:cNvPicPr>
            <a:picLocks noChangeAspect="1"/>
          </p:cNvPicPr>
          <p:nvPr/>
        </p:nvPicPr>
        <p:blipFill>
          <a:blip r:embed="rId2"/>
          <a:srcRect t="9590" b="45806"/>
          <a:stretch>
            <a:fillRect/>
          </a:stretch>
        </p:blipFill>
        <p:spPr bwMode="auto">
          <a:xfrm>
            <a:off x="285720" y="857232"/>
            <a:ext cx="8432483" cy="1894420"/>
          </a:xfrm>
          <a:prstGeom prst="rect">
            <a:avLst/>
          </a:prstGeom>
          <a:noFill/>
          <a:ln w="9525">
            <a:noFill/>
            <a:miter lim="800000"/>
            <a:headEnd/>
            <a:tailEnd/>
          </a:ln>
        </p:spPr>
      </p:pic>
      <p:sp>
        <p:nvSpPr>
          <p:cNvPr id="5" name="Rectangle 3"/>
          <p:cNvSpPr>
            <a:spLocks noChangeArrowheads="1"/>
          </p:cNvSpPr>
          <p:nvPr/>
        </p:nvSpPr>
        <p:spPr bwMode="auto">
          <a:xfrm>
            <a:off x="428596" y="2786058"/>
            <a:ext cx="871540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lang="en-US" sz="1200" dirty="0" smtClean="0">
                <a:latin typeface="Times New Roman" pitchFamily="18" charset="0"/>
                <a:ea typeface="Times New Roman" pitchFamily="18" charset="0"/>
                <a:cs typeface="Times New Roman" pitchFamily="18" charset="0"/>
              </a:rPr>
              <a:t>Figure </a:t>
            </a:r>
            <a:r>
              <a:rPr lang="en-US" sz="1200" dirty="0" smtClean="0">
                <a:latin typeface="Times New Roman" pitchFamily="18" charset="0"/>
                <a:ea typeface="Times New Roman" pitchFamily="18" charset="0"/>
                <a:cs typeface="Times New Roman" pitchFamily="18" charset="0"/>
              </a:rPr>
              <a:t>7</a:t>
            </a:r>
            <a:r>
              <a:rPr lang="ru-RU" sz="1200" dirty="0" smtClean="0">
                <a:latin typeface="Times New Roman" pitchFamily="18" charset="0"/>
                <a:ea typeface="Times New Roman" pitchFamily="18" charset="0"/>
                <a:cs typeface="Times New Roman" pitchFamily="18" charset="0"/>
              </a:rPr>
              <a:t>. </a:t>
            </a:r>
            <a:r>
              <a:rPr lang="en-US" sz="1200" dirty="0" smtClean="0">
                <a:latin typeface="Times New Roman" pitchFamily="18" charset="0"/>
                <a:cs typeface="Times New Roman" pitchFamily="18" charset="0"/>
              </a:rPr>
              <a:t>Correlation coefficient</a:t>
            </a:r>
            <a:r>
              <a:rPr lang="ru-RU" sz="1200" dirty="0" smtClean="0">
                <a:latin typeface="Times New Roman" pitchFamily="18" charset="0"/>
                <a:ea typeface="Times New Roman" pitchFamily="18" charset="0"/>
                <a:cs typeface="Times New Roman" pitchFamily="18" charset="0"/>
              </a:rPr>
              <a:t> </a:t>
            </a:r>
            <a:r>
              <a:rPr lang="en-US" sz="1200" i="1" dirty="0" err="1" smtClean="0">
                <a:latin typeface="Times New Roman" pitchFamily="18" charset="0"/>
                <a:ea typeface="Times New Roman" pitchFamily="18" charset="0"/>
                <a:cs typeface="Times New Roman" pitchFamily="18" charset="0"/>
              </a:rPr>
              <a:t>C</a:t>
            </a:r>
            <a:r>
              <a:rPr lang="en-US" sz="1200" baseline="-30000" dirty="0" err="1" smtClean="0">
                <a:latin typeface="Times New Roman" pitchFamily="18" charset="0"/>
                <a:ea typeface="Times New Roman" pitchFamily="18" charset="0"/>
                <a:cs typeface="Times New Roman" pitchFamily="18" charset="0"/>
              </a:rPr>
              <a:t>foF</a:t>
            </a:r>
            <a:r>
              <a:rPr lang="ru-RU" sz="1200" baseline="-30000" dirty="0" smtClean="0">
                <a:latin typeface="Times New Roman" pitchFamily="18" charset="0"/>
                <a:ea typeface="Times New Roman" pitchFamily="18" charset="0"/>
                <a:cs typeface="Times New Roman" pitchFamily="18" charset="0"/>
              </a:rPr>
              <a:t>2</a:t>
            </a:r>
            <a:r>
              <a:rPr lang="ru-RU" sz="1200" dirty="0" smtClean="0">
                <a:latin typeface="Times New Roman" pitchFamily="18" charset="0"/>
                <a:ea typeface="Times New Roman" pitchFamily="18" charset="0"/>
                <a:cs typeface="Times New Roman" pitchFamily="18" charset="0"/>
              </a:rPr>
              <a:t> </a:t>
            </a:r>
            <a:r>
              <a:rPr lang="en-US" sz="1200" dirty="0" smtClean="0">
                <a:latin typeface="Times New Roman" pitchFamily="18" charset="0"/>
                <a:ea typeface="Times New Roman" pitchFamily="18" charset="0"/>
                <a:cs typeface="Times New Roman" pitchFamily="18" charset="0"/>
              </a:rPr>
              <a:t>over period</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11.03.2020-31.03.2020. </a:t>
            </a:r>
          </a:p>
          <a:p>
            <a:pPr lvl="0" fontAlgn="base">
              <a:spcBef>
                <a:spcPct val="0"/>
              </a:spcBef>
              <a:spcAft>
                <a:spcPct val="0"/>
              </a:spcAft>
            </a:pPr>
            <a:r>
              <a:rPr lang="en-US" sz="1200" dirty="0" smtClean="0">
                <a:latin typeface="Times New Roman" pitchFamily="18" charset="0"/>
                <a:cs typeface="Times New Roman" pitchFamily="18" charset="0"/>
              </a:rPr>
              <a:t>Red triangle indicates earthquake on the date </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25.03.2020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=7.5,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h</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=57.8 </a:t>
            </a:r>
            <a:r>
              <a:rPr lang="en-US" sz="1200" dirty="0" smtClean="0">
                <a:latin typeface="Times New Roman" pitchFamily="18" charset="0"/>
                <a:ea typeface="Times New Roman" pitchFamily="18" charset="0"/>
                <a:cs typeface="Times New Roman" pitchFamily="18" charset="0"/>
              </a:rPr>
              <a:t>km</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=447 </a:t>
            </a:r>
            <a:r>
              <a:rPr lang="en-US" sz="1200" dirty="0" smtClean="0">
                <a:latin typeface="Times New Roman" pitchFamily="18" charset="0"/>
                <a:ea typeface="Times New Roman" pitchFamily="18" charset="0"/>
                <a:cs typeface="Times New Roman" pitchFamily="18" charset="0"/>
              </a:rPr>
              <a:t>km</a:t>
            </a:r>
            <a:r>
              <a:rPr kumimoji="0" lang="ru-RU"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ru-RU" sz="12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Номер слайда 5"/>
          <p:cNvSpPr>
            <a:spLocks noGrp="1"/>
          </p:cNvSpPr>
          <p:nvPr>
            <p:ph type="sldNum" sz="quarter" idx="12"/>
          </p:nvPr>
        </p:nvSpPr>
        <p:spPr/>
        <p:txBody>
          <a:bodyPr/>
          <a:lstStyle/>
          <a:p>
            <a:fld id="{725C68B6-61C2-468F-89AB-4B9F7531AA68}" type="slidenum">
              <a:rPr lang="ru-RU" smtClean="0"/>
              <a:pPr/>
              <a:t>9</a:t>
            </a:fld>
            <a:endParaRPr lang="ru-RU"/>
          </a:p>
        </p:txBody>
      </p:sp>
      <p:pic>
        <p:nvPicPr>
          <p:cNvPr id="2050" name="Picture 2" descr="D:\work77\EARECKSON foF2\PK-EA\Для доклада (USGS)\Kind\Для отдельных ЗТ, R=500, M6, вр.окно=24, шаг=1\K-ind, Eq=2020.03.25.png"/>
          <p:cNvPicPr>
            <a:picLocks noChangeAspect="1" noChangeArrowheads="1"/>
          </p:cNvPicPr>
          <p:nvPr/>
        </p:nvPicPr>
        <p:blipFill>
          <a:blip r:embed="rId3"/>
          <a:srcRect l="1415" t="27696" r="4185" b="20762"/>
          <a:stretch>
            <a:fillRect/>
          </a:stretch>
        </p:blipFill>
        <p:spPr bwMode="auto">
          <a:xfrm>
            <a:off x="428596" y="3643314"/>
            <a:ext cx="7960263" cy="2189091"/>
          </a:xfrm>
          <a:prstGeom prst="rect">
            <a:avLst/>
          </a:prstGeom>
          <a:noFill/>
        </p:spPr>
      </p:pic>
      <p:sp>
        <p:nvSpPr>
          <p:cNvPr id="8" name="Прямоугольник 7"/>
          <p:cNvSpPr/>
          <p:nvPr/>
        </p:nvSpPr>
        <p:spPr>
          <a:xfrm>
            <a:off x="500034" y="5857892"/>
            <a:ext cx="7358114" cy="307777"/>
          </a:xfrm>
          <a:prstGeom prst="rect">
            <a:avLst/>
          </a:prstGeom>
        </p:spPr>
        <p:txBody>
          <a:bodyPr wrap="square">
            <a:spAutoFit/>
          </a:bodyPr>
          <a:lstStyle/>
          <a:p>
            <a:pPr lvl="0" fontAlgn="base">
              <a:spcBef>
                <a:spcPct val="0"/>
              </a:spcBef>
              <a:spcAft>
                <a:spcPct val="0"/>
              </a:spcAft>
            </a:pPr>
            <a:r>
              <a:rPr lang="en-US" sz="1400" dirty="0" smtClean="0">
                <a:latin typeface="Times New Roman" pitchFamily="18" charset="0"/>
                <a:ea typeface="Times New Roman" pitchFamily="18" charset="0"/>
                <a:cs typeface="Times New Roman" pitchFamily="18" charset="0"/>
              </a:rPr>
              <a:t>Figure 8</a:t>
            </a:r>
            <a:r>
              <a:rPr lang="ru-RU" sz="1400" dirty="0" smtClean="0">
                <a:latin typeface="Times New Roman" pitchFamily="18" charset="0"/>
                <a:ea typeface="Times New Roman" pitchFamily="18" charset="0"/>
                <a:cs typeface="Times New Roman" pitchFamily="18" charset="0"/>
              </a:rPr>
              <a:t>. </a:t>
            </a:r>
            <a:r>
              <a:rPr lang="en-US" sz="1400" dirty="0" smtClean="0">
                <a:latin typeface="Times New Roman" pitchFamily="18" charset="0"/>
                <a:cs typeface="Times New Roman" pitchFamily="18" charset="0"/>
              </a:rPr>
              <a:t>K-index </a:t>
            </a:r>
            <a:r>
              <a:rPr lang="en-US" sz="1400" dirty="0" smtClean="0">
                <a:latin typeface="Times New Roman" pitchFamily="18" charset="0"/>
                <a:ea typeface="Times New Roman" pitchFamily="18" charset="0"/>
                <a:cs typeface="Times New Roman" pitchFamily="18" charset="0"/>
              </a:rPr>
              <a:t>over period </a:t>
            </a:r>
            <a:r>
              <a:rPr lang="ru-RU" sz="1400" dirty="0" smtClean="0">
                <a:latin typeface="Times New Roman" pitchFamily="18" charset="0"/>
                <a:ea typeface="Times New Roman" pitchFamily="18" charset="0"/>
                <a:cs typeface="Times New Roman" pitchFamily="18" charset="0"/>
              </a:rPr>
              <a:t>11.03.2020-31.03.2020. </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1305</TotalTime>
  <Words>867</Words>
  <PresentationFormat>Экран (4:3)</PresentationFormat>
  <Paragraphs>107</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Алексей</cp:lastModifiedBy>
  <cp:revision>77</cp:revision>
  <dcterms:modified xsi:type="dcterms:W3CDTF">2021-10-01T00:42:15Z</dcterms:modified>
</cp:coreProperties>
</file>