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6" r:id="rId2"/>
    <p:sldId id="297" r:id="rId3"/>
    <p:sldId id="281" r:id="rId4"/>
    <p:sldId id="288" r:id="rId5"/>
    <p:sldId id="290" r:id="rId6"/>
    <p:sldId id="293" r:id="rId7"/>
    <p:sldId id="291" r:id="rId8"/>
    <p:sldId id="294" r:id="rId9"/>
    <p:sldId id="296" r:id="rId10"/>
    <p:sldId id="278" r:id="rId11"/>
    <p:sldId id="279"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5" d="100"/>
          <a:sy n="85" d="100"/>
        </p:scale>
        <p:origin x="-924" y="3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FFFE6D-527F-4A40-A76C-1A38F08E5500}" type="datetimeFigureOut">
              <a:rPr lang="ru-RU" smtClean="0"/>
              <a:pPr/>
              <a:t>30.09.2021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1451DE-1483-443F-8AE0-58B765A3DCA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7942F1D-B220-4BF6-9A74-C2AB52E2BE16}"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3B49F1-659C-4C9A-9E7E-0E8D0E6B75EA}"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8F3516-A388-4D26-852B-0A50C6D59080}"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E17F2D5-379D-4D7A-B2C2-18730E676734}"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B2F76A-9057-46CB-99B1-0C0358D7ACD9}"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A4AA999-5D23-494E-AC1C-22CD55532402}" type="datetime1">
              <a:rPr lang="ru-RU" smtClean="0"/>
              <a:pPr/>
              <a:t>30.09.2021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EC7D2B9-4702-409D-914B-19DD6F6A03F5}" type="datetime1">
              <a:rPr lang="ru-RU" smtClean="0"/>
              <a:pPr/>
              <a:t>30.09.2021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BEC5A32-4F98-4BC7-B53F-D3D07E715F5F}" type="datetime1">
              <a:rPr lang="ru-RU" smtClean="0"/>
              <a:pPr/>
              <a:t>30.09.2021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2F96D8C-0E4F-48C9-B661-86D779E58FFB}" type="datetime1">
              <a:rPr lang="ru-RU" smtClean="0"/>
              <a:pPr/>
              <a:t>30.09.2021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820B85F-834B-4E6D-B349-347128BC3C1C}" type="datetime1">
              <a:rPr lang="ru-RU" smtClean="0"/>
              <a:pPr/>
              <a:t>30.09.2021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19EEACD-7BD5-480F-B650-016D148FE49A}" type="datetime1">
              <a:rPr lang="ru-RU" smtClean="0"/>
              <a:pPr/>
              <a:t>30.09.2021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D43339-22D7-429D-A5DB-BB35BD271524}" type="datetime1">
              <a:rPr lang="ru-RU" smtClean="0"/>
              <a:pPr/>
              <a:t>30.09.2021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1538" y="1500174"/>
            <a:ext cx="7358114" cy="3600986"/>
          </a:xfrm>
          <a:prstGeom prst="rect">
            <a:avLst/>
          </a:prstGeom>
        </p:spPr>
        <p:txBody>
          <a:bodyPr wrap="square">
            <a:spAutoFit/>
          </a:bodyPr>
          <a:lstStyle/>
          <a:p>
            <a:pPr algn="ctr"/>
            <a:r>
              <a:rPr lang="en-US" sz="2800" b="1" dirty="0" smtClean="0">
                <a:latin typeface="Times New Roman" pitchFamily="18" charset="0"/>
                <a:cs typeface="Times New Roman" pitchFamily="18" charset="0"/>
              </a:rPr>
              <a:t>Estimation earthquake occurrence probability in Kamchatka region based on seismological and complex of </a:t>
            </a:r>
            <a:r>
              <a:rPr lang="en-US" sz="2800" b="1" dirty="0" err="1" smtClean="0">
                <a:latin typeface="Times New Roman" pitchFamily="18" charset="0"/>
                <a:cs typeface="Times New Roman" pitchFamily="18" charset="0"/>
              </a:rPr>
              <a:t>ionospheric</a:t>
            </a:r>
            <a:r>
              <a:rPr lang="en-US" sz="2800" b="1" dirty="0" smtClean="0">
                <a:latin typeface="Times New Roman" pitchFamily="18" charset="0"/>
                <a:cs typeface="Times New Roman" pitchFamily="18" charset="0"/>
              </a:rPr>
              <a:t> precursors</a:t>
            </a:r>
          </a:p>
          <a:p>
            <a:pPr algn="ctr"/>
            <a:endParaRPr lang="en-US" sz="2400" b="1" dirty="0" smtClean="0">
              <a:latin typeface="Times New Roman" pitchFamily="18" charset="0"/>
              <a:cs typeface="Times New Roman" pitchFamily="18" charset="0"/>
            </a:endParaRPr>
          </a:p>
          <a:p>
            <a:pPr algn="ctr"/>
            <a:endParaRPr lang="en-US" sz="2000" dirty="0" smtClean="0">
              <a:latin typeface="Times New Roman" pitchFamily="18" charset="0"/>
              <a:cs typeface="Times New Roman" pitchFamily="18" charset="0"/>
            </a:endParaRPr>
          </a:p>
          <a:p>
            <a:pPr algn="ctr"/>
            <a:endParaRPr lang="en-US" sz="20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V</a:t>
            </a:r>
            <a:r>
              <a:rPr lang="ru-RU"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V</a:t>
            </a:r>
            <a:r>
              <a:rPr lang="ru-RU"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Bogdanov</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a:t>
            </a:r>
            <a:r>
              <a:rPr lang="ru-RU"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V</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Pavlov</a:t>
            </a:r>
            <a:r>
              <a:rPr lang="ru-RU" sz="2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sz="2400" dirty="0" smtClean="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Institute of </a:t>
            </a:r>
            <a:r>
              <a:rPr lang="en-US" dirty="0" err="1" smtClean="0">
                <a:latin typeface="Times New Roman" pitchFamily="18" charset="0"/>
                <a:cs typeface="Times New Roman" pitchFamily="18" charset="0"/>
              </a:rPr>
              <a:t>cosmophysical</a:t>
            </a:r>
            <a:r>
              <a:rPr lang="en-US" dirty="0" smtClean="0">
                <a:latin typeface="Times New Roman" pitchFamily="18" charset="0"/>
                <a:cs typeface="Times New Roman" pitchFamily="18" charset="0"/>
              </a:rPr>
              <a:t> research and radio wave propagation FEB RAS</a:t>
            </a:r>
            <a:r>
              <a:rPr lang="ru-RU" dirty="0" smtClean="0">
                <a:latin typeface="Times New Roman" pitchFamily="18" charset="0"/>
                <a:cs typeface="Times New Roman" pitchFamily="18" charset="0"/>
              </a:rPr>
              <a:t>,         </a:t>
            </a:r>
            <a:br>
              <a:rPr lang="ru-RU" dirty="0" smtClean="0">
                <a:latin typeface="Times New Roman" pitchFamily="18" charset="0"/>
                <a:cs typeface="Times New Roman" pitchFamily="18" charset="0"/>
              </a:rPr>
            </a:br>
            <a:r>
              <a:rPr lang="en-US" dirty="0" err="1" smtClean="0">
                <a:latin typeface="Times New Roman" pitchFamily="18" charset="0"/>
                <a:cs typeface="Times New Roman" pitchFamily="18" charset="0"/>
              </a:rPr>
              <a:t>Paratunka</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Russia</a:t>
            </a:r>
            <a:endParaRPr lang="ru-RU"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a:t>
            </a:fld>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57158" y="214290"/>
            <a:ext cx="8358246" cy="5078313"/>
          </a:xfrm>
          <a:prstGeom prst="rect">
            <a:avLst/>
          </a:prstGeom>
          <a:noFill/>
        </p:spPr>
        <p:txBody>
          <a:bodyPr wrap="square" rtlCol="0">
            <a:spAutoFit/>
          </a:bodyPr>
          <a:lstStyle/>
          <a:p>
            <a:pPr indent="360000"/>
            <a:r>
              <a:rPr lang="en-US" b="1" dirty="0" smtClean="0">
                <a:latin typeface="Times New Roman" pitchFamily="18" charset="0"/>
                <a:cs typeface="Times New Roman" pitchFamily="18" charset="0"/>
              </a:rPr>
              <a:t>Conclusion </a:t>
            </a:r>
          </a:p>
          <a:p>
            <a:pPr indent="360000"/>
            <a:endParaRPr lang="en-US" b="1" dirty="0" smtClean="0">
              <a:latin typeface="Times New Roman" pitchFamily="18" charset="0"/>
              <a:cs typeface="Times New Roman" pitchFamily="18" charset="0"/>
            </a:endParaRPr>
          </a:p>
          <a:p>
            <a:pPr indent="360000" algn="just"/>
            <a:r>
              <a:rPr lang="en-US" sz="1600" dirty="0" smtClean="0">
                <a:latin typeface="Times New Roman" pitchFamily="18" charset="0"/>
                <a:cs typeface="Times New Roman" pitchFamily="18" charset="0"/>
              </a:rPr>
              <a:t>An approach is presented that combines seismological and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prognostic signs in order to assess the probability of occurrence of earthquakes with </a:t>
            </a:r>
            <a:r>
              <a:rPr lang="en-US" sz="1600" i="1" dirty="0" smtClean="0">
                <a:latin typeface="Times New Roman" pitchFamily="18" charset="0"/>
                <a:cs typeface="Times New Roman" pitchFamily="18" charset="0"/>
              </a:rPr>
              <a:t>K</a:t>
            </a:r>
            <a:r>
              <a:rPr lang="en-US" sz="1600" i="1" baseline="-25000" dirty="0" smtClean="0">
                <a:latin typeface="Times New Roman" pitchFamily="18" charset="0"/>
                <a:cs typeface="Times New Roman" pitchFamily="18" charset="0"/>
              </a:rPr>
              <a:t>S </a:t>
            </a:r>
            <a:r>
              <a:rPr lang="en-US" sz="1600" dirty="0" smtClean="0">
                <a:latin typeface="Times New Roman" pitchFamily="18" charset="0"/>
                <a:cs typeface="Times New Roman" pitchFamily="18" charset="0"/>
              </a:rPr>
              <a:t>≥13.5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≥6.0) in the Kamchatka region. A retrospective analysis was carried out using this technique for the time period 01.01.2019‒01.06.2021. </a:t>
            </a:r>
            <a:endParaRPr lang="ru-RU" sz="1600" dirty="0" smtClean="0">
              <a:latin typeface="Times New Roman" pitchFamily="18" charset="0"/>
              <a:cs typeface="Times New Roman" pitchFamily="18" charset="0"/>
            </a:endParaRPr>
          </a:p>
          <a:p>
            <a:pPr indent="360000" algn="just"/>
            <a:r>
              <a:rPr lang="en-US" sz="1600" dirty="0" smtClean="0">
                <a:latin typeface="Times New Roman" pitchFamily="18" charset="0"/>
                <a:cs typeface="Times New Roman" pitchFamily="18" charset="0"/>
              </a:rPr>
              <a:t>The effectiveness of method for determining the area and possible period of the onset of seismic events with </a:t>
            </a:r>
            <a:r>
              <a:rPr lang="en-US" sz="1600" i="1" dirty="0" smtClean="0">
                <a:latin typeface="Times New Roman" pitchFamily="18" charset="0"/>
                <a:cs typeface="Times New Roman" pitchFamily="18" charset="0"/>
              </a:rPr>
              <a:t>K</a:t>
            </a:r>
            <a:r>
              <a:rPr lang="en-US" sz="1600" i="1" baseline="-25000" dirty="0" smtClean="0">
                <a:latin typeface="Times New Roman" pitchFamily="18" charset="0"/>
                <a:cs typeface="Times New Roman" pitchFamily="18" charset="0"/>
              </a:rPr>
              <a:t>S </a:t>
            </a:r>
            <a:r>
              <a:rPr lang="en-US" sz="1600" dirty="0" smtClean="0">
                <a:latin typeface="Times New Roman" pitchFamily="18" charset="0"/>
                <a:cs typeface="Times New Roman" pitchFamily="18" charset="0"/>
              </a:rPr>
              <a:t>≥13.5 in the joint analysis of the seismic parameter </a:t>
            </a:r>
            <a:r>
              <a:rPr lang="ru-RU" sz="1600" i="1" dirty="0" err="1" smtClean="0">
                <a:latin typeface="Times New Roman" pitchFamily="18" charset="0"/>
                <a:cs typeface="Times New Roman" pitchFamily="18" charset="0"/>
              </a:rPr>
              <a:t>ξ</a:t>
            </a:r>
            <a:r>
              <a:rPr lang="en-US" sz="1600" i="1" baseline="-25000" dirty="0" smtClean="0">
                <a:latin typeface="Times New Roman" pitchFamily="18" charset="0"/>
                <a:cs typeface="Times New Roman" pitchFamily="18" charset="0"/>
              </a:rPr>
              <a:t>P</a:t>
            </a:r>
            <a:r>
              <a:rPr lang="en-US" sz="1600" dirty="0" smtClean="0">
                <a:latin typeface="Times New Roman" pitchFamily="18" charset="0"/>
                <a:cs typeface="Times New Roman" pitchFamily="18" charset="0"/>
              </a:rPr>
              <a:t> and the complex of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precursors (at the values of the conditional probability of the onset of earthquakes </a:t>
            </a:r>
            <a:r>
              <a:rPr lang="en-US" sz="1600" i="1" dirty="0" smtClean="0">
                <a:latin typeface="Times New Roman" pitchFamily="18" charset="0"/>
                <a:cs typeface="Times New Roman" pitchFamily="18" charset="0"/>
              </a:rPr>
              <a:t>P</a:t>
            </a:r>
            <a:r>
              <a:rPr lang="ru-RU" sz="1600"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D</a:t>
            </a:r>
            <a:r>
              <a:rPr lang="ru-RU" sz="1600" baseline="-25000" dirty="0" smtClean="0">
                <a:latin typeface="Times New Roman" pitchFamily="18" charset="0"/>
                <a:cs typeface="Times New Roman" pitchFamily="18" charset="0"/>
              </a:rPr>
              <a:t>1</a:t>
            </a:r>
            <a:r>
              <a:rPr lang="ru-RU" sz="1600"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EI</a:t>
            </a:r>
            <a:r>
              <a:rPr lang="ru-RU" sz="1600" dirty="0" smtClean="0">
                <a:latin typeface="Times New Roman" pitchFamily="18" charset="0"/>
                <a:cs typeface="Times New Roman" pitchFamily="18" charset="0"/>
              </a:rPr>
              <a:t>)≥0.5</a:t>
            </a:r>
            <a:r>
              <a:rPr lang="en-US" sz="1600" dirty="0" smtClean="0">
                <a:latin typeface="Times New Roman" pitchFamily="18" charset="0"/>
                <a:cs typeface="Times New Roman" pitchFamily="18" charset="0"/>
              </a:rPr>
              <a:t> and </a:t>
            </a:r>
            <a:r>
              <a:rPr lang="en-US" sz="1600" i="1" dirty="0" smtClean="0">
                <a:latin typeface="Times New Roman" pitchFamily="18" charset="0"/>
                <a:cs typeface="Times New Roman" pitchFamily="18" charset="0"/>
              </a:rPr>
              <a:t>P</a:t>
            </a:r>
            <a:r>
              <a:rPr lang="ru-RU" sz="1600"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D</a:t>
            </a:r>
            <a:r>
              <a:rPr lang="ru-RU" sz="1600" baseline="-25000" dirty="0" smtClean="0">
                <a:latin typeface="Times New Roman" pitchFamily="18" charset="0"/>
                <a:cs typeface="Times New Roman" pitchFamily="18" charset="0"/>
              </a:rPr>
              <a:t>1</a:t>
            </a:r>
            <a:r>
              <a:rPr lang="ru-RU" sz="1600" dirty="0" smtClean="0">
                <a:latin typeface="Times New Roman" pitchFamily="18" charset="0"/>
                <a:cs typeface="Times New Roman" pitchFamily="18" charset="0"/>
              </a:rPr>
              <a:t>|</a:t>
            </a:r>
            <a:r>
              <a:rPr lang="en-US" sz="1600" i="1" dirty="0" smtClean="0">
                <a:latin typeface="Times New Roman" pitchFamily="18" charset="0"/>
                <a:cs typeface="Times New Roman" pitchFamily="18" charset="0"/>
              </a:rPr>
              <a:t>EI</a:t>
            </a:r>
            <a:r>
              <a:rPr lang="ru-RU" sz="1600" dirty="0" smtClean="0">
                <a:latin typeface="Times New Roman" pitchFamily="18" charset="0"/>
                <a:cs typeface="Times New Roman" pitchFamily="18" charset="0"/>
              </a:rPr>
              <a:t>)≥0.7</a:t>
            </a:r>
            <a:r>
              <a:rPr lang="en-US" sz="1600" dirty="0" smtClean="0">
                <a:latin typeface="Times New Roman" pitchFamily="18" charset="0"/>
                <a:cs typeface="Times New Roman" pitchFamily="18" charset="0"/>
              </a:rPr>
              <a:t>) shows that the forecast using this method is more than 1.5 times different from a random guess. </a:t>
            </a:r>
          </a:p>
          <a:p>
            <a:pPr indent="360000" algn="just"/>
            <a:r>
              <a:rPr lang="en-US" sz="1600" dirty="0" smtClean="0">
                <a:latin typeface="Times New Roman" pitchFamily="18" charset="0"/>
                <a:cs typeface="Times New Roman" pitchFamily="18" charset="0"/>
              </a:rPr>
              <a:t>The low reliability of the </a:t>
            </a:r>
            <a:r>
              <a:rPr lang="en-US" sz="1600" i="1" dirty="0" smtClean="0">
                <a:latin typeface="Times New Roman" pitchFamily="18" charset="0"/>
                <a:cs typeface="Times New Roman" pitchFamily="18" charset="0"/>
              </a:rPr>
              <a:t>V</a:t>
            </a:r>
            <a:r>
              <a:rPr lang="en-US" sz="1600" dirty="0" smtClean="0">
                <a:latin typeface="Times New Roman" pitchFamily="18" charset="0"/>
                <a:cs typeface="Times New Roman" pitchFamily="18" charset="0"/>
              </a:rPr>
              <a:t> forecast may be due to the fact that,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disturbances are formed against the background of solar activity, and it is not yet possible to accurately indicate the lower threshold of the earthquake magnitude, the preparation of which is already beginning to influence the state of the ionosphere. Seismic events with an energy class </a:t>
            </a:r>
            <a:r>
              <a:rPr lang="en-US" sz="1600" i="1" dirty="0" smtClean="0">
                <a:latin typeface="Times New Roman" pitchFamily="18" charset="0"/>
                <a:cs typeface="Times New Roman" pitchFamily="18" charset="0"/>
              </a:rPr>
              <a:t>K</a:t>
            </a:r>
            <a:r>
              <a:rPr lang="en-US" sz="1600" i="1" baseline="-25000" dirty="0" smtClean="0">
                <a:latin typeface="Times New Roman" pitchFamily="18" charset="0"/>
                <a:cs typeface="Times New Roman" pitchFamily="18" charset="0"/>
              </a:rPr>
              <a:t>S </a:t>
            </a:r>
            <a:r>
              <a:rPr lang="en-US" sz="1600" dirty="0" smtClean="0">
                <a:latin typeface="Times New Roman" pitchFamily="18" charset="0"/>
                <a:cs typeface="Times New Roman" pitchFamily="18" charset="0"/>
              </a:rPr>
              <a:t>≥13.5 predicted by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precursors and taken into account in statistics do not include events with an energy class </a:t>
            </a:r>
            <a:r>
              <a:rPr lang="en-US" sz="1600" i="1" dirty="0" smtClean="0">
                <a:latin typeface="Times New Roman" pitchFamily="18" charset="0"/>
                <a:cs typeface="Times New Roman" pitchFamily="18" charset="0"/>
              </a:rPr>
              <a:t>K</a:t>
            </a:r>
            <a:r>
              <a:rPr lang="en-US" sz="1600" i="1" baseline="-25000" dirty="0" smtClean="0">
                <a:latin typeface="Times New Roman" pitchFamily="18" charset="0"/>
                <a:cs typeface="Times New Roman" pitchFamily="18" charset="0"/>
              </a:rPr>
              <a:t>S</a:t>
            </a:r>
            <a:r>
              <a:rPr lang="en-US" sz="1600" dirty="0" smtClean="0">
                <a:latin typeface="Times New Roman" pitchFamily="18" charset="0"/>
                <a:cs typeface="Times New Roman" pitchFamily="18" charset="0"/>
              </a:rPr>
              <a:t>&lt;13.5, although the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precursor has formed. Consequently, the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forecast signs that precede seismic events with </a:t>
            </a:r>
            <a:r>
              <a:rPr lang="en-US" sz="1600" i="1" dirty="0" smtClean="0">
                <a:latin typeface="Times New Roman" pitchFamily="18" charset="0"/>
                <a:cs typeface="Times New Roman" pitchFamily="18" charset="0"/>
              </a:rPr>
              <a:t>K</a:t>
            </a:r>
            <a:r>
              <a:rPr lang="en-US" sz="1600" i="1" baseline="-25000" dirty="0" smtClean="0">
                <a:latin typeface="Times New Roman" pitchFamily="18" charset="0"/>
                <a:cs typeface="Times New Roman" pitchFamily="18" charset="0"/>
              </a:rPr>
              <a:t>S</a:t>
            </a:r>
            <a:r>
              <a:rPr lang="en-US" sz="1600" dirty="0" smtClean="0">
                <a:latin typeface="Times New Roman" pitchFamily="18" charset="0"/>
                <a:cs typeface="Times New Roman" pitchFamily="18" charset="0"/>
              </a:rPr>
              <a:t>&lt;13.5 are false for events with </a:t>
            </a:r>
            <a:r>
              <a:rPr lang="en-US" sz="1600" i="1" dirty="0" smtClean="0">
                <a:latin typeface="Times New Roman" pitchFamily="18" charset="0"/>
                <a:cs typeface="Times New Roman" pitchFamily="18" charset="0"/>
              </a:rPr>
              <a:t>K</a:t>
            </a:r>
            <a:r>
              <a:rPr lang="en-US" sz="1600" i="1" baseline="-25000" dirty="0" smtClean="0">
                <a:latin typeface="Times New Roman" pitchFamily="18" charset="0"/>
                <a:cs typeface="Times New Roman" pitchFamily="18" charset="0"/>
              </a:rPr>
              <a:t>S </a:t>
            </a:r>
            <a:r>
              <a:rPr lang="en-US" sz="1600" dirty="0" smtClean="0">
                <a:latin typeface="Times New Roman" pitchFamily="18" charset="0"/>
                <a:cs typeface="Times New Roman" pitchFamily="18" charset="0"/>
              </a:rPr>
              <a:t>≥13.5, thereby lowering the forecast reliability. </a:t>
            </a:r>
            <a:endParaRPr lang="ru-RU" sz="1600" dirty="0" smtClean="0">
              <a:latin typeface="Times New Roman" pitchFamily="18" charset="0"/>
              <a:cs typeface="Times New Roman" pitchFamily="18" charset="0"/>
            </a:endParaRPr>
          </a:p>
          <a:p>
            <a:pPr indent="360000" algn="just"/>
            <a:endParaRPr lang="en-US" sz="1600" dirty="0" smtClean="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10</a:t>
            </a:fld>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8662" y="2571744"/>
            <a:ext cx="7703322" cy="707886"/>
          </a:xfrm>
          <a:prstGeom prst="rect">
            <a:avLst/>
          </a:prstGeom>
          <a:noFill/>
        </p:spPr>
        <p:txBody>
          <a:bodyPr wrap="square" rtlCol="0">
            <a:spAutoFit/>
          </a:bodyPr>
          <a:lstStyle/>
          <a:p>
            <a:pPr algn="ctr"/>
            <a:r>
              <a:rPr lang="en-US" sz="4000" dirty="0" smtClean="0">
                <a:solidFill>
                  <a:schemeClr val="accent2">
                    <a:lumMod val="75000"/>
                  </a:schemeClr>
                </a:solidFill>
              </a:rPr>
              <a:t>Thank you for the attention</a:t>
            </a:r>
            <a:r>
              <a:rPr lang="ru-RU" sz="4000" b="1" dirty="0" smtClean="0">
                <a:solidFill>
                  <a:schemeClr val="accent2">
                    <a:lumMod val="75000"/>
                  </a:schemeClr>
                </a:solidFill>
                <a:latin typeface="Times New Roman" pitchFamily="18" charset="0"/>
                <a:cs typeface="Times New Roman" pitchFamily="18" charset="0"/>
              </a:rPr>
              <a:t>!</a:t>
            </a:r>
            <a:endParaRPr lang="ru-RU" sz="4000" b="1" dirty="0">
              <a:solidFill>
                <a:schemeClr val="accent2">
                  <a:lumMod val="75000"/>
                </a:schemeClr>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11</a:t>
            </a:fld>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2</a:t>
            </a:fld>
            <a:endParaRPr lang="ru-RU"/>
          </a:p>
        </p:txBody>
      </p:sp>
      <p:sp>
        <p:nvSpPr>
          <p:cNvPr id="4" name="TextBox 3"/>
          <p:cNvSpPr txBox="1"/>
          <p:nvPr/>
        </p:nvSpPr>
        <p:spPr>
          <a:xfrm>
            <a:off x="285720" y="571480"/>
            <a:ext cx="8429684" cy="5909310"/>
          </a:xfrm>
          <a:prstGeom prst="rect">
            <a:avLst/>
          </a:prstGeom>
          <a:noFill/>
        </p:spPr>
        <p:txBody>
          <a:bodyPr wrap="square" rtlCol="0">
            <a:spAutoFit/>
          </a:bodyPr>
          <a:lstStyle/>
          <a:p>
            <a:r>
              <a:rPr lang="en-US" b="1" dirty="0" smtClean="0">
                <a:latin typeface="Times New Roman" pitchFamily="18" charset="0"/>
                <a:cs typeface="Times New Roman" pitchFamily="18" charset="0"/>
              </a:rPr>
              <a:t>Introduction</a:t>
            </a:r>
            <a:endParaRPr lang="ru-RU" b="1" dirty="0" smtClean="0">
              <a:latin typeface="Times New Roman" pitchFamily="18" charset="0"/>
              <a:cs typeface="Times New Roman" pitchFamily="18" charset="0"/>
            </a:endParaRPr>
          </a:p>
          <a:p>
            <a:endParaRPr lang="en-US" dirty="0" smtClean="0"/>
          </a:p>
          <a:p>
            <a:pPr indent="457200" algn="just"/>
            <a:r>
              <a:rPr lang="en-US" dirty="0" smtClean="0">
                <a:latin typeface="Times New Roman" pitchFamily="18" charset="0"/>
                <a:cs typeface="Times New Roman" pitchFamily="18" charset="0"/>
              </a:rPr>
              <a:t>In this presentation the authors present the method of estimation of a region, waiting period and probability of strong earthquakes with </a:t>
            </a:r>
            <a:r>
              <a:rPr lang="en-US" i="1" dirty="0" smtClean="0">
                <a:latin typeface="Times New Roman" pitchFamily="18" charset="0"/>
                <a:cs typeface="Times New Roman" pitchFamily="18" charset="0"/>
              </a:rPr>
              <a:t>K</a:t>
            </a:r>
            <a:r>
              <a:rPr lang="en-US" i="1"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≥13.5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≥6.0) in Kamchatka region based on the combination of mid-term and short-term predictive signs accompanying earthquake formation. </a:t>
            </a:r>
          </a:p>
          <a:p>
            <a:pPr indent="457200" algn="just"/>
            <a:r>
              <a:rPr lang="en-US" dirty="0" smtClean="0">
                <a:latin typeface="Times New Roman" pitchFamily="18" charset="0"/>
                <a:cs typeface="Times New Roman" pitchFamily="18" charset="0"/>
              </a:rPr>
              <a:t>The seismological predictive parameter </a:t>
            </a:r>
            <a:r>
              <a:rPr lang="ru-RU" i="1" dirty="0" err="1" smtClean="0">
                <a:latin typeface="Times New Roman" pitchFamily="18" charset="0"/>
                <a:cs typeface="Times New Roman" pitchFamily="18" charset="0"/>
              </a:rPr>
              <a:t>ξ</a:t>
            </a:r>
            <a:r>
              <a:rPr lang="en-US" i="1"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was taken as a mid-term precursor. It was calculated on the basis of the probabilistic model of seismic regime and determines the statistically significant deviations of current probabilities </a:t>
            </a:r>
            <a:r>
              <a:rPr lang="en-US" i="1" dirty="0" err="1" smtClean="0">
                <a:latin typeface="Times New Roman" pitchFamily="18" charset="0"/>
                <a:cs typeface="Times New Roman" pitchFamily="18" charset="0"/>
              </a:rPr>
              <a:t>P</a:t>
            </a:r>
            <a:r>
              <a:rPr lang="en-US" i="1" baseline="-25000" dirty="0" err="1" smtClean="0">
                <a:latin typeface="Times New Roman" pitchFamily="18" charset="0"/>
                <a:cs typeface="Times New Roman" pitchFamily="18" charset="0"/>
              </a:rPr>
              <a:t>k</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S</a:t>
            </a:r>
            <a:r>
              <a:rPr lang="en-US" i="1"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for seismic events with the energy class </a:t>
            </a:r>
            <a:r>
              <a:rPr lang="en-US" i="1" dirty="0" smtClean="0">
                <a:latin typeface="Times New Roman" pitchFamily="18" charset="0"/>
                <a:cs typeface="Times New Roman" pitchFamily="18" charset="0"/>
              </a:rPr>
              <a:t>K</a:t>
            </a:r>
            <a:r>
              <a:rPr lang="en-US" i="1" baseline="-25000"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≥9.0 to fall within the zones </a:t>
            </a:r>
            <a:r>
              <a:rPr lang="en-US" i="1" dirty="0" smtClean="0">
                <a:latin typeface="Times New Roman" pitchFamily="18" charset="0"/>
                <a:cs typeface="Times New Roman" pitchFamily="18" charset="0"/>
              </a:rPr>
              <a:t>S</a:t>
            </a:r>
            <a:r>
              <a:rPr lang="en-US" i="1"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from long-term (background) probabilities </a:t>
            </a:r>
            <a:r>
              <a:rPr lang="en-US" i="1" dirty="0" smtClean="0">
                <a:latin typeface="Times New Roman" pitchFamily="18" charset="0"/>
                <a:cs typeface="Times New Roman" pitchFamily="18" charset="0"/>
              </a:rPr>
              <a:t>P</a:t>
            </a:r>
            <a:r>
              <a:rPr lang="en-US" i="1"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S</a:t>
            </a:r>
            <a:r>
              <a:rPr lang="en-US" i="1"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The expectance zone for an earthquake with </a:t>
            </a:r>
            <a:r>
              <a:rPr lang="en-US" i="1" dirty="0" smtClean="0">
                <a:latin typeface="Times New Roman" pitchFamily="18" charset="0"/>
                <a:cs typeface="Times New Roman" pitchFamily="18" charset="0"/>
              </a:rPr>
              <a:t>K</a:t>
            </a:r>
            <a:r>
              <a:rPr lang="en-US" i="1" baseline="-25000" dirty="0" smtClean="0">
                <a:latin typeface="Times New Roman" pitchFamily="18" charset="0"/>
                <a:cs typeface="Times New Roman" pitchFamily="18" charset="0"/>
              </a:rPr>
              <a:t>S </a:t>
            </a:r>
            <a:r>
              <a:rPr lang="en-US" dirty="0" smtClean="0">
                <a:latin typeface="Times New Roman" pitchFamily="18" charset="0"/>
                <a:cs typeface="Times New Roman" pitchFamily="18" charset="0"/>
              </a:rPr>
              <a:t>≥13.5 was determined as a group of zones </a:t>
            </a:r>
            <a:r>
              <a:rPr lang="en-US" i="1" dirty="0" smtClean="0">
                <a:latin typeface="Times New Roman" pitchFamily="18" charset="0"/>
                <a:cs typeface="Times New Roman" pitchFamily="18" charset="0"/>
              </a:rPr>
              <a:t>S</a:t>
            </a:r>
            <a:r>
              <a:rPr lang="en-US" i="1"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in which seismic regime anomalies were identified by the parameter </a:t>
            </a:r>
            <a:r>
              <a:rPr lang="ru-RU" i="1" dirty="0" err="1" smtClean="0">
                <a:latin typeface="Times New Roman" pitchFamily="18" charset="0"/>
                <a:cs typeface="Times New Roman" pitchFamily="18" charset="0"/>
              </a:rPr>
              <a:t>ξ</a:t>
            </a:r>
            <a:r>
              <a:rPr lang="en-US" i="1"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a:t>
            </a:r>
          </a:p>
          <a:p>
            <a:pPr indent="457200" algn="just"/>
            <a:r>
              <a:rPr lang="en-US" dirty="0" smtClean="0">
                <a:latin typeface="Times New Roman" pitchFamily="18" charset="0"/>
                <a:cs typeface="Times New Roman" pitchFamily="18" charset="0"/>
              </a:rPr>
              <a:t>A complex of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parameters was considered as short-term predictive signs with an earthquake waiting period of up to 5 days. It includes the K-layer, the sporadic Es layer of the r type, the critical frequency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oF2, and the frequency stratification of the F2 layer. The probabilities of strong earthquakes with </a:t>
            </a:r>
            <a:r>
              <a:rPr lang="en-US" i="1" dirty="0" smtClean="0">
                <a:latin typeface="Times New Roman" pitchFamily="18" charset="0"/>
                <a:cs typeface="Times New Roman" pitchFamily="18" charset="0"/>
              </a:rPr>
              <a:t>K</a:t>
            </a:r>
            <a:r>
              <a:rPr lang="en-US" i="1" baseline="-25000" dirty="0" smtClean="0">
                <a:latin typeface="Times New Roman" pitchFamily="18" charset="0"/>
                <a:cs typeface="Times New Roman" pitchFamily="18" charset="0"/>
              </a:rPr>
              <a:t>S </a:t>
            </a:r>
            <a:r>
              <a:rPr lang="en-US" dirty="0" smtClean="0">
                <a:latin typeface="Times New Roman" pitchFamily="18" charset="0"/>
                <a:cs typeface="Times New Roman" pitchFamily="18" charset="0"/>
              </a:rPr>
              <a:t>≥13.5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≥6.0) that occurred over the period 2019-2021 in an expected zone, determined by the parameter </a:t>
            </a:r>
            <a:r>
              <a:rPr lang="ru-RU" i="1" dirty="0" err="1" smtClean="0">
                <a:latin typeface="Times New Roman" pitchFamily="18" charset="0"/>
                <a:cs typeface="Times New Roman" pitchFamily="18" charset="0"/>
              </a:rPr>
              <a:t>ξ</a:t>
            </a:r>
            <a:r>
              <a:rPr lang="en-US" i="1" baseline="-25000" dirty="0" smtClean="0">
                <a:latin typeface="Times New Roman" pitchFamily="18" charset="0"/>
                <a:cs typeface="Times New Roman" pitchFamily="18" charset="0"/>
              </a:rPr>
              <a:t>P</a:t>
            </a:r>
            <a:r>
              <a:rPr lang="en-US" dirty="0" smtClean="0">
                <a:latin typeface="Times New Roman" pitchFamily="18" charset="0"/>
                <a:cs typeface="Times New Roman" pitchFamily="18" charset="0"/>
              </a:rPr>
              <a:t>, were estimated on the basis of </a:t>
            </a:r>
            <a:r>
              <a:rPr lang="en-US" dirty="0" err="1" smtClean="0">
                <a:latin typeface="Times New Roman" pitchFamily="18" charset="0"/>
                <a:cs typeface="Times New Roman" pitchFamily="18" charset="0"/>
              </a:rPr>
              <a:t>Bayes</a:t>
            </a:r>
            <a:r>
              <a:rPr lang="en-US" dirty="0" smtClean="0">
                <a:latin typeface="Times New Roman" pitchFamily="18" charset="0"/>
                <a:cs typeface="Times New Roman" pitchFamily="18" charset="0"/>
              </a:rPr>
              <a:t> method provided that a complex of anomalous parameters of the ionosphere was identified.</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2844" y="3500438"/>
            <a:ext cx="3429024"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Figure 1</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Area</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a:t>
            </a:r>
            <a:r>
              <a:rPr lang="el-GR" sz="1400" dirty="0" smtClean="0">
                <a:latin typeface="Times New Roman" pitchFamily="18" charset="0"/>
                <a:cs typeface="Times New Roman" pitchFamily="18" charset="0"/>
              </a:rPr>
              <a:t>Σ</a:t>
            </a:r>
            <a:r>
              <a:rPr lang="en-US" sz="1400" i="1" dirty="0" smtClean="0">
                <a:latin typeface="Times New Roman" pitchFamily="18" charset="0"/>
                <a:cs typeface="Times New Roman" pitchFamily="18" charset="0"/>
              </a:rPr>
              <a:t>S</a:t>
            </a:r>
            <a:r>
              <a:rPr lang="en-US" sz="1400" i="1" baseline="-25000" dirty="0" smtClean="0">
                <a:latin typeface="Times New Roman" pitchFamily="18" charset="0"/>
                <a:cs typeface="Times New Roman" pitchFamily="18" charset="0"/>
              </a:rPr>
              <a:t>i</a:t>
            </a:r>
            <a:r>
              <a:rPr lang="en-US"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S</a:t>
            </a:r>
            <a:r>
              <a:rPr lang="en-US" sz="1400" i="1" baseline="-25000" dirty="0" smtClean="0">
                <a:latin typeface="Times New Roman" pitchFamily="18" charset="0"/>
                <a:cs typeface="Times New Roman" pitchFamily="18" charset="0"/>
              </a:rPr>
              <a:t>i</a:t>
            </a:r>
            <a:r>
              <a:rPr lang="ru-RU" sz="1400" i="1"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150×200</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km</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p:txBody>
      </p:sp>
      <p:sp>
        <p:nvSpPr>
          <p:cNvPr id="256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560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560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560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561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5613" name="Rectangle 13"/>
          <p:cNvSpPr>
            <a:spLocks noChangeArrowheads="1"/>
          </p:cNvSpPr>
          <p:nvPr/>
        </p:nvSpPr>
        <p:spPr bwMode="auto">
          <a:xfrm>
            <a:off x="0" y="152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u-RU" sz="8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Прямоугольник 20"/>
          <p:cNvSpPr/>
          <p:nvPr/>
        </p:nvSpPr>
        <p:spPr>
          <a:xfrm>
            <a:off x="3786182" y="2357430"/>
            <a:ext cx="3999043" cy="307777"/>
          </a:xfrm>
          <a:prstGeom prst="rect">
            <a:avLst/>
          </a:prstGeom>
        </p:spPr>
        <p:txBody>
          <a:bodyPr wrap="none">
            <a:spAutoFit/>
          </a:bodyPr>
          <a:lstStyle/>
          <a:p>
            <a:r>
              <a:rPr lang="el-GR" sz="1400" dirty="0" smtClean="0">
                <a:latin typeface="Times New Roman" pitchFamily="18" charset="0"/>
                <a:cs typeface="Times New Roman" pitchFamily="18" charset="0"/>
              </a:rPr>
              <a:t>Δ</a:t>
            </a:r>
            <a:r>
              <a:rPr lang="en-US" sz="1400" i="1" dirty="0" err="1" smtClean="0">
                <a:latin typeface="Times New Roman" pitchFamily="18" charset="0"/>
                <a:cs typeface="Times New Roman" pitchFamily="18" charset="0"/>
              </a:rPr>
              <a:t>T</a:t>
            </a:r>
            <a:r>
              <a:rPr lang="en-US" sz="1400" i="1" baseline="-25000" dirty="0" err="1"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=1 year, </a:t>
            </a:r>
            <a:r>
              <a:rPr lang="en-US" sz="1400" i="1" dirty="0" err="1" smtClean="0">
                <a:latin typeface="Times New Roman" pitchFamily="18" charset="0"/>
                <a:cs typeface="Times New Roman" pitchFamily="18" charset="0"/>
              </a:rPr>
              <a:t>dt</a:t>
            </a:r>
            <a:r>
              <a:rPr lang="en-US" sz="1400" dirty="0" smtClean="0">
                <a:latin typeface="Times New Roman" pitchFamily="18" charset="0"/>
                <a:cs typeface="Times New Roman" pitchFamily="18" charset="0"/>
              </a:rPr>
              <a:t>=1 month, </a:t>
            </a:r>
            <a:r>
              <a:rPr lang="en-US" sz="1400" i="1" dirty="0" smtClean="0">
                <a:latin typeface="Times New Roman" pitchFamily="18" charset="0"/>
                <a:cs typeface="Times New Roman" pitchFamily="18" charset="0"/>
              </a:rPr>
              <a:t>T</a:t>
            </a:r>
            <a:r>
              <a:rPr lang="en-US" sz="1400" dirty="0" smtClean="0">
                <a:latin typeface="Times New Roman" pitchFamily="18" charset="0"/>
                <a:cs typeface="Times New Roman" pitchFamily="18" charset="0"/>
              </a:rPr>
              <a:t>=01.01.1962‒01.06.2021</a:t>
            </a:r>
            <a:endParaRPr lang="ru-RU" sz="1400" dirty="0"/>
          </a:p>
        </p:txBody>
      </p:sp>
      <p:sp>
        <p:nvSpPr>
          <p:cNvPr id="25" name="Номер слайда 24"/>
          <p:cNvSpPr>
            <a:spLocks noGrp="1"/>
          </p:cNvSpPr>
          <p:nvPr>
            <p:ph type="sldNum" sz="quarter" idx="12"/>
          </p:nvPr>
        </p:nvSpPr>
        <p:spPr/>
        <p:txBody>
          <a:bodyPr/>
          <a:lstStyle/>
          <a:p>
            <a:fld id="{725C68B6-61C2-468F-89AB-4B9F7531AA68}" type="slidenum">
              <a:rPr lang="ru-RU" smtClean="0"/>
              <a:pPr/>
              <a:t>3</a:t>
            </a:fld>
            <a:endParaRPr lang="ru-RU" dirty="0"/>
          </a:p>
        </p:txBody>
      </p:sp>
      <p:pic>
        <p:nvPicPr>
          <p:cNvPr id="26" name="Рисунок 25" descr="D:\work77\Output, обр. кат\2021\09\12ar, 150x200, h=200\map.png"/>
          <p:cNvPicPr>
            <a:picLocks noChangeAspect="1"/>
          </p:cNvPicPr>
          <p:nvPr/>
        </p:nvPicPr>
        <p:blipFill>
          <a:blip r:embed="rId2"/>
          <a:srcRect/>
          <a:stretch>
            <a:fillRect/>
          </a:stretch>
        </p:blipFill>
        <p:spPr bwMode="auto">
          <a:xfrm>
            <a:off x="214282" y="500042"/>
            <a:ext cx="2779402" cy="2886097"/>
          </a:xfrm>
          <a:prstGeom prst="rect">
            <a:avLst/>
          </a:prstGeom>
          <a:noFill/>
          <a:ln w="9525">
            <a:noFill/>
            <a:miter lim="800000"/>
            <a:headEnd/>
            <a:tailEnd/>
          </a:ln>
        </p:spPr>
      </p:pic>
      <p:sp>
        <p:nvSpPr>
          <p:cNvPr id="28" name="TextBox 27"/>
          <p:cNvSpPr txBox="1"/>
          <p:nvPr/>
        </p:nvSpPr>
        <p:spPr>
          <a:xfrm>
            <a:off x="2500298" y="0"/>
            <a:ext cx="4787080" cy="400110"/>
          </a:xfrm>
          <a:prstGeom prst="rect">
            <a:avLst/>
          </a:prstGeom>
          <a:noFill/>
        </p:spPr>
        <p:txBody>
          <a:bodyPr wrap="none" rtlCol="0">
            <a:spAutoFit/>
          </a:bodyPr>
          <a:lstStyle/>
          <a:p>
            <a:r>
              <a:rPr lang="en-US" sz="2000" b="1" dirty="0" smtClean="0">
                <a:latin typeface="Times New Roman" pitchFamily="18" charset="0"/>
                <a:cs typeface="Times New Roman" pitchFamily="18" charset="0"/>
              </a:rPr>
              <a:t>Calculation of  seismological parameter </a:t>
            </a:r>
            <a:r>
              <a:rPr lang="el-GR" sz="2000" b="1" i="1" dirty="0" smtClean="0">
                <a:latin typeface="Times New Roman" pitchFamily="18" charset="0"/>
                <a:cs typeface="Times New Roman" pitchFamily="18" charset="0"/>
              </a:rPr>
              <a:t>ξ</a:t>
            </a:r>
            <a:r>
              <a:rPr lang="en-US" sz="2000" b="1" i="1" baseline="-25000" dirty="0" smtClean="0">
                <a:latin typeface="Times New Roman" pitchFamily="18" charset="0"/>
                <a:cs typeface="Times New Roman" pitchFamily="18" charset="0"/>
              </a:rPr>
              <a:t>P</a:t>
            </a:r>
            <a:endParaRPr lang="ru-RU" sz="2000" b="1" i="1" baseline="-25000" dirty="0">
              <a:latin typeface="Times New Roman" pitchFamily="18" charset="0"/>
              <a:cs typeface="Times New Roman" pitchFamily="18" charset="0"/>
            </a:endParaRPr>
          </a:p>
        </p:txBody>
      </p:sp>
      <p:pic>
        <p:nvPicPr>
          <p:cNvPr id="29"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786183" y="2000238"/>
            <a:ext cx="733334" cy="335238"/>
          </a:xfrm>
          <a:prstGeom prst="rect">
            <a:avLst/>
          </a:prstGeom>
          <a:noFill/>
        </p:spPr>
      </p:pic>
      <p:pic>
        <p:nvPicPr>
          <p:cNvPr id="30"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714877" y="2000238"/>
            <a:ext cx="733334" cy="335238"/>
          </a:xfrm>
          <a:prstGeom prst="rect">
            <a:avLst/>
          </a:prstGeom>
          <a:noFill/>
        </p:spPr>
      </p:pic>
      <p:pic>
        <p:nvPicPr>
          <p:cNvPr id="31" name="Picture 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5572133" y="1928798"/>
            <a:ext cx="733334" cy="481905"/>
          </a:xfrm>
          <a:prstGeom prst="rect">
            <a:avLst/>
          </a:prstGeom>
          <a:noFill/>
        </p:spPr>
      </p:pic>
      <p:pic>
        <p:nvPicPr>
          <p:cNvPr id="32"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6429390" y="1928798"/>
            <a:ext cx="775238" cy="481905"/>
          </a:xfrm>
          <a:prstGeom prst="rect">
            <a:avLst/>
          </a:prstGeom>
          <a:noFill/>
        </p:spPr>
      </p:pic>
      <p:pic>
        <p:nvPicPr>
          <p:cNvPr id="33" name="Picture 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3786182" y="642918"/>
            <a:ext cx="4253334" cy="870000"/>
          </a:xfrm>
          <a:prstGeom prst="rect">
            <a:avLst/>
          </a:prstGeom>
          <a:noFill/>
        </p:spPr>
      </p:pic>
      <p:pic>
        <p:nvPicPr>
          <p:cNvPr id="34" name="Picture 3"/>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3786184" y="1643047"/>
            <a:ext cx="1351429" cy="240953"/>
          </a:xfrm>
          <a:prstGeom prst="rect">
            <a:avLst/>
          </a:prstGeom>
          <a:noFill/>
        </p:spPr>
      </p:pic>
      <p:pic>
        <p:nvPicPr>
          <p:cNvPr id="35" name="Picture 5"/>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5429259" y="1643047"/>
            <a:ext cx="1372381" cy="240953"/>
          </a:xfrm>
          <a:prstGeom prst="rect">
            <a:avLst/>
          </a:prstGeom>
          <a:noFill/>
        </p:spPr>
      </p:pic>
      <p:pic>
        <p:nvPicPr>
          <p:cNvPr id="36" name="Picture 7"/>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7143772" y="1643050"/>
            <a:ext cx="859047" cy="188572"/>
          </a:xfrm>
          <a:prstGeom prst="rect">
            <a:avLst/>
          </a:prstGeom>
          <a:noFill/>
        </p:spPr>
      </p:pic>
      <p:sp>
        <p:nvSpPr>
          <p:cNvPr id="37" name="TextBox 36"/>
          <p:cNvSpPr txBox="1"/>
          <p:nvPr/>
        </p:nvSpPr>
        <p:spPr>
          <a:xfrm>
            <a:off x="3786118" y="2571744"/>
            <a:ext cx="5357882" cy="738664"/>
          </a:xfrm>
          <a:prstGeom prst="rect">
            <a:avLst/>
          </a:prstGeom>
          <a:noFill/>
        </p:spPr>
        <p:txBody>
          <a:bodyPr wrap="square" rtlCol="0">
            <a:spAutoFit/>
          </a:bodyPr>
          <a:lstStyle/>
          <a:p>
            <a:r>
              <a:rPr lang="el-GR" sz="1400" dirty="0" smtClean="0">
                <a:latin typeface="Times New Roman"/>
                <a:cs typeface="Times New Roman"/>
              </a:rPr>
              <a:t>ξ</a:t>
            </a:r>
            <a:r>
              <a:rPr lang="en-US" sz="1400" i="1" baseline="-25000" dirty="0" smtClean="0">
                <a:latin typeface="Times New Roman"/>
                <a:cs typeface="Times New Roman"/>
              </a:rPr>
              <a:t>P</a:t>
            </a:r>
            <a:r>
              <a:rPr lang="en-US" sz="1400" i="1" dirty="0" smtClean="0">
                <a:latin typeface="Times New Roman"/>
                <a:cs typeface="Times New Roman"/>
              </a:rPr>
              <a:t> </a:t>
            </a:r>
            <a:r>
              <a:rPr lang="en-US" sz="1400" dirty="0" smtClean="0">
                <a:latin typeface="Times New Roman"/>
                <a:cs typeface="Times New Roman"/>
              </a:rPr>
              <a:t>≤ </a:t>
            </a:r>
            <a:r>
              <a:rPr lang="el-GR" sz="1400" dirty="0" smtClean="0">
                <a:latin typeface="Times New Roman"/>
                <a:cs typeface="Times New Roman"/>
              </a:rPr>
              <a:t>ξ</a:t>
            </a:r>
            <a:r>
              <a:rPr lang="ru-RU" sz="1400" baseline="-25000" dirty="0" smtClean="0">
                <a:latin typeface="Times New Roman"/>
                <a:cs typeface="Times New Roman"/>
              </a:rPr>
              <a:t>1</a:t>
            </a:r>
            <a:r>
              <a:rPr lang="en-US" sz="1400" dirty="0" smtClean="0">
                <a:latin typeface="Times New Roman"/>
                <a:cs typeface="Times New Roman"/>
              </a:rPr>
              <a:t> ‒ seismic calm; </a:t>
            </a:r>
          </a:p>
          <a:p>
            <a:r>
              <a:rPr lang="el-GR" sz="1400" dirty="0" smtClean="0">
                <a:latin typeface="Times New Roman"/>
                <a:cs typeface="Times New Roman"/>
              </a:rPr>
              <a:t>ξ</a:t>
            </a:r>
            <a:r>
              <a:rPr lang="en-US" sz="1400" i="1" baseline="-25000" dirty="0" smtClean="0">
                <a:latin typeface="Times New Roman"/>
                <a:cs typeface="Times New Roman"/>
              </a:rPr>
              <a:t>P</a:t>
            </a:r>
            <a:r>
              <a:rPr lang="en-US" sz="1400" baseline="-25000" dirty="0" smtClean="0">
                <a:latin typeface="Times New Roman"/>
                <a:cs typeface="Times New Roman"/>
              </a:rPr>
              <a:t> </a:t>
            </a:r>
            <a:r>
              <a:rPr lang="en-US" sz="1400" dirty="0" smtClean="0">
                <a:latin typeface="Times New Roman"/>
                <a:cs typeface="Times New Roman"/>
              </a:rPr>
              <a:t>≥ </a:t>
            </a:r>
            <a:r>
              <a:rPr lang="el-GR" sz="1400" dirty="0" smtClean="0">
                <a:latin typeface="Times New Roman"/>
                <a:cs typeface="Times New Roman"/>
              </a:rPr>
              <a:t>ξ</a:t>
            </a:r>
            <a:r>
              <a:rPr lang="ru-RU" sz="1400" baseline="-25000" dirty="0" smtClean="0">
                <a:latin typeface="Times New Roman"/>
                <a:cs typeface="Times New Roman"/>
              </a:rPr>
              <a:t>2</a:t>
            </a:r>
            <a:r>
              <a:rPr lang="en-US" sz="1400" dirty="0" smtClean="0">
                <a:latin typeface="Times New Roman"/>
                <a:cs typeface="Times New Roman"/>
              </a:rPr>
              <a:t> ‒ seismic activity;</a:t>
            </a:r>
            <a:r>
              <a:rPr lang="ru-RU" sz="1400" dirty="0" smtClean="0">
                <a:latin typeface="Times New Roman"/>
                <a:cs typeface="Times New Roman"/>
              </a:rPr>
              <a:t> </a:t>
            </a:r>
            <a:r>
              <a:rPr lang="el-GR" sz="1400" dirty="0" smtClean="0">
                <a:latin typeface="Times New Roman"/>
                <a:cs typeface="Times New Roman"/>
              </a:rPr>
              <a:t>ξ</a:t>
            </a:r>
            <a:r>
              <a:rPr lang="ru-RU" sz="1400" baseline="-25000" dirty="0" smtClean="0">
                <a:latin typeface="Times New Roman"/>
                <a:cs typeface="Times New Roman"/>
              </a:rPr>
              <a:t>1</a:t>
            </a:r>
            <a:r>
              <a:rPr lang="en-US" sz="1400" baseline="-25000" dirty="0" smtClean="0">
                <a:latin typeface="Times New Roman"/>
                <a:cs typeface="Times New Roman"/>
              </a:rPr>
              <a:t> </a:t>
            </a:r>
            <a:r>
              <a:rPr lang="en-US" sz="1400" dirty="0" smtClean="0">
                <a:latin typeface="Times New Roman"/>
                <a:cs typeface="Times New Roman"/>
              </a:rPr>
              <a:t>&lt; </a:t>
            </a:r>
            <a:r>
              <a:rPr lang="el-GR" sz="1400" dirty="0" smtClean="0">
                <a:latin typeface="Times New Roman"/>
                <a:cs typeface="Times New Roman"/>
              </a:rPr>
              <a:t>ξ</a:t>
            </a:r>
            <a:r>
              <a:rPr lang="en-US" sz="1400" i="1" baseline="-25000" dirty="0" smtClean="0">
                <a:latin typeface="Times New Roman"/>
                <a:cs typeface="Times New Roman"/>
              </a:rPr>
              <a:t>P</a:t>
            </a:r>
            <a:r>
              <a:rPr lang="en-US" sz="1400" dirty="0" smtClean="0">
                <a:latin typeface="Times New Roman"/>
                <a:cs typeface="Times New Roman"/>
              </a:rPr>
              <a:t> &lt;</a:t>
            </a:r>
            <a:r>
              <a:rPr lang="ru-RU" sz="1400" dirty="0" smtClean="0">
                <a:latin typeface="Times New Roman"/>
                <a:cs typeface="Times New Roman"/>
              </a:rPr>
              <a:t> </a:t>
            </a:r>
            <a:r>
              <a:rPr lang="el-GR" sz="1400" dirty="0" smtClean="0">
                <a:latin typeface="Times New Roman"/>
                <a:cs typeface="Times New Roman"/>
              </a:rPr>
              <a:t>ξ</a:t>
            </a:r>
            <a:r>
              <a:rPr lang="ru-RU" sz="1400" baseline="-25000" dirty="0" smtClean="0">
                <a:latin typeface="Times New Roman"/>
                <a:cs typeface="Times New Roman"/>
              </a:rPr>
              <a:t>2</a:t>
            </a:r>
            <a:r>
              <a:rPr lang="en-US" sz="1400" dirty="0" smtClean="0">
                <a:latin typeface="Times New Roman"/>
                <a:cs typeface="Times New Roman"/>
              </a:rPr>
              <a:t> ‒ background level</a:t>
            </a:r>
            <a:r>
              <a:rPr lang="ru-RU" sz="1400" dirty="0" smtClean="0">
                <a:latin typeface="Times New Roman"/>
                <a:cs typeface="Times New Roman"/>
              </a:rPr>
              <a:t>.</a:t>
            </a:r>
            <a:endParaRPr lang="en-US" sz="1400" dirty="0" smtClean="0">
              <a:latin typeface="Times New Roman"/>
              <a:cs typeface="Times New Roman"/>
            </a:endParaRPr>
          </a:p>
          <a:p>
            <a:r>
              <a:rPr lang="el-GR" sz="1400" dirty="0" smtClean="0">
                <a:latin typeface="Times New Roman"/>
                <a:cs typeface="Times New Roman"/>
              </a:rPr>
              <a:t>ξ</a:t>
            </a:r>
            <a:r>
              <a:rPr lang="en-US" sz="1400" baseline="-25000" dirty="0" smtClean="0">
                <a:latin typeface="Times New Roman"/>
                <a:cs typeface="Times New Roman"/>
              </a:rPr>
              <a:t>1</a:t>
            </a:r>
            <a:r>
              <a:rPr lang="en-US" sz="1400" dirty="0" smtClean="0">
                <a:latin typeface="Times New Roman"/>
                <a:cs typeface="Times New Roman"/>
              </a:rPr>
              <a:t>=−2.5;</a:t>
            </a:r>
            <a:r>
              <a:rPr lang="ru-RU" sz="1400" dirty="0" smtClean="0">
                <a:latin typeface="Times New Roman"/>
                <a:cs typeface="Times New Roman"/>
              </a:rPr>
              <a:t>  </a:t>
            </a:r>
            <a:r>
              <a:rPr lang="el-GR" sz="1400" dirty="0" smtClean="0">
                <a:latin typeface="Times New Roman"/>
                <a:cs typeface="Times New Roman"/>
              </a:rPr>
              <a:t>ξ</a:t>
            </a:r>
            <a:r>
              <a:rPr lang="en-US" sz="1400" baseline="-25000" dirty="0" smtClean="0">
                <a:latin typeface="Times New Roman"/>
                <a:cs typeface="Times New Roman"/>
              </a:rPr>
              <a:t>2</a:t>
            </a:r>
            <a:r>
              <a:rPr lang="en-US" sz="1400" dirty="0" smtClean="0">
                <a:latin typeface="Times New Roman"/>
                <a:cs typeface="Times New Roman"/>
              </a:rPr>
              <a:t>=2.5;</a:t>
            </a:r>
            <a:endParaRPr lang="ru-RU" sz="1400" dirty="0"/>
          </a:p>
        </p:txBody>
      </p:sp>
      <p:sp>
        <p:nvSpPr>
          <p:cNvPr id="38" name="Прямоугольник 37"/>
          <p:cNvSpPr/>
          <p:nvPr/>
        </p:nvSpPr>
        <p:spPr>
          <a:xfrm>
            <a:off x="500034" y="6215082"/>
            <a:ext cx="7286676" cy="461665"/>
          </a:xfrm>
          <a:prstGeom prst="rect">
            <a:avLst/>
          </a:prstGeom>
        </p:spPr>
        <p:txBody>
          <a:bodyPr wrap="square">
            <a:spAutoFit/>
          </a:bodyPr>
          <a:lstStyle/>
          <a:p>
            <a:pPr algn="just"/>
            <a:r>
              <a:rPr lang="en-US" sz="1200" dirty="0" smtClean="0">
                <a:latin typeface="Times New Roman" pitchFamily="18" charset="0"/>
                <a:cs typeface="Times New Roman" pitchFamily="18" charset="0"/>
              </a:rPr>
              <a:t>Figure 2.</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Temporary values of the parameter </a:t>
            </a:r>
            <a:r>
              <a:rPr lang="el-GR" sz="1200" dirty="0" smtClean="0">
                <a:latin typeface="Times New Roman" pitchFamily="18" charset="0"/>
                <a:cs typeface="Times New Roman" pitchFamily="18" charset="0"/>
              </a:rPr>
              <a:t>ξ</a:t>
            </a:r>
            <a:r>
              <a:rPr lang="en-US" sz="1200" i="1" baseline="-25000" dirty="0" smtClean="0">
                <a:latin typeface="Times New Roman" pitchFamily="18" charset="0"/>
                <a:cs typeface="Times New Roman" pitchFamily="18" charset="0"/>
              </a:rPr>
              <a:t>P</a:t>
            </a:r>
            <a:r>
              <a:rPr lang="en-US" sz="1200" i="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for region </a:t>
            </a:r>
            <a:r>
              <a:rPr lang="en-US" sz="1200" i="1" dirty="0" smtClean="0">
                <a:latin typeface="Times New Roman" pitchFamily="18" charset="0"/>
                <a:cs typeface="Times New Roman" pitchFamily="18" charset="0"/>
              </a:rPr>
              <a:t>S</a:t>
            </a:r>
            <a:r>
              <a:rPr lang="en-US" sz="1200" i="1" baseline="-25000" dirty="0" smtClean="0">
                <a:latin typeface="Times New Roman" pitchFamily="18" charset="0"/>
                <a:cs typeface="Times New Roman" pitchFamily="18" charset="0"/>
              </a:rPr>
              <a:t>2</a:t>
            </a:r>
            <a:r>
              <a:rPr lang="en-US" sz="1200" dirty="0" smtClean="0">
                <a:latin typeface="Times New Roman" pitchFamily="18" charset="0"/>
                <a:cs typeface="Times New Roman" pitchFamily="18" charset="0"/>
              </a:rPr>
              <a:t>. Red triangles on the time axis indicate earthquakes with </a:t>
            </a:r>
            <a:r>
              <a:rPr lang="en-US" sz="1200" i="1" dirty="0" smtClean="0">
                <a:latin typeface="Times New Roman" pitchFamily="18" charset="0"/>
                <a:cs typeface="Times New Roman" pitchFamily="18" charset="0"/>
              </a:rPr>
              <a:t>K</a:t>
            </a:r>
            <a:r>
              <a:rPr lang="en-US" sz="1200" i="1" baseline="-25000" dirty="0" smtClean="0">
                <a:latin typeface="Times New Roman" pitchFamily="18" charset="0"/>
                <a:cs typeface="Times New Roman" pitchFamily="18" charset="0"/>
              </a:rPr>
              <a:t>S </a:t>
            </a:r>
            <a:r>
              <a:rPr lang="en-US" sz="1200" dirty="0" smtClean="0">
                <a:latin typeface="Times New Roman" pitchFamily="18" charset="0"/>
                <a:cs typeface="Times New Roman" pitchFamily="18" charset="0"/>
              </a:rPr>
              <a:t>≥13.5.</a:t>
            </a:r>
          </a:p>
        </p:txBody>
      </p:sp>
      <p:pic>
        <p:nvPicPr>
          <p:cNvPr id="63489" name="Picture 1" descr="D:\work77\Output, обр. кат\2021\09\2021.09.01 прогн. ЗТ Ks=13.5+\P(Ar,t) group, polygon\nAr=12, ksi=2.5,-2.5; T=1y, dt=1m, T0=1962 - весь период\Откл.P, [2], K=9-20, T=1y, dt=1m, T0=1962 - весь период.png"/>
          <p:cNvPicPr>
            <a:picLocks noChangeAspect="1" noChangeArrowheads="1"/>
          </p:cNvPicPr>
          <p:nvPr/>
        </p:nvPicPr>
        <p:blipFill>
          <a:blip r:embed="rId11"/>
          <a:srcRect/>
          <a:stretch>
            <a:fillRect/>
          </a:stretch>
        </p:blipFill>
        <p:spPr bwMode="auto">
          <a:xfrm>
            <a:off x="500034" y="4071942"/>
            <a:ext cx="7389495" cy="213741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714480" y="1500174"/>
          <a:ext cx="5611557" cy="1341120"/>
        </p:xfrm>
        <a:graphic>
          <a:graphicData uri="http://schemas.openxmlformats.org/drawingml/2006/table">
            <a:tbl>
              <a:tblPr/>
              <a:tblGrid>
                <a:gridCol w="3456369"/>
                <a:gridCol w="538797"/>
                <a:gridCol w="538797"/>
                <a:gridCol w="538797"/>
                <a:gridCol w="538797"/>
              </a:tblGrid>
              <a:tr h="0">
                <a:tc>
                  <a:txBody>
                    <a:bodyPr/>
                    <a:lstStyle/>
                    <a:p>
                      <a:pPr algn="ctr"/>
                      <a:r>
                        <a:rPr lang="en-US" sz="1600" b="1" i="0" dirty="0">
                          <a:solidFill>
                            <a:srgbClr val="000000"/>
                          </a:solidFill>
                          <a:latin typeface="Times New Roman" pitchFamily="18" charset="0"/>
                          <a:cs typeface="Times New Roman" pitchFamily="18" charset="0"/>
                        </a:rPr>
                        <a:t>Type of seismic anomaly</a:t>
                      </a:r>
                      <a:endParaRPr lang="en-US" sz="1600" b="1" dirty="0">
                        <a:latin typeface="Times New Roman" pitchFamily="18" charset="0"/>
                        <a:cs typeface="Times New Roman"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i="1" dirty="0" smtClean="0">
                          <a:latin typeface="Times New Roman" pitchFamily="18" charset="0"/>
                          <a:ea typeface="Times New Roman"/>
                          <a:cs typeface="Times New Roman" pitchFamily="18" charset="0"/>
                        </a:rPr>
                        <a:t>V</a:t>
                      </a:r>
                      <a:endParaRPr lang="ru-RU" sz="1600" b="1" i="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i="1" dirty="0" smtClean="0">
                          <a:latin typeface="Times New Roman" pitchFamily="18" charset="0"/>
                          <a:ea typeface="Times New Roman"/>
                          <a:cs typeface="Times New Roman" pitchFamily="18" charset="0"/>
                        </a:rPr>
                        <a:t>R</a:t>
                      </a:r>
                      <a:endParaRPr lang="ru-RU" sz="1600" b="1" i="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i="1" dirty="0">
                          <a:solidFill>
                            <a:srgbClr val="000000"/>
                          </a:solidFill>
                          <a:latin typeface="Times New Roman"/>
                          <a:ea typeface="Times New Roman"/>
                          <a:cs typeface="Times New Roman"/>
                        </a:rPr>
                        <a:t>J</a:t>
                      </a:r>
                      <a:r>
                        <a:rPr lang="en-US" sz="1600" b="1" i="1" baseline="-25000" dirty="0">
                          <a:solidFill>
                            <a:srgbClr val="000000"/>
                          </a:solidFill>
                          <a:latin typeface="Times New Roman"/>
                          <a:ea typeface="Times New Roman"/>
                          <a:cs typeface="Times New Roman"/>
                        </a:rPr>
                        <a:t>G</a:t>
                      </a:r>
                      <a:endParaRPr lang="ru-RU" sz="1600" b="1"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i="1" dirty="0">
                          <a:solidFill>
                            <a:srgbClr val="000000"/>
                          </a:solidFill>
                          <a:latin typeface="Times New Roman"/>
                          <a:ea typeface="Times New Roman"/>
                          <a:cs typeface="Times New Roman"/>
                        </a:rPr>
                        <a:t>J</a:t>
                      </a:r>
                      <a:r>
                        <a:rPr lang="ru-RU" sz="1600" b="1" i="1" baseline="-25000" dirty="0">
                          <a:solidFill>
                            <a:srgbClr val="000000"/>
                          </a:solidFill>
                          <a:latin typeface="Times New Roman"/>
                          <a:ea typeface="Times New Roman"/>
                          <a:cs typeface="Times New Roman"/>
                        </a:rPr>
                        <a:t>M</a:t>
                      </a:r>
                      <a:endParaRPr lang="ru-RU" sz="1600" b="1"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r>
                        <a:rPr lang="en-US" sz="1600" b="0" i="0" dirty="0">
                          <a:solidFill>
                            <a:srgbClr val="000000"/>
                          </a:solidFill>
                          <a:latin typeface="Times New Roman" pitchFamily="18" charset="0"/>
                          <a:cs typeface="Times New Roman" pitchFamily="18" charset="0"/>
                        </a:rPr>
                        <a:t>Seismic </a:t>
                      </a:r>
                      <a:r>
                        <a:rPr lang="en-US" sz="1600" b="0" i="0" dirty="0" smtClean="0">
                          <a:solidFill>
                            <a:srgbClr val="000000"/>
                          </a:solidFill>
                          <a:latin typeface="Times New Roman" pitchFamily="18" charset="0"/>
                          <a:cs typeface="Times New Roman" pitchFamily="18" charset="0"/>
                        </a:rPr>
                        <a:t>activity (</a:t>
                      </a:r>
                      <a:r>
                        <a:rPr lang="el-GR" sz="1600" i="1" dirty="0" smtClean="0">
                          <a:latin typeface="Times New Roman" pitchFamily="18" charset="0"/>
                          <a:cs typeface="Times New Roman" pitchFamily="18" charset="0"/>
                        </a:rPr>
                        <a:t>ξ</a:t>
                      </a:r>
                      <a:r>
                        <a:rPr lang="en-US" sz="1600" i="1" baseline="-25000" dirty="0" smtClean="0">
                          <a:latin typeface="Times New Roman" pitchFamily="18" charset="0"/>
                          <a:cs typeface="Times New Roman" pitchFamily="18" charset="0"/>
                        </a:rPr>
                        <a:t>P</a:t>
                      </a:r>
                      <a:r>
                        <a:rPr lang="en-US" sz="1600" b="0" i="0" dirty="0" smtClean="0">
                          <a:solidFill>
                            <a:srgbClr val="000000"/>
                          </a:solidFill>
                          <a:latin typeface="Times New Roman" pitchFamily="18" charset="0"/>
                          <a:cs typeface="Times New Roman" pitchFamily="18" charset="0"/>
                        </a:rPr>
                        <a:t>≥2.5)</a:t>
                      </a:r>
                      <a:endParaRPr lang="en-US" sz="1600" dirty="0">
                        <a:latin typeface="Times New Roman" pitchFamily="18" charset="0"/>
                        <a:cs typeface="Times New Roman"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0.57</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0.49</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1.47</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0.15</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i="0" dirty="0">
                          <a:solidFill>
                            <a:srgbClr val="000000"/>
                          </a:solidFill>
                          <a:latin typeface="Times New Roman" pitchFamily="18" charset="0"/>
                          <a:cs typeface="Times New Roman" pitchFamily="18" charset="0"/>
                        </a:rPr>
                        <a:t>Seismic </a:t>
                      </a:r>
                      <a:r>
                        <a:rPr lang="en-US" sz="1600" b="0" i="0" dirty="0" smtClean="0">
                          <a:solidFill>
                            <a:srgbClr val="000000"/>
                          </a:solidFill>
                          <a:latin typeface="Times New Roman" pitchFamily="18" charset="0"/>
                          <a:cs typeface="Times New Roman" pitchFamily="18" charset="0"/>
                        </a:rPr>
                        <a:t>calm (</a:t>
                      </a:r>
                      <a:r>
                        <a:rPr lang="el-GR" sz="1600" i="1" dirty="0" smtClean="0">
                          <a:latin typeface="Times New Roman" pitchFamily="18" charset="0"/>
                          <a:cs typeface="Times New Roman" pitchFamily="18" charset="0"/>
                        </a:rPr>
                        <a:t>ξ</a:t>
                      </a:r>
                      <a:r>
                        <a:rPr lang="en-US" sz="1600" i="1" baseline="-25000" dirty="0" smtClean="0">
                          <a:latin typeface="Times New Roman" pitchFamily="18" charset="0"/>
                          <a:cs typeface="Times New Roman" pitchFamily="18" charset="0"/>
                        </a:rPr>
                        <a:t>P</a:t>
                      </a:r>
                      <a:r>
                        <a:rPr lang="en-US" sz="1600" b="0" i="0" dirty="0" smtClean="0">
                          <a:solidFill>
                            <a:srgbClr val="000000"/>
                          </a:solidFill>
                          <a:latin typeface="Times New Roman" pitchFamily="18" charset="0"/>
                          <a:cs typeface="Times New Roman" pitchFamily="18" charset="0"/>
                        </a:rPr>
                        <a:t>≤2.5)</a:t>
                      </a:r>
                      <a:endParaRPr lang="en-US" sz="1600" dirty="0">
                        <a:latin typeface="Times New Roman" pitchFamily="18" charset="0"/>
                        <a:cs typeface="Times New Roman"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0.51</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0.52</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2.15</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0.28</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r>
                        <a:rPr lang="en-US" sz="1600" b="0" i="0" dirty="0">
                          <a:solidFill>
                            <a:srgbClr val="000000"/>
                          </a:solidFill>
                          <a:latin typeface="Times New Roman" pitchFamily="18" charset="0"/>
                          <a:cs typeface="Times New Roman" pitchFamily="18" charset="0"/>
                        </a:rPr>
                        <a:t>Seismic activity and </a:t>
                      </a:r>
                      <a:r>
                        <a:rPr lang="en-US" sz="1600" b="0" i="0" dirty="0" smtClean="0">
                          <a:solidFill>
                            <a:srgbClr val="000000"/>
                          </a:solidFill>
                          <a:latin typeface="Times New Roman" pitchFamily="18" charset="0"/>
                          <a:cs typeface="Times New Roman" pitchFamily="18" charset="0"/>
                        </a:rPr>
                        <a:t>calm </a:t>
                      </a:r>
                      <a:r>
                        <a:rPr lang="el-GR" sz="1600" b="0" i="0" dirty="0" smtClean="0">
                          <a:solidFill>
                            <a:srgbClr val="000000"/>
                          </a:solidFill>
                          <a:latin typeface="Times New Roman" pitchFamily="18" charset="0"/>
                          <a:cs typeface="Times New Roman" pitchFamily="18" charset="0"/>
                        </a:rPr>
                        <a:t>ντ</a:t>
                      </a:r>
                      <a:endParaRPr lang="en-US" sz="1600" dirty="0">
                        <a:latin typeface="Times New Roman" pitchFamily="18" charset="0"/>
                        <a:cs typeface="Times New Roman" pitchFamily="18"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0.45</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0.76</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1.47</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0.24</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Прямоугольник 5"/>
          <p:cNvSpPr/>
          <p:nvPr/>
        </p:nvSpPr>
        <p:spPr>
          <a:xfrm>
            <a:off x="1714480" y="1071546"/>
            <a:ext cx="6000792" cy="307777"/>
          </a:xfrm>
          <a:prstGeom prst="rect">
            <a:avLst/>
          </a:prstGeom>
        </p:spPr>
        <p:txBody>
          <a:bodyPr wrap="square">
            <a:spAutoFit/>
          </a:bodyPr>
          <a:lstStyle/>
          <a:p>
            <a:r>
              <a:rPr lang="en-US" sz="1400" dirty="0" smtClean="0">
                <a:latin typeface="Times New Roman" pitchFamily="18" charset="0"/>
                <a:cs typeface="Times New Roman" pitchFamily="18" charset="0"/>
              </a:rPr>
              <a:t>Table 1</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Predictive efficiency of the parameter</a:t>
            </a:r>
            <a:r>
              <a:rPr lang="ru-RU" sz="1400" dirty="0" smtClean="0">
                <a:latin typeface="Times New Roman" pitchFamily="18" charset="0"/>
                <a:cs typeface="Times New Roman" pitchFamily="18" charset="0"/>
              </a:rPr>
              <a:t> </a:t>
            </a:r>
            <a:r>
              <a:rPr lang="el-GR" sz="1400" i="1" dirty="0" smtClean="0">
                <a:latin typeface="Times New Roman" pitchFamily="18" charset="0"/>
                <a:cs typeface="Times New Roman" pitchFamily="18" charset="0"/>
              </a:rPr>
              <a:t>ξ</a:t>
            </a:r>
            <a:r>
              <a:rPr lang="en-US" sz="1400" i="1" baseline="-25000" dirty="0" smtClean="0">
                <a:latin typeface="Times New Roman" pitchFamily="18" charset="0"/>
                <a:cs typeface="Times New Roman" pitchFamily="18" charset="0"/>
              </a:rPr>
              <a:t>P</a:t>
            </a:r>
            <a:r>
              <a:rPr lang="en-US" sz="1400" i="1"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
        <p:nvSpPr>
          <p:cNvPr id="59395" name="Rectangle 3"/>
          <p:cNvSpPr>
            <a:spLocks noChangeArrowheads="1"/>
          </p:cNvSpPr>
          <p:nvPr/>
        </p:nvSpPr>
        <p:spPr bwMode="auto">
          <a:xfrm>
            <a:off x="857224" y="6143644"/>
            <a:ext cx="7929618"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Figure 3</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diagram of  errors for the parameter </a:t>
            </a:r>
            <a:r>
              <a:rPr lang="el-GR" sz="1400" i="1" dirty="0" smtClean="0">
                <a:latin typeface="Times New Roman" pitchFamily="18" charset="0"/>
                <a:cs typeface="Times New Roman" pitchFamily="18" charset="0"/>
              </a:rPr>
              <a:t>ξ</a:t>
            </a:r>
            <a:r>
              <a:rPr lang="en-US" sz="1400" i="1" baseline="-25000" dirty="0" smtClean="0">
                <a:latin typeface="Times New Roman" pitchFamily="18" charset="0"/>
                <a:cs typeface="Times New Roman" pitchFamily="18" charset="0"/>
              </a:rPr>
              <a:t>P</a:t>
            </a:r>
            <a:r>
              <a:rPr lang="en-US" sz="1400" i="1"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in predicting earthquakes with</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≥13.5</a:t>
            </a:r>
            <a:r>
              <a:rPr kumimoji="0" lang="ru-RU" sz="1400" b="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400" b="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en-US" sz="1400" b="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≥6.0).</a:t>
            </a:r>
            <a:endParaRPr kumimoji="0" lang="ru-RU" sz="1400" b="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Номер слайда 7"/>
          <p:cNvSpPr>
            <a:spLocks noGrp="1"/>
          </p:cNvSpPr>
          <p:nvPr>
            <p:ph type="sldNum" sz="quarter" idx="12"/>
          </p:nvPr>
        </p:nvSpPr>
        <p:spPr/>
        <p:txBody>
          <a:bodyPr/>
          <a:lstStyle/>
          <a:p>
            <a:fld id="{725C68B6-61C2-468F-89AB-4B9F7531AA68}" type="slidenum">
              <a:rPr lang="ru-RU" smtClean="0"/>
              <a:pPr/>
              <a:t>4</a:t>
            </a:fld>
            <a:endParaRPr lang="ru-RU" dirty="0"/>
          </a:p>
        </p:txBody>
      </p:sp>
      <p:sp>
        <p:nvSpPr>
          <p:cNvPr id="7" name="TextBox 6"/>
          <p:cNvSpPr txBox="1"/>
          <p:nvPr/>
        </p:nvSpPr>
        <p:spPr>
          <a:xfrm>
            <a:off x="1428728" y="214290"/>
            <a:ext cx="6222857" cy="369332"/>
          </a:xfrm>
          <a:prstGeom prst="rect">
            <a:avLst/>
          </a:prstGeom>
          <a:noFill/>
        </p:spPr>
        <p:txBody>
          <a:bodyPr wrap="none" rtlCol="0">
            <a:spAutoFit/>
          </a:bodyPr>
          <a:lstStyle/>
          <a:p>
            <a:pPr algn="ctr"/>
            <a:r>
              <a:rPr lang="en-US" b="1" dirty="0" smtClean="0">
                <a:latin typeface="Times New Roman" pitchFamily="18" charset="0"/>
                <a:cs typeface="Times New Roman" pitchFamily="18" charset="0"/>
              </a:rPr>
              <a:t>Evaluation of the effectiveness of the prognostic parameter</a:t>
            </a:r>
            <a:r>
              <a:rPr lang="ru-RU" b="1" dirty="0" smtClean="0">
                <a:latin typeface="Times New Roman" pitchFamily="18" charset="0"/>
                <a:cs typeface="Times New Roman" pitchFamily="18" charset="0"/>
              </a:rPr>
              <a:t> </a:t>
            </a:r>
            <a:r>
              <a:rPr lang="el-GR" b="1" i="1" dirty="0" smtClean="0">
                <a:latin typeface="Times New Roman" pitchFamily="18" charset="0"/>
                <a:cs typeface="Times New Roman" pitchFamily="18" charset="0"/>
              </a:rPr>
              <a:t>ξ</a:t>
            </a:r>
            <a:r>
              <a:rPr lang="en-US" b="1" i="1" baseline="-25000" dirty="0" smtClean="0">
                <a:latin typeface="Times New Roman" pitchFamily="18" charset="0"/>
                <a:cs typeface="Times New Roman" pitchFamily="18" charset="0"/>
              </a:rPr>
              <a:t>P</a:t>
            </a:r>
            <a:endParaRPr lang="ru-RU" b="1" i="1" dirty="0">
              <a:latin typeface="Times New Roman" pitchFamily="18" charset="0"/>
              <a:cs typeface="Times New Roman" pitchFamily="18" charset="0"/>
            </a:endParaRPr>
          </a:p>
        </p:txBody>
      </p:sp>
      <p:pic>
        <p:nvPicPr>
          <p:cNvPr id="62465" name="Picture 1" descr="D:\work77\Output, обр. кат\2021\09\12ar, 150x200, h=200, конф. КФ ЕГС РАН\P(Ar,t) group, polygon\nAr=12, ksi=2.5,-2.5; T=1y, dt=1m, T0=1962 - весь период\Err_diag, ksi(Ar,t)-Все обл. Jmax для ф. Гусева eng.png"/>
          <p:cNvPicPr>
            <a:picLocks noChangeAspect="1" noChangeArrowheads="1"/>
          </p:cNvPicPr>
          <p:nvPr/>
        </p:nvPicPr>
        <p:blipFill>
          <a:blip r:embed="rId2"/>
          <a:srcRect/>
          <a:stretch>
            <a:fillRect/>
          </a:stretch>
        </p:blipFill>
        <p:spPr bwMode="auto">
          <a:xfrm>
            <a:off x="2428860" y="2928934"/>
            <a:ext cx="4266667" cy="3260953"/>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571472" y="1285860"/>
            <a:ext cx="8072494" cy="4601260"/>
          </a:xfrm>
          <a:prstGeom prst="rect">
            <a:avLst/>
          </a:prstGeom>
          <a:noFill/>
          <a:ln w="19050">
            <a:solidFill>
              <a:schemeClr val="accent2">
                <a:lumMod val="60000"/>
                <a:lumOff val="40000"/>
              </a:schemeClr>
            </a:solidFill>
          </a:ln>
        </p:spPr>
        <p:txBody>
          <a:bodyPr wrap="square" rtlCol="0">
            <a:spAutoFit/>
          </a:bodyPr>
          <a:lstStyle/>
          <a:p>
            <a:pPr indent="360000" algn="just">
              <a:spcAft>
                <a:spcPts val="600"/>
              </a:spcAft>
            </a:pPr>
            <a:r>
              <a:rPr lang="en-US" sz="1600" dirty="0" smtClean="0">
                <a:latin typeface="Times New Roman" pitchFamily="18" charset="0"/>
                <a:cs typeface="Times New Roman" pitchFamily="18" charset="0"/>
              </a:rPr>
              <a:t>On the basis of the selected most effective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precursors, an algorithm for short-term earthquake prediction was constructed, in which a joint analysis of the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r>
              <a:rPr lang="en-US" sz="1600" dirty="0" smtClean="0">
                <a:latin typeface="Times New Roman" pitchFamily="18" charset="0"/>
                <a:cs typeface="Times New Roman" pitchFamily="18" charset="0"/>
              </a:rPr>
              <a:t>disturbances under consideration is carried out in a sliding time window of width </a:t>
            </a:r>
            <a:r>
              <a:rPr lang="el-GR" sz="1600" dirty="0" smtClean="0">
                <a:latin typeface="Times New Roman" pitchFamily="18" charset="0"/>
                <a:cs typeface="Times New Roman" pitchFamily="18" charset="0"/>
              </a:rPr>
              <a:t>Δ</a:t>
            </a:r>
            <a:r>
              <a:rPr lang="en-US" sz="1600" i="1" dirty="0" smtClean="0">
                <a:latin typeface="Times New Roman" pitchFamily="18" charset="0"/>
                <a:cs typeface="Times New Roman" pitchFamily="18" charset="0"/>
              </a:rPr>
              <a:t>T </a:t>
            </a:r>
            <a:r>
              <a:rPr lang="en-US" sz="1600" dirty="0" smtClean="0">
                <a:latin typeface="Times New Roman" pitchFamily="18" charset="0"/>
                <a:cs typeface="Times New Roman" pitchFamily="18" charset="0"/>
              </a:rPr>
              <a:t>= 5</a:t>
            </a:r>
            <a:br>
              <a:rPr lang="en-US" sz="1600" dirty="0" smtClean="0">
                <a:latin typeface="Times New Roman" pitchFamily="18" charset="0"/>
                <a:cs typeface="Times New Roman" pitchFamily="18" charset="0"/>
              </a:rPr>
            </a:br>
            <a:r>
              <a:rPr lang="en-US" sz="1600" dirty="0" smtClean="0">
                <a:latin typeface="Times New Roman" pitchFamily="18" charset="0"/>
                <a:cs typeface="Times New Roman" pitchFamily="18" charset="0"/>
              </a:rPr>
              <a:t>days with a step ∆</a:t>
            </a:r>
            <a:r>
              <a:rPr lang="en-US" sz="1600" i="1" dirty="0" smtClean="0">
                <a:latin typeface="Times New Roman" pitchFamily="18" charset="0"/>
                <a:cs typeface="Times New Roman" pitchFamily="18" charset="0"/>
              </a:rPr>
              <a:t>t </a:t>
            </a:r>
            <a:r>
              <a:rPr lang="en-US" sz="1600" dirty="0" smtClean="0">
                <a:latin typeface="Times New Roman" pitchFamily="18" charset="0"/>
                <a:cs typeface="Times New Roman" pitchFamily="18" charset="0"/>
              </a:rPr>
              <a:t>= 1 day. The condition for announcing the start of the waiting period To</a:t>
            </a:r>
            <a:br>
              <a:rPr lang="en-US" sz="1600" dirty="0" smtClean="0">
                <a:latin typeface="Times New Roman" pitchFamily="18" charset="0"/>
                <a:cs typeface="Times New Roman" pitchFamily="18" charset="0"/>
              </a:rPr>
            </a:br>
            <a:r>
              <a:rPr lang="en-US" sz="1600" dirty="0" smtClean="0">
                <a:latin typeface="Times New Roman" pitchFamily="18" charset="0"/>
                <a:cs typeface="Times New Roman" pitchFamily="18" charset="0"/>
              </a:rPr>
              <a:t>seismic event was the execution in a time interval ∆</a:t>
            </a:r>
            <a:r>
              <a:rPr lang="en-US" sz="1600" i="1" dirty="0" smtClean="0">
                <a:latin typeface="Times New Roman" pitchFamily="18" charset="0"/>
                <a:cs typeface="Times New Roman" pitchFamily="18" charset="0"/>
              </a:rPr>
              <a:t>T </a:t>
            </a:r>
            <a:r>
              <a:rPr lang="en-US" sz="1600" dirty="0" smtClean="0">
                <a:latin typeface="Times New Roman" pitchFamily="18" charset="0"/>
                <a:cs typeface="Times New Roman" pitchFamily="18" charset="0"/>
              </a:rPr>
              <a:t>for at least three of the four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r>
              <a:rPr lang="en-US" sz="1600" dirty="0" smtClean="0">
                <a:latin typeface="Times New Roman" pitchFamily="18" charset="0"/>
                <a:cs typeface="Times New Roman" pitchFamily="18" charset="0"/>
              </a:rPr>
              <a:t>parameters consider the following criteria</a:t>
            </a:r>
            <a:r>
              <a:rPr lang="ru-RU" sz="1600"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pPr indent="360000" algn="just">
              <a:spcAft>
                <a:spcPts val="600"/>
              </a:spcAft>
            </a:pPr>
            <a:endParaRPr lang="en-US" sz="1600" dirty="0" smtClean="0">
              <a:latin typeface="Times New Roman" pitchFamily="18" charset="0"/>
              <a:cs typeface="Times New Roman" pitchFamily="18" charset="0"/>
            </a:endParaRPr>
          </a:p>
          <a:p>
            <a:pPr marL="342900" indent="-342900" algn="just">
              <a:spcAft>
                <a:spcPts val="600"/>
              </a:spcAft>
              <a:buFont typeface="+mj-lt"/>
              <a:buAutoNum type="arabicParenR"/>
            </a:pPr>
            <a:r>
              <a:rPr lang="en-US" sz="1600" dirty="0" smtClean="0">
                <a:latin typeface="Times New Roman" pitchFamily="18" charset="0"/>
                <a:cs typeface="Times New Roman" pitchFamily="18" charset="0"/>
              </a:rPr>
              <a:t>K-layer formation during at least one day of ∆</a:t>
            </a:r>
            <a:r>
              <a:rPr lang="en-US" sz="1600" i="1" dirty="0" smtClean="0">
                <a:latin typeface="Times New Roman" pitchFamily="18" charset="0"/>
                <a:cs typeface="Times New Roman" pitchFamily="18" charset="0"/>
              </a:rPr>
              <a:t>T </a:t>
            </a:r>
            <a:r>
              <a:rPr lang="en-US" sz="1600" dirty="0" smtClean="0">
                <a:latin typeface="Times New Roman" pitchFamily="18" charset="0"/>
                <a:cs typeface="Times New Roman" pitchFamily="18" charset="0"/>
              </a:rPr>
              <a:t>interval;</a:t>
            </a:r>
          </a:p>
          <a:p>
            <a:pPr marL="342900" indent="-342900" algn="just">
              <a:spcAft>
                <a:spcPts val="600"/>
              </a:spcAft>
              <a:buFont typeface="+mj-lt"/>
              <a:buAutoNum type="arabicParenR"/>
            </a:pPr>
            <a:r>
              <a:rPr lang="en-US" sz="1600" dirty="0" smtClean="0">
                <a:latin typeface="Times New Roman" pitchFamily="18" charset="0"/>
                <a:cs typeface="Times New Roman" pitchFamily="18" charset="0"/>
              </a:rPr>
              <a:t>Formation of sporadic layer Es type r for at least one day interval ∆</a:t>
            </a:r>
            <a:r>
              <a:rPr lang="en-US" sz="1600" i="1" dirty="0" smtClean="0">
                <a:latin typeface="Times New Roman" pitchFamily="18" charset="0"/>
                <a:cs typeface="Times New Roman" pitchFamily="18" charset="0"/>
              </a:rPr>
              <a:t>T;</a:t>
            </a:r>
          </a:p>
          <a:p>
            <a:pPr marL="342900" indent="-342900" algn="just">
              <a:spcAft>
                <a:spcPts val="600"/>
              </a:spcAft>
              <a:buFont typeface="+mj-lt"/>
              <a:buAutoNum type="arabicParenR"/>
            </a:pPr>
            <a:r>
              <a:rPr lang="en-US" sz="1600" dirty="0" smtClean="0">
                <a:latin typeface="Times New Roman" pitchFamily="18" charset="0"/>
                <a:cs typeface="Times New Roman" pitchFamily="18" charset="0"/>
              </a:rPr>
              <a:t>Exceeding the critical frequency </a:t>
            </a:r>
            <a:r>
              <a:rPr lang="en-US" sz="1600" i="1" dirty="0" smtClean="0">
                <a:latin typeface="Times New Roman" pitchFamily="18" charset="0"/>
                <a:cs typeface="Times New Roman" pitchFamily="18" charset="0"/>
              </a:rPr>
              <a:t>f</a:t>
            </a:r>
            <a:r>
              <a:rPr lang="en-US" sz="1600" dirty="0" smtClean="0">
                <a:latin typeface="Times New Roman" pitchFamily="18" charset="0"/>
                <a:cs typeface="Times New Roman" pitchFamily="18" charset="0"/>
              </a:rPr>
              <a:t>oF2 layer F2 median values </a:t>
            </a:r>
            <a:r>
              <a:rPr lang="en-US" sz="1600" i="1" dirty="0" err="1" smtClean="0">
                <a:latin typeface="Times New Roman" pitchFamily="18" charset="0"/>
                <a:cs typeface="Times New Roman" pitchFamily="18" charset="0"/>
              </a:rPr>
              <a:t>f</a:t>
            </a:r>
            <a:r>
              <a:rPr lang="en-US" sz="1600" baseline="-25000" dirty="0" err="1" smtClean="0">
                <a:latin typeface="Times New Roman" pitchFamily="18" charset="0"/>
                <a:cs typeface="Times New Roman" pitchFamily="18" charset="0"/>
              </a:rPr>
              <a:t>med</a:t>
            </a:r>
            <a:r>
              <a:rPr lang="en-US" sz="1600" dirty="0" smtClean="0">
                <a:latin typeface="Times New Roman" pitchFamily="18" charset="0"/>
                <a:cs typeface="Times New Roman" pitchFamily="18" charset="0"/>
              </a:rPr>
              <a:t>, calculated for the previous days, not less than 20% (∆</a:t>
            </a:r>
            <a:r>
              <a:rPr lang="en-US" sz="1600" i="1" dirty="0" smtClean="0">
                <a:latin typeface="Times New Roman" pitchFamily="18" charset="0"/>
                <a:cs typeface="Times New Roman" pitchFamily="18" charset="0"/>
              </a:rPr>
              <a:t>f</a:t>
            </a:r>
            <a:r>
              <a:rPr lang="en-US" sz="1600" dirty="0" smtClean="0">
                <a:latin typeface="Times New Roman" pitchFamily="18" charset="0"/>
                <a:cs typeface="Times New Roman" pitchFamily="18" charset="0"/>
              </a:rPr>
              <a:t>oF2/</a:t>
            </a:r>
            <a:r>
              <a:rPr lang="en-US" sz="1600" i="1" dirty="0" err="1" smtClean="0">
                <a:latin typeface="Times New Roman" pitchFamily="18" charset="0"/>
                <a:cs typeface="Times New Roman" pitchFamily="18" charset="0"/>
              </a:rPr>
              <a:t>f</a:t>
            </a:r>
            <a:r>
              <a:rPr lang="en-US" sz="1600" baseline="-25000" dirty="0" err="1" smtClean="0">
                <a:latin typeface="Times New Roman" pitchFamily="18" charset="0"/>
                <a:cs typeface="Times New Roman" pitchFamily="18" charset="0"/>
              </a:rPr>
              <a:t>med</a:t>
            </a:r>
            <a:r>
              <a:rPr lang="ru-RU" sz="1600" dirty="0" smtClean="0">
                <a:latin typeface="Times New Roman" pitchFamily="18" charset="0"/>
                <a:cs typeface="Times New Roman" pitchFamily="18" charset="0"/>
              </a:rPr>
              <a:t>≥0</a:t>
            </a:r>
            <a:r>
              <a:rPr lang="en-US" sz="1600" dirty="0" smtClean="0">
                <a:latin typeface="Times New Roman" pitchFamily="18" charset="0"/>
                <a:cs typeface="Times New Roman" pitchFamily="18" charset="0"/>
              </a:rPr>
              <a:t>.2) against the background of the development of the </a:t>
            </a:r>
            <a:r>
              <a:rPr lang="en-US" sz="1600" dirty="0" err="1" smtClean="0">
                <a:latin typeface="Times New Roman" pitchFamily="18" charset="0"/>
                <a:cs typeface="Times New Roman" pitchFamily="18" charset="0"/>
              </a:rPr>
              <a:t>magnetospheric</a:t>
            </a:r>
            <a:r>
              <a:rPr lang="en-US" sz="1600" dirty="0" smtClean="0">
                <a:latin typeface="Times New Roman" pitchFamily="18" charset="0"/>
                <a:cs typeface="Times New Roman" pitchFamily="18" charset="0"/>
              </a:rPr>
              <a:t> storm (total values of the K-index per day </a:t>
            </a:r>
            <a:r>
              <a:rPr lang="en-US" sz="1600" i="1" dirty="0" smtClean="0">
                <a:latin typeface="Times New Roman" pitchFamily="18" charset="0"/>
                <a:cs typeface="Times New Roman" pitchFamily="18" charset="0"/>
              </a:rPr>
              <a:t>K</a:t>
            </a:r>
            <a:r>
              <a:rPr lang="ru-RU" sz="1600" baseline="-25000" dirty="0" smtClean="0">
                <a:latin typeface="Times New Roman" pitchFamily="18" charset="0"/>
                <a:cs typeface="Times New Roman" pitchFamily="18" charset="0"/>
              </a:rPr>
              <a:t>Σ</a:t>
            </a:r>
            <a:r>
              <a:rPr lang="ru-RU" sz="1600" dirty="0" smtClean="0">
                <a:latin typeface="Times New Roman" pitchFamily="18" charset="0"/>
                <a:cs typeface="Times New Roman" pitchFamily="18" charset="0"/>
              </a:rPr>
              <a:t>≥20</a:t>
            </a:r>
            <a:r>
              <a:rPr lang="en-US" sz="1600" dirty="0" smtClean="0">
                <a:latin typeface="Times New Roman" pitchFamily="18" charset="0"/>
                <a:cs typeface="Times New Roman" pitchFamily="18" charset="0"/>
              </a:rPr>
              <a:t>);</a:t>
            </a:r>
          </a:p>
          <a:p>
            <a:pPr marL="342900" indent="-342900" algn="just">
              <a:spcAft>
                <a:spcPts val="600"/>
              </a:spcAft>
              <a:buFont typeface="+mj-lt"/>
              <a:buAutoNum type="arabicParenR"/>
            </a:pPr>
            <a:r>
              <a:rPr lang="en-US" sz="1600" dirty="0" smtClean="0">
                <a:latin typeface="Times New Roman" pitchFamily="18" charset="0"/>
                <a:cs typeface="Times New Roman" pitchFamily="18" charset="0"/>
              </a:rPr>
              <a:t>Stratification of the F2 layer in frequency (mode "V") for at least one day interval ∆</a:t>
            </a:r>
            <a:r>
              <a:rPr lang="en-US" sz="1600" i="1" dirty="0" smtClean="0">
                <a:latin typeface="Times New Roman" pitchFamily="18" charset="0"/>
                <a:cs typeface="Times New Roman" pitchFamily="18" charset="0"/>
              </a:rPr>
              <a:t>T.</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endParaRPr lang="ru-RU" sz="1600" dirty="0" smtClean="0">
              <a:latin typeface="Times New Roman" pitchFamily="18" charset="0"/>
              <a:cs typeface="Times New Roman" pitchFamily="18" charset="0"/>
            </a:endParaRPr>
          </a:p>
          <a:p>
            <a:pPr lvl="0" indent="180000" algn="just">
              <a:spcAft>
                <a:spcPts val="600"/>
              </a:spcAft>
            </a:pPr>
            <a:endParaRPr lang="ru-RU" dirty="0" smtClean="0">
              <a:latin typeface="Times New Roman" pitchFamily="18" charset="0"/>
              <a:cs typeface="Times New Roman" pitchFamily="18" charset="0"/>
            </a:endParaRPr>
          </a:p>
          <a:p>
            <a:pPr lvl="0" algn="just">
              <a:spcAft>
                <a:spcPts val="600"/>
              </a:spcAft>
            </a:pPr>
            <a:r>
              <a:rPr lang="en-US" sz="1600" dirty="0" smtClean="0">
                <a:latin typeface="Times New Roman" pitchFamily="18" charset="0"/>
                <a:cs typeface="Times New Roman" pitchFamily="18" charset="0"/>
              </a:rPr>
              <a:t>The waiting period is chosen equal to </a:t>
            </a:r>
            <a:r>
              <a:rPr lang="en-US" sz="1600" i="1" dirty="0" err="1" smtClean="0">
                <a:latin typeface="Times New Roman" pitchFamily="18" charset="0"/>
                <a:cs typeface="Times New Roman" pitchFamily="18" charset="0"/>
              </a:rPr>
              <a:t>T</a:t>
            </a:r>
            <a:r>
              <a:rPr lang="en-US" sz="1600" baseline="-25000" dirty="0" err="1" smtClean="0">
                <a:latin typeface="Times New Roman" pitchFamily="18" charset="0"/>
                <a:cs typeface="Times New Roman" pitchFamily="18" charset="0"/>
              </a:rPr>
              <a:t>w</a:t>
            </a:r>
            <a:r>
              <a:rPr lang="en-US" sz="1600" dirty="0" smtClean="0">
                <a:latin typeface="Times New Roman" pitchFamily="18" charset="0"/>
                <a:cs typeface="Times New Roman" pitchFamily="18" charset="0"/>
              </a:rPr>
              <a:t> = 5 days.  </a:t>
            </a:r>
            <a:endParaRPr lang="ru-RU" sz="1600" dirty="0" smtClean="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725C68B6-61C2-468F-89AB-4B9F7531AA68}" type="slidenum">
              <a:rPr lang="ru-RU" smtClean="0"/>
              <a:pPr/>
              <a:t>5</a:t>
            </a:fld>
            <a:endParaRPr lang="ru-RU"/>
          </a:p>
        </p:txBody>
      </p:sp>
      <p:sp>
        <p:nvSpPr>
          <p:cNvPr id="5" name="TextBox 4"/>
          <p:cNvSpPr txBox="1"/>
          <p:nvPr/>
        </p:nvSpPr>
        <p:spPr>
          <a:xfrm>
            <a:off x="142844" y="428604"/>
            <a:ext cx="8858280" cy="584775"/>
          </a:xfrm>
          <a:prstGeom prst="rect">
            <a:avLst/>
          </a:prstGeom>
          <a:noFill/>
        </p:spPr>
        <p:txBody>
          <a:bodyPr wrap="square" rtlCol="0">
            <a:spAutoFit/>
          </a:bodyPr>
          <a:lstStyle/>
          <a:p>
            <a:pPr algn="ctr"/>
            <a:r>
              <a:rPr lang="en-US" sz="1600" b="1" dirty="0" smtClean="0">
                <a:latin typeface="Times New Roman" pitchFamily="18" charset="0"/>
                <a:cs typeface="Times New Roman" pitchFamily="18" charset="0"/>
              </a:rPr>
              <a:t>Method of short-term earthquake prediction based on the complex of</a:t>
            </a:r>
            <a:br>
              <a:rPr lang="en-US" sz="1600" b="1" dirty="0" smtClean="0">
                <a:latin typeface="Times New Roman" pitchFamily="18" charset="0"/>
                <a:cs typeface="Times New Roman" pitchFamily="18" charset="0"/>
              </a:rPr>
            </a:br>
            <a:r>
              <a:rPr lang="en-US" sz="1600" b="1" dirty="0" err="1" smtClean="0">
                <a:latin typeface="Times New Roman" pitchFamily="18" charset="0"/>
                <a:cs typeface="Times New Roman" pitchFamily="18" charset="0"/>
              </a:rPr>
              <a:t>ionospheric</a:t>
            </a:r>
            <a:r>
              <a:rPr lang="en-US" sz="1600" b="1" dirty="0" smtClean="0">
                <a:latin typeface="Times New Roman" pitchFamily="18" charset="0"/>
                <a:cs typeface="Times New Roman" pitchFamily="18" charset="0"/>
              </a:rPr>
              <a:t> precursors</a:t>
            </a:r>
            <a:r>
              <a:rPr lang="en-US" sz="1600"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1538" y="571480"/>
            <a:ext cx="6858048" cy="523220"/>
          </a:xfrm>
          <a:prstGeom prst="rect">
            <a:avLst/>
          </a:prstGeom>
        </p:spPr>
        <p:txBody>
          <a:bodyPr wrap="square">
            <a:spAutoFit/>
          </a:bodyPr>
          <a:lstStyle/>
          <a:p>
            <a:r>
              <a:rPr lang="en-US" sz="1400" dirty="0" smtClean="0">
                <a:latin typeface="Times New Roman" pitchFamily="18" charset="0"/>
                <a:cs typeface="Times New Roman" pitchFamily="18" charset="0"/>
              </a:rPr>
              <a:t>Table 2</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The predictive efficiency of the complex </a:t>
            </a:r>
            <a:r>
              <a:rPr lang="en-US" sz="1400" dirty="0" err="1" smtClean="0">
                <a:latin typeface="Times New Roman" pitchFamily="18" charset="0"/>
                <a:cs typeface="Times New Roman" pitchFamily="18" charset="0"/>
              </a:rPr>
              <a:t>ionospheric</a:t>
            </a:r>
            <a:r>
              <a:rPr lang="en-US" sz="1400" dirty="0" smtClean="0">
                <a:latin typeface="Times New Roman" pitchFamily="18" charset="0"/>
                <a:cs typeface="Times New Roman" pitchFamily="18" charset="0"/>
              </a:rPr>
              <a:t> precursors for the earthquakes with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≥13.5 (</a:t>
            </a:r>
            <a:r>
              <a:rPr lang="en-US" sz="1400" i="1" dirty="0" smtClean="0">
                <a:latin typeface="Times New Roman" pitchFamily="18" charset="0"/>
                <a:ea typeface="Times New Roman" pitchFamily="18" charset="0"/>
                <a:cs typeface="Times New Roman" pitchFamily="18" charset="0"/>
              </a:rPr>
              <a:t>M</a:t>
            </a:r>
            <a:r>
              <a:rPr lang="en-US" sz="1400" dirty="0" smtClean="0">
                <a:latin typeface="Times New Roman" pitchFamily="18" charset="0"/>
                <a:ea typeface="Times New Roman" pitchFamily="18" charset="0"/>
                <a:cs typeface="Times New Roman" pitchFamily="18" charset="0"/>
              </a:rPr>
              <a:t>≥6.0</a:t>
            </a:r>
            <a:r>
              <a:rPr lang="en-US" sz="1400" dirty="0" smtClean="0">
                <a:latin typeface="Times New Roman" pitchFamily="18" charset="0"/>
                <a:cs typeface="Times New Roman" pitchFamily="18" charset="0"/>
              </a:rPr>
              <a:t>)</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ea typeface="Times New Roman" pitchFamily="18" charset="0"/>
                <a:cs typeface="Times New Roman" pitchFamily="18" charset="0"/>
              </a:rPr>
              <a:t>in time interval </a:t>
            </a:r>
            <a:r>
              <a:rPr lang="ru-RU" sz="1400" dirty="0" smtClean="0">
                <a:latin typeface="Times New Roman" pitchFamily="18" charset="0"/>
                <a:ea typeface="Times New Roman" pitchFamily="18" charset="0"/>
                <a:cs typeface="Times New Roman" pitchFamily="18" charset="0"/>
              </a:rPr>
              <a:t>01.01.2013-01.06.2021.</a:t>
            </a:r>
            <a:endParaRPr lang="ru-RU" sz="1400"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1643042" y="1214422"/>
          <a:ext cx="5202234" cy="560832"/>
        </p:xfrm>
        <a:graphic>
          <a:graphicData uri="http://schemas.openxmlformats.org/drawingml/2006/table">
            <a:tbl>
              <a:tblPr/>
              <a:tblGrid>
                <a:gridCol w="394335"/>
                <a:gridCol w="386397"/>
                <a:gridCol w="632460"/>
                <a:gridCol w="556260"/>
                <a:gridCol w="538797"/>
                <a:gridCol w="538797"/>
                <a:gridCol w="538797"/>
                <a:gridCol w="538797"/>
                <a:gridCol w="538797"/>
                <a:gridCol w="538797"/>
              </a:tblGrid>
              <a:tr h="0">
                <a:tc>
                  <a:txBody>
                    <a:bodyPr/>
                    <a:lstStyle/>
                    <a:p>
                      <a:pPr algn="ctr">
                        <a:lnSpc>
                          <a:spcPct val="115000"/>
                        </a:lnSpc>
                        <a:spcAft>
                          <a:spcPts val="0"/>
                        </a:spcAft>
                      </a:pPr>
                      <a:r>
                        <a:rPr lang="ru-RU" sz="1600" i="1" dirty="0">
                          <a:solidFill>
                            <a:srgbClr val="000000"/>
                          </a:solidFill>
                          <a:latin typeface="Times New Roman"/>
                          <a:ea typeface="Times New Roman"/>
                          <a:cs typeface="Times New Roman"/>
                        </a:rPr>
                        <a:t>N</a:t>
                      </a:r>
                      <a:r>
                        <a:rPr lang="ru-RU" sz="1600" baseline="-25000" dirty="0">
                          <a:solidFill>
                            <a:srgbClr val="000000"/>
                          </a:solidFill>
                          <a:latin typeface="Times New Roman"/>
                          <a:ea typeface="Times New Roman"/>
                          <a:cs typeface="Times New Roman"/>
                        </a:rPr>
                        <a:t>+</a:t>
                      </a:r>
                      <a:endParaRPr lang="ru-RU"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i="1" dirty="0">
                          <a:solidFill>
                            <a:srgbClr val="000000"/>
                          </a:solidFill>
                          <a:latin typeface="Times New Roman"/>
                          <a:ea typeface="Times New Roman"/>
                          <a:cs typeface="Times New Roman"/>
                        </a:rPr>
                        <a:t>N</a:t>
                      </a:r>
                      <a:endParaRPr lang="ru-RU"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i="1" dirty="0" smtClean="0">
                          <a:latin typeface="Times New Roman" pitchFamily="18" charset="0"/>
                          <a:ea typeface="Times New Roman"/>
                          <a:cs typeface="Times New Roman" pitchFamily="18" charset="0"/>
                        </a:rPr>
                        <a:t>n</a:t>
                      </a:r>
                      <a:r>
                        <a:rPr lang="en-US" sz="1600" dirty="0" smtClean="0">
                          <a:latin typeface="Times New Roman" pitchFamily="18" charset="0"/>
                          <a:ea typeface="Times New Roman"/>
                          <a:cs typeface="Times New Roman" pitchFamily="18" charset="0"/>
                        </a:rPr>
                        <a:t>(</a:t>
                      </a:r>
                      <a:r>
                        <a:rPr lang="en-US" sz="1600" i="1" dirty="0" smtClean="0">
                          <a:latin typeface="Times New Roman" pitchFamily="18" charset="0"/>
                          <a:ea typeface="Times New Roman"/>
                          <a:cs typeface="Times New Roman" pitchFamily="18" charset="0"/>
                        </a:rPr>
                        <a:t>A</a:t>
                      </a:r>
                      <a:r>
                        <a:rPr lang="en-US" sz="1600" i="1" baseline="-25000" dirty="0" smtClean="0">
                          <a:latin typeface="Times New Roman" pitchFamily="18" charset="0"/>
                          <a:ea typeface="Times New Roman"/>
                          <a:cs typeface="Times New Roman" pitchFamily="18" charset="0"/>
                        </a:rPr>
                        <a:t>E</a:t>
                      </a:r>
                      <a:r>
                        <a:rPr lang="en-US" sz="1600" dirty="0" smtClean="0">
                          <a:latin typeface="Times New Roman" pitchFamily="18" charset="0"/>
                          <a:ea typeface="Times New Roman"/>
                          <a:cs typeface="Times New Roman" pitchFamily="18" charset="0"/>
                        </a:rPr>
                        <a:t>)</a:t>
                      </a:r>
                      <a:endParaRPr lang="ru-RU" sz="16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i="1" dirty="0" smtClean="0">
                          <a:latin typeface="Times New Roman"/>
                          <a:ea typeface="Times New Roman"/>
                          <a:cs typeface="Times New Roman"/>
                        </a:rPr>
                        <a:t>n</a:t>
                      </a:r>
                      <a:r>
                        <a:rPr lang="en-US" sz="1600" dirty="0" smtClean="0">
                          <a:latin typeface="Times New Roman"/>
                          <a:ea typeface="Times New Roman"/>
                          <a:cs typeface="Times New Roman"/>
                        </a:rPr>
                        <a:t>(</a:t>
                      </a:r>
                      <a:r>
                        <a:rPr lang="en-US" sz="1600" i="1" dirty="0" smtClean="0">
                          <a:latin typeface="Times New Roman"/>
                          <a:ea typeface="Times New Roman"/>
                          <a:cs typeface="Times New Roman"/>
                        </a:rPr>
                        <a:t>A</a:t>
                      </a:r>
                      <a:r>
                        <a:rPr lang="en-US" sz="1600" dirty="0" smtClean="0">
                          <a:latin typeface="Times New Roman"/>
                          <a:ea typeface="Times New Roman"/>
                          <a:cs typeface="Times New Roman"/>
                        </a:rPr>
                        <a:t>)</a:t>
                      </a:r>
                      <a:endParaRPr lang="ru-RU"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i="1" dirty="0" smtClean="0">
                          <a:latin typeface="Times New Roman" pitchFamily="18" charset="0"/>
                          <a:ea typeface="Times New Roman"/>
                          <a:cs typeface="Times New Roman" pitchFamily="18" charset="0"/>
                        </a:rPr>
                        <a:t>V</a:t>
                      </a:r>
                      <a:endParaRPr lang="ru-RU" sz="1600" i="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i="1" dirty="0" smtClean="0">
                          <a:latin typeface="Times New Roman" pitchFamily="18" charset="0"/>
                          <a:ea typeface="Times New Roman"/>
                          <a:cs typeface="Times New Roman" pitchFamily="18" charset="0"/>
                        </a:rPr>
                        <a:t>R</a:t>
                      </a:r>
                      <a:endParaRPr lang="ru-RU" sz="1600" i="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i="1" dirty="0">
                          <a:solidFill>
                            <a:srgbClr val="000000"/>
                          </a:solidFill>
                          <a:latin typeface="Times New Roman"/>
                          <a:ea typeface="Times New Roman"/>
                          <a:cs typeface="Times New Roman"/>
                        </a:rPr>
                        <a:t>J</a:t>
                      </a:r>
                      <a:r>
                        <a:rPr lang="en-US" sz="1600" i="1" baseline="-25000" dirty="0">
                          <a:solidFill>
                            <a:srgbClr val="000000"/>
                          </a:solidFill>
                          <a:latin typeface="Times New Roman"/>
                          <a:ea typeface="Times New Roman"/>
                          <a:cs typeface="Times New Roman"/>
                        </a:rPr>
                        <a:t>G</a:t>
                      </a:r>
                      <a:endParaRPr lang="ru-RU"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i="1" dirty="0" err="1">
                          <a:solidFill>
                            <a:srgbClr val="000000"/>
                          </a:solidFill>
                          <a:latin typeface="Times New Roman"/>
                          <a:ea typeface="Times New Roman"/>
                          <a:cs typeface="Times New Roman"/>
                        </a:rPr>
                        <a:t>τ</a:t>
                      </a:r>
                      <a:endParaRPr lang="ru-RU"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i="1" dirty="0" err="1">
                          <a:solidFill>
                            <a:srgbClr val="000000"/>
                          </a:solidFill>
                          <a:latin typeface="Times New Roman"/>
                          <a:ea typeface="Times New Roman"/>
                          <a:cs typeface="Times New Roman"/>
                        </a:rPr>
                        <a:t>ν</a:t>
                      </a:r>
                      <a:endParaRPr lang="ru-RU"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i="1" dirty="0">
                          <a:solidFill>
                            <a:srgbClr val="000000"/>
                          </a:solidFill>
                          <a:latin typeface="Times New Roman"/>
                          <a:ea typeface="Times New Roman"/>
                          <a:cs typeface="Times New Roman"/>
                        </a:rPr>
                        <a:t>J</a:t>
                      </a:r>
                      <a:r>
                        <a:rPr lang="en-US" sz="1600" i="1" baseline="-25000" dirty="0">
                          <a:solidFill>
                            <a:srgbClr val="000000"/>
                          </a:solidFill>
                          <a:latin typeface="Times New Roman"/>
                          <a:ea typeface="Times New Roman"/>
                          <a:cs typeface="Times New Roman"/>
                        </a:rPr>
                        <a:t>M</a:t>
                      </a:r>
                      <a:endParaRPr lang="ru-RU"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600" dirty="0" smtClean="0">
                          <a:solidFill>
                            <a:srgbClr val="000000"/>
                          </a:solidFill>
                          <a:latin typeface="Times New Roman"/>
                          <a:ea typeface="Times New Roman"/>
                          <a:cs typeface="Times New Roman"/>
                        </a:rPr>
                        <a:t>24</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smtClean="0">
                          <a:solidFill>
                            <a:srgbClr val="000000"/>
                          </a:solidFill>
                          <a:latin typeface="Times New Roman"/>
                          <a:ea typeface="Times New Roman"/>
                          <a:cs typeface="Times New Roman"/>
                        </a:rPr>
                        <a:t>30</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smtClean="0">
                          <a:solidFill>
                            <a:srgbClr val="000000"/>
                          </a:solidFill>
                          <a:latin typeface="Times New Roman"/>
                          <a:ea typeface="Times New Roman"/>
                          <a:cs typeface="Times New Roman"/>
                        </a:rPr>
                        <a:t>21</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smtClean="0">
                          <a:solidFill>
                            <a:srgbClr val="000000"/>
                          </a:solidFill>
                          <a:latin typeface="Times New Roman"/>
                          <a:ea typeface="Times New Roman"/>
                          <a:cs typeface="Times New Roman"/>
                        </a:rPr>
                        <a:t>180</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smtClean="0">
                          <a:solidFill>
                            <a:srgbClr val="000000"/>
                          </a:solidFill>
                          <a:latin typeface="Times New Roman"/>
                          <a:ea typeface="Times New Roman"/>
                          <a:cs typeface="Times New Roman"/>
                        </a:rPr>
                        <a:t>0.1</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smtClean="0">
                          <a:solidFill>
                            <a:srgbClr val="000000"/>
                          </a:solidFill>
                          <a:latin typeface="Times New Roman"/>
                          <a:ea typeface="Times New Roman"/>
                          <a:cs typeface="Times New Roman"/>
                        </a:rPr>
                        <a:t>0.8</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smtClean="0">
                          <a:solidFill>
                            <a:srgbClr val="000000"/>
                          </a:solidFill>
                          <a:latin typeface="Times New Roman"/>
                          <a:ea typeface="Times New Roman"/>
                          <a:cs typeface="Times New Roman"/>
                        </a:rPr>
                        <a:t>1.69</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a:t>
                      </a:r>
                      <a:r>
                        <a:rPr lang="ru-RU" sz="1600" dirty="0" smtClean="0">
                          <a:solidFill>
                            <a:srgbClr val="000000"/>
                          </a:solidFill>
                          <a:latin typeface="Times New Roman"/>
                          <a:ea typeface="Times New Roman"/>
                          <a:cs typeface="Times New Roman"/>
                        </a:rPr>
                        <a:t>47</a:t>
                      </a:r>
                      <a:endParaRPr lang="ru-RU"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smtClean="0">
                          <a:solidFill>
                            <a:srgbClr val="000000"/>
                          </a:solidFill>
                          <a:latin typeface="Times New Roman"/>
                          <a:ea typeface="Times New Roman"/>
                          <a:cs typeface="Times New Roman"/>
                        </a:rPr>
                        <a:t>0.</a:t>
                      </a:r>
                      <a:r>
                        <a:rPr lang="ru-RU" sz="1600" dirty="0" smtClean="0">
                          <a:solidFill>
                            <a:srgbClr val="000000"/>
                          </a:solidFill>
                          <a:latin typeface="Times New Roman"/>
                          <a:ea typeface="Times New Roman"/>
                          <a:cs typeface="Times New Roman"/>
                        </a:rPr>
                        <a:t>2</a:t>
                      </a:r>
                      <a:endParaRPr lang="ru-RU" sz="16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smtClean="0">
                          <a:solidFill>
                            <a:srgbClr val="000000"/>
                          </a:solidFill>
                          <a:latin typeface="Times New Roman"/>
                          <a:ea typeface="Times New Roman"/>
                          <a:cs typeface="Times New Roman"/>
                        </a:rPr>
                        <a:t>0.33</a:t>
                      </a:r>
                      <a:endParaRPr lang="ru-RU" sz="16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Прямоугольник 4"/>
          <p:cNvSpPr/>
          <p:nvPr/>
        </p:nvSpPr>
        <p:spPr>
          <a:xfrm>
            <a:off x="714348" y="5500702"/>
            <a:ext cx="7572428" cy="738664"/>
          </a:xfrm>
          <a:prstGeom prst="rect">
            <a:avLst/>
          </a:prstGeom>
        </p:spPr>
        <p:txBody>
          <a:bodyPr wrap="square">
            <a:spAutoFit/>
          </a:bodyPr>
          <a:lstStyle/>
          <a:p>
            <a:pPr lvl="0" algn="just"/>
            <a:r>
              <a:rPr lang="en-US" sz="1400" dirty="0" smtClean="0">
                <a:latin typeface="Times New Roman" pitchFamily="18" charset="0"/>
                <a:cs typeface="Times New Roman" pitchFamily="18" charset="0"/>
              </a:rPr>
              <a:t>Figure 3</a:t>
            </a:r>
            <a:r>
              <a:rPr lang="ru-RU" sz="1400" dirty="0" smtClean="0">
                <a:latin typeface="Times New Roman" pitchFamily="18" charset="0"/>
                <a:cs typeface="Times New Roman" pitchFamily="18" charset="0"/>
              </a:rPr>
              <a:t>.</a:t>
            </a:r>
            <a:r>
              <a:rPr lang="en-US" sz="1400" dirty="0" smtClean="0">
                <a:latin typeface="Times New Roman" pitchFamily="18" charset="0"/>
                <a:cs typeface="Times New Roman" pitchFamily="18" charset="0"/>
              </a:rPr>
              <a:t> </a:t>
            </a:r>
            <a:r>
              <a:rPr lang="en-US" sz="1400" dirty="0" smtClean="0">
                <a:latin typeface="Times New Roman" pitchFamily="18" charset="0"/>
                <a:ea typeface="Times New Roman" pitchFamily="18" charset="0"/>
                <a:cs typeface="Times New Roman" pitchFamily="18" charset="0"/>
              </a:rPr>
              <a:t>The diagram of  errors for the method of the complex </a:t>
            </a:r>
            <a:r>
              <a:rPr lang="en-US" sz="1400" dirty="0" err="1" smtClean="0">
                <a:latin typeface="Times New Roman" pitchFamily="18" charset="0"/>
                <a:ea typeface="Times New Roman" pitchFamily="18" charset="0"/>
                <a:cs typeface="Times New Roman" pitchFamily="18" charset="0"/>
              </a:rPr>
              <a:t>ionospheric</a:t>
            </a:r>
            <a:r>
              <a:rPr lang="en-US" sz="1400" dirty="0" smtClean="0">
                <a:latin typeface="Times New Roman" pitchFamily="18" charset="0"/>
                <a:ea typeface="Times New Roman" pitchFamily="18" charset="0"/>
                <a:cs typeface="Times New Roman" pitchFamily="18" charset="0"/>
              </a:rPr>
              <a:t> precursors for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≥13.5</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ea typeface="Times New Roman" pitchFamily="18" charset="0"/>
                <a:cs typeface="Times New Roman" pitchFamily="18" charset="0"/>
              </a:rPr>
              <a:t>(</a:t>
            </a:r>
            <a:r>
              <a:rPr lang="en-US" sz="1400" i="1" dirty="0" smtClean="0">
                <a:latin typeface="Times New Roman" pitchFamily="18" charset="0"/>
                <a:ea typeface="Times New Roman" pitchFamily="18" charset="0"/>
                <a:cs typeface="Times New Roman" pitchFamily="18" charset="0"/>
              </a:rPr>
              <a:t>M</a:t>
            </a:r>
            <a:r>
              <a:rPr lang="en-US" sz="1400" dirty="0" smtClean="0">
                <a:latin typeface="Times New Roman" pitchFamily="18" charset="0"/>
                <a:ea typeface="Times New Roman" pitchFamily="18" charset="0"/>
                <a:cs typeface="Times New Roman" pitchFamily="18" charset="0"/>
              </a:rPr>
              <a:t>≥6.0). </a:t>
            </a:r>
            <a:r>
              <a:rPr lang="en-US" sz="1400" dirty="0" smtClean="0">
                <a:latin typeface="Times New Roman" pitchFamily="18" charset="0"/>
                <a:cs typeface="Times New Roman" pitchFamily="18" charset="0"/>
              </a:rPr>
              <a:t>The lower bounds of the confidence interval of the random forecast with the significance level are marked </a:t>
            </a:r>
            <a:r>
              <a:rPr lang="el-GR" sz="1400" dirty="0" smtClean="0">
                <a:latin typeface="Times New Roman" pitchFamily="18" charset="0"/>
                <a:cs typeface="Times New Roman" pitchFamily="18" charset="0"/>
              </a:rPr>
              <a:t>α</a:t>
            </a:r>
            <a:r>
              <a:rPr lang="ru-RU" sz="1400" dirty="0" smtClean="0">
                <a:latin typeface="Times New Roman" pitchFamily="18" charset="0"/>
                <a:cs typeface="Times New Roman" pitchFamily="18" charset="0"/>
              </a:rPr>
              <a:t>=0.01 </a:t>
            </a:r>
            <a:r>
              <a:rPr lang="en-US" sz="1400" dirty="0" smtClean="0">
                <a:latin typeface="Times New Roman" pitchFamily="18" charset="0"/>
                <a:cs typeface="Times New Roman" pitchFamily="18" charset="0"/>
              </a:rPr>
              <a:t>and</a:t>
            </a:r>
            <a:r>
              <a:rPr lang="ru-RU" sz="1400" dirty="0" smtClean="0">
                <a:latin typeface="Times New Roman" pitchFamily="18" charset="0"/>
                <a:cs typeface="Times New Roman" pitchFamily="18" charset="0"/>
              </a:rPr>
              <a:t> </a:t>
            </a:r>
            <a:r>
              <a:rPr lang="el-GR" sz="1400" dirty="0" smtClean="0">
                <a:latin typeface="Times New Roman" pitchFamily="18" charset="0"/>
                <a:cs typeface="Times New Roman" pitchFamily="18" charset="0"/>
              </a:rPr>
              <a:t>α</a:t>
            </a:r>
            <a:r>
              <a:rPr lang="ru-RU" sz="1400" dirty="0" smtClean="0">
                <a:latin typeface="Times New Roman" pitchFamily="18" charset="0"/>
                <a:cs typeface="Times New Roman" pitchFamily="18" charset="0"/>
              </a:rPr>
              <a:t>=0.05.  </a:t>
            </a:r>
            <a:endParaRPr lang="ru-RU" sz="1400" dirty="0">
              <a:latin typeface="Times New Roman" pitchFamily="18" charset="0"/>
              <a:cs typeface="Times New Roman" pitchFamily="18" charset="0"/>
            </a:endParaRPr>
          </a:p>
        </p:txBody>
      </p:sp>
      <p:sp>
        <p:nvSpPr>
          <p:cNvPr id="6" name="Номер слайда 5"/>
          <p:cNvSpPr>
            <a:spLocks noGrp="1"/>
          </p:cNvSpPr>
          <p:nvPr>
            <p:ph type="sldNum" sz="quarter" idx="12"/>
          </p:nvPr>
        </p:nvSpPr>
        <p:spPr/>
        <p:txBody>
          <a:bodyPr/>
          <a:lstStyle/>
          <a:p>
            <a:fld id="{725C68B6-61C2-468F-89AB-4B9F7531AA68}" type="slidenum">
              <a:rPr lang="ru-RU" smtClean="0"/>
              <a:pPr/>
              <a:t>6</a:t>
            </a:fld>
            <a:endParaRPr lang="ru-RU"/>
          </a:p>
        </p:txBody>
      </p:sp>
      <p:pic>
        <p:nvPicPr>
          <p:cNvPr id="60417" name="Picture 1" descr="D:\documents\Конференции\XII Международная конференция (ИКИР), 2021\Figures\Err. diag., прогн. Ks=13.5, R=500, Tож=5 eng.png"/>
          <p:cNvPicPr>
            <a:picLocks noChangeAspect="1" noChangeArrowheads="1"/>
          </p:cNvPicPr>
          <p:nvPr/>
        </p:nvPicPr>
        <p:blipFill>
          <a:blip r:embed="rId2"/>
          <a:srcRect/>
          <a:stretch>
            <a:fillRect/>
          </a:stretch>
        </p:blipFill>
        <p:spPr bwMode="auto">
          <a:xfrm>
            <a:off x="2214546" y="2143116"/>
            <a:ext cx="4106667" cy="3153333"/>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7</a:t>
            </a:fld>
            <a:endParaRPr lang="ru-RU"/>
          </a:p>
        </p:txBody>
      </p:sp>
      <p:sp>
        <p:nvSpPr>
          <p:cNvPr id="593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9393" name="Object 1"/>
          <p:cNvGraphicFramePr>
            <a:graphicFrameLocks noChangeAspect="1"/>
          </p:cNvGraphicFramePr>
          <p:nvPr/>
        </p:nvGraphicFramePr>
        <p:xfrm>
          <a:off x="1484313" y="714375"/>
          <a:ext cx="6240462" cy="647700"/>
        </p:xfrm>
        <a:graphic>
          <a:graphicData uri="http://schemas.openxmlformats.org/presentationml/2006/ole">
            <p:oleObj spid="_x0000_s59393" name="Формула" r:id="rId3" imgW="3949560" imgH="406080" progId="Equation.3">
              <p:embed/>
            </p:oleObj>
          </a:graphicData>
        </a:graphic>
      </p:graphicFrame>
      <p:sp>
        <p:nvSpPr>
          <p:cNvPr id="59395" name="Rectangle 3"/>
          <p:cNvSpPr>
            <a:spLocks noChangeArrowheads="1"/>
          </p:cNvSpPr>
          <p:nvPr/>
        </p:nvSpPr>
        <p:spPr bwMode="auto">
          <a:xfrm>
            <a:off x="-214346" y="142852"/>
            <a:ext cx="9174371"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indent="450850" fontAlgn="base">
              <a:spcBef>
                <a:spcPct val="0"/>
              </a:spcBef>
              <a:spcAft>
                <a:spcPct val="0"/>
              </a:spcAft>
            </a:pPr>
            <a:r>
              <a:rPr lang="en-US" sz="1600" b="1" dirty="0" smtClean="0">
                <a:latin typeface="Times New Roman" pitchFamily="18" charset="0"/>
                <a:cs typeface="Times New Roman" pitchFamily="18" charset="0"/>
              </a:rPr>
              <a:t>Estimation earthquake occurrence probability based on seismological and </a:t>
            </a:r>
            <a:r>
              <a:rPr lang="en-US" sz="1600" b="1" dirty="0" err="1" smtClean="0">
                <a:latin typeface="Times New Roman" pitchFamily="18" charset="0"/>
                <a:cs typeface="Times New Roman" pitchFamily="18" charset="0"/>
              </a:rPr>
              <a:t>ionospheric</a:t>
            </a:r>
            <a:r>
              <a:rPr lang="en-US" sz="1600" b="1" dirty="0" smtClean="0">
                <a:latin typeface="Times New Roman" pitchFamily="18" charset="0"/>
                <a:cs typeface="Times New Roman" pitchFamily="18" charset="0"/>
              </a:rPr>
              <a:t> precursors</a:t>
            </a:r>
            <a:endParaRPr kumimoji="0" 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p:txBody>
      </p:sp>
      <p:sp>
        <p:nvSpPr>
          <p:cNvPr id="6" name="TextBox 5"/>
          <p:cNvSpPr txBox="1"/>
          <p:nvPr/>
        </p:nvSpPr>
        <p:spPr>
          <a:xfrm>
            <a:off x="428596" y="1471910"/>
            <a:ext cx="8501122" cy="4755148"/>
          </a:xfrm>
          <a:prstGeom prst="rect">
            <a:avLst/>
          </a:prstGeom>
          <a:noFill/>
        </p:spPr>
        <p:txBody>
          <a:bodyPr wrap="square" rtlCol="0">
            <a:spAutoFit/>
          </a:bodyPr>
          <a:lstStyle/>
          <a:p>
            <a:pPr algn="just">
              <a:spcAft>
                <a:spcPts val="600"/>
              </a:spcAft>
            </a:pPr>
            <a:r>
              <a:rPr lang="en-US" sz="1400" i="1" dirty="0" smtClean="0">
                <a:latin typeface="Times New Roman" pitchFamily="18" charset="0"/>
                <a:cs typeface="Times New Roman" pitchFamily="18" charset="0"/>
              </a:rPr>
              <a:t>E</a:t>
            </a:r>
            <a:r>
              <a:rPr lang="en-US" sz="1400" dirty="0" smtClean="0">
                <a:latin typeface="Times New Roman" pitchFamily="18" charset="0"/>
                <a:cs typeface="Times New Roman" pitchFamily="18" charset="0"/>
              </a:rPr>
              <a:t> ‒ the occurrence of anomalous values of the parameter </a:t>
            </a:r>
            <a:r>
              <a:rPr lang="el-GR" sz="1400" i="1" dirty="0" smtClean="0">
                <a:latin typeface="Times New Roman" pitchFamily="18" charset="0"/>
                <a:cs typeface="Times New Roman" pitchFamily="18" charset="0"/>
              </a:rPr>
              <a:t>ξ</a:t>
            </a:r>
            <a:r>
              <a:rPr lang="en-US" sz="1400" i="1" baseline="-25000" dirty="0" smtClean="0">
                <a:latin typeface="Times New Roman" pitchFamily="18" charset="0"/>
                <a:cs typeface="Times New Roman" pitchFamily="18" charset="0"/>
              </a:rPr>
              <a:t>P</a:t>
            </a:r>
            <a:r>
              <a:rPr lang="ru-RU" sz="1400" dirty="0" smtClean="0">
                <a:latin typeface="Times New Roman" pitchFamily="18" charset="0"/>
                <a:cs typeface="Times New Roman" pitchFamily="18" charset="0"/>
              </a:rPr>
              <a:t>;</a:t>
            </a:r>
          </a:p>
          <a:p>
            <a:pPr algn="just">
              <a:spcAft>
                <a:spcPts val="600"/>
              </a:spcAft>
            </a:pPr>
            <a:r>
              <a:rPr lang="en-US" sz="1400" i="1" dirty="0" smtClean="0">
                <a:latin typeface="Times New Roman" pitchFamily="18" charset="0"/>
                <a:cs typeface="Times New Roman" pitchFamily="18" charset="0"/>
              </a:rPr>
              <a:t>I</a:t>
            </a:r>
            <a:r>
              <a:rPr lang="en-US" sz="1400" dirty="0" smtClean="0">
                <a:latin typeface="Times New Roman" pitchFamily="18" charset="0"/>
                <a:cs typeface="Times New Roman" pitchFamily="18" charset="0"/>
              </a:rPr>
              <a:t> ‒ the occurrence of complex of the and </a:t>
            </a:r>
            <a:r>
              <a:rPr lang="en-US" sz="1400" dirty="0" err="1" smtClean="0">
                <a:latin typeface="Times New Roman" pitchFamily="18" charset="0"/>
                <a:cs typeface="Times New Roman" pitchFamily="18" charset="0"/>
              </a:rPr>
              <a:t>ionospheric</a:t>
            </a:r>
            <a:r>
              <a:rPr lang="en-US" sz="1400" dirty="0" smtClean="0">
                <a:latin typeface="Times New Roman" pitchFamily="18" charset="0"/>
                <a:cs typeface="Times New Roman" pitchFamily="18" charset="0"/>
              </a:rPr>
              <a:t> precursors</a:t>
            </a:r>
            <a:r>
              <a:rPr lang="ru-RU" sz="1400" dirty="0" smtClean="0">
                <a:latin typeface="Times New Roman" pitchFamily="18" charset="0"/>
                <a:cs typeface="Times New Roman" pitchFamily="18" charset="0"/>
              </a:rPr>
              <a:t>;</a:t>
            </a:r>
          </a:p>
          <a:p>
            <a:pPr algn="just">
              <a:spcAft>
                <a:spcPts val="600"/>
              </a:spcAft>
            </a:pPr>
            <a:r>
              <a:rPr lang="en-US" sz="1400" i="1" dirty="0" smtClean="0">
                <a:latin typeface="Times New Roman" pitchFamily="18" charset="0"/>
                <a:cs typeface="Times New Roman" pitchFamily="18" charset="0"/>
              </a:rPr>
              <a:t>D</a:t>
            </a:r>
            <a:r>
              <a:rPr lang="en-US" sz="1400" baseline="-25000" dirty="0" smtClean="0">
                <a:latin typeface="Times New Roman" pitchFamily="18" charset="0"/>
                <a:cs typeface="Times New Roman" pitchFamily="18" charset="0"/>
              </a:rPr>
              <a:t>1</a:t>
            </a:r>
            <a:r>
              <a:rPr lang="en-US"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an earthquake the occurrence predicted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en-US" sz="1400" dirty="0" smtClean="0">
                <a:latin typeface="Times New Roman" pitchFamily="18" charset="0"/>
                <a:cs typeface="Times New Roman" pitchFamily="18" charset="0"/>
              </a:rPr>
              <a:t>;</a:t>
            </a:r>
          </a:p>
          <a:p>
            <a:pPr algn="just">
              <a:spcAft>
                <a:spcPts val="600"/>
              </a:spcAft>
            </a:pPr>
            <a:r>
              <a:rPr lang="en-US" sz="1400" i="1" dirty="0" smtClean="0">
                <a:latin typeface="Times New Roman" pitchFamily="18" charset="0"/>
                <a:cs typeface="Times New Roman" pitchFamily="18" charset="0"/>
              </a:rPr>
              <a:t>D</a:t>
            </a:r>
            <a:r>
              <a:rPr lang="en-US" sz="1400" baseline="-25000" dirty="0" smtClean="0">
                <a:latin typeface="Times New Roman" pitchFamily="18" charset="0"/>
                <a:cs typeface="Times New Roman" pitchFamily="18" charset="0"/>
              </a:rPr>
              <a:t>2</a:t>
            </a:r>
            <a:r>
              <a:rPr lang="en-US"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absence earthquake</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with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en-US" sz="1400" dirty="0" smtClean="0">
                <a:latin typeface="Times New Roman" pitchFamily="18" charset="0"/>
                <a:cs typeface="Times New Roman" pitchFamily="18" charset="0"/>
              </a:rPr>
              <a:t>;</a:t>
            </a:r>
          </a:p>
          <a:p>
            <a:pPr algn="just">
              <a:spcAft>
                <a:spcPts val="600"/>
              </a:spcAft>
            </a:pPr>
            <a:r>
              <a:rPr lang="en-US" sz="1400" i="1" dirty="0" smtClean="0">
                <a:latin typeface="Times New Roman" pitchFamily="18" charset="0"/>
                <a:cs typeface="Times New Roman" pitchFamily="18" charset="0"/>
              </a:rPr>
              <a:t>P</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D</a:t>
            </a:r>
            <a:r>
              <a:rPr lang="en-US" sz="1400" baseline="-25000" dirty="0" smtClean="0">
                <a:latin typeface="Times New Roman" pitchFamily="18" charset="0"/>
                <a:cs typeface="Times New Roman" pitchFamily="18" charset="0"/>
              </a:rPr>
              <a:t>1</a:t>
            </a:r>
            <a:r>
              <a:rPr lang="en-US" sz="1400" dirty="0" smtClean="0">
                <a:latin typeface="Times New Roman" pitchFamily="18" charset="0"/>
                <a:cs typeface="Times New Roman" pitchFamily="18" charset="0"/>
              </a:rPr>
              <a:t>) ‒ the probability of occurrence of earthquake</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with predicted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ru-RU" sz="1400" dirty="0" smtClean="0">
                <a:latin typeface="Times New Roman" pitchFamily="18" charset="0"/>
                <a:cs typeface="Times New Roman" pitchFamily="18" charset="0"/>
              </a:rPr>
              <a:t>;</a:t>
            </a:r>
          </a:p>
          <a:p>
            <a:pPr algn="just">
              <a:spcAft>
                <a:spcPts val="600"/>
              </a:spcAft>
            </a:pPr>
            <a:r>
              <a:rPr lang="en-US" sz="1400" i="1" dirty="0" smtClean="0">
                <a:latin typeface="Times New Roman" pitchFamily="18" charset="0"/>
                <a:cs typeface="Times New Roman" pitchFamily="18" charset="0"/>
              </a:rPr>
              <a:t>P</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D</a:t>
            </a:r>
            <a:r>
              <a:rPr lang="ru-RU" sz="1400" baseline="-25000" dirty="0" smtClean="0">
                <a:latin typeface="Times New Roman" pitchFamily="18" charset="0"/>
                <a:cs typeface="Times New Roman" pitchFamily="18" charset="0"/>
              </a:rPr>
              <a:t>2</a:t>
            </a:r>
            <a:r>
              <a:rPr lang="ru-RU" sz="1400" dirty="0" smtClean="0">
                <a:latin typeface="Times New Roman" pitchFamily="18" charset="0"/>
                <a:cs typeface="Times New Roman" pitchFamily="18" charset="0"/>
              </a:rPr>
              <a:t>)</a:t>
            </a:r>
            <a:r>
              <a:rPr lang="en-US"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the probability of absence earthquake</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with predicted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ru-RU" sz="1400" dirty="0" smtClean="0">
                <a:latin typeface="Times New Roman" pitchFamily="18" charset="0"/>
                <a:cs typeface="Times New Roman" pitchFamily="18" charset="0"/>
              </a:rPr>
              <a:t>;</a:t>
            </a:r>
            <a:endParaRPr lang="ru-RU" sz="1400" baseline="-25000" dirty="0" smtClean="0">
              <a:latin typeface="Times New Roman" pitchFamily="18" charset="0"/>
              <a:cs typeface="Times New Roman" pitchFamily="18" charset="0"/>
            </a:endParaRPr>
          </a:p>
          <a:p>
            <a:pPr algn="just">
              <a:spcAft>
                <a:spcPts val="600"/>
              </a:spcAft>
            </a:pPr>
            <a:r>
              <a:rPr lang="en-US" sz="1400" i="1" dirty="0" smtClean="0">
                <a:latin typeface="Times New Roman" pitchFamily="18" charset="0"/>
                <a:cs typeface="Times New Roman" pitchFamily="18" charset="0"/>
              </a:rPr>
              <a:t>P</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E</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D</a:t>
            </a:r>
            <a:r>
              <a:rPr lang="en-US" sz="1400" baseline="-25000" dirty="0" smtClean="0">
                <a:latin typeface="Times New Roman" pitchFamily="18" charset="0"/>
                <a:cs typeface="Times New Roman" pitchFamily="18" charset="0"/>
              </a:rPr>
              <a:t>1</a:t>
            </a:r>
            <a:r>
              <a:rPr lang="en-US" sz="1400"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 ‒ </a:t>
            </a:r>
            <a:r>
              <a:rPr lang="en-US" sz="1400" dirty="0" smtClean="0">
                <a:latin typeface="Times New Roman" pitchFamily="18" charset="0"/>
                <a:cs typeface="Times New Roman" pitchFamily="18" charset="0"/>
              </a:rPr>
              <a:t>the probability of occurrence of earthquake with predicted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when identifying anomalies of the seismic regime (activation or calm)</a:t>
            </a:r>
            <a:r>
              <a:rPr lang="ru-RU" sz="1400" dirty="0" smtClean="0">
                <a:latin typeface="Times New Roman" pitchFamily="18" charset="0"/>
                <a:cs typeface="Times New Roman" pitchFamily="18" charset="0"/>
              </a:rPr>
              <a:t>;</a:t>
            </a:r>
          </a:p>
          <a:p>
            <a:pPr algn="just">
              <a:spcAft>
                <a:spcPts val="600"/>
              </a:spcAft>
            </a:pPr>
            <a:r>
              <a:rPr lang="en-US" sz="1400" i="1" dirty="0" smtClean="0">
                <a:latin typeface="Times New Roman" pitchFamily="18" charset="0"/>
                <a:cs typeface="Times New Roman" pitchFamily="18" charset="0"/>
              </a:rPr>
              <a:t>P</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E</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D</a:t>
            </a:r>
            <a:r>
              <a:rPr lang="en-US" sz="1400" baseline="-25000" dirty="0" smtClean="0">
                <a:latin typeface="Times New Roman" pitchFamily="18" charset="0"/>
                <a:cs typeface="Times New Roman" pitchFamily="18" charset="0"/>
              </a:rPr>
              <a:t>2</a:t>
            </a:r>
            <a:r>
              <a:rPr lang="en-US" sz="1400"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 ‒ </a:t>
            </a:r>
            <a:r>
              <a:rPr lang="en-US" sz="1400" dirty="0" smtClean="0">
                <a:latin typeface="Times New Roman" pitchFamily="18" charset="0"/>
                <a:cs typeface="Times New Roman" pitchFamily="18" charset="0"/>
              </a:rPr>
              <a:t>the probability of absence earthquake</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with predicted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when identifying anomalies of the seismic regime </a:t>
            </a:r>
            <a:endParaRPr lang="ru-RU" sz="1400" i="1" baseline="-25000" dirty="0" smtClean="0">
              <a:latin typeface="Times New Roman" pitchFamily="18" charset="0"/>
              <a:cs typeface="Times New Roman" pitchFamily="18" charset="0"/>
            </a:endParaRPr>
          </a:p>
          <a:p>
            <a:pPr algn="just">
              <a:spcAft>
                <a:spcPts val="600"/>
              </a:spcAft>
            </a:pPr>
            <a:r>
              <a:rPr lang="en-US" sz="1400" i="1" dirty="0" smtClean="0">
                <a:latin typeface="Times New Roman" pitchFamily="18" charset="0"/>
                <a:cs typeface="Times New Roman" pitchFamily="18" charset="0"/>
              </a:rPr>
              <a:t>P</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I</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D</a:t>
            </a:r>
            <a:r>
              <a:rPr lang="en-US" sz="1400" baseline="-25000" dirty="0" smtClean="0">
                <a:latin typeface="Times New Roman" pitchFamily="18" charset="0"/>
                <a:cs typeface="Times New Roman" pitchFamily="18" charset="0"/>
              </a:rPr>
              <a:t>1</a:t>
            </a:r>
            <a:r>
              <a:rPr lang="en-US" sz="1400"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 </a:t>
            </a:r>
            <a:r>
              <a:rPr lang="en-US" sz="1400" b="1" i="1"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the probability of occurrence of earthquake with predicted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when identifying complex of </a:t>
            </a:r>
            <a:r>
              <a:rPr lang="en-US" sz="1400" dirty="0" err="1" smtClean="0">
                <a:latin typeface="Times New Roman" pitchFamily="18" charset="0"/>
                <a:cs typeface="Times New Roman" pitchFamily="18" charset="0"/>
              </a:rPr>
              <a:t>ionospheric</a:t>
            </a:r>
            <a:r>
              <a:rPr lang="en-US" sz="1400" dirty="0" smtClean="0">
                <a:latin typeface="Times New Roman" pitchFamily="18" charset="0"/>
                <a:cs typeface="Times New Roman" pitchFamily="18" charset="0"/>
              </a:rPr>
              <a:t> precursors;</a:t>
            </a:r>
            <a:r>
              <a:rPr lang="ru-RU" sz="1400" dirty="0" smtClean="0">
                <a:latin typeface="Times New Roman" pitchFamily="18" charset="0"/>
                <a:cs typeface="Times New Roman" pitchFamily="18" charset="0"/>
              </a:rPr>
              <a:t> </a:t>
            </a:r>
            <a:endParaRPr lang="en-US" sz="1400" dirty="0" smtClean="0">
              <a:latin typeface="Times New Roman" pitchFamily="18" charset="0"/>
              <a:cs typeface="Times New Roman" pitchFamily="18" charset="0"/>
            </a:endParaRPr>
          </a:p>
          <a:p>
            <a:pPr algn="just">
              <a:spcAft>
                <a:spcPts val="600"/>
              </a:spcAft>
            </a:pPr>
            <a:r>
              <a:rPr lang="en-US" sz="1400" i="1" dirty="0" smtClean="0">
                <a:latin typeface="Times New Roman" pitchFamily="18" charset="0"/>
                <a:cs typeface="Times New Roman" pitchFamily="18" charset="0"/>
              </a:rPr>
              <a:t>P</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I</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D</a:t>
            </a:r>
            <a:r>
              <a:rPr lang="en-US" sz="1400" baseline="-25000" dirty="0" smtClean="0">
                <a:latin typeface="Times New Roman" pitchFamily="18" charset="0"/>
                <a:cs typeface="Times New Roman" pitchFamily="18" charset="0"/>
              </a:rPr>
              <a:t>2</a:t>
            </a:r>
            <a:r>
              <a:rPr lang="en-US" sz="1400" dirty="0" smtClean="0">
                <a:latin typeface="Times New Roman" pitchFamily="18" charset="0"/>
                <a:cs typeface="Times New Roman" pitchFamily="18" charset="0"/>
              </a:rPr>
              <a:t>)</a:t>
            </a:r>
            <a:r>
              <a:rPr lang="en-US" sz="1400" b="1" i="1" dirty="0" smtClean="0">
                <a:latin typeface="Times New Roman" pitchFamily="18" charset="0"/>
                <a:cs typeface="Times New Roman" pitchFamily="18" charset="0"/>
              </a:rPr>
              <a:t> ‒ </a:t>
            </a:r>
            <a:r>
              <a:rPr lang="en-US" sz="1400" dirty="0" smtClean="0">
                <a:latin typeface="Times New Roman" pitchFamily="18" charset="0"/>
                <a:cs typeface="Times New Roman" pitchFamily="18" charset="0"/>
              </a:rPr>
              <a:t>the probability of occurrence of complex of </a:t>
            </a:r>
            <a:r>
              <a:rPr lang="en-US" sz="1400" dirty="0" err="1" smtClean="0">
                <a:latin typeface="Times New Roman" pitchFamily="18" charset="0"/>
                <a:cs typeface="Times New Roman" pitchFamily="18" charset="0"/>
              </a:rPr>
              <a:t>ionospheric</a:t>
            </a:r>
            <a:r>
              <a:rPr lang="en-US" sz="1400" dirty="0" smtClean="0">
                <a:latin typeface="Times New Roman" pitchFamily="18" charset="0"/>
                <a:cs typeface="Times New Roman" pitchFamily="18" charset="0"/>
              </a:rPr>
              <a:t> precursors</a:t>
            </a:r>
            <a:r>
              <a:rPr lang="ru-RU" sz="1400" dirty="0" smtClean="0">
                <a:latin typeface="Times New Roman" pitchFamily="18" charset="0"/>
                <a:cs typeface="Times New Roman" pitchFamily="18" charset="0"/>
              </a:rPr>
              <a:t>, </a:t>
            </a:r>
            <a:r>
              <a:rPr lang="en-US" sz="1400" dirty="0" smtClean="0"/>
              <a:t>after which the earthquake </a:t>
            </a:r>
            <a:r>
              <a:rPr lang="en-US" sz="1400" dirty="0" smtClean="0">
                <a:latin typeface="Times New Roman" pitchFamily="18" charset="0"/>
                <a:cs typeface="Times New Roman" pitchFamily="18" charset="0"/>
              </a:rPr>
              <a:t>with predicted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en-US" sz="1400" dirty="0" smtClean="0">
                <a:latin typeface="Times New Roman" pitchFamily="18" charset="0"/>
                <a:cs typeface="Times New Roman" pitchFamily="18" charset="0"/>
              </a:rPr>
              <a:t> did not occur</a:t>
            </a:r>
            <a:r>
              <a:rPr lang="ru-RU" sz="1400" dirty="0" smtClean="0">
                <a:latin typeface="Times New Roman" pitchFamily="18" charset="0"/>
                <a:cs typeface="Times New Roman" pitchFamily="18" charset="0"/>
              </a:rPr>
              <a:t>.</a:t>
            </a:r>
          </a:p>
          <a:p>
            <a:pPr algn="just">
              <a:spcAft>
                <a:spcPts val="600"/>
              </a:spcAft>
            </a:pPr>
            <a:r>
              <a:rPr lang="en-US" sz="1400" i="1" dirty="0" smtClean="0">
                <a:latin typeface="Times New Roman" pitchFamily="18" charset="0"/>
                <a:cs typeface="Times New Roman" pitchFamily="18" charset="0"/>
              </a:rPr>
              <a:t>P</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D</a:t>
            </a:r>
            <a:r>
              <a:rPr lang="en-US" sz="1400" baseline="-25000" dirty="0" smtClean="0">
                <a:latin typeface="Times New Roman" pitchFamily="18" charset="0"/>
                <a:cs typeface="Times New Roman" pitchFamily="18" charset="0"/>
              </a:rPr>
              <a:t>1</a:t>
            </a:r>
            <a:r>
              <a:rPr lang="en-US" sz="1400" dirty="0" smtClean="0">
                <a:latin typeface="Times New Roman" pitchFamily="18" charset="0"/>
                <a:cs typeface="Times New Roman" pitchFamily="18" charset="0"/>
              </a:rPr>
              <a:t>|</a:t>
            </a:r>
            <a:r>
              <a:rPr lang="en-US" sz="1400" i="1" dirty="0" smtClean="0">
                <a:latin typeface="Times New Roman" pitchFamily="18" charset="0"/>
                <a:cs typeface="Times New Roman" pitchFamily="18" charset="0"/>
              </a:rPr>
              <a:t>EI</a:t>
            </a:r>
            <a:r>
              <a:rPr lang="en-US" sz="1400" dirty="0" smtClean="0">
                <a:latin typeface="Times New Roman" pitchFamily="18" charset="0"/>
                <a:cs typeface="Times New Roman" pitchFamily="18" charset="0"/>
              </a:rPr>
              <a:t>) </a:t>
            </a:r>
            <a:r>
              <a:rPr lang="en-US" sz="1400" b="1" i="1"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the probability of occurrence of earthquake with predicted energy class</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 in the area </a:t>
            </a:r>
            <a:r>
              <a:rPr lang="en-US" sz="1400" i="1" dirty="0" err="1" smtClean="0">
                <a:latin typeface="Times New Roman" pitchFamily="18" charset="0"/>
                <a:cs typeface="Times New Roman" pitchFamily="18" charset="0"/>
              </a:rPr>
              <a:t>S</a:t>
            </a:r>
            <a:r>
              <a:rPr lang="en-US" sz="1400" baseline="-25000" dirty="0" err="1" smtClean="0">
                <a:latin typeface="Times New Roman" pitchFamily="18" charset="0"/>
                <a:cs typeface="Times New Roman" pitchFamily="18" charset="0"/>
              </a:rPr>
              <a:t>exp</a:t>
            </a:r>
            <a:r>
              <a:rPr lang="en-US" sz="1400" baseline="-250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when identifying anomalies of the seismic regime</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event</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E</a:t>
            </a:r>
            <a:r>
              <a:rPr lang="ru-RU" sz="1400" dirty="0" smtClean="0">
                <a:latin typeface="Times New Roman" pitchFamily="18" charset="0"/>
                <a:cs typeface="Times New Roman" pitchFamily="18" charset="0"/>
              </a:rPr>
              <a:t>)</a:t>
            </a:r>
            <a:r>
              <a:rPr lang="en-US" sz="1400" dirty="0" smtClean="0">
                <a:latin typeface="Times New Roman" pitchFamily="18" charset="0"/>
                <a:cs typeface="Times New Roman" pitchFamily="18" charset="0"/>
              </a:rPr>
              <a:t> and</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complex of </a:t>
            </a:r>
            <a:r>
              <a:rPr lang="en-US" sz="1400" dirty="0" err="1" smtClean="0">
                <a:latin typeface="Times New Roman" pitchFamily="18" charset="0"/>
                <a:cs typeface="Times New Roman" pitchFamily="18" charset="0"/>
              </a:rPr>
              <a:t>ionospheric</a:t>
            </a:r>
            <a:r>
              <a:rPr lang="en-US" sz="1400" dirty="0" smtClean="0">
                <a:latin typeface="Times New Roman" pitchFamily="18" charset="0"/>
                <a:cs typeface="Times New Roman" pitchFamily="18" charset="0"/>
              </a:rPr>
              <a:t> precursors</a:t>
            </a:r>
            <a:r>
              <a:rPr lang="ru-RU"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event</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I</a:t>
            </a:r>
            <a:r>
              <a:rPr lang="ru-RU" sz="1400" dirty="0" smtClean="0">
                <a:latin typeface="Times New Roman" pitchFamily="18" charset="0"/>
                <a:cs typeface="Times New Roman" pitchFamily="18" charset="0"/>
              </a:rPr>
              <a:t> ).</a:t>
            </a:r>
          </a:p>
          <a:p>
            <a:pPr algn="just">
              <a:spcAft>
                <a:spcPts val="300"/>
              </a:spcAft>
            </a:pPr>
            <a:endParaRPr lang="ru-RU" sz="16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8</a:t>
            </a:fld>
            <a:endParaRPr lang="ru-RU"/>
          </a:p>
        </p:txBody>
      </p:sp>
      <p:sp>
        <p:nvSpPr>
          <p:cNvPr id="3" name="TextBox 2"/>
          <p:cNvSpPr txBox="1"/>
          <p:nvPr/>
        </p:nvSpPr>
        <p:spPr>
          <a:xfrm>
            <a:off x="857224" y="142852"/>
            <a:ext cx="6803529" cy="338554"/>
          </a:xfrm>
          <a:prstGeom prst="rect">
            <a:avLst/>
          </a:prstGeom>
          <a:noFill/>
        </p:spPr>
        <p:txBody>
          <a:bodyPr wrap="none" rtlCol="0">
            <a:spAutoFit/>
          </a:bodyPr>
          <a:lstStyle/>
          <a:p>
            <a:r>
              <a:rPr lang="en-US" sz="1600" b="1" dirty="0" smtClean="0">
                <a:latin typeface="Times New Roman" pitchFamily="18" charset="0"/>
                <a:cs typeface="Times New Roman" pitchFamily="18" charset="0"/>
              </a:rPr>
              <a:t>The results of applying the method for predicting earthquakes with</a:t>
            </a:r>
            <a:r>
              <a:rPr lang="ru-RU" sz="1600" b="1" dirty="0" smtClean="0">
                <a:latin typeface="Times New Roman" pitchFamily="18" charset="0"/>
                <a:cs typeface="Times New Roman" pitchFamily="18" charset="0"/>
              </a:rPr>
              <a:t> </a:t>
            </a:r>
            <a:r>
              <a:rPr lang="en-US" sz="1600" b="1" i="1" dirty="0" smtClean="0">
                <a:latin typeface="Times New Roman" pitchFamily="18" charset="0"/>
                <a:cs typeface="Times New Roman" pitchFamily="18" charset="0"/>
              </a:rPr>
              <a:t>K</a:t>
            </a:r>
            <a:r>
              <a:rPr lang="en-US" sz="1600" b="1" i="1" baseline="-25000" dirty="0" smtClean="0">
                <a:latin typeface="Times New Roman" pitchFamily="18" charset="0"/>
                <a:cs typeface="Times New Roman" pitchFamily="18" charset="0"/>
              </a:rPr>
              <a:t>S</a:t>
            </a:r>
            <a:r>
              <a:rPr lang="ru-RU" sz="1600" b="1" dirty="0" smtClean="0">
                <a:latin typeface="Times New Roman" pitchFamily="18" charset="0"/>
                <a:cs typeface="Times New Roman" pitchFamily="18" charset="0"/>
              </a:rPr>
              <a:t>≥13.5</a:t>
            </a:r>
            <a:endParaRPr lang="ru-RU" sz="1600" dirty="0">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1000100" y="1071546"/>
          <a:ext cx="6331528" cy="1682496"/>
        </p:xfrm>
        <a:graphic>
          <a:graphicData uri="http://schemas.openxmlformats.org/drawingml/2006/table">
            <a:tbl>
              <a:tblPr/>
              <a:tblGrid>
                <a:gridCol w="474161"/>
                <a:gridCol w="1547677"/>
                <a:gridCol w="495288"/>
                <a:gridCol w="510154"/>
                <a:gridCol w="802006"/>
                <a:gridCol w="394335"/>
                <a:gridCol w="2107907"/>
              </a:tblGrid>
              <a:tr h="277748">
                <a:tc>
                  <a:txBody>
                    <a:bodyPr/>
                    <a:lstStyle/>
                    <a:p>
                      <a:pPr algn="ctr">
                        <a:lnSpc>
                          <a:spcPct val="115000"/>
                        </a:lnSpc>
                        <a:spcAft>
                          <a:spcPts val="0"/>
                        </a:spcAft>
                      </a:pPr>
                      <a:r>
                        <a:rPr lang="ru-RU" sz="1200" dirty="0">
                          <a:latin typeface="Times New Roman"/>
                          <a:ea typeface="Times New Roman"/>
                          <a:cs typeface="Times New Roman"/>
                        </a:rPr>
                        <a:t>№</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dirty="0" smtClean="0">
                          <a:latin typeface="Times New Roman"/>
                          <a:ea typeface="Times New Roman"/>
                          <a:cs typeface="Times New Roman"/>
                        </a:rPr>
                        <a:t>Date EQ</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i="1" dirty="0">
                          <a:latin typeface="Times New Roman"/>
                          <a:ea typeface="Times New Roman"/>
                          <a:cs typeface="Times New Roman"/>
                        </a:rPr>
                        <a:t>K</a:t>
                      </a:r>
                      <a:r>
                        <a:rPr lang="en-US" sz="1200" i="1" baseline="-25000" dirty="0">
                          <a:latin typeface="Times New Roman"/>
                          <a:ea typeface="Times New Roman"/>
                          <a:cs typeface="Times New Roman"/>
                        </a:rPr>
                        <a:t>S</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i="1" dirty="0">
                          <a:latin typeface="Times New Roman"/>
                          <a:ea typeface="Times New Roman"/>
                          <a:cs typeface="Times New Roman"/>
                        </a:rPr>
                        <a:t>h, </a:t>
                      </a:r>
                      <a:r>
                        <a:rPr lang="en-US" sz="1200" dirty="0" smtClean="0">
                          <a:latin typeface="Times New Roman"/>
                          <a:ea typeface="Times New Roman"/>
                          <a:cs typeface="Times New Roman"/>
                        </a:rPr>
                        <a:t>km</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i="1" dirty="0">
                          <a:latin typeface="Times New Roman"/>
                          <a:ea typeface="Times New Roman"/>
                          <a:cs typeface="Times New Roman"/>
                        </a:rPr>
                        <a:t>P</a:t>
                      </a:r>
                      <a:r>
                        <a:rPr lang="en-US" sz="1200" dirty="0">
                          <a:latin typeface="Times New Roman"/>
                          <a:ea typeface="Times New Roman"/>
                          <a:cs typeface="Times New Roman"/>
                        </a:rPr>
                        <a:t>(</a:t>
                      </a:r>
                      <a:r>
                        <a:rPr lang="en-US" sz="1200" i="1" dirty="0">
                          <a:latin typeface="Times New Roman"/>
                          <a:ea typeface="Times New Roman"/>
                          <a:cs typeface="Times New Roman"/>
                        </a:rPr>
                        <a:t>D</a:t>
                      </a:r>
                      <a:r>
                        <a:rPr lang="en-US" sz="1200" baseline="-25000" dirty="0">
                          <a:latin typeface="Times New Roman"/>
                          <a:ea typeface="Times New Roman"/>
                          <a:cs typeface="Times New Roman"/>
                        </a:rPr>
                        <a:t>1</a:t>
                      </a:r>
                      <a:r>
                        <a:rPr lang="en-US" sz="1200" i="1" dirty="0">
                          <a:latin typeface="Times New Roman"/>
                          <a:ea typeface="Times New Roman"/>
                          <a:cs typeface="Times New Roman"/>
                        </a:rPr>
                        <a:t>|EI</a:t>
                      </a:r>
                      <a:r>
                        <a:rPr lang="en-US" sz="1200" dirty="0">
                          <a:latin typeface="Times New Roman"/>
                          <a:ea typeface="Times New Roman"/>
                          <a:cs typeface="Times New Roman"/>
                        </a:rPr>
                        <a:t>)</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i="1" dirty="0" err="1" smtClean="0">
                          <a:latin typeface="Times New Roman" pitchFamily="18" charset="0"/>
                          <a:cs typeface="Times New Roman" pitchFamily="18" charset="0"/>
                        </a:rPr>
                        <a:t>S</a:t>
                      </a:r>
                      <a:r>
                        <a:rPr lang="en-US" sz="1200" baseline="-25000" dirty="0" err="1" smtClean="0">
                          <a:latin typeface="Times New Roman" pitchFamily="18" charset="0"/>
                          <a:cs typeface="Times New Roman" pitchFamily="18" charset="0"/>
                        </a:rPr>
                        <a:t>exp</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i="1" dirty="0">
                          <a:latin typeface="Times New Roman"/>
                          <a:ea typeface="Times New Roman"/>
                          <a:cs typeface="Times New Roman"/>
                        </a:rPr>
                        <a:t>T</a:t>
                      </a:r>
                      <a:r>
                        <a:rPr lang="ru-RU" sz="1200" baseline="-25000" dirty="0" err="1">
                          <a:latin typeface="Times New Roman"/>
                          <a:ea typeface="Times New Roman"/>
                          <a:cs typeface="Times New Roman"/>
                        </a:rPr>
                        <a:t>ож</a:t>
                      </a:r>
                      <a:r>
                        <a:rPr lang="ru-RU" sz="1200" dirty="0">
                          <a:latin typeface="Times New Roman"/>
                          <a:ea typeface="Times New Roman"/>
                          <a:cs typeface="Times New Roman"/>
                        </a:rPr>
                        <a:t> по комплексу ионосферных параметров</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200">
                          <a:latin typeface="Times New Roman"/>
                          <a:ea typeface="Times New Roman"/>
                          <a:cs typeface="Times New Roman"/>
                        </a:rPr>
                        <a:t>1</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solidFill>
                            <a:srgbClr val="000000"/>
                          </a:solidFill>
                          <a:latin typeface="Times New Roman"/>
                          <a:ea typeface="Times New Roman"/>
                          <a:cs typeface="Times New Roman"/>
                        </a:rPr>
                        <a:t>2019.</a:t>
                      </a:r>
                      <a:r>
                        <a:rPr lang="ru-RU" sz="1200">
                          <a:solidFill>
                            <a:srgbClr val="000000"/>
                          </a:solidFill>
                          <a:latin typeface="Times New Roman"/>
                          <a:ea typeface="Times New Roman"/>
                          <a:cs typeface="Times New Roman"/>
                        </a:rPr>
                        <a:t>06.25 </a:t>
                      </a:r>
                      <a:r>
                        <a:rPr lang="en-US" sz="1200">
                          <a:solidFill>
                            <a:srgbClr val="000000"/>
                          </a:solidFill>
                          <a:latin typeface="Times New Roman"/>
                          <a:ea typeface="Times New Roman"/>
                          <a:cs typeface="Times New Roman"/>
                        </a:rPr>
                        <a:t>09:05:39</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solidFill>
                            <a:srgbClr val="000000"/>
                          </a:solidFill>
                          <a:latin typeface="Times New Roman"/>
                          <a:ea typeface="Times New Roman"/>
                          <a:cs typeface="Times New Roman"/>
                        </a:rPr>
                        <a:t>14.3</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a:latin typeface="Times New Roman"/>
                          <a:ea typeface="Times New Roman"/>
                          <a:cs typeface="Times New Roman"/>
                        </a:rPr>
                        <a:t>57</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a:latin typeface="Times New Roman"/>
                          <a:ea typeface="Times New Roman"/>
                          <a:cs typeface="Times New Roman"/>
                        </a:rPr>
                        <a:t>0.69</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a:latin typeface="Times New Roman"/>
                          <a:ea typeface="Times New Roman"/>
                          <a:cs typeface="Times New Roman"/>
                        </a:rPr>
                        <a:t>+</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smtClean="0">
                          <a:latin typeface="Times New Roman"/>
                          <a:ea typeface="Times New Roman"/>
                          <a:cs typeface="Times New Roman"/>
                        </a:rPr>
                        <a:t>2019.06.21‒2019.06.26</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200">
                          <a:latin typeface="Times New Roman"/>
                          <a:ea typeface="Times New Roman"/>
                          <a:cs typeface="Times New Roman"/>
                        </a:rPr>
                        <a:t>2</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solidFill>
                            <a:srgbClr val="000000"/>
                          </a:solidFill>
                          <a:latin typeface="Times New Roman"/>
                          <a:ea typeface="Times New Roman"/>
                          <a:cs typeface="Times New Roman"/>
                        </a:rPr>
                        <a:t>2019.</a:t>
                      </a:r>
                      <a:r>
                        <a:rPr lang="ru-RU" sz="1200">
                          <a:solidFill>
                            <a:srgbClr val="000000"/>
                          </a:solidFill>
                          <a:latin typeface="Times New Roman"/>
                          <a:ea typeface="Times New Roman"/>
                          <a:cs typeface="Times New Roman"/>
                        </a:rPr>
                        <a:t>06.2</a:t>
                      </a:r>
                      <a:r>
                        <a:rPr lang="en-US" sz="1200">
                          <a:solidFill>
                            <a:srgbClr val="000000"/>
                          </a:solidFill>
                          <a:latin typeface="Times New Roman"/>
                          <a:ea typeface="Times New Roman"/>
                          <a:cs typeface="Times New Roman"/>
                        </a:rPr>
                        <a:t>6 02:18:06</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solidFill>
                            <a:srgbClr val="000000"/>
                          </a:solidFill>
                          <a:latin typeface="Times New Roman"/>
                          <a:ea typeface="Times New Roman"/>
                          <a:cs typeface="Times New Roman"/>
                        </a:rPr>
                        <a:t>14.4</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53</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0.69</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b="1" dirty="0">
                          <a:latin typeface="Times New Roman"/>
                          <a:ea typeface="Times New Roman"/>
                          <a:cs typeface="Times New Roman"/>
                        </a:rPr>
                        <a:t>+</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a:latin typeface="Times New Roman"/>
                          <a:ea typeface="Times New Roman"/>
                          <a:cs typeface="Times New Roman"/>
                        </a:rPr>
                        <a:t>2019.06.21‒2019.06.26 </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200">
                          <a:latin typeface="Times New Roman"/>
                          <a:ea typeface="Times New Roman"/>
                          <a:cs typeface="Times New Roman"/>
                        </a:rPr>
                        <a:t>3</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200">
                          <a:solidFill>
                            <a:srgbClr val="000000"/>
                          </a:solidFill>
                          <a:latin typeface="Times New Roman"/>
                          <a:ea typeface="Times New Roman"/>
                          <a:cs typeface="Times New Roman"/>
                        </a:rPr>
                        <a:t>2020</a:t>
                      </a:r>
                      <a:r>
                        <a:rPr lang="en-US" sz="1200">
                          <a:solidFill>
                            <a:srgbClr val="000000"/>
                          </a:solidFill>
                          <a:latin typeface="Times New Roman"/>
                          <a:ea typeface="Times New Roman"/>
                          <a:cs typeface="Times New Roman"/>
                        </a:rPr>
                        <a:t>.0</a:t>
                      </a:r>
                      <a:r>
                        <a:rPr lang="ru-RU" sz="1200">
                          <a:solidFill>
                            <a:srgbClr val="000000"/>
                          </a:solidFill>
                          <a:latin typeface="Times New Roman"/>
                          <a:ea typeface="Times New Roman"/>
                          <a:cs typeface="Times New Roman"/>
                        </a:rPr>
                        <a:t>1</a:t>
                      </a:r>
                      <a:r>
                        <a:rPr lang="en-US" sz="1200">
                          <a:solidFill>
                            <a:srgbClr val="000000"/>
                          </a:solidFill>
                          <a:latin typeface="Times New Roman"/>
                          <a:ea typeface="Times New Roman"/>
                          <a:cs typeface="Times New Roman"/>
                        </a:rPr>
                        <a:t>.</a:t>
                      </a:r>
                      <a:r>
                        <a:rPr lang="ru-RU" sz="1200">
                          <a:solidFill>
                            <a:srgbClr val="000000"/>
                          </a:solidFill>
                          <a:latin typeface="Times New Roman"/>
                          <a:ea typeface="Times New Roman"/>
                          <a:cs typeface="Times New Roman"/>
                        </a:rPr>
                        <a:t>22 11</a:t>
                      </a:r>
                      <a:r>
                        <a:rPr lang="en-US" sz="1200">
                          <a:solidFill>
                            <a:srgbClr val="000000"/>
                          </a:solidFill>
                          <a:latin typeface="Times New Roman"/>
                          <a:ea typeface="Times New Roman"/>
                          <a:cs typeface="Times New Roman"/>
                        </a:rPr>
                        <a:t>:0</a:t>
                      </a:r>
                      <a:r>
                        <a:rPr lang="ru-RU" sz="1200">
                          <a:solidFill>
                            <a:srgbClr val="000000"/>
                          </a:solidFill>
                          <a:latin typeface="Times New Roman"/>
                          <a:ea typeface="Times New Roman"/>
                          <a:cs typeface="Times New Roman"/>
                        </a:rPr>
                        <a:t>4</a:t>
                      </a:r>
                      <a:r>
                        <a:rPr lang="en-US" sz="1200">
                          <a:solidFill>
                            <a:srgbClr val="000000"/>
                          </a:solidFill>
                          <a:latin typeface="Times New Roman"/>
                          <a:ea typeface="Times New Roman"/>
                          <a:cs typeface="Times New Roman"/>
                        </a:rPr>
                        <a:t>:</a:t>
                      </a:r>
                      <a:r>
                        <a:rPr lang="ru-RU" sz="1200">
                          <a:solidFill>
                            <a:srgbClr val="000000"/>
                          </a:solidFill>
                          <a:latin typeface="Times New Roman"/>
                          <a:ea typeface="Times New Roman"/>
                          <a:cs typeface="Times New Roman"/>
                        </a:rPr>
                        <a:t>11</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solidFill>
                            <a:srgbClr val="000000"/>
                          </a:solidFill>
                          <a:latin typeface="Times New Roman"/>
                          <a:ea typeface="Times New Roman"/>
                          <a:cs typeface="Times New Roman"/>
                        </a:rPr>
                        <a:t>14.3</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83</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a:latin typeface="Times New Roman"/>
                          <a:ea typeface="Times New Roman"/>
                          <a:cs typeface="Times New Roman"/>
                        </a:rPr>
                        <a:t>0.71</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b="1">
                          <a:latin typeface="Times New Roman"/>
                          <a:ea typeface="Times New Roman"/>
                          <a:cs typeface="Times New Roman"/>
                        </a:rPr>
                        <a:t>+</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smtClean="0">
                          <a:latin typeface="Times New Roman"/>
                          <a:ea typeface="Times New Roman"/>
                          <a:cs typeface="Times New Roman"/>
                        </a:rPr>
                        <a:t>2020.01.21‒2020.02.05</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ru-RU" sz="1200">
                          <a:latin typeface="Times New Roman"/>
                          <a:ea typeface="Times New Roman"/>
                          <a:cs typeface="Times New Roman"/>
                        </a:rPr>
                        <a:t>4</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200">
                          <a:solidFill>
                            <a:srgbClr val="000000"/>
                          </a:solidFill>
                          <a:latin typeface="Times New Roman"/>
                          <a:ea typeface="Times New Roman"/>
                          <a:cs typeface="Times New Roman"/>
                        </a:rPr>
                        <a:t>2020</a:t>
                      </a:r>
                      <a:r>
                        <a:rPr lang="en-US" sz="1200">
                          <a:solidFill>
                            <a:srgbClr val="000000"/>
                          </a:solidFill>
                          <a:latin typeface="Times New Roman"/>
                          <a:ea typeface="Times New Roman"/>
                          <a:cs typeface="Times New Roman"/>
                        </a:rPr>
                        <a:t>.0</a:t>
                      </a:r>
                      <a:r>
                        <a:rPr lang="ru-RU" sz="1200">
                          <a:solidFill>
                            <a:srgbClr val="000000"/>
                          </a:solidFill>
                          <a:latin typeface="Times New Roman"/>
                          <a:ea typeface="Times New Roman"/>
                          <a:cs typeface="Times New Roman"/>
                        </a:rPr>
                        <a:t>2</a:t>
                      </a:r>
                      <a:r>
                        <a:rPr lang="en-US" sz="1200">
                          <a:solidFill>
                            <a:srgbClr val="000000"/>
                          </a:solidFill>
                          <a:latin typeface="Times New Roman"/>
                          <a:ea typeface="Times New Roman"/>
                          <a:cs typeface="Times New Roman"/>
                        </a:rPr>
                        <a:t>.</a:t>
                      </a:r>
                      <a:r>
                        <a:rPr lang="ru-RU" sz="1200">
                          <a:solidFill>
                            <a:srgbClr val="000000"/>
                          </a:solidFill>
                          <a:latin typeface="Times New Roman"/>
                          <a:ea typeface="Times New Roman"/>
                          <a:cs typeface="Times New Roman"/>
                        </a:rPr>
                        <a:t>20 18</a:t>
                      </a:r>
                      <a:r>
                        <a:rPr lang="en-US" sz="1200">
                          <a:solidFill>
                            <a:srgbClr val="000000"/>
                          </a:solidFill>
                          <a:latin typeface="Times New Roman"/>
                          <a:ea typeface="Times New Roman"/>
                          <a:cs typeface="Times New Roman"/>
                        </a:rPr>
                        <a:t>:</a:t>
                      </a:r>
                      <a:r>
                        <a:rPr lang="ru-RU" sz="1200">
                          <a:solidFill>
                            <a:srgbClr val="000000"/>
                          </a:solidFill>
                          <a:latin typeface="Times New Roman"/>
                          <a:ea typeface="Times New Roman"/>
                          <a:cs typeface="Times New Roman"/>
                        </a:rPr>
                        <a:t>57</a:t>
                      </a:r>
                      <a:r>
                        <a:rPr lang="en-US" sz="1200">
                          <a:solidFill>
                            <a:srgbClr val="000000"/>
                          </a:solidFill>
                          <a:latin typeface="Times New Roman"/>
                          <a:ea typeface="Times New Roman"/>
                          <a:cs typeface="Times New Roman"/>
                        </a:rPr>
                        <a:t>:</a:t>
                      </a:r>
                      <a:r>
                        <a:rPr lang="ru-RU" sz="1200">
                          <a:solidFill>
                            <a:srgbClr val="000000"/>
                          </a:solidFill>
                          <a:latin typeface="Times New Roman"/>
                          <a:ea typeface="Times New Roman"/>
                          <a:cs typeface="Times New Roman"/>
                        </a:rPr>
                        <a:t>34</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solidFill>
                            <a:srgbClr val="000000"/>
                          </a:solidFill>
                          <a:latin typeface="Times New Roman"/>
                          <a:ea typeface="Times New Roman"/>
                          <a:cs typeface="Times New Roman"/>
                        </a:rPr>
                        <a:t>14.3</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52</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0.72</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b="1">
                          <a:latin typeface="Times New Roman"/>
                          <a:ea typeface="Times New Roman"/>
                          <a:cs typeface="Times New Roman"/>
                        </a:rPr>
                        <a:t>+</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smtClean="0">
                          <a:latin typeface="Times New Roman"/>
                          <a:ea typeface="Times New Roman"/>
                          <a:cs typeface="Times New Roman"/>
                        </a:rPr>
                        <a:t>2020.02.11‒2020.02.29</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en-US" sz="1200">
                          <a:latin typeface="Times New Roman"/>
                          <a:ea typeface="Times New Roman"/>
                          <a:cs typeface="Times New Roman"/>
                        </a:rPr>
                        <a:t>5</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200">
                          <a:solidFill>
                            <a:srgbClr val="000000"/>
                          </a:solidFill>
                          <a:latin typeface="Times New Roman"/>
                          <a:ea typeface="Times New Roman"/>
                          <a:cs typeface="Times New Roman"/>
                        </a:rPr>
                        <a:t>2020</a:t>
                      </a:r>
                      <a:r>
                        <a:rPr lang="en-US" sz="1200">
                          <a:solidFill>
                            <a:srgbClr val="000000"/>
                          </a:solidFill>
                          <a:latin typeface="Times New Roman"/>
                          <a:ea typeface="Times New Roman"/>
                          <a:cs typeface="Times New Roman"/>
                        </a:rPr>
                        <a:t>.0</a:t>
                      </a:r>
                      <a:r>
                        <a:rPr lang="ru-RU" sz="1200">
                          <a:solidFill>
                            <a:srgbClr val="000000"/>
                          </a:solidFill>
                          <a:latin typeface="Times New Roman"/>
                          <a:ea typeface="Times New Roman"/>
                          <a:cs typeface="Times New Roman"/>
                        </a:rPr>
                        <a:t>3</a:t>
                      </a:r>
                      <a:r>
                        <a:rPr lang="en-US" sz="1200">
                          <a:solidFill>
                            <a:srgbClr val="000000"/>
                          </a:solidFill>
                          <a:latin typeface="Times New Roman"/>
                          <a:ea typeface="Times New Roman"/>
                          <a:cs typeface="Times New Roman"/>
                        </a:rPr>
                        <a:t>.</a:t>
                      </a:r>
                      <a:r>
                        <a:rPr lang="ru-RU" sz="1200">
                          <a:solidFill>
                            <a:srgbClr val="000000"/>
                          </a:solidFill>
                          <a:latin typeface="Times New Roman"/>
                          <a:ea typeface="Times New Roman"/>
                          <a:cs typeface="Times New Roman"/>
                        </a:rPr>
                        <a:t>25</a:t>
                      </a:r>
                      <a:r>
                        <a:rPr lang="en-US" sz="1200">
                          <a:solidFill>
                            <a:srgbClr val="000000"/>
                          </a:solidFill>
                          <a:latin typeface="Times New Roman"/>
                          <a:ea typeface="Times New Roman"/>
                          <a:cs typeface="Times New Roman"/>
                        </a:rPr>
                        <a:t> 0</a:t>
                      </a:r>
                      <a:r>
                        <a:rPr lang="ru-RU" sz="1200">
                          <a:solidFill>
                            <a:srgbClr val="000000"/>
                          </a:solidFill>
                          <a:latin typeface="Times New Roman"/>
                          <a:ea typeface="Times New Roman"/>
                          <a:cs typeface="Times New Roman"/>
                        </a:rPr>
                        <a:t>2</a:t>
                      </a:r>
                      <a:r>
                        <a:rPr lang="en-US" sz="1200">
                          <a:solidFill>
                            <a:srgbClr val="000000"/>
                          </a:solidFill>
                          <a:latin typeface="Times New Roman"/>
                          <a:ea typeface="Times New Roman"/>
                          <a:cs typeface="Times New Roman"/>
                        </a:rPr>
                        <a:t>:</a:t>
                      </a:r>
                      <a:r>
                        <a:rPr lang="ru-RU" sz="1200">
                          <a:solidFill>
                            <a:srgbClr val="000000"/>
                          </a:solidFill>
                          <a:latin typeface="Times New Roman"/>
                          <a:ea typeface="Times New Roman"/>
                          <a:cs typeface="Times New Roman"/>
                        </a:rPr>
                        <a:t>49</a:t>
                      </a:r>
                      <a:r>
                        <a:rPr lang="en-US" sz="1200">
                          <a:solidFill>
                            <a:srgbClr val="000000"/>
                          </a:solidFill>
                          <a:latin typeface="Times New Roman"/>
                          <a:ea typeface="Times New Roman"/>
                          <a:cs typeface="Times New Roman"/>
                        </a:rPr>
                        <a:t>:</a:t>
                      </a:r>
                      <a:r>
                        <a:rPr lang="ru-RU" sz="1200">
                          <a:solidFill>
                            <a:srgbClr val="000000"/>
                          </a:solidFill>
                          <a:latin typeface="Times New Roman"/>
                          <a:ea typeface="Times New Roman"/>
                          <a:cs typeface="Times New Roman"/>
                        </a:rPr>
                        <a:t>19</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solidFill>
                            <a:srgbClr val="000000"/>
                          </a:solidFill>
                          <a:latin typeface="Times New Roman"/>
                          <a:ea typeface="Times New Roman"/>
                          <a:cs typeface="Times New Roman"/>
                        </a:rPr>
                        <a:t>16.8</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48</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0.73</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b="1">
                          <a:latin typeface="Times New Roman"/>
                          <a:ea typeface="Times New Roman"/>
                          <a:cs typeface="Times New Roman"/>
                        </a:rPr>
                        <a:t>+</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smtClean="0">
                          <a:latin typeface="Times New Roman"/>
                          <a:ea typeface="Times New Roman"/>
                          <a:cs typeface="Times New Roman"/>
                        </a:rPr>
                        <a:t>2020.03.19‒2020.03.28</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0">
                <a:tc>
                  <a:txBody>
                    <a:bodyPr/>
                    <a:lstStyle/>
                    <a:p>
                      <a:pPr algn="ctr">
                        <a:lnSpc>
                          <a:spcPct val="115000"/>
                        </a:lnSpc>
                        <a:spcAft>
                          <a:spcPts val="0"/>
                        </a:spcAft>
                      </a:pPr>
                      <a:r>
                        <a:rPr lang="en-US" sz="1200">
                          <a:latin typeface="Times New Roman"/>
                          <a:ea typeface="Times New Roman"/>
                          <a:cs typeface="Times New Roman"/>
                        </a:rPr>
                        <a:t>6</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1200" dirty="0">
                          <a:solidFill>
                            <a:srgbClr val="000000"/>
                          </a:solidFill>
                          <a:latin typeface="Times New Roman"/>
                          <a:ea typeface="Times New Roman"/>
                          <a:cs typeface="Times New Roman"/>
                        </a:rPr>
                        <a:t>2021</a:t>
                      </a:r>
                      <a:r>
                        <a:rPr lang="en-US" sz="1200" dirty="0">
                          <a:solidFill>
                            <a:srgbClr val="000000"/>
                          </a:solidFill>
                          <a:latin typeface="Times New Roman"/>
                          <a:ea typeface="Times New Roman"/>
                          <a:cs typeface="Times New Roman"/>
                        </a:rPr>
                        <a:t>.0</a:t>
                      </a:r>
                      <a:r>
                        <a:rPr lang="ru-RU" sz="1200" dirty="0">
                          <a:solidFill>
                            <a:srgbClr val="000000"/>
                          </a:solidFill>
                          <a:latin typeface="Times New Roman"/>
                          <a:ea typeface="Times New Roman"/>
                          <a:cs typeface="Times New Roman"/>
                        </a:rPr>
                        <a:t>3</a:t>
                      </a:r>
                      <a:r>
                        <a:rPr lang="en-US" sz="1200" dirty="0">
                          <a:solidFill>
                            <a:srgbClr val="000000"/>
                          </a:solidFill>
                          <a:latin typeface="Times New Roman"/>
                          <a:ea typeface="Times New Roman"/>
                          <a:cs typeface="Times New Roman"/>
                        </a:rPr>
                        <a:t>.</a:t>
                      </a:r>
                      <a:r>
                        <a:rPr lang="ru-RU" sz="1200" dirty="0">
                          <a:solidFill>
                            <a:srgbClr val="000000"/>
                          </a:solidFill>
                          <a:latin typeface="Times New Roman"/>
                          <a:ea typeface="Times New Roman"/>
                          <a:cs typeface="Times New Roman"/>
                        </a:rPr>
                        <a:t>16 18</a:t>
                      </a:r>
                      <a:r>
                        <a:rPr lang="en-US" sz="1200" dirty="0">
                          <a:solidFill>
                            <a:srgbClr val="000000"/>
                          </a:solidFill>
                          <a:latin typeface="Times New Roman"/>
                          <a:ea typeface="Times New Roman"/>
                          <a:cs typeface="Times New Roman"/>
                        </a:rPr>
                        <a:t>:</a:t>
                      </a:r>
                      <a:r>
                        <a:rPr lang="ru-RU" sz="1200" dirty="0">
                          <a:solidFill>
                            <a:srgbClr val="000000"/>
                          </a:solidFill>
                          <a:latin typeface="Times New Roman"/>
                          <a:ea typeface="Times New Roman"/>
                          <a:cs typeface="Times New Roman"/>
                        </a:rPr>
                        <a:t>38</a:t>
                      </a:r>
                      <a:r>
                        <a:rPr lang="en-US" sz="1200" dirty="0">
                          <a:solidFill>
                            <a:srgbClr val="000000"/>
                          </a:solidFill>
                          <a:latin typeface="Times New Roman"/>
                          <a:ea typeface="Times New Roman"/>
                          <a:cs typeface="Times New Roman"/>
                        </a:rPr>
                        <a:t>:</a:t>
                      </a:r>
                      <a:r>
                        <a:rPr lang="ru-RU" sz="1200" dirty="0">
                          <a:solidFill>
                            <a:srgbClr val="000000"/>
                          </a:solidFill>
                          <a:latin typeface="Times New Roman"/>
                          <a:ea typeface="Times New Roman"/>
                          <a:cs typeface="Times New Roman"/>
                        </a:rPr>
                        <a:t>21</a:t>
                      </a:r>
                      <a:endParaRPr lang="ru-RU" sz="12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solidFill>
                            <a:srgbClr val="000000"/>
                          </a:solidFill>
                          <a:latin typeface="Times New Roman"/>
                          <a:ea typeface="Times New Roman"/>
                          <a:cs typeface="Times New Roman"/>
                        </a:rPr>
                        <a:t>14.6</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64</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a:latin typeface="Times New Roman"/>
                          <a:ea typeface="Times New Roman"/>
                          <a:cs typeface="Times New Roman"/>
                        </a:rPr>
                        <a:t>0.74</a:t>
                      </a:r>
                      <a:endParaRPr lang="ru-RU" sz="12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b="1">
                          <a:latin typeface="Times New Roman"/>
                          <a:ea typeface="Times New Roman"/>
                          <a:cs typeface="Times New Roman"/>
                        </a:rPr>
                        <a:t>+</a:t>
                      </a:r>
                      <a:endParaRPr lang="ru-RU" sz="12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200" dirty="0" smtClean="0">
                          <a:latin typeface="Times New Roman"/>
                          <a:ea typeface="Times New Roman"/>
                          <a:cs typeface="Times New Roman"/>
                        </a:rPr>
                        <a:t>2021.02.14‒2020.03.30</a:t>
                      </a:r>
                      <a:endParaRPr lang="ru-RU" sz="12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TextBox 4"/>
          <p:cNvSpPr txBox="1"/>
          <p:nvPr/>
        </p:nvSpPr>
        <p:spPr>
          <a:xfrm>
            <a:off x="571472" y="714356"/>
            <a:ext cx="6974282" cy="276999"/>
          </a:xfrm>
          <a:prstGeom prst="rect">
            <a:avLst/>
          </a:prstGeom>
          <a:noFill/>
        </p:spPr>
        <p:txBody>
          <a:bodyPr wrap="none" rtlCol="0">
            <a:spAutoFit/>
          </a:bodyPr>
          <a:lstStyle/>
          <a:p>
            <a:r>
              <a:rPr lang="en-US" sz="1200" dirty="0" smtClean="0">
                <a:latin typeface="Times New Roman" pitchFamily="18" charset="0"/>
                <a:cs typeface="Times New Roman" pitchFamily="18" charset="0"/>
              </a:rPr>
              <a:t>Table 3</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List of predicted earthquakes with energy class </a:t>
            </a:r>
            <a:r>
              <a:rPr lang="en-US" sz="1200" i="1" dirty="0" smtClean="0">
                <a:latin typeface="Times New Roman" pitchFamily="18" charset="0"/>
                <a:cs typeface="Times New Roman" pitchFamily="18" charset="0"/>
              </a:rPr>
              <a:t>K</a:t>
            </a:r>
            <a:r>
              <a:rPr lang="en-US" sz="1200" i="1" baseline="-25000" dirty="0" smtClean="0">
                <a:latin typeface="Times New Roman" pitchFamily="18" charset="0"/>
                <a:cs typeface="Times New Roman" pitchFamily="18" charset="0"/>
              </a:rPr>
              <a:t>S</a:t>
            </a:r>
            <a:r>
              <a:rPr lang="ru-RU" sz="1200" dirty="0" smtClean="0">
                <a:latin typeface="Times New Roman" pitchFamily="18" charset="0"/>
                <a:cs typeface="Times New Roman" pitchFamily="18" charset="0"/>
              </a:rPr>
              <a:t>≥13.5</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M</a:t>
            </a:r>
            <a:r>
              <a:rPr lang="en-US" sz="1200" dirty="0" smtClean="0">
                <a:latin typeface="Times New Roman" pitchFamily="18" charset="0"/>
                <a:cs typeface="Times New Roman" pitchFamily="18" charset="0"/>
              </a:rPr>
              <a:t>≥6.0) over period 01.01.2019‒01.06.2021</a:t>
            </a:r>
            <a:r>
              <a:rPr lang="ru-RU" sz="1200" dirty="0" smtClean="0">
                <a:latin typeface="Times New Roman" pitchFamily="18" charset="0"/>
                <a:cs typeface="Times New Roman" pitchFamily="18" charset="0"/>
              </a:rPr>
              <a:t>.</a:t>
            </a:r>
            <a:endParaRPr lang="ru-RU" dirty="0"/>
          </a:p>
        </p:txBody>
      </p:sp>
      <p:pic>
        <p:nvPicPr>
          <p:cNvPr id="80898" name="Picture 2" descr="D:\work77\Output, обр. кат\2021\09\12ar, 150x200, h=200, конф. КФ ЕГС РАН\+ion\карты Sож, критерий P=0.7\12 обл., Tож=2021.02.14-2021.03.30, P=0.74 — копия.png"/>
          <p:cNvPicPr>
            <a:picLocks noChangeAspect="1" noChangeArrowheads="1"/>
          </p:cNvPicPr>
          <p:nvPr/>
        </p:nvPicPr>
        <p:blipFill>
          <a:blip r:embed="rId2"/>
          <a:srcRect/>
          <a:stretch>
            <a:fillRect/>
          </a:stretch>
        </p:blipFill>
        <p:spPr bwMode="auto">
          <a:xfrm>
            <a:off x="6429388" y="3071810"/>
            <a:ext cx="2373154" cy="2708434"/>
          </a:xfrm>
          <a:prstGeom prst="rect">
            <a:avLst/>
          </a:prstGeom>
          <a:noFill/>
        </p:spPr>
      </p:pic>
      <p:pic>
        <p:nvPicPr>
          <p:cNvPr id="80899" name="Picture 3" descr="D:\work77\Output, обр. кат\2021\09\12ar, 150x200, h=200, конф. КФ ЕГС РАН\+ion\карты Sож, критерий P=0.7\12 обл., Tож=2020.03.19-2020.03.28, P=0.73 — копия.png"/>
          <p:cNvPicPr>
            <a:picLocks noChangeAspect="1" noChangeArrowheads="1"/>
          </p:cNvPicPr>
          <p:nvPr/>
        </p:nvPicPr>
        <p:blipFill>
          <a:blip r:embed="rId3"/>
          <a:srcRect/>
          <a:stretch>
            <a:fillRect/>
          </a:stretch>
        </p:blipFill>
        <p:spPr bwMode="auto">
          <a:xfrm>
            <a:off x="3357554" y="3071810"/>
            <a:ext cx="2388870" cy="2687479"/>
          </a:xfrm>
          <a:prstGeom prst="rect">
            <a:avLst/>
          </a:prstGeom>
          <a:noFill/>
        </p:spPr>
      </p:pic>
      <p:pic>
        <p:nvPicPr>
          <p:cNvPr id="80900" name="Picture 4" descr="D:\work77\Output, обр. кат\2021\09\12ar, 150x200, h=200, конф. КФ ЕГС РАН\+ion\карты Sож, критерий P=0.7\12 обл., Tож=2020.02.11-2020.02.29, P=0.72 — копия.png"/>
          <p:cNvPicPr>
            <a:picLocks noChangeAspect="1" noChangeArrowheads="1"/>
          </p:cNvPicPr>
          <p:nvPr/>
        </p:nvPicPr>
        <p:blipFill>
          <a:blip r:embed="rId4"/>
          <a:srcRect/>
          <a:stretch>
            <a:fillRect/>
          </a:stretch>
        </p:blipFill>
        <p:spPr bwMode="auto">
          <a:xfrm>
            <a:off x="285720" y="3000372"/>
            <a:ext cx="2367915" cy="2729389"/>
          </a:xfrm>
          <a:prstGeom prst="rect">
            <a:avLst/>
          </a:prstGeom>
          <a:noFill/>
        </p:spPr>
      </p:pic>
      <p:sp>
        <p:nvSpPr>
          <p:cNvPr id="12" name="TextBox 11"/>
          <p:cNvSpPr txBox="1"/>
          <p:nvPr/>
        </p:nvSpPr>
        <p:spPr>
          <a:xfrm>
            <a:off x="357158" y="6072206"/>
            <a:ext cx="7929618" cy="523220"/>
          </a:xfrm>
          <a:prstGeom prst="rect">
            <a:avLst/>
          </a:prstGeom>
          <a:noFill/>
        </p:spPr>
        <p:txBody>
          <a:bodyPr wrap="square" rtlCol="0">
            <a:spAutoFit/>
          </a:bodyPr>
          <a:lstStyle/>
          <a:p>
            <a:r>
              <a:rPr lang="en-US" sz="1400" dirty="0" smtClean="0">
                <a:latin typeface="Times New Roman" pitchFamily="18" charset="0"/>
                <a:cs typeface="Times New Roman" pitchFamily="18" charset="0"/>
              </a:rPr>
              <a:t>Figure  4. Maps of expectation earthquakes with energy class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≥13.5: a) </a:t>
            </a:r>
            <a:r>
              <a:rPr lang="ru-RU" sz="1400" dirty="0" smtClean="0">
                <a:solidFill>
                  <a:srgbClr val="000000"/>
                </a:solidFill>
                <a:latin typeface="Times New Roman" pitchFamily="18" charset="0"/>
                <a:ea typeface="Times New Roman"/>
                <a:cs typeface="Times New Roman" pitchFamily="18" charset="0"/>
              </a:rPr>
              <a:t>2021</a:t>
            </a:r>
            <a:r>
              <a:rPr lang="en-US" sz="1400" dirty="0" smtClean="0">
                <a:solidFill>
                  <a:srgbClr val="000000"/>
                </a:solidFill>
                <a:latin typeface="Times New Roman" pitchFamily="18" charset="0"/>
                <a:ea typeface="Times New Roman"/>
                <a:cs typeface="Times New Roman" pitchFamily="18" charset="0"/>
              </a:rPr>
              <a:t>.0</a:t>
            </a:r>
            <a:r>
              <a:rPr lang="ru-RU" sz="1400" dirty="0" smtClean="0">
                <a:solidFill>
                  <a:srgbClr val="000000"/>
                </a:solidFill>
                <a:latin typeface="Times New Roman" pitchFamily="18" charset="0"/>
                <a:ea typeface="Times New Roman"/>
                <a:cs typeface="Times New Roman" pitchFamily="18" charset="0"/>
              </a:rPr>
              <a:t>3</a:t>
            </a:r>
            <a:r>
              <a:rPr lang="en-US" sz="1400" dirty="0" smtClean="0">
                <a:solidFill>
                  <a:srgbClr val="000000"/>
                </a:solidFill>
                <a:latin typeface="Times New Roman" pitchFamily="18" charset="0"/>
                <a:ea typeface="Times New Roman"/>
                <a:cs typeface="Times New Roman" pitchFamily="18" charset="0"/>
              </a:rPr>
              <a:t>.20, </a:t>
            </a:r>
            <a:r>
              <a:rPr lang="en-US" sz="1400" i="1" dirty="0" smtClean="0">
                <a:latin typeface="Times New Roman" pitchFamily="18" charset="0"/>
                <a:ea typeface="Times New Roman"/>
                <a:cs typeface="Times New Roman" pitchFamily="18" charset="0"/>
              </a:rPr>
              <a:t>K</a:t>
            </a:r>
            <a:r>
              <a:rPr lang="en-US" sz="1400" i="1" baseline="-25000" dirty="0" smtClean="0">
                <a:latin typeface="Times New Roman" pitchFamily="18" charset="0"/>
                <a:ea typeface="Times New Roman"/>
                <a:cs typeface="Times New Roman" pitchFamily="18" charset="0"/>
              </a:rPr>
              <a:t>S</a:t>
            </a:r>
            <a:r>
              <a:rPr lang="en-US" sz="1400" dirty="0" smtClean="0">
                <a:solidFill>
                  <a:srgbClr val="000000"/>
                </a:solidFill>
                <a:latin typeface="Times New Roman" pitchFamily="18" charset="0"/>
                <a:ea typeface="Times New Roman"/>
                <a:cs typeface="Times New Roman" pitchFamily="18" charset="0"/>
              </a:rPr>
              <a:t>=14.6</a:t>
            </a:r>
            <a:r>
              <a:rPr lang="en-US" sz="1400" dirty="0" smtClean="0">
                <a:latin typeface="Times New Roman" pitchFamily="18" charset="0"/>
                <a:cs typeface="Times New Roman" pitchFamily="18" charset="0"/>
              </a:rPr>
              <a:t>;</a:t>
            </a:r>
          </a:p>
          <a:p>
            <a:r>
              <a:rPr lang="en-US" sz="1400" dirty="0" smtClean="0">
                <a:latin typeface="Times New Roman" pitchFamily="18" charset="0"/>
                <a:cs typeface="Times New Roman" pitchFamily="18" charset="0"/>
              </a:rPr>
              <a:t> b)</a:t>
            </a:r>
            <a:r>
              <a:rPr lang="ru-RU" sz="1400" dirty="0" smtClean="0">
                <a:solidFill>
                  <a:srgbClr val="000000"/>
                </a:solidFill>
                <a:latin typeface="Times New Roman" pitchFamily="18" charset="0"/>
                <a:ea typeface="Times New Roman"/>
                <a:cs typeface="Times New Roman" pitchFamily="18" charset="0"/>
              </a:rPr>
              <a:t> 202</a:t>
            </a:r>
            <a:r>
              <a:rPr lang="en-US" sz="1400" dirty="0" smtClean="0">
                <a:solidFill>
                  <a:srgbClr val="000000"/>
                </a:solidFill>
                <a:latin typeface="Times New Roman" pitchFamily="18" charset="0"/>
                <a:ea typeface="Times New Roman"/>
                <a:cs typeface="Times New Roman" pitchFamily="18" charset="0"/>
              </a:rPr>
              <a:t>0.0</a:t>
            </a:r>
            <a:r>
              <a:rPr lang="ru-RU" sz="1400" dirty="0" smtClean="0">
                <a:solidFill>
                  <a:srgbClr val="000000"/>
                </a:solidFill>
                <a:latin typeface="Times New Roman" pitchFamily="18" charset="0"/>
                <a:ea typeface="Times New Roman"/>
                <a:cs typeface="Times New Roman" pitchFamily="18" charset="0"/>
              </a:rPr>
              <a:t>3</a:t>
            </a:r>
            <a:r>
              <a:rPr lang="en-US" sz="1400" dirty="0" smtClean="0">
                <a:solidFill>
                  <a:srgbClr val="000000"/>
                </a:solidFill>
                <a:latin typeface="Times New Roman" pitchFamily="18" charset="0"/>
                <a:ea typeface="Times New Roman"/>
                <a:cs typeface="Times New Roman" pitchFamily="18" charset="0"/>
              </a:rPr>
              <a:t>.25, </a:t>
            </a:r>
            <a:r>
              <a:rPr lang="en-US" sz="1400" i="1" dirty="0" smtClean="0">
                <a:latin typeface="Times New Roman" pitchFamily="18" charset="0"/>
                <a:ea typeface="Times New Roman"/>
                <a:cs typeface="Times New Roman" pitchFamily="18" charset="0"/>
              </a:rPr>
              <a:t>K</a:t>
            </a:r>
            <a:r>
              <a:rPr lang="en-US" sz="1400" i="1" baseline="-25000" dirty="0" smtClean="0">
                <a:latin typeface="Times New Roman" pitchFamily="18" charset="0"/>
                <a:ea typeface="Times New Roman"/>
                <a:cs typeface="Times New Roman" pitchFamily="18" charset="0"/>
              </a:rPr>
              <a:t>S</a:t>
            </a:r>
            <a:r>
              <a:rPr lang="en-US" sz="1400" dirty="0" smtClean="0">
                <a:solidFill>
                  <a:srgbClr val="000000"/>
                </a:solidFill>
                <a:latin typeface="Times New Roman" pitchFamily="18" charset="0"/>
                <a:ea typeface="Times New Roman"/>
                <a:cs typeface="Times New Roman" pitchFamily="18" charset="0"/>
              </a:rPr>
              <a:t>=16.8</a:t>
            </a:r>
            <a:r>
              <a:rPr lang="en-US" sz="1400" dirty="0" smtClean="0">
                <a:latin typeface="Times New Roman" pitchFamily="18" charset="0"/>
                <a:cs typeface="Times New Roman" pitchFamily="18" charset="0"/>
              </a:rPr>
              <a:t>;  c) </a:t>
            </a:r>
            <a:r>
              <a:rPr lang="ru-RU" sz="1400" dirty="0" smtClean="0">
                <a:solidFill>
                  <a:srgbClr val="000000"/>
                </a:solidFill>
                <a:latin typeface="Times New Roman" pitchFamily="18" charset="0"/>
                <a:ea typeface="Times New Roman"/>
                <a:cs typeface="Times New Roman" pitchFamily="18" charset="0"/>
              </a:rPr>
              <a:t>2021</a:t>
            </a:r>
            <a:r>
              <a:rPr lang="en-US" sz="1400" dirty="0" smtClean="0">
                <a:solidFill>
                  <a:srgbClr val="000000"/>
                </a:solidFill>
                <a:latin typeface="Times New Roman" pitchFamily="18" charset="0"/>
                <a:ea typeface="Times New Roman"/>
                <a:cs typeface="Times New Roman" pitchFamily="18" charset="0"/>
              </a:rPr>
              <a:t>.0</a:t>
            </a:r>
            <a:r>
              <a:rPr lang="ru-RU" sz="1400" dirty="0" smtClean="0">
                <a:solidFill>
                  <a:srgbClr val="000000"/>
                </a:solidFill>
                <a:latin typeface="Times New Roman" pitchFamily="18" charset="0"/>
                <a:ea typeface="Times New Roman"/>
                <a:cs typeface="Times New Roman" pitchFamily="18" charset="0"/>
              </a:rPr>
              <a:t>3</a:t>
            </a:r>
            <a:r>
              <a:rPr lang="en-US" sz="1400" dirty="0" smtClean="0">
                <a:solidFill>
                  <a:srgbClr val="000000"/>
                </a:solidFill>
                <a:latin typeface="Times New Roman" pitchFamily="18" charset="0"/>
                <a:ea typeface="Times New Roman"/>
                <a:cs typeface="Times New Roman" pitchFamily="18" charset="0"/>
              </a:rPr>
              <a:t>.</a:t>
            </a:r>
            <a:r>
              <a:rPr lang="ru-RU" sz="1400" dirty="0" smtClean="0">
                <a:solidFill>
                  <a:srgbClr val="000000"/>
                </a:solidFill>
                <a:latin typeface="Times New Roman" pitchFamily="18" charset="0"/>
                <a:ea typeface="Times New Roman"/>
                <a:cs typeface="Times New Roman" pitchFamily="18" charset="0"/>
              </a:rPr>
              <a:t>16</a:t>
            </a:r>
            <a:r>
              <a:rPr lang="en-US" sz="1400" dirty="0" smtClean="0">
                <a:solidFill>
                  <a:srgbClr val="000000"/>
                </a:solidFill>
                <a:latin typeface="Times New Roman" pitchFamily="18" charset="0"/>
                <a:ea typeface="Times New Roman"/>
                <a:cs typeface="Times New Roman" pitchFamily="18" charset="0"/>
              </a:rPr>
              <a:t>, </a:t>
            </a:r>
            <a:r>
              <a:rPr lang="en-US" sz="1400" i="1" dirty="0" smtClean="0">
                <a:latin typeface="Times New Roman" pitchFamily="18" charset="0"/>
                <a:ea typeface="Times New Roman"/>
                <a:cs typeface="Times New Roman" pitchFamily="18" charset="0"/>
              </a:rPr>
              <a:t>K</a:t>
            </a:r>
            <a:r>
              <a:rPr lang="en-US" sz="1400" i="1" baseline="-25000" dirty="0" smtClean="0">
                <a:latin typeface="Times New Roman" pitchFamily="18" charset="0"/>
                <a:ea typeface="Times New Roman"/>
                <a:cs typeface="Times New Roman" pitchFamily="18" charset="0"/>
              </a:rPr>
              <a:t>S</a:t>
            </a:r>
            <a:r>
              <a:rPr lang="en-US" sz="1400" dirty="0" smtClean="0">
                <a:solidFill>
                  <a:srgbClr val="000000"/>
                </a:solidFill>
                <a:latin typeface="Times New Roman" pitchFamily="18" charset="0"/>
                <a:ea typeface="Times New Roman"/>
                <a:cs typeface="Times New Roman" pitchFamily="18" charset="0"/>
              </a:rPr>
              <a:t>=14.6</a:t>
            </a:r>
            <a:r>
              <a:rPr lang="en-US"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
        <p:nvSpPr>
          <p:cNvPr id="13" name="TextBox 12"/>
          <p:cNvSpPr txBox="1"/>
          <p:nvPr/>
        </p:nvSpPr>
        <p:spPr>
          <a:xfrm>
            <a:off x="1357290" y="5715016"/>
            <a:ext cx="34496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a</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
        <p:nvSpPr>
          <p:cNvPr id="14" name="TextBox 13"/>
          <p:cNvSpPr txBox="1"/>
          <p:nvPr/>
        </p:nvSpPr>
        <p:spPr>
          <a:xfrm>
            <a:off x="4572000" y="5715016"/>
            <a:ext cx="356188"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b</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
        <p:nvSpPr>
          <p:cNvPr id="15" name="TextBox 14"/>
          <p:cNvSpPr txBox="1"/>
          <p:nvPr/>
        </p:nvSpPr>
        <p:spPr>
          <a:xfrm>
            <a:off x="7572396" y="5715016"/>
            <a:ext cx="356188"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c</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9</a:t>
            </a:fld>
            <a:endParaRPr lang="ru-RU"/>
          </a:p>
        </p:txBody>
      </p:sp>
      <p:graphicFrame>
        <p:nvGraphicFramePr>
          <p:cNvPr id="3" name="Таблица 2"/>
          <p:cNvGraphicFramePr>
            <a:graphicFrameLocks noGrp="1"/>
          </p:cNvGraphicFramePr>
          <p:nvPr/>
        </p:nvGraphicFramePr>
        <p:xfrm>
          <a:off x="1643042" y="857232"/>
          <a:ext cx="5786476" cy="1261872"/>
        </p:xfrm>
        <a:graphic>
          <a:graphicData uri="http://schemas.openxmlformats.org/drawingml/2006/table">
            <a:tbl>
              <a:tblPr/>
              <a:tblGrid>
                <a:gridCol w="3289206"/>
                <a:gridCol w="641413"/>
                <a:gridCol w="641413"/>
                <a:gridCol w="641413"/>
                <a:gridCol w="573031"/>
              </a:tblGrid>
              <a:tr h="0">
                <a:tc>
                  <a:txBody>
                    <a:bodyPr/>
                    <a:lstStyle/>
                    <a:p>
                      <a:pPr algn="ctr">
                        <a:lnSpc>
                          <a:spcPct val="115000"/>
                        </a:lnSpc>
                        <a:spcAft>
                          <a:spcPts val="0"/>
                        </a:spcAft>
                      </a:pPr>
                      <a:r>
                        <a:rPr lang="en-US" dirty="0" smtClean="0">
                          <a:latin typeface="Times New Roman" pitchFamily="18" charset="0"/>
                          <a:cs typeface="Times New Roman" pitchFamily="18" charset="0"/>
                        </a:rPr>
                        <a:t>Levels of conditional probability </a:t>
                      </a:r>
                      <a:r>
                        <a:rPr lang="en-US" sz="1800" i="1" dirty="0" smtClean="0">
                          <a:latin typeface="Times New Roman" pitchFamily="18" charset="0"/>
                          <a:ea typeface="Times New Roman"/>
                          <a:cs typeface="Times New Roman" pitchFamily="18" charset="0"/>
                        </a:rPr>
                        <a:t>P</a:t>
                      </a:r>
                      <a:r>
                        <a:rPr lang="ru-RU" sz="1800" dirty="0">
                          <a:latin typeface="Times New Roman" pitchFamily="18" charset="0"/>
                          <a:ea typeface="Times New Roman"/>
                          <a:cs typeface="Times New Roman" pitchFamily="18" charset="0"/>
                        </a:rPr>
                        <a:t>(</a:t>
                      </a:r>
                      <a:r>
                        <a:rPr lang="en-US" sz="1800" i="1" dirty="0">
                          <a:latin typeface="Times New Roman" pitchFamily="18" charset="0"/>
                          <a:ea typeface="Times New Roman"/>
                          <a:cs typeface="Times New Roman" pitchFamily="18" charset="0"/>
                        </a:rPr>
                        <a:t>D</a:t>
                      </a:r>
                      <a:r>
                        <a:rPr lang="ru-RU" sz="1800" baseline="-25000" dirty="0">
                          <a:latin typeface="Times New Roman" pitchFamily="18" charset="0"/>
                          <a:ea typeface="Times New Roman"/>
                          <a:cs typeface="Times New Roman" pitchFamily="18" charset="0"/>
                        </a:rPr>
                        <a:t>1</a:t>
                      </a:r>
                      <a:r>
                        <a:rPr lang="ru-RU" sz="1800" dirty="0">
                          <a:latin typeface="Times New Roman" pitchFamily="18" charset="0"/>
                          <a:ea typeface="Times New Roman"/>
                          <a:cs typeface="Times New Roman" pitchFamily="18" charset="0"/>
                        </a:rPr>
                        <a:t>|</a:t>
                      </a:r>
                      <a:r>
                        <a:rPr lang="en-US" sz="1800" i="1" dirty="0">
                          <a:latin typeface="Times New Roman" pitchFamily="18" charset="0"/>
                          <a:ea typeface="Times New Roman"/>
                          <a:cs typeface="Times New Roman" pitchFamily="18" charset="0"/>
                        </a:rPr>
                        <a:t>EI</a:t>
                      </a:r>
                      <a:r>
                        <a:rPr lang="ru-RU" sz="1800" dirty="0">
                          <a:latin typeface="Times New Roman" pitchFamily="18" charset="0"/>
                          <a:ea typeface="Times New Roman"/>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i="1" dirty="0" smtClean="0">
                          <a:latin typeface="Times New Roman" pitchFamily="18" charset="0"/>
                          <a:ea typeface="Times New Roman"/>
                          <a:cs typeface="Times New Roman" pitchFamily="18" charset="0"/>
                        </a:rPr>
                        <a:t>V</a:t>
                      </a:r>
                      <a:endParaRPr lang="ru-RU" sz="1800" i="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i="1" dirty="0" smtClean="0">
                          <a:latin typeface="Times New Roman" pitchFamily="18" charset="0"/>
                          <a:ea typeface="Times New Roman"/>
                          <a:cs typeface="Times New Roman" pitchFamily="18" charset="0"/>
                        </a:rPr>
                        <a:t>R</a:t>
                      </a:r>
                      <a:endParaRPr lang="ru-RU" sz="1800" i="1" dirty="0">
                        <a:latin typeface="Times New Roman" pitchFamily="18" charset="0"/>
                        <a:ea typeface="Times New Roman"/>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i="1" dirty="0">
                          <a:solidFill>
                            <a:srgbClr val="000000"/>
                          </a:solidFill>
                          <a:latin typeface="Times New Roman"/>
                          <a:ea typeface="Times New Roman"/>
                          <a:cs typeface="Times New Roman"/>
                        </a:rPr>
                        <a:t>J</a:t>
                      </a:r>
                      <a:r>
                        <a:rPr lang="en-US" sz="1800" i="1" baseline="-25000" dirty="0">
                          <a:solidFill>
                            <a:srgbClr val="000000"/>
                          </a:solidFill>
                          <a:latin typeface="Times New Roman"/>
                          <a:ea typeface="Times New Roman"/>
                          <a:cs typeface="Times New Roman"/>
                        </a:rPr>
                        <a:t>G</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800" i="1">
                          <a:solidFill>
                            <a:srgbClr val="000000"/>
                          </a:solidFill>
                          <a:latin typeface="Times New Roman"/>
                          <a:ea typeface="Times New Roman"/>
                          <a:cs typeface="Times New Roman"/>
                        </a:rPr>
                        <a:t>J</a:t>
                      </a:r>
                      <a:r>
                        <a:rPr lang="ru-RU" sz="1800" i="1" baseline="-25000">
                          <a:solidFill>
                            <a:srgbClr val="000000"/>
                          </a:solidFill>
                          <a:latin typeface="Times New Roman"/>
                          <a:ea typeface="Times New Roman"/>
                          <a:cs typeface="Times New Roman"/>
                        </a:rPr>
                        <a:t>M</a:t>
                      </a:r>
                      <a:endParaRPr lang="ru-RU" sz="18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dirty="0">
                          <a:latin typeface="Times New Roman"/>
                          <a:ea typeface="Times New Roman"/>
                          <a:cs typeface="Times New Roman"/>
                        </a:rPr>
                        <a:t>0.5</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a:solidFill>
                            <a:srgbClr val="000000"/>
                          </a:solidFill>
                          <a:latin typeface="Times New Roman"/>
                          <a:ea typeface="Times New Roman"/>
                          <a:cs typeface="Times New Roman"/>
                        </a:rPr>
                        <a:t>0.09</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a:solidFill>
                            <a:srgbClr val="000000"/>
                          </a:solidFill>
                          <a:latin typeface="Times New Roman"/>
                          <a:ea typeface="Times New Roman"/>
                          <a:cs typeface="Times New Roman"/>
                        </a:rPr>
                        <a:t>1</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a:solidFill>
                            <a:srgbClr val="000000"/>
                          </a:solidFill>
                          <a:latin typeface="Times New Roman"/>
                          <a:ea typeface="Times New Roman"/>
                          <a:cs typeface="Times New Roman"/>
                        </a:rPr>
                        <a:t>1.8</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a:solidFill>
                            <a:srgbClr val="000000"/>
                          </a:solidFill>
                          <a:latin typeface="Times New Roman"/>
                          <a:ea typeface="Times New Roman"/>
                          <a:cs typeface="Times New Roman"/>
                        </a:rPr>
                        <a:t>0.44</a:t>
                      </a:r>
                      <a:endParaRPr lang="ru-RU" sz="18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a:latin typeface="Times New Roman"/>
                          <a:ea typeface="Times New Roman"/>
                          <a:cs typeface="Times New Roman"/>
                        </a:rPr>
                        <a:t>0.7</a:t>
                      </a:r>
                      <a:endParaRPr lang="ru-RU" sz="18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a:solidFill>
                            <a:srgbClr val="000000"/>
                          </a:solidFill>
                          <a:latin typeface="Times New Roman"/>
                          <a:ea typeface="Times New Roman"/>
                          <a:cs typeface="Times New Roman"/>
                        </a:rPr>
                        <a:t>0.09</a:t>
                      </a:r>
                      <a:endParaRPr lang="ru-RU" sz="18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a:solidFill>
                            <a:srgbClr val="000000"/>
                          </a:solidFill>
                          <a:latin typeface="Times New Roman"/>
                          <a:ea typeface="Times New Roman"/>
                          <a:cs typeface="Times New Roman"/>
                        </a:rPr>
                        <a:t>0.67</a:t>
                      </a:r>
                      <a:endParaRPr lang="ru-RU" sz="18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a:solidFill>
                            <a:srgbClr val="000000"/>
                          </a:solidFill>
                          <a:latin typeface="Times New Roman"/>
                          <a:ea typeface="Times New Roman"/>
                          <a:cs typeface="Times New Roman"/>
                        </a:rPr>
                        <a:t>1.52</a:t>
                      </a:r>
                      <a:endParaRPr lang="ru-RU" sz="18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a:solidFill>
                            <a:srgbClr val="000000"/>
                          </a:solidFill>
                          <a:latin typeface="Times New Roman"/>
                          <a:ea typeface="Times New Roman"/>
                          <a:cs typeface="Times New Roman"/>
                        </a:rPr>
                        <a:t>0.23</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571472" y="142852"/>
            <a:ext cx="8072494" cy="646331"/>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Evaluation of the effectiveness of the method based on seismological and </a:t>
            </a:r>
            <a:r>
              <a:rPr lang="en-US" b="1" dirty="0" err="1" smtClean="0">
                <a:latin typeface="Times New Roman" pitchFamily="18" charset="0"/>
                <a:cs typeface="Times New Roman" pitchFamily="18" charset="0"/>
              </a:rPr>
              <a:t>ionospheric</a:t>
            </a:r>
            <a:r>
              <a:rPr lang="en-US" b="1" dirty="0" smtClean="0">
                <a:latin typeface="Times New Roman" pitchFamily="18" charset="0"/>
                <a:cs typeface="Times New Roman" pitchFamily="18" charset="0"/>
              </a:rPr>
              <a:t> precursors</a:t>
            </a:r>
            <a:endParaRPr lang="ru-RU" b="1" dirty="0">
              <a:latin typeface="Times New Roman" pitchFamily="18" charset="0"/>
              <a:cs typeface="Times New Roman" pitchFamily="18" charset="0"/>
            </a:endParaRPr>
          </a:p>
        </p:txBody>
      </p:sp>
      <p:sp>
        <p:nvSpPr>
          <p:cNvPr id="86019" name="Rectangle 3"/>
          <p:cNvSpPr>
            <a:spLocks noChangeArrowheads="1"/>
          </p:cNvSpPr>
          <p:nvPr/>
        </p:nvSpPr>
        <p:spPr bwMode="auto">
          <a:xfrm>
            <a:off x="571472" y="5786454"/>
            <a:ext cx="8286808"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en-US" sz="1400" dirty="0" smtClean="0">
                <a:solidFill>
                  <a:srgbClr val="000000"/>
                </a:solidFill>
                <a:latin typeface="Times New Roman" pitchFamily="18" charset="0"/>
                <a:ea typeface="Times New Roman" pitchFamily="18" charset="0"/>
                <a:cs typeface="Times New Roman" pitchFamily="18" charset="0"/>
              </a:rPr>
              <a:t>Figure </a:t>
            </a:r>
            <a:r>
              <a:rPr kumimoji="0" lang="ru-RU" sz="140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5. </a:t>
            </a:r>
            <a:r>
              <a:rPr lang="en-US" sz="1400" dirty="0" smtClean="0">
                <a:latin typeface="Times New Roman" pitchFamily="18" charset="0"/>
                <a:ea typeface="Times New Roman" pitchFamily="18" charset="0"/>
                <a:cs typeface="Times New Roman" pitchFamily="18" charset="0"/>
              </a:rPr>
              <a:t>The diagram of  errors for the method</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cs typeface="Times New Roman" pitchFamily="18" charset="0"/>
              </a:rPr>
              <a:t>for predicting earthquakes with</a:t>
            </a:r>
            <a:r>
              <a:rPr lang="ru-RU"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K</a:t>
            </a:r>
            <a:r>
              <a:rPr lang="en-US" sz="1400" i="1" baseline="-25000" dirty="0" smtClean="0">
                <a:latin typeface="Times New Roman" pitchFamily="18" charset="0"/>
                <a:cs typeface="Times New Roman" pitchFamily="18" charset="0"/>
              </a:rPr>
              <a:t>S</a:t>
            </a:r>
            <a:r>
              <a:rPr lang="en-US" sz="1400" dirty="0" smtClean="0">
                <a:latin typeface="Times New Roman" pitchFamily="18" charset="0"/>
                <a:cs typeface="Times New Roman" pitchFamily="18" charset="0"/>
              </a:rPr>
              <a:t>≥13.5</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ea typeface="Times New Roman" pitchFamily="18" charset="0"/>
                <a:cs typeface="Times New Roman" pitchFamily="18" charset="0"/>
              </a:rPr>
              <a:t>(</a:t>
            </a:r>
            <a:r>
              <a:rPr lang="en-US" sz="1400" i="1" dirty="0" smtClean="0">
                <a:latin typeface="Times New Roman" pitchFamily="18" charset="0"/>
                <a:ea typeface="Times New Roman" pitchFamily="18" charset="0"/>
                <a:cs typeface="Times New Roman" pitchFamily="18" charset="0"/>
              </a:rPr>
              <a:t>M</a:t>
            </a:r>
            <a:r>
              <a:rPr lang="en-US" sz="1400" dirty="0" smtClean="0">
                <a:latin typeface="Times New Roman" pitchFamily="18" charset="0"/>
                <a:ea typeface="Times New Roman" pitchFamily="18" charset="0"/>
                <a:cs typeface="Times New Roman" pitchFamily="18" charset="0"/>
              </a:rPr>
              <a:t>≥6.0)</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cs typeface="Times New Roman" pitchFamily="18" charset="0"/>
              </a:rPr>
              <a:t>based on seismological and complex of </a:t>
            </a:r>
            <a:r>
              <a:rPr lang="en-US" sz="1400" dirty="0" err="1" smtClean="0">
                <a:latin typeface="Times New Roman" pitchFamily="18" charset="0"/>
                <a:cs typeface="Times New Roman" pitchFamily="18" charset="0"/>
              </a:rPr>
              <a:t>ionospheric</a:t>
            </a:r>
            <a:r>
              <a:rPr lang="en-US" sz="1400" dirty="0" smtClean="0">
                <a:latin typeface="Times New Roman" pitchFamily="18" charset="0"/>
                <a:cs typeface="Times New Roman" pitchFamily="18" charset="0"/>
              </a:rPr>
              <a:t> precursors at a given level of values of the conditional probability of earthquake occurrence </a:t>
            </a:r>
            <a:r>
              <a:rPr lang="en-US" sz="1400" i="1" dirty="0" smtClean="0">
                <a:latin typeface="Times New Roman" pitchFamily="18" charset="0"/>
                <a:ea typeface="Times New Roman" pitchFamily="18" charset="0"/>
                <a:cs typeface="Times New Roman" pitchFamily="18" charset="0"/>
              </a:rPr>
              <a:t>P</a:t>
            </a:r>
            <a:r>
              <a:rPr lang="ru-RU" sz="1400" dirty="0" smtClean="0">
                <a:latin typeface="Times New Roman" pitchFamily="18" charset="0"/>
                <a:ea typeface="Times New Roman" pitchFamily="18" charset="0"/>
                <a:cs typeface="Times New Roman" pitchFamily="18" charset="0"/>
              </a:rPr>
              <a:t>(</a:t>
            </a:r>
            <a:r>
              <a:rPr lang="en-US" sz="1400" i="1" dirty="0" smtClean="0">
                <a:latin typeface="Times New Roman" pitchFamily="18" charset="0"/>
                <a:ea typeface="Times New Roman" pitchFamily="18" charset="0"/>
                <a:cs typeface="Times New Roman" pitchFamily="18" charset="0"/>
              </a:rPr>
              <a:t>D</a:t>
            </a:r>
            <a:r>
              <a:rPr lang="ru-RU" sz="1400" baseline="-30000" dirty="0" smtClean="0">
                <a:latin typeface="Times New Roman" pitchFamily="18" charset="0"/>
                <a:ea typeface="Times New Roman" pitchFamily="18" charset="0"/>
                <a:cs typeface="Times New Roman" pitchFamily="18" charset="0"/>
              </a:rPr>
              <a:t>1</a:t>
            </a:r>
            <a:r>
              <a:rPr lang="ru-RU" sz="1400" dirty="0" smtClean="0">
                <a:latin typeface="Times New Roman" pitchFamily="18" charset="0"/>
                <a:ea typeface="Times New Roman" pitchFamily="18" charset="0"/>
                <a:cs typeface="Times New Roman" pitchFamily="18" charset="0"/>
              </a:rPr>
              <a:t>|</a:t>
            </a:r>
            <a:r>
              <a:rPr lang="en-US" sz="1400" i="1" dirty="0" smtClean="0">
                <a:latin typeface="Times New Roman" pitchFamily="18" charset="0"/>
                <a:ea typeface="Times New Roman" pitchFamily="18" charset="0"/>
                <a:cs typeface="Times New Roman" pitchFamily="18" charset="0"/>
              </a:rPr>
              <a:t>EI</a:t>
            </a:r>
            <a:r>
              <a:rPr lang="ru-RU" sz="1400" dirty="0" smtClean="0">
                <a:latin typeface="Times New Roman" pitchFamily="18" charset="0"/>
                <a:ea typeface="Times New Roman" pitchFamily="18" charset="0"/>
                <a:cs typeface="Times New Roman" pitchFamily="18" charset="0"/>
              </a:rPr>
              <a:t>)=0.5 (</a:t>
            </a:r>
            <a:r>
              <a:rPr lang="en-US" sz="1400" dirty="0" smtClean="0">
                <a:latin typeface="Times New Roman" pitchFamily="18" charset="0"/>
                <a:ea typeface="Times New Roman" pitchFamily="18" charset="0"/>
                <a:cs typeface="Times New Roman" pitchFamily="18" charset="0"/>
              </a:rPr>
              <a:t>a</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ea typeface="Times New Roman" pitchFamily="18" charset="0"/>
                <a:cs typeface="Times New Roman" pitchFamily="18" charset="0"/>
              </a:rPr>
              <a:t>and</a:t>
            </a:r>
            <a:r>
              <a:rPr lang="ru-RU" sz="1400" dirty="0" smtClean="0">
                <a:latin typeface="Times New Roman" pitchFamily="18" charset="0"/>
                <a:ea typeface="Times New Roman" pitchFamily="18" charset="0"/>
                <a:cs typeface="Times New Roman" pitchFamily="18" charset="0"/>
              </a:rPr>
              <a:t> </a:t>
            </a:r>
            <a:r>
              <a:rPr lang="en-US" sz="1400" i="1" dirty="0" smtClean="0">
                <a:latin typeface="Times New Roman" pitchFamily="18" charset="0"/>
                <a:ea typeface="Times New Roman" pitchFamily="18" charset="0"/>
                <a:cs typeface="Times New Roman" pitchFamily="18" charset="0"/>
              </a:rPr>
              <a:t>P</a:t>
            </a:r>
            <a:r>
              <a:rPr lang="ru-RU" sz="1400" dirty="0" smtClean="0">
                <a:latin typeface="Times New Roman" pitchFamily="18" charset="0"/>
                <a:ea typeface="Times New Roman" pitchFamily="18" charset="0"/>
                <a:cs typeface="Times New Roman" pitchFamily="18" charset="0"/>
              </a:rPr>
              <a:t>(</a:t>
            </a:r>
            <a:r>
              <a:rPr lang="en-US" sz="1400" i="1" dirty="0" smtClean="0">
                <a:latin typeface="Times New Roman" pitchFamily="18" charset="0"/>
                <a:ea typeface="Times New Roman" pitchFamily="18" charset="0"/>
                <a:cs typeface="Times New Roman" pitchFamily="18" charset="0"/>
              </a:rPr>
              <a:t>D</a:t>
            </a:r>
            <a:r>
              <a:rPr lang="ru-RU" sz="1400" baseline="-30000" dirty="0" smtClean="0">
                <a:latin typeface="Times New Roman" pitchFamily="18" charset="0"/>
                <a:ea typeface="Times New Roman" pitchFamily="18" charset="0"/>
                <a:cs typeface="Times New Roman" pitchFamily="18" charset="0"/>
              </a:rPr>
              <a:t>1</a:t>
            </a:r>
            <a:r>
              <a:rPr lang="ru-RU" sz="1400" dirty="0" smtClean="0">
                <a:latin typeface="Times New Roman" pitchFamily="18" charset="0"/>
                <a:ea typeface="Times New Roman" pitchFamily="18" charset="0"/>
                <a:cs typeface="Times New Roman" pitchFamily="18" charset="0"/>
              </a:rPr>
              <a:t>|</a:t>
            </a:r>
            <a:r>
              <a:rPr lang="en-US" sz="1400" i="1" dirty="0" smtClean="0">
                <a:latin typeface="Times New Roman" pitchFamily="18" charset="0"/>
                <a:ea typeface="Times New Roman" pitchFamily="18" charset="0"/>
                <a:cs typeface="Times New Roman" pitchFamily="18" charset="0"/>
              </a:rPr>
              <a:t>EI</a:t>
            </a:r>
            <a:r>
              <a:rPr lang="ru-RU" sz="1400" dirty="0" smtClean="0">
                <a:latin typeface="Times New Roman" pitchFamily="18" charset="0"/>
                <a:ea typeface="Times New Roman" pitchFamily="18" charset="0"/>
                <a:cs typeface="Times New Roman" pitchFamily="18" charset="0"/>
              </a:rPr>
              <a:t>)=0.7 (</a:t>
            </a:r>
            <a:r>
              <a:rPr lang="en-US" sz="1400" dirty="0" smtClean="0">
                <a:latin typeface="Times New Roman" pitchFamily="18" charset="0"/>
                <a:ea typeface="Times New Roman" pitchFamily="18" charset="0"/>
                <a:cs typeface="Times New Roman" pitchFamily="18" charset="0"/>
              </a:rPr>
              <a:t>b</a:t>
            </a:r>
            <a:r>
              <a:rPr lang="ru-RU" sz="1400" dirty="0" smtClean="0">
                <a:latin typeface="Times New Roman" pitchFamily="18" charset="0"/>
                <a:ea typeface="Times New Roman" pitchFamily="18" charset="0"/>
                <a:cs typeface="Times New Roman" pitchFamily="18" charset="0"/>
              </a:rPr>
              <a:t>).</a:t>
            </a:r>
          </a:p>
        </p:txBody>
      </p:sp>
      <p:sp>
        <p:nvSpPr>
          <p:cNvPr id="10" name="TextBox 9"/>
          <p:cNvSpPr txBox="1"/>
          <p:nvPr/>
        </p:nvSpPr>
        <p:spPr>
          <a:xfrm>
            <a:off x="2500298" y="5429264"/>
            <a:ext cx="365806" cy="369332"/>
          </a:xfrm>
          <a:prstGeom prst="rect">
            <a:avLst/>
          </a:prstGeom>
          <a:noFill/>
        </p:spPr>
        <p:txBody>
          <a:bodyPr wrap="none" rtlCol="0">
            <a:spAutoFit/>
          </a:bodyPr>
          <a:lstStyle/>
          <a:p>
            <a:r>
              <a:rPr lang="en-US" dirty="0" smtClean="0">
                <a:latin typeface="Times New Roman" pitchFamily="18" charset="0"/>
                <a:cs typeface="Times New Roman" pitchFamily="18" charset="0"/>
              </a:rPr>
              <a:t>a</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
        <p:nvSpPr>
          <p:cNvPr id="12" name="TextBox 11"/>
          <p:cNvSpPr txBox="1"/>
          <p:nvPr/>
        </p:nvSpPr>
        <p:spPr>
          <a:xfrm>
            <a:off x="6715140" y="5429264"/>
            <a:ext cx="378630" cy="369332"/>
          </a:xfrm>
          <a:prstGeom prst="rect">
            <a:avLst/>
          </a:prstGeom>
          <a:noFill/>
        </p:spPr>
        <p:txBody>
          <a:bodyPr wrap="none" rtlCol="0">
            <a:spAutoFit/>
          </a:bodyPr>
          <a:lstStyle/>
          <a:p>
            <a:r>
              <a:rPr lang="en-US" dirty="0" smtClean="0">
                <a:latin typeface="Times New Roman" pitchFamily="18" charset="0"/>
                <a:cs typeface="Times New Roman" pitchFamily="18" charset="0"/>
              </a:rPr>
              <a:t>b</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pic>
        <p:nvPicPr>
          <p:cNvPr id="80898" name="Picture 2" descr="D:\documents\Конференции\XII Международная конференция (ИКИР), 2021\Figures\Err. diag., критерий P=0.5, Ks=13.5, Tож=5 eng.png"/>
          <p:cNvPicPr>
            <a:picLocks noChangeAspect="1" noChangeArrowheads="1"/>
          </p:cNvPicPr>
          <p:nvPr/>
        </p:nvPicPr>
        <p:blipFill>
          <a:blip r:embed="rId2"/>
          <a:srcRect/>
          <a:stretch>
            <a:fillRect/>
          </a:stretch>
        </p:blipFill>
        <p:spPr bwMode="auto">
          <a:xfrm>
            <a:off x="1000100" y="2500306"/>
            <a:ext cx="3733334" cy="2873333"/>
          </a:xfrm>
          <a:prstGeom prst="rect">
            <a:avLst/>
          </a:prstGeom>
          <a:noFill/>
        </p:spPr>
      </p:pic>
      <p:pic>
        <p:nvPicPr>
          <p:cNvPr id="80899" name="Picture 3" descr="D:\documents\Конференции\XII Международная конференция (ИКИР), 2021\Figures\Err. diag., критерий P=0.7, Ks=13.5, Tож=5 eng.png"/>
          <p:cNvPicPr>
            <a:picLocks noChangeAspect="1" noChangeArrowheads="1"/>
          </p:cNvPicPr>
          <p:nvPr/>
        </p:nvPicPr>
        <p:blipFill>
          <a:blip r:embed="rId3"/>
          <a:srcRect/>
          <a:stretch>
            <a:fillRect/>
          </a:stretch>
        </p:blipFill>
        <p:spPr bwMode="auto">
          <a:xfrm>
            <a:off x="4714876" y="2500306"/>
            <a:ext cx="3733334" cy="2833333"/>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13643</TotalTime>
  <Words>1405</Words>
  <PresentationFormat>Экран (4:3)</PresentationFormat>
  <Paragraphs>177</Paragraphs>
  <Slides>11</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11</vt:i4>
      </vt:variant>
    </vt:vector>
  </HeadingPairs>
  <TitlesOfParts>
    <vt:vector size="13" baseType="lpstr">
      <vt:lpstr>Тема Office</vt:lpstr>
      <vt:lpstr>Формула</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Алексей</cp:lastModifiedBy>
  <cp:revision>600</cp:revision>
  <dcterms:modified xsi:type="dcterms:W3CDTF">2021-10-01T00:43:58Z</dcterms:modified>
</cp:coreProperties>
</file>