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71" r:id="rId9"/>
    <p:sldId id="266" r:id="rId10"/>
    <p:sldId id="268" r:id="rId11"/>
    <p:sldId id="26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9EF3A0-5036-4A0C-93EB-C8002E2069B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09F6B67-A9AE-4BDB-9B91-0E6684BAC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DA2BDB-6D11-4830-BBE9-674AD6CF6F12}"/>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5" name="Нижний колонтитул 4">
            <a:extLst>
              <a:ext uri="{FF2B5EF4-FFF2-40B4-BE49-F238E27FC236}">
                <a16:creationId xmlns:a16="http://schemas.microsoft.com/office/drawing/2014/main" id="{A44D0F29-4C21-4A6D-B341-E582408368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5F6EE9-17C7-4546-A06A-ABBF2364FE63}"/>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383442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010178-81AC-4024-BE39-2218EA2FB75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5B4BA53-3C74-4175-8822-26370D82783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A7B3E3-9174-43AF-9311-EBB38BF2552B}"/>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5" name="Нижний колонтитул 4">
            <a:extLst>
              <a:ext uri="{FF2B5EF4-FFF2-40B4-BE49-F238E27FC236}">
                <a16:creationId xmlns:a16="http://schemas.microsoft.com/office/drawing/2014/main" id="{26E201CA-406F-4199-B55C-68960E8F65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211E1A-61EA-4075-8C38-6CA5DC5491C9}"/>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234630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769A149-0FB9-4AD2-BBB0-AB177F33A1D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D965027-DACE-46B3-B389-DFCF41172CC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19A4EE-2349-4964-8CF0-006805D73BBD}"/>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5" name="Нижний колонтитул 4">
            <a:extLst>
              <a:ext uri="{FF2B5EF4-FFF2-40B4-BE49-F238E27FC236}">
                <a16:creationId xmlns:a16="http://schemas.microsoft.com/office/drawing/2014/main" id="{039EDEC0-F785-4CEB-BAA5-26B47EEE76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D85C17-C675-4F5A-B71B-5D16BA916FD8}"/>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260602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A335D-A00C-43C2-9253-1AC23F1723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DB7EE17-AF2E-45D6-8959-03E214A8067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BC2105-6CD1-4FFF-A14C-7CC7E3A8CA19}"/>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5" name="Нижний колонтитул 4">
            <a:extLst>
              <a:ext uri="{FF2B5EF4-FFF2-40B4-BE49-F238E27FC236}">
                <a16:creationId xmlns:a16="http://schemas.microsoft.com/office/drawing/2014/main" id="{F0BE71B7-1F4C-431F-AF41-FDFDE16E03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DC9C8C-5DB3-4E82-999D-DBC4F6F12543}"/>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79578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EC4367-3590-43C0-9066-AB3AF38E140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696313D-19F3-4999-9649-576818ED4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D48B315-8924-424F-B76D-9D8B13A0ADF1}"/>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5" name="Нижний колонтитул 4">
            <a:extLst>
              <a:ext uri="{FF2B5EF4-FFF2-40B4-BE49-F238E27FC236}">
                <a16:creationId xmlns:a16="http://schemas.microsoft.com/office/drawing/2014/main" id="{89147A96-3D37-4E27-8CB3-4521799108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434EA23-080F-4517-89ED-D6B644D56B33}"/>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481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1E2D77-5925-4465-9760-8FE6238FA40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FA37484-5C02-4CCA-9A16-40DC9FD04D0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72CAAE2-A9BA-4ED1-A6FC-FA48C3C92A7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0C35572-5521-45A2-ABF8-B25E37F084AF}"/>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6" name="Нижний колонтитул 5">
            <a:extLst>
              <a:ext uri="{FF2B5EF4-FFF2-40B4-BE49-F238E27FC236}">
                <a16:creationId xmlns:a16="http://schemas.microsoft.com/office/drawing/2014/main" id="{552109E8-7BFD-4BF7-A716-080CDC73105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6DEB54C-9E81-42CA-ABE0-73898F920C7C}"/>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72625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38A323-0801-4ABA-9097-28501F7A954F}"/>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0E97751-F642-4ECC-81CE-B7CAC5392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5A9A3AD-6E62-4A61-84D8-DA94F0F9317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F3A6C0C-D8E9-4FE8-9E88-F77D9E411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1635AD2-C4EA-4567-8701-78F5B30F28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14C51D3-1F92-4B08-87E6-9234B4E059B2}"/>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8" name="Нижний колонтитул 7">
            <a:extLst>
              <a:ext uri="{FF2B5EF4-FFF2-40B4-BE49-F238E27FC236}">
                <a16:creationId xmlns:a16="http://schemas.microsoft.com/office/drawing/2014/main" id="{C52AFF8A-A53D-4CE3-8D0C-FA2721292EB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6D28F21-1790-4C47-B79A-ED316E6F0B7C}"/>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190398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94B1AD-0086-4F62-86F3-1E9BF5A394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9D6A4FA-92D3-4D50-8F20-0E10846C7149}"/>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4" name="Нижний колонтитул 3">
            <a:extLst>
              <a:ext uri="{FF2B5EF4-FFF2-40B4-BE49-F238E27FC236}">
                <a16:creationId xmlns:a16="http://schemas.microsoft.com/office/drawing/2014/main" id="{06D33CAE-C7A8-4523-9CB3-B4926270479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08A62AD-1133-4544-8C1C-B4D9317EC57A}"/>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199949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8B33A56-4E97-415C-90D0-E9E4BF323BA3}"/>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3" name="Нижний колонтитул 2">
            <a:extLst>
              <a:ext uri="{FF2B5EF4-FFF2-40B4-BE49-F238E27FC236}">
                <a16:creationId xmlns:a16="http://schemas.microsoft.com/office/drawing/2014/main" id="{B2FD2ECF-D4FD-41FF-8B85-CBC297CC3D8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362BBD5-01E3-4FF4-B571-759CC33C6646}"/>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93019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DEF4C9-4976-459B-AC48-5320F1D89A2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DB5A40A-CAAB-4BF4-8729-4AB61CE15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61EBE2B-BB53-471E-AD5C-A1AADC98F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8C9210D-9C8B-42C5-B4A9-EF5BDFE830D3}"/>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6" name="Нижний колонтитул 5">
            <a:extLst>
              <a:ext uri="{FF2B5EF4-FFF2-40B4-BE49-F238E27FC236}">
                <a16:creationId xmlns:a16="http://schemas.microsoft.com/office/drawing/2014/main" id="{48BC3BA4-CB63-4C97-AFAB-1B92D34936E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4A740E-E608-48E0-ACB0-CB64949E806F}"/>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158866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FC4BDB-8463-495C-A6C1-7CBB953A622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D866D21-6058-46E3-9F22-3339EDC66F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2A88597-66D5-4F0F-92A4-CDC2B40C6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722E0BE-F4CF-4DDC-823A-D01FCD79FC7A}"/>
              </a:ext>
            </a:extLst>
          </p:cNvPr>
          <p:cNvSpPr>
            <a:spLocks noGrp="1"/>
          </p:cNvSpPr>
          <p:nvPr>
            <p:ph type="dt" sz="half" idx="10"/>
          </p:nvPr>
        </p:nvSpPr>
        <p:spPr/>
        <p:txBody>
          <a:bodyPr/>
          <a:lstStyle/>
          <a:p>
            <a:fld id="{02734A2B-3332-4324-915A-E476EF652C50}" type="datetimeFigureOut">
              <a:rPr lang="ru-RU" smtClean="0"/>
              <a:t>28.09.2021</a:t>
            </a:fld>
            <a:endParaRPr lang="ru-RU"/>
          </a:p>
        </p:txBody>
      </p:sp>
      <p:sp>
        <p:nvSpPr>
          <p:cNvPr id="6" name="Нижний колонтитул 5">
            <a:extLst>
              <a:ext uri="{FF2B5EF4-FFF2-40B4-BE49-F238E27FC236}">
                <a16:creationId xmlns:a16="http://schemas.microsoft.com/office/drawing/2014/main" id="{D2D9C73F-AE8D-476A-99B3-3013118A74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878A61-A0B8-4BB8-B45C-E63027E45090}"/>
              </a:ext>
            </a:extLst>
          </p:cNvPr>
          <p:cNvSpPr>
            <a:spLocks noGrp="1"/>
          </p:cNvSpPr>
          <p:nvPr>
            <p:ph type="sldNum" sz="quarter" idx="12"/>
          </p:nvPr>
        </p:nvSpPr>
        <p:spPr/>
        <p:txBody>
          <a:bodyPr/>
          <a:lstStyle/>
          <a:p>
            <a:fld id="{78E1D660-EB0B-45E8-84DA-FFFCF441E884}" type="slidenum">
              <a:rPr lang="ru-RU" smtClean="0"/>
              <a:t>‹#›</a:t>
            </a:fld>
            <a:endParaRPr lang="ru-RU"/>
          </a:p>
        </p:txBody>
      </p:sp>
    </p:spTree>
    <p:extLst>
      <p:ext uri="{BB962C8B-B14F-4D97-AF65-F5344CB8AC3E}">
        <p14:creationId xmlns:p14="http://schemas.microsoft.com/office/powerpoint/2010/main" val="196616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C2B745-1660-4A83-A138-BB34E5BBC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BA66F83-7379-4CC4-90A6-67B4174DD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87B8FC-9FB1-4333-96C3-B836F88E4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4A2B-3332-4324-915A-E476EF652C50}" type="datetimeFigureOut">
              <a:rPr lang="ru-RU" smtClean="0"/>
              <a:t>28.09.2021</a:t>
            </a:fld>
            <a:endParaRPr lang="ru-RU"/>
          </a:p>
        </p:txBody>
      </p:sp>
      <p:sp>
        <p:nvSpPr>
          <p:cNvPr id="5" name="Нижний колонтитул 4">
            <a:extLst>
              <a:ext uri="{FF2B5EF4-FFF2-40B4-BE49-F238E27FC236}">
                <a16:creationId xmlns:a16="http://schemas.microsoft.com/office/drawing/2014/main" id="{EB1FC57D-0D05-4E3E-B9DD-FFF03DB2A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B0024AA-1BEB-4018-B387-04E8E87E6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D660-EB0B-45E8-84DA-FFFCF441E884}" type="slidenum">
              <a:rPr lang="ru-RU" smtClean="0"/>
              <a:t>‹#›</a:t>
            </a:fld>
            <a:endParaRPr lang="ru-RU"/>
          </a:p>
        </p:txBody>
      </p:sp>
    </p:spTree>
    <p:extLst>
      <p:ext uri="{BB962C8B-B14F-4D97-AF65-F5344CB8AC3E}">
        <p14:creationId xmlns:p14="http://schemas.microsoft.com/office/powerpoint/2010/main" val="4290555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1107569-7867-4790-8824-5ABA9D21E870}"/>
              </a:ext>
            </a:extLst>
          </p:cNvPr>
          <p:cNvSpPr>
            <a:spLocks noGrp="1"/>
          </p:cNvSpPr>
          <p:nvPr>
            <p:ph type="subTitle" idx="1"/>
          </p:nvPr>
        </p:nvSpPr>
        <p:spPr>
          <a:xfrm>
            <a:off x="673768" y="745958"/>
            <a:ext cx="10844463" cy="6112042"/>
          </a:xfrm>
        </p:spPr>
        <p:txBody>
          <a:bodyPr>
            <a:normAutofit/>
          </a:bodyPr>
          <a:lstStyle/>
          <a:p>
            <a:pPr algn="just">
              <a:spcBef>
                <a:spcPts val="6235"/>
              </a:spcBef>
              <a:spcAft>
                <a:spcPts val="1700"/>
              </a:spcAft>
            </a:pPr>
            <a:r>
              <a:rPr lang="ru-RU" sz="1800" dirty="0">
                <a:latin typeface="Arial" panose="020B0604020202020204" pitchFamily="34" charset="0"/>
                <a:ea typeface="Times New Roman" panose="02020603050405020304" pitchFamily="18" charset="0"/>
              </a:rPr>
              <a:t>Регистрация синхронных геомагнитных пульсаций и протонных сияний во время </a:t>
            </a:r>
            <a:r>
              <a:rPr lang="ru-RU" sz="1800" dirty="0" err="1">
                <a:latin typeface="Arial" panose="020B0604020202020204" pitchFamily="34" charset="0"/>
                <a:ea typeface="Times New Roman" panose="02020603050405020304" pitchFamily="18" charset="0"/>
              </a:rPr>
              <a:t>суббури</a:t>
            </a:r>
            <a:r>
              <a:rPr lang="ru-RU" sz="1800" dirty="0">
                <a:latin typeface="Arial" panose="020B0604020202020204" pitchFamily="34" charset="0"/>
                <a:ea typeface="Times New Roman" panose="02020603050405020304" pitchFamily="18" charset="0"/>
              </a:rPr>
              <a:t> 1 марта 2017 г.</a:t>
            </a:r>
          </a:p>
          <a:p>
            <a:pPr algn="just">
              <a:spcBef>
                <a:spcPts val="6235"/>
              </a:spcBef>
              <a:spcAft>
                <a:spcPts val="1700"/>
              </a:spcAft>
            </a:pPr>
            <a:r>
              <a:rPr lang="en-GB" sz="1800" b="1" dirty="0">
                <a:effectLst/>
                <a:latin typeface="Arial" panose="020B0604020202020204" pitchFamily="34" charset="0"/>
                <a:ea typeface="Times New Roman" panose="02020603050405020304" pitchFamily="18" charset="0"/>
              </a:rPr>
              <a:t>Registration of synchronous geomagnetic pulsations and proton aurora during the substorm on March 1, 2017</a:t>
            </a:r>
            <a:endParaRPr lang="ru-RU" sz="1800" b="1" dirty="0">
              <a:effectLst/>
              <a:latin typeface="Arial" panose="020B0604020202020204" pitchFamily="34" charset="0"/>
              <a:ea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rPr>
              <a:t>I.I.</a:t>
            </a:r>
            <a:r>
              <a:rPr lang="en-GB" sz="1800" dirty="0">
                <a:effectLst/>
                <a:latin typeface="Times New Roman" panose="02020603050405020304" pitchFamily="18" charset="0"/>
                <a:ea typeface="Times New Roman" panose="02020603050405020304" pitchFamily="18" charset="0"/>
              </a:rPr>
              <a:t> Varlamov</a:t>
            </a:r>
            <a:r>
              <a:rPr lang="en-GB" sz="1800" baseline="30000" dirty="0">
                <a:effectLst/>
                <a:latin typeface="Times New Roman" panose="02020603050405020304" pitchFamily="18" charset="0"/>
                <a:ea typeface="Times New Roman" panose="02020603050405020304" pitchFamily="18" charset="0"/>
              </a:rPr>
              <a:t>1,2</a:t>
            </a:r>
            <a:r>
              <a:rPr lang="en-GB" sz="1800" i="1" dirty="0">
                <a:effectLst/>
                <a:latin typeface="Times New Roman" panose="02020603050405020304" pitchFamily="18" charset="0"/>
                <a:ea typeface="Times New Roman" panose="02020603050405020304" pitchFamily="18" charset="0"/>
              </a:rPr>
              <a:t>, S.G.</a:t>
            </a:r>
            <a:r>
              <a:rPr lang="en-GB" sz="1800" dirty="0">
                <a:effectLst/>
                <a:latin typeface="Times New Roman" panose="02020603050405020304" pitchFamily="18" charset="0"/>
                <a:ea typeface="Times New Roman" panose="02020603050405020304" pitchFamily="18" charset="0"/>
              </a:rPr>
              <a:t> Parnikov</a:t>
            </a:r>
            <a:r>
              <a:rPr lang="en-GB" sz="1800" baseline="30000" dirty="0">
                <a:effectLst/>
                <a:latin typeface="Times New Roman" panose="02020603050405020304" pitchFamily="18" charset="0"/>
                <a:ea typeface="Times New Roman" panose="02020603050405020304" pitchFamily="18" charset="0"/>
              </a:rPr>
              <a:t>2</a:t>
            </a:r>
            <a:r>
              <a:rPr lang="en-GB" sz="1800" dirty="0">
                <a:effectLst/>
                <a:latin typeface="Times New Roman" panose="02020603050405020304" pitchFamily="18" charset="0"/>
                <a:ea typeface="Times New Roman" panose="02020603050405020304" pitchFamily="18" charset="0"/>
              </a:rPr>
              <a:t>, </a:t>
            </a:r>
            <a:r>
              <a:rPr lang="en-GB" sz="1800" i="1" dirty="0">
                <a:effectLst/>
                <a:latin typeface="Times New Roman" panose="02020603050405020304" pitchFamily="18" charset="0"/>
                <a:ea typeface="Times New Roman" panose="02020603050405020304" pitchFamily="18" charset="0"/>
              </a:rPr>
              <a:t>I.B.</a:t>
            </a:r>
            <a:r>
              <a:rPr lang="en-GB" sz="1800" dirty="0">
                <a:effectLst/>
                <a:latin typeface="Times New Roman" panose="02020603050405020304" pitchFamily="18" charset="0"/>
                <a:ea typeface="Times New Roman" panose="02020603050405020304" pitchFamily="18" charset="0"/>
              </a:rPr>
              <a:t> Ievenko</a:t>
            </a:r>
            <a:r>
              <a:rPr lang="en-GB" sz="1800" baseline="30000" dirty="0">
                <a:effectLst/>
                <a:latin typeface="Times New Roman" panose="02020603050405020304" pitchFamily="18" charset="0"/>
                <a:ea typeface="Times New Roman" panose="02020603050405020304" pitchFamily="18" charset="0"/>
              </a:rPr>
              <a:t>2</a:t>
            </a:r>
            <a:r>
              <a:rPr lang="en-GB" sz="1800" dirty="0">
                <a:effectLst/>
                <a:latin typeface="Times New Roman" panose="02020603050405020304" pitchFamily="18" charset="0"/>
                <a:ea typeface="Times New Roman" panose="02020603050405020304" pitchFamily="18" charset="0"/>
              </a:rPr>
              <a:t>, </a:t>
            </a:r>
            <a:r>
              <a:rPr lang="en-GB" sz="1800" i="1" dirty="0">
                <a:effectLst/>
                <a:latin typeface="Times New Roman" panose="02020603050405020304" pitchFamily="18" charset="0"/>
                <a:ea typeface="Times New Roman" panose="02020603050405020304" pitchFamily="18" charset="0"/>
              </a:rPr>
              <a:t>D.G.</a:t>
            </a:r>
            <a:r>
              <a:rPr lang="en-GB" sz="1800" dirty="0">
                <a:effectLst/>
                <a:latin typeface="Times New Roman" panose="02020603050405020304" pitchFamily="18" charset="0"/>
                <a:ea typeface="Times New Roman" panose="02020603050405020304" pitchFamily="18" charset="0"/>
              </a:rPr>
              <a:t> Baishev</a:t>
            </a:r>
            <a:r>
              <a:rPr lang="en-GB" sz="1800" baseline="30000" dirty="0">
                <a:effectLst/>
                <a:latin typeface="Times New Roman" panose="02020603050405020304" pitchFamily="18" charset="0"/>
                <a:ea typeface="Times New Roman" panose="02020603050405020304" pitchFamily="18" charset="0"/>
              </a:rPr>
              <a:t>2</a:t>
            </a:r>
            <a:r>
              <a:rPr lang="en-GB" sz="1800" dirty="0">
                <a:effectLst/>
                <a:latin typeface="Times New Roman" panose="02020603050405020304" pitchFamily="18" charset="0"/>
                <a:ea typeface="Times New Roman" panose="02020603050405020304" pitchFamily="18" charset="0"/>
              </a:rPr>
              <a:t>, and </a:t>
            </a:r>
            <a:r>
              <a:rPr lang="en-GB" sz="1800" i="1" dirty="0">
                <a:effectLst/>
                <a:latin typeface="Times New Roman" panose="02020603050405020304" pitchFamily="18" charset="0"/>
                <a:ea typeface="Times New Roman" panose="02020603050405020304" pitchFamily="18" charset="0"/>
              </a:rPr>
              <a:t>Kazuo</a:t>
            </a:r>
            <a:r>
              <a:rPr lang="en-GB" sz="1800" dirty="0">
                <a:effectLst/>
                <a:latin typeface="Times New Roman" panose="02020603050405020304" pitchFamily="18" charset="0"/>
                <a:ea typeface="Times New Roman" panose="02020603050405020304" pitchFamily="18" charset="0"/>
              </a:rPr>
              <a:t> Shiokawa</a:t>
            </a:r>
            <a:r>
              <a:rPr lang="en-GB" sz="1800" baseline="30000" dirty="0">
                <a:effectLst/>
                <a:latin typeface="Times New Roman" panose="02020603050405020304" pitchFamily="18" charset="0"/>
                <a:ea typeface="Times New Roman" panose="02020603050405020304" pitchFamily="18" charset="0"/>
              </a:rPr>
              <a:t>3</a:t>
            </a:r>
            <a:endParaRPr lang="ru-RU" sz="1800" dirty="0">
              <a:effectLst/>
              <a:latin typeface="Times New Roman" panose="02020603050405020304" pitchFamily="18" charset="0"/>
              <a:ea typeface="Times New Roman" panose="02020603050405020304" pitchFamily="18" charset="0"/>
            </a:endParaRPr>
          </a:p>
          <a:p>
            <a:pPr marL="36195" indent="-36195">
              <a:spcBef>
                <a:spcPts val="565"/>
              </a:spcBef>
            </a:pPr>
            <a:r>
              <a:rPr lang="en-GB" sz="1800" baseline="30000" dirty="0">
                <a:effectLst/>
                <a:latin typeface="Times New Roman" panose="02020603050405020304" pitchFamily="18" charset="0"/>
                <a:ea typeface="Times New Roman" panose="02020603050405020304" pitchFamily="18" charset="0"/>
              </a:rPr>
              <a:t>1</a:t>
            </a:r>
            <a:r>
              <a:rPr lang="en-GB" sz="1800" dirty="0">
                <a:effectLst/>
                <a:latin typeface="Times New Roman" panose="02020603050405020304" pitchFamily="18" charset="0"/>
                <a:ea typeface="Times New Roman" panose="02020603050405020304" pitchFamily="18" charset="0"/>
              </a:rPr>
              <a:t>M.K. </a:t>
            </a:r>
            <a:r>
              <a:rPr lang="en-GB" sz="1800" dirty="0" err="1">
                <a:effectLst/>
                <a:latin typeface="Times New Roman" panose="02020603050405020304" pitchFamily="18" charset="0"/>
                <a:ea typeface="Times New Roman" panose="02020603050405020304" pitchFamily="18" charset="0"/>
              </a:rPr>
              <a:t>Ammosov</a:t>
            </a:r>
            <a:r>
              <a:rPr lang="en-GB" sz="1800" dirty="0">
                <a:effectLst/>
                <a:latin typeface="Times New Roman" panose="02020603050405020304" pitchFamily="18" charset="0"/>
                <a:ea typeface="Times New Roman" panose="02020603050405020304" pitchFamily="18" charset="0"/>
              </a:rPr>
              <a:t> North-Eastern Federal University, Yakutsk, Russia </a:t>
            </a:r>
            <a:endParaRPr lang="ru-RU" sz="1800" dirty="0">
              <a:effectLst/>
              <a:latin typeface="Times New Roman" panose="02020603050405020304" pitchFamily="18" charset="0"/>
              <a:ea typeface="Times New Roman" panose="02020603050405020304" pitchFamily="18" charset="0"/>
            </a:endParaRPr>
          </a:p>
          <a:p>
            <a:pPr marL="36195" indent="-36195"/>
            <a:r>
              <a:rPr lang="en-GB" sz="1800" baseline="30000" dirty="0">
                <a:effectLst/>
                <a:latin typeface="Times New Roman" panose="02020603050405020304" pitchFamily="18" charset="0"/>
                <a:ea typeface="Times New Roman" panose="02020603050405020304" pitchFamily="18" charset="0"/>
              </a:rPr>
              <a:t>2</a:t>
            </a:r>
            <a:r>
              <a:rPr lang="en-GB" sz="1800" dirty="0">
                <a:effectLst/>
                <a:latin typeface="Times New Roman" panose="02020603050405020304" pitchFamily="18" charset="0"/>
                <a:ea typeface="Times New Roman" panose="02020603050405020304" pitchFamily="18" charset="0"/>
              </a:rPr>
              <a:t>Yu.G. Shafer Institute of </a:t>
            </a:r>
            <a:r>
              <a:rPr lang="en-GB" sz="1800" dirty="0" err="1">
                <a:effectLst/>
                <a:latin typeface="Times New Roman" panose="02020603050405020304" pitchFamily="18" charset="0"/>
                <a:ea typeface="Times New Roman" panose="02020603050405020304" pitchFamily="18" charset="0"/>
              </a:rPr>
              <a:t>Cosmophysical</a:t>
            </a:r>
            <a:r>
              <a:rPr lang="en-GB" sz="1800" dirty="0">
                <a:effectLst/>
                <a:latin typeface="Times New Roman" panose="02020603050405020304" pitchFamily="18" charset="0"/>
                <a:ea typeface="Times New Roman" panose="02020603050405020304" pitchFamily="18" charset="0"/>
              </a:rPr>
              <a:t> Research and Aeronomy SB RAS, Yakut Scientific Centre   SB RAS, Yakutsk, Russia</a:t>
            </a:r>
            <a:endParaRPr lang="ru-RU" sz="1800" dirty="0">
              <a:effectLst/>
              <a:latin typeface="Times New Roman" panose="02020603050405020304" pitchFamily="18" charset="0"/>
              <a:ea typeface="Times New Roman" panose="02020603050405020304" pitchFamily="18" charset="0"/>
            </a:endParaRPr>
          </a:p>
          <a:p>
            <a:pPr marL="36195" indent="-36195"/>
            <a:r>
              <a:rPr lang="en-GB" sz="1800" baseline="30000" dirty="0">
                <a:effectLst/>
                <a:latin typeface="Times New Roman" panose="02020603050405020304" pitchFamily="18" charset="0"/>
                <a:ea typeface="Times New Roman" panose="02020603050405020304" pitchFamily="18" charset="0"/>
              </a:rPr>
              <a:t>3</a:t>
            </a:r>
            <a:r>
              <a:rPr lang="en-GB" sz="1800" dirty="0">
                <a:effectLst/>
                <a:latin typeface="Times New Roman" panose="02020603050405020304" pitchFamily="18" charset="0"/>
                <a:ea typeface="Times New Roman" panose="02020603050405020304" pitchFamily="18" charset="0"/>
              </a:rPr>
              <a:t>Institute for Space-Earth Environmental Research, Nagoya University, Japan</a:t>
            </a:r>
            <a:endParaRPr lang="ru-RU" sz="1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95147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6021288"/>
            <a:ext cx="9144000" cy="856998"/>
          </a:xfrm>
        </p:spPr>
        <p:txBody>
          <a:bodyPr>
            <a:normAutofit/>
          </a:bodyPr>
          <a:lstStyle/>
          <a:p>
            <a:r>
              <a:rPr lang="en-US" sz="2400" dirty="0">
                <a:latin typeface="Times New Roman" pitchFamily="18" charset="0"/>
                <a:cs typeface="Times New Roman" pitchFamily="18" charset="0"/>
              </a:rPr>
              <a:t>Van Allen A probe orbit </a:t>
            </a:r>
            <a:br>
              <a:rPr lang="ru-RU" sz="2400" dirty="0">
                <a:latin typeface="Times New Roman" pitchFamily="18" charset="0"/>
                <a:cs typeface="Times New Roman" pitchFamily="18" charset="0"/>
              </a:rPr>
            </a:br>
            <a:r>
              <a:rPr lang="en-US" sz="2400" dirty="0">
                <a:latin typeface="Times New Roman" pitchFamily="18" charset="0"/>
                <a:cs typeface="Times New Roman" pitchFamily="18" charset="0"/>
              </a:rPr>
              <a:t>at </a:t>
            </a:r>
            <a:r>
              <a:rPr lang="ru-RU" sz="2400" dirty="0">
                <a:latin typeface="Times New Roman" pitchFamily="18" charset="0"/>
                <a:cs typeface="Times New Roman" pitchFamily="18" charset="0"/>
              </a:rPr>
              <a:t>12-14</a:t>
            </a:r>
            <a:r>
              <a:rPr lang="en-US" sz="2400" dirty="0">
                <a:latin typeface="Times New Roman" pitchFamily="18" charset="0"/>
                <a:cs typeface="Times New Roman" pitchFamily="18" charset="0"/>
              </a:rPr>
              <a:t>UT</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on March 1,</a:t>
            </a:r>
            <a:r>
              <a:rPr lang="ru-RU" sz="2400" dirty="0">
                <a:latin typeface="Times New Roman" pitchFamily="18" charset="0"/>
                <a:cs typeface="Times New Roman" pitchFamily="18" charset="0"/>
              </a:rPr>
              <a:t> 2017г.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144016"/>
            <a:ext cx="5748428" cy="5877272"/>
          </a:xfrm>
          <a:prstGeom prst="rect">
            <a:avLst/>
          </a:prstGeom>
        </p:spPr>
      </p:pic>
    </p:spTree>
    <p:extLst>
      <p:ext uri="{BB962C8B-B14F-4D97-AF65-F5344CB8AC3E}">
        <p14:creationId xmlns:p14="http://schemas.microsoft.com/office/powerpoint/2010/main" val="37945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5445224"/>
            <a:ext cx="8229600" cy="1143000"/>
          </a:xfrm>
        </p:spPr>
        <p:txBody>
          <a:bodyPr>
            <a:normAutofit/>
          </a:bodyPr>
          <a:lstStyle/>
          <a:p>
            <a:r>
              <a:rPr lang="en-US" sz="2400" dirty="0">
                <a:latin typeface="Times New Roman" pitchFamily="18" charset="0"/>
                <a:cs typeface="Times New Roman" pitchFamily="18" charset="0"/>
              </a:rPr>
              <a:t>Fluxes of energetic protons at different energies measured on board of the Van Allen Probe A</a:t>
            </a:r>
            <a:endParaRPr lang="ru-RU" sz="24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7378" y="83817"/>
            <a:ext cx="8977243" cy="4641327"/>
          </a:xfrm>
        </p:spPr>
      </p:pic>
    </p:spTree>
    <p:extLst>
      <p:ext uri="{BB962C8B-B14F-4D97-AF65-F5344CB8AC3E}">
        <p14:creationId xmlns:p14="http://schemas.microsoft.com/office/powerpoint/2010/main" val="185651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D6A1C-7CF1-487B-83B5-B82711E61A4C}"/>
              </a:ext>
            </a:extLst>
          </p:cNvPr>
          <p:cNvSpPr txBox="1"/>
          <p:nvPr/>
        </p:nvSpPr>
        <p:spPr>
          <a:xfrm>
            <a:off x="-191625" y="203071"/>
            <a:ext cx="11614484" cy="461665"/>
          </a:xfrm>
          <a:prstGeom prst="rect">
            <a:avLst/>
          </a:prstGeom>
          <a:noFill/>
        </p:spPr>
        <p:txBody>
          <a:bodyPr wrap="square">
            <a:spAutoFit/>
          </a:bodyPr>
          <a:lstStyle/>
          <a:p>
            <a:pPr marL="612140" marR="612140" algn="just">
              <a:spcBef>
                <a:spcPts val="2270"/>
              </a:spcBef>
            </a:pPr>
            <a:r>
              <a:rPr lang="en-US" sz="2400" b="1" dirty="0">
                <a:latin typeface="Arial" panose="020B0604020202020204" pitchFamily="34" charset="0"/>
                <a:ea typeface="Times New Roman" panose="02020603050405020304" pitchFamily="18" charset="0"/>
                <a:cs typeface="Arial" panose="020B0604020202020204" pitchFamily="34" charset="0"/>
              </a:rPr>
              <a:t>Introduction</a:t>
            </a:r>
            <a:endParaRPr lang="ru-RU" sz="2400" dirty="0">
              <a:effectLst/>
              <a:latin typeface="Times New Roman" panose="02020603050405020304" pitchFamily="18" charset="0"/>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30552" y="968936"/>
            <a:ext cx="4076190" cy="2933333"/>
          </a:xfrm>
          <a:prstGeom prst="rect">
            <a:avLst/>
          </a:prstGeom>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20850" b="2661"/>
          <a:stretch/>
        </p:blipFill>
        <p:spPr>
          <a:xfrm>
            <a:off x="5327518" y="446332"/>
            <a:ext cx="6546216" cy="3568461"/>
          </a:xfrm>
          <a:prstGeom prst="rect">
            <a:avLst/>
          </a:prstGeom>
        </p:spPr>
      </p:pic>
      <p:sp>
        <p:nvSpPr>
          <p:cNvPr id="10" name="TextBox 9">
            <a:extLst>
              <a:ext uri="{FF2B5EF4-FFF2-40B4-BE49-F238E27FC236}">
                <a16:creationId xmlns:a16="http://schemas.microsoft.com/office/drawing/2014/main" id="{2285E70A-26B3-4B4B-BC9E-600948B6D40F}"/>
              </a:ext>
            </a:extLst>
          </p:cNvPr>
          <p:cNvSpPr txBox="1"/>
          <p:nvPr/>
        </p:nvSpPr>
        <p:spPr>
          <a:xfrm>
            <a:off x="537001" y="4200617"/>
            <a:ext cx="11117998" cy="2031325"/>
          </a:xfrm>
          <a:prstGeom prst="rect">
            <a:avLst/>
          </a:prstGeom>
          <a:noFill/>
        </p:spPr>
        <p:txBody>
          <a:bodyPr wrap="square">
            <a:spAutoFit/>
          </a:bodyPr>
          <a:lstStyle/>
          <a:p>
            <a:pPr algn="just"/>
            <a:r>
              <a:rPr lang="ru-RU" sz="1800" b="0" i="0" u="none" strike="noStrike" baseline="0" dirty="0">
                <a:latin typeface="AdvTT5843c571"/>
              </a:rPr>
              <a:t>(</a:t>
            </a:r>
            <a:r>
              <a:rPr lang="en-US" sz="1800" b="0" i="0" u="none" strike="noStrike" baseline="0" dirty="0">
                <a:latin typeface="AdvTT5843c571"/>
              </a:rPr>
              <a:t>from left to right</a:t>
            </a:r>
            <a:r>
              <a:rPr lang="ru-RU" sz="1800" b="0" i="0" u="none" strike="noStrike" baseline="0" dirty="0">
                <a:latin typeface="AdvTT5843c571"/>
              </a:rPr>
              <a:t>)</a:t>
            </a:r>
            <a:r>
              <a:rPr lang="en-US" sz="1800" b="0" i="0" u="none" strike="noStrike" baseline="0" dirty="0">
                <a:latin typeface="AdvTT5843c571"/>
              </a:rPr>
              <a:t> Region of generation of EMIC waves in the evening sector at the border of the </a:t>
            </a:r>
            <a:r>
              <a:rPr lang="en-US" sz="1800" b="0" i="0" u="none" strike="noStrike" baseline="0" dirty="0" err="1">
                <a:latin typeface="AdvTT5843c571"/>
              </a:rPr>
              <a:t>plasmaspheric</a:t>
            </a:r>
            <a:r>
              <a:rPr lang="en-US" sz="1800" b="0" i="0" u="none" strike="noStrike" baseline="0" dirty="0">
                <a:latin typeface="AdvTT5843c571"/>
              </a:rPr>
              <a:t> plume. Plume is observed during magneto-active periods (magnetic storms, magnetospheric substorms). In the visible part of the spectrum, Hβ lines (486 nm) are emitted, which are used to identify the precipitation of protons from the Earth. EMIC waves manifest themselves in the form of geomagnetic pulsations of the Pc1 range on Earth. As an example, the event of simultaneous registration of a narrow in latitude proton arc and pulsations at the Canadian station Athabasca</a:t>
            </a:r>
            <a:r>
              <a:rPr lang="ru-RU" sz="1800" b="0" i="0" u="none" strike="noStrike" baseline="0" dirty="0">
                <a:latin typeface="AdvTT5843c571"/>
              </a:rPr>
              <a:t> </a:t>
            </a:r>
            <a:r>
              <a:rPr lang="en-US" sz="1800" b="0" i="0" u="none" strike="noStrike" baseline="0" dirty="0">
                <a:latin typeface="AdvTT5843c571"/>
              </a:rPr>
              <a:t>on September 2 [</a:t>
            </a:r>
            <a:r>
              <a:rPr lang="en-US" sz="1800" b="0" i="0" u="none" strike="noStrike" baseline="0" dirty="0" err="1">
                <a:latin typeface="AdvTT5843c571"/>
              </a:rPr>
              <a:t>Sakaguchi</a:t>
            </a:r>
            <a:r>
              <a:rPr lang="en-US" sz="1800" b="0" i="0" u="none" strike="noStrike" baseline="0" dirty="0">
                <a:latin typeface="AdvTT5843c571"/>
              </a:rPr>
              <a:t> et al., 2008] is given. It can be seen that a gradual shift in the position of the proton arc to low latitudes led to a noticeable increase in the frequency of geomagnetic pulsations Pc1.</a:t>
            </a:r>
            <a:endParaRPr lang="ru-RU" dirty="0"/>
          </a:p>
        </p:txBody>
      </p:sp>
    </p:spTree>
    <p:extLst>
      <p:ext uri="{BB962C8B-B14F-4D97-AF65-F5344CB8AC3E}">
        <p14:creationId xmlns:p14="http://schemas.microsoft.com/office/powerpoint/2010/main" val="222734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B6C3A13-AB60-4FB1-BBC4-3299D40B3087}"/>
              </a:ext>
            </a:extLst>
          </p:cNvPr>
          <p:cNvPicPr/>
          <p:nvPr/>
        </p:nvPicPr>
        <p:blipFill rotWithShape="1">
          <a:blip r:embed="rId2">
            <a:extLst>
              <a:ext uri="{28A0092B-C50C-407E-A947-70E740481C1C}">
                <a14:useLocalDpi xmlns:a14="http://schemas.microsoft.com/office/drawing/2010/main" val="0"/>
              </a:ext>
            </a:extLst>
          </a:blip>
          <a:srcRect b="4286"/>
          <a:stretch/>
        </p:blipFill>
        <p:spPr bwMode="auto">
          <a:xfrm>
            <a:off x="970546" y="351923"/>
            <a:ext cx="10427369" cy="5816265"/>
          </a:xfrm>
          <a:prstGeom prst="rect">
            <a:avLst/>
          </a:prstGeom>
          <a:solidFill>
            <a:srgbClr val="FFFFFF"/>
          </a:solidFill>
          <a:ln>
            <a:noFill/>
          </a:ln>
        </p:spPr>
      </p:pic>
      <p:sp>
        <p:nvSpPr>
          <p:cNvPr id="6" name="TextBox 5">
            <a:extLst>
              <a:ext uri="{FF2B5EF4-FFF2-40B4-BE49-F238E27FC236}">
                <a16:creationId xmlns:a16="http://schemas.microsoft.com/office/drawing/2014/main" id="{DEA1C724-F315-477F-827D-A637220B1BF7}"/>
              </a:ext>
            </a:extLst>
          </p:cNvPr>
          <p:cNvSpPr txBox="1"/>
          <p:nvPr/>
        </p:nvSpPr>
        <p:spPr>
          <a:xfrm>
            <a:off x="2054166" y="6250088"/>
            <a:ext cx="8923379" cy="584775"/>
          </a:xfrm>
          <a:prstGeom prst="rect">
            <a:avLst/>
          </a:prstGeom>
          <a:noFill/>
        </p:spPr>
        <p:txBody>
          <a:bodyPr wrap="square">
            <a:spAutoFit/>
          </a:bodyPr>
          <a:lstStyle/>
          <a:p>
            <a:r>
              <a:rPr lang="en-GB" sz="1600" dirty="0">
                <a:effectLst/>
                <a:latin typeface="New York"/>
                <a:ea typeface="Times New Roman" panose="02020603050405020304" pitchFamily="18" charset="0"/>
                <a:cs typeface="New York"/>
              </a:rPr>
              <a:t> </a:t>
            </a:r>
            <a:r>
              <a:rPr lang="fr-FR" sz="1600" dirty="0">
                <a:effectLst/>
                <a:latin typeface="New York"/>
                <a:ea typeface="Times New Roman" panose="02020603050405020304" pitchFamily="18" charset="0"/>
                <a:cs typeface="New York"/>
              </a:rPr>
              <a:t>Auroral indices on March 1, 2017 according to the Kyoto World Data Center for Geomagnetism. (</a:t>
            </a:r>
            <a:r>
              <a:rPr lang="en-US" sz="1600" dirty="0">
                <a:effectLst/>
                <a:latin typeface="New York"/>
                <a:ea typeface="Times New Roman" panose="02020603050405020304" pitchFamily="18" charset="0"/>
                <a:cs typeface="New York"/>
              </a:rPr>
              <a:t>the analyzed interval is highlighted in gray)</a:t>
            </a:r>
            <a:endParaRPr lang="ru-RU" sz="1600" dirty="0"/>
          </a:p>
        </p:txBody>
      </p:sp>
    </p:spTree>
    <p:extLst>
      <p:ext uri="{BB962C8B-B14F-4D97-AF65-F5344CB8AC3E}">
        <p14:creationId xmlns:p14="http://schemas.microsoft.com/office/powerpoint/2010/main" val="258245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6100DD4-FBD6-4EFE-94B2-899D3F6B0E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990" y="198196"/>
            <a:ext cx="7307178" cy="6218646"/>
          </a:xfrm>
          <a:prstGeom prst="rect">
            <a:avLst/>
          </a:prstGeom>
          <a:solidFill>
            <a:srgbClr val="FFFFFF"/>
          </a:solidFill>
          <a:ln>
            <a:noFill/>
          </a:ln>
        </p:spPr>
      </p:pic>
      <p:sp>
        <p:nvSpPr>
          <p:cNvPr id="7" name="TextBox 6">
            <a:extLst>
              <a:ext uri="{FF2B5EF4-FFF2-40B4-BE49-F238E27FC236}">
                <a16:creationId xmlns:a16="http://schemas.microsoft.com/office/drawing/2014/main" id="{A877F5C6-6692-4CAD-BC97-D269AAFAABD4}"/>
              </a:ext>
            </a:extLst>
          </p:cNvPr>
          <p:cNvSpPr txBox="1"/>
          <p:nvPr/>
        </p:nvSpPr>
        <p:spPr>
          <a:xfrm>
            <a:off x="7796463" y="602829"/>
            <a:ext cx="4165258" cy="4278094"/>
          </a:xfrm>
          <a:prstGeom prst="rect">
            <a:avLst/>
          </a:prstGeom>
          <a:noFill/>
        </p:spPr>
        <p:txBody>
          <a:bodyPr wrap="square">
            <a:spAutoFit/>
          </a:bodyPr>
          <a:lstStyle/>
          <a:p>
            <a:pPr algn="just">
              <a:spcBef>
                <a:spcPts val="600"/>
              </a:spcBef>
              <a:spcAft>
                <a:spcPts val="600"/>
              </a:spcAft>
            </a:pPr>
            <a:r>
              <a:rPr lang="en-GB" sz="1800" dirty="0">
                <a:effectLst/>
                <a:latin typeface="Times" panose="02020603050405020304" pitchFamily="18" charset="0"/>
                <a:ea typeface="Times New Roman" panose="02020603050405020304" pitchFamily="18" charset="0"/>
                <a:cs typeface="New York"/>
              </a:rPr>
              <a:t>Dynamics of </a:t>
            </a:r>
            <a:r>
              <a:rPr lang="en-GB" sz="1800" dirty="0" err="1">
                <a:effectLst/>
                <a:latin typeface="Times" panose="02020603050405020304" pitchFamily="18" charset="0"/>
                <a:ea typeface="Times New Roman" panose="02020603050405020304" pitchFamily="18" charset="0"/>
                <a:cs typeface="New York"/>
              </a:rPr>
              <a:t>subauroral</a:t>
            </a:r>
            <a:r>
              <a:rPr lang="en-GB" sz="1800" dirty="0">
                <a:effectLst/>
                <a:latin typeface="Times" panose="02020603050405020304" pitchFamily="18" charset="0"/>
                <a:ea typeface="Times New Roman" panose="02020603050405020304" pitchFamily="18" charset="0"/>
                <a:cs typeface="New York"/>
              </a:rPr>
              <a:t> luminosity at </a:t>
            </a:r>
            <a:r>
              <a:rPr lang="en-GB" sz="1800" dirty="0" err="1">
                <a:effectLst/>
                <a:latin typeface="Times" panose="02020603050405020304" pitchFamily="18" charset="0"/>
                <a:ea typeface="Times New Roman" panose="02020603050405020304" pitchFamily="18" charset="0"/>
                <a:cs typeface="New York"/>
              </a:rPr>
              <a:t>Maimaga</a:t>
            </a:r>
            <a:r>
              <a:rPr lang="en-GB" sz="1800" dirty="0">
                <a:effectLst/>
                <a:latin typeface="Times" panose="02020603050405020304" pitchFamily="18" charset="0"/>
                <a:ea typeface="Times New Roman" panose="02020603050405020304" pitchFamily="18" charset="0"/>
                <a:cs typeface="New York"/>
              </a:rPr>
              <a:t> station during observations on March 1, 2017. On the left side of the figure are images of all sky in emission of 486.1 nm for three points in time indicated in the images. The right side of the figure shows the latitudinal dynamics of the luminosity in the 630.0, 486.1, and 557.7 nm emissions in the form of </a:t>
            </a:r>
            <a:r>
              <a:rPr lang="en-GB" sz="1800" dirty="0" err="1">
                <a:effectLst/>
                <a:latin typeface="Times" panose="02020603050405020304" pitchFamily="18" charset="0"/>
                <a:ea typeface="Times New Roman" panose="02020603050405020304" pitchFamily="18" charset="0"/>
                <a:cs typeface="New York"/>
              </a:rPr>
              <a:t>keograms</a:t>
            </a:r>
            <a:r>
              <a:rPr lang="en-GB" sz="1800" dirty="0">
                <a:effectLst/>
                <a:latin typeface="Times" panose="02020603050405020304" pitchFamily="18" charset="0"/>
                <a:ea typeface="Times New Roman" panose="02020603050405020304" pitchFamily="18" charset="0"/>
                <a:cs typeface="New York"/>
              </a:rPr>
              <a:t>. </a:t>
            </a:r>
            <a:r>
              <a:rPr lang="en-US" sz="1800" dirty="0">
                <a:effectLst/>
                <a:latin typeface="Times" panose="02020603050405020304" pitchFamily="18" charset="0"/>
                <a:ea typeface="Times New Roman" panose="02020603050405020304" pitchFamily="18" charset="0"/>
                <a:cs typeface="New York"/>
              </a:rPr>
              <a:t>All sky images and </a:t>
            </a:r>
            <a:r>
              <a:rPr lang="en-US" sz="1800" dirty="0" err="1">
                <a:effectLst/>
                <a:latin typeface="Times" panose="02020603050405020304" pitchFamily="18" charset="0"/>
                <a:ea typeface="Times New Roman" panose="02020603050405020304" pitchFamily="18" charset="0"/>
                <a:cs typeface="New York"/>
              </a:rPr>
              <a:t>keograms</a:t>
            </a:r>
            <a:r>
              <a:rPr lang="en-US" sz="1800" dirty="0">
                <a:effectLst/>
                <a:latin typeface="Times" panose="02020603050405020304" pitchFamily="18" charset="0"/>
                <a:ea typeface="Times New Roman" panose="02020603050405020304" pitchFamily="18" charset="0"/>
                <a:cs typeface="New York"/>
              </a:rPr>
              <a:t> projected onto the Earth's surface for luminosity heights of 110 km for emissions of 486.1 and 557.7 nm and 250 km for emissions of 630.0 nm. The signal intensity is given in kilo</a:t>
            </a:r>
            <a:r>
              <a:rPr lang="en-US" sz="2000" dirty="0">
                <a:effectLst/>
                <a:latin typeface="Times" panose="02020603050405020304" pitchFamily="18" charset="0"/>
                <a:ea typeface="Times New Roman" panose="02020603050405020304" pitchFamily="18" charset="0"/>
                <a:cs typeface="New York"/>
              </a:rPr>
              <a:t>rayleighs.</a:t>
            </a:r>
            <a:endParaRPr lang="ru-RU" sz="1800" dirty="0">
              <a:effectLst/>
              <a:latin typeface="Times" panose="02020603050405020304" pitchFamily="18" charset="0"/>
              <a:ea typeface="Times New Roman" panose="02020603050405020304" pitchFamily="18" charset="0"/>
              <a:cs typeface="New York"/>
            </a:endParaRPr>
          </a:p>
        </p:txBody>
      </p:sp>
    </p:spTree>
    <p:extLst>
      <p:ext uri="{BB962C8B-B14F-4D97-AF65-F5344CB8AC3E}">
        <p14:creationId xmlns:p14="http://schemas.microsoft.com/office/powerpoint/2010/main" val="114521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134F8B0-F55C-449B-B5D0-D729B5CA2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84" y="0"/>
            <a:ext cx="7508328" cy="6858000"/>
          </a:xfrm>
          <a:prstGeom prst="rect">
            <a:avLst/>
          </a:prstGeom>
        </p:spPr>
      </p:pic>
      <p:sp>
        <p:nvSpPr>
          <p:cNvPr id="4" name="TextBox 3">
            <a:extLst>
              <a:ext uri="{FF2B5EF4-FFF2-40B4-BE49-F238E27FC236}">
                <a16:creationId xmlns:a16="http://schemas.microsoft.com/office/drawing/2014/main" id="{AB7D3EE5-9F28-4800-A967-4C74D2A4CFCC}"/>
              </a:ext>
            </a:extLst>
          </p:cNvPr>
          <p:cNvSpPr txBox="1"/>
          <p:nvPr/>
        </p:nvSpPr>
        <p:spPr>
          <a:xfrm>
            <a:off x="6914367" y="0"/>
            <a:ext cx="5277633" cy="6878806"/>
          </a:xfrm>
          <a:prstGeom prst="rect">
            <a:avLst/>
          </a:prstGeom>
          <a:noFill/>
        </p:spPr>
        <p:txBody>
          <a:bodyPr wrap="square">
            <a:spAutoFit/>
          </a:bodyPr>
          <a:lstStyle/>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 </a:t>
            </a:r>
            <a:r>
              <a:rPr lang="en-GB" sz="1600" dirty="0">
                <a:effectLst/>
                <a:latin typeface="Times" panose="02020603050405020304" pitchFamily="18" charset="0"/>
                <a:ea typeface="Times New Roman" panose="02020603050405020304" pitchFamily="18" charset="0"/>
                <a:cs typeface="New York"/>
              </a:rPr>
              <a:t>From top to bottom, spectrograms of the H and D components at </a:t>
            </a:r>
            <a:r>
              <a:rPr lang="en-GB" sz="1600" dirty="0" err="1">
                <a:effectLst/>
                <a:latin typeface="Times" panose="02020603050405020304" pitchFamily="18" charset="0"/>
                <a:ea typeface="Times New Roman" panose="02020603050405020304" pitchFamily="18" charset="0"/>
                <a:cs typeface="New York"/>
              </a:rPr>
              <a:t>Zhigansk</a:t>
            </a:r>
            <a:r>
              <a:rPr lang="en-GB" sz="1600" dirty="0">
                <a:effectLst/>
                <a:latin typeface="Times" panose="02020603050405020304" pitchFamily="18" charset="0"/>
                <a:ea typeface="Times New Roman" panose="02020603050405020304" pitchFamily="18" charset="0"/>
                <a:cs typeface="New York"/>
              </a:rPr>
              <a:t> and Yakutsk stations, and the latitudinal </a:t>
            </a:r>
            <a:r>
              <a:rPr lang="en-GB" sz="1600" dirty="0" err="1">
                <a:effectLst/>
                <a:latin typeface="Times" panose="02020603050405020304" pitchFamily="18" charset="0"/>
                <a:ea typeface="Times New Roman" panose="02020603050405020304" pitchFamily="18" charset="0"/>
                <a:cs typeface="New York"/>
              </a:rPr>
              <a:t>keogram</a:t>
            </a:r>
            <a:r>
              <a:rPr lang="en-GB" sz="1600" dirty="0">
                <a:effectLst/>
                <a:latin typeface="Times" panose="02020603050405020304" pitchFamily="18" charset="0"/>
                <a:ea typeface="Times New Roman" panose="02020603050405020304" pitchFamily="18" charset="0"/>
                <a:cs typeface="New York"/>
              </a:rPr>
              <a:t> of the luminosity in the 486.1 nm emission at 110 km during observations on March 1, 2017 </a:t>
            </a:r>
            <a:r>
              <a:rPr lang="en-US" sz="1600" dirty="0">
                <a:effectLst/>
                <a:latin typeface="Times" panose="02020603050405020304" pitchFamily="18" charset="0"/>
                <a:ea typeface="Times New Roman" panose="02020603050405020304" pitchFamily="18" charset="0"/>
                <a:cs typeface="New York"/>
              </a:rPr>
              <a:t>at 12:00-14:00 UT</a:t>
            </a:r>
            <a:r>
              <a:rPr lang="en-GB" sz="1600" dirty="0">
                <a:effectLst/>
                <a:latin typeface="Times" panose="02020603050405020304" pitchFamily="18" charset="0"/>
                <a:ea typeface="Times New Roman" panose="02020603050405020304" pitchFamily="18" charset="0"/>
                <a:cs typeface="New York"/>
              </a:rPr>
              <a:t>. </a:t>
            </a:r>
            <a:r>
              <a:rPr lang="en-US" sz="1600" dirty="0">
                <a:effectLst/>
                <a:latin typeface="Times" panose="02020603050405020304" pitchFamily="18" charset="0"/>
                <a:ea typeface="Times New Roman" panose="02020603050405020304" pitchFamily="18" charset="0"/>
                <a:cs typeface="New York"/>
              </a:rPr>
              <a:t>The signal intensity is given in kilorayleighs. Figure clearly illustrates that the displacement of narrow proton arcs to low latitudes led to a noticeable increase in both the frequency and intensity of Pc1 pulsations at Yakutsk station, which, however, coincided in time with substorm activation, namely, the excitation of irregular geomagnetic pulsations at station </a:t>
            </a:r>
            <a:r>
              <a:rPr lang="en-US" sz="1600" dirty="0" err="1">
                <a:effectLst/>
                <a:latin typeface="Times" panose="02020603050405020304" pitchFamily="18" charset="0"/>
                <a:ea typeface="Times New Roman" panose="02020603050405020304" pitchFamily="18" charset="0"/>
                <a:cs typeface="New York"/>
              </a:rPr>
              <a:t>Zhigansk</a:t>
            </a:r>
            <a:r>
              <a:rPr lang="en-US" sz="1600" dirty="0">
                <a:effectLst/>
                <a:latin typeface="Times" panose="02020603050405020304" pitchFamily="18" charset="0"/>
                <a:ea typeface="Times New Roman" panose="02020603050405020304" pitchFamily="18" charset="0"/>
                <a:cs typeface="New York"/>
              </a:rPr>
              <a:t>.</a:t>
            </a:r>
            <a:endParaRPr lang="ru-RU" sz="1600" dirty="0">
              <a:effectLst/>
              <a:latin typeface="New York"/>
              <a:ea typeface="Times New Roman" panose="02020603050405020304" pitchFamily="18" charset="0"/>
              <a:cs typeface="New York"/>
            </a:endParaRPr>
          </a:p>
          <a:p>
            <a:pPr indent="180340" algn="just">
              <a:tabLst>
                <a:tab pos="215900" algn="l"/>
              </a:tabLst>
            </a:pPr>
            <a:r>
              <a:rPr lang="en-US" sz="1600" dirty="0">
                <a:effectLst/>
                <a:latin typeface="Times" panose="02020603050405020304" pitchFamily="18" charset="0"/>
                <a:ea typeface="Times New Roman" panose="02020603050405020304" pitchFamily="18" charset="0"/>
                <a:cs typeface="New York"/>
              </a:rPr>
              <a:t>           A sharp increase in the luminosity over the entire sky at ~ 12:55 UT led to the attenuation of the Pc1 pulsations in the frequency range 0.9-1.3 Hz. Further, in the interval 12:58-13:10 UT at </a:t>
            </a:r>
            <a:r>
              <a:rPr lang="en-US" sz="1600" dirty="0" err="1">
                <a:effectLst/>
                <a:latin typeface="Times" panose="02020603050405020304" pitchFamily="18" charset="0"/>
                <a:ea typeface="Times New Roman" panose="02020603050405020304" pitchFamily="18" charset="0"/>
                <a:cs typeface="New York"/>
              </a:rPr>
              <a:t>Zhigansk</a:t>
            </a:r>
            <a:r>
              <a:rPr lang="en-US" sz="1600" dirty="0">
                <a:effectLst/>
                <a:latin typeface="Times" panose="02020603050405020304" pitchFamily="18" charset="0"/>
                <a:ea typeface="Times New Roman" panose="02020603050405020304" pitchFamily="18" charset="0"/>
                <a:cs typeface="New York"/>
              </a:rPr>
              <a:t> and Yakutsk stations, IPDP was recorded with an increase in frequency from 1 to 2 Hz in 12 minutes, possibly due to substorm activation at ~ 12:45 UT on the Magadan meridian. The IPDP intensity at Yakutsk station is more noticeable than at </a:t>
            </a:r>
            <a:r>
              <a:rPr lang="en-US" sz="1600" dirty="0" err="1">
                <a:effectLst/>
                <a:latin typeface="Times" panose="02020603050405020304" pitchFamily="18" charset="0"/>
                <a:ea typeface="Times New Roman" panose="02020603050405020304" pitchFamily="18" charset="0"/>
                <a:cs typeface="New York"/>
              </a:rPr>
              <a:t>Zhigansk</a:t>
            </a:r>
            <a:r>
              <a:rPr lang="en-US" sz="1600" dirty="0">
                <a:effectLst/>
                <a:latin typeface="Times" panose="02020603050405020304" pitchFamily="18" charset="0"/>
                <a:ea typeface="Times New Roman" panose="02020603050405020304" pitchFamily="18" charset="0"/>
                <a:cs typeface="New York"/>
              </a:rPr>
              <a:t> station, and it is associated with the proton arc recorded at the zenith of </a:t>
            </a:r>
            <a:r>
              <a:rPr lang="en-US" sz="1600" dirty="0" err="1">
                <a:effectLst/>
                <a:latin typeface="Times" panose="02020603050405020304" pitchFamily="18" charset="0"/>
                <a:ea typeface="Times New Roman" panose="02020603050405020304" pitchFamily="18" charset="0"/>
                <a:cs typeface="New York"/>
              </a:rPr>
              <a:t>Maimaga</a:t>
            </a:r>
            <a:r>
              <a:rPr lang="en-US" sz="1600" dirty="0">
                <a:effectLst/>
                <a:latin typeface="Times" panose="02020603050405020304" pitchFamily="18" charset="0"/>
                <a:ea typeface="Times New Roman" panose="02020603050405020304" pitchFamily="18" charset="0"/>
                <a:cs typeface="New York"/>
              </a:rPr>
              <a:t> station in the interval 12:58-13:10 UT, although there was no obvious radial drift in the arc dynamics.</a:t>
            </a:r>
            <a:endParaRPr lang="ru-RU" sz="1600" dirty="0">
              <a:effectLst/>
              <a:latin typeface="New York"/>
              <a:ea typeface="Times New Roman" panose="02020603050405020304" pitchFamily="18" charset="0"/>
              <a:cs typeface="New York"/>
            </a:endParaRPr>
          </a:p>
          <a:p>
            <a:pPr indent="180340" algn="just">
              <a:tabLst>
                <a:tab pos="215900" algn="l"/>
              </a:tabLst>
            </a:pPr>
            <a:r>
              <a:rPr lang="en-US" sz="1600" dirty="0">
                <a:effectLst/>
                <a:latin typeface="Times" panose="02020603050405020304" pitchFamily="18" charset="0"/>
                <a:ea typeface="Times New Roman" panose="02020603050405020304" pitchFamily="18" charset="0"/>
                <a:cs typeface="New York"/>
              </a:rPr>
              <a:t>           In the interval 13:10-13:22 UT, only at </a:t>
            </a:r>
            <a:r>
              <a:rPr lang="en-US" sz="1600" dirty="0" err="1">
                <a:effectLst/>
                <a:latin typeface="Times" panose="02020603050405020304" pitchFamily="18" charset="0"/>
                <a:ea typeface="Times New Roman" panose="02020603050405020304" pitchFamily="18" charset="0"/>
                <a:cs typeface="New York"/>
              </a:rPr>
              <a:t>Yakustk</a:t>
            </a:r>
            <a:r>
              <a:rPr lang="en-US" sz="1600" dirty="0">
                <a:effectLst/>
                <a:latin typeface="Times" panose="02020603050405020304" pitchFamily="18" charset="0"/>
                <a:ea typeface="Times New Roman" panose="02020603050405020304" pitchFamily="18" charset="0"/>
                <a:cs typeface="New York"/>
              </a:rPr>
              <a:t> station, Pc1 pulsations were recorded in the frequency range 1.6-2 Hz, closely related to the observation of the proton arc at </a:t>
            </a:r>
            <a:r>
              <a:rPr lang="en-US" sz="1600" dirty="0" err="1">
                <a:effectLst/>
                <a:latin typeface="Times" panose="02020603050405020304" pitchFamily="18" charset="0"/>
                <a:ea typeface="Times New Roman" panose="02020603050405020304" pitchFamily="18" charset="0"/>
                <a:cs typeface="New York"/>
              </a:rPr>
              <a:t>Maimaga</a:t>
            </a:r>
            <a:r>
              <a:rPr lang="en-US" sz="1600" dirty="0">
                <a:effectLst/>
                <a:latin typeface="Times" panose="02020603050405020304" pitchFamily="18" charset="0"/>
                <a:ea typeface="Times New Roman" panose="02020603050405020304" pitchFamily="18" charset="0"/>
                <a:cs typeface="New York"/>
              </a:rPr>
              <a:t> station.</a:t>
            </a:r>
            <a:endParaRPr lang="ru-RU" sz="1600" dirty="0">
              <a:effectLst/>
              <a:latin typeface="New York"/>
              <a:ea typeface="Times New Roman" panose="02020603050405020304" pitchFamily="18" charset="0"/>
              <a:cs typeface="New York"/>
            </a:endParaRPr>
          </a:p>
          <a:p>
            <a:pPr algn="just">
              <a:spcBef>
                <a:spcPts val="600"/>
              </a:spcBef>
              <a:spcAft>
                <a:spcPts val="600"/>
              </a:spcAft>
            </a:pPr>
            <a:endParaRPr lang="ru-RU" sz="1800" dirty="0">
              <a:effectLst/>
              <a:latin typeface="Times" panose="02020603050405020304" pitchFamily="18" charset="0"/>
              <a:ea typeface="Times New Roman" panose="02020603050405020304" pitchFamily="18" charset="0"/>
              <a:cs typeface="New York"/>
            </a:endParaRPr>
          </a:p>
        </p:txBody>
      </p:sp>
    </p:spTree>
    <p:extLst>
      <p:ext uri="{BB962C8B-B14F-4D97-AF65-F5344CB8AC3E}">
        <p14:creationId xmlns:p14="http://schemas.microsoft.com/office/powerpoint/2010/main" val="215488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EBD74E-BA46-4A8C-A58D-B27CE54C2BFC}"/>
              </a:ext>
            </a:extLst>
          </p:cNvPr>
          <p:cNvSpPr txBox="1"/>
          <p:nvPr/>
        </p:nvSpPr>
        <p:spPr>
          <a:xfrm>
            <a:off x="232611" y="200526"/>
            <a:ext cx="11847094" cy="6178614"/>
          </a:xfrm>
          <a:prstGeom prst="rect">
            <a:avLst/>
          </a:prstGeom>
          <a:noFill/>
        </p:spPr>
        <p:txBody>
          <a:bodyPr wrap="square">
            <a:spAutoFit/>
          </a:bodyPr>
          <a:lstStyle/>
          <a:p>
            <a:pPr lvl="0" algn="just">
              <a:spcBef>
                <a:spcPts val="1700"/>
              </a:spcBef>
              <a:spcAft>
                <a:spcPts val="850"/>
              </a:spcAft>
              <a:buSzPts val="1200"/>
              <a:tabLst>
                <a:tab pos="228600" algn="l"/>
                <a:tab pos="449580" algn="l"/>
              </a:tabLs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Conclusion</a:t>
            </a:r>
            <a:endParaRPr lang="ru-RU" sz="28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Data of synchronous geomagnetic pulsations at </a:t>
            </a:r>
            <a:r>
              <a:rPr lang="en-GB" sz="1800" dirty="0" err="1">
                <a:effectLst/>
                <a:latin typeface="Times" panose="02020603050405020304" pitchFamily="18" charset="0"/>
                <a:ea typeface="Times New Roman" panose="02020603050405020304" pitchFamily="18" charset="0"/>
                <a:cs typeface="New York"/>
              </a:rPr>
              <a:t>Zhigansk</a:t>
            </a:r>
            <a:r>
              <a:rPr lang="en-GB" sz="1800" dirty="0">
                <a:effectLst/>
                <a:latin typeface="Times" panose="02020603050405020304" pitchFamily="18" charset="0"/>
                <a:ea typeface="Times New Roman" panose="02020603050405020304" pitchFamily="18" charset="0"/>
                <a:cs typeface="New York"/>
              </a:rPr>
              <a:t> (L=4.5) and Yakutsk (L=3.3) and isolated proton arc registrations at </a:t>
            </a:r>
            <a:r>
              <a:rPr lang="en-GB" sz="1800" dirty="0" err="1">
                <a:effectLst/>
                <a:latin typeface="Times" panose="02020603050405020304" pitchFamily="18" charset="0"/>
                <a:ea typeface="Times New Roman" panose="02020603050405020304" pitchFamily="18" charset="0"/>
                <a:cs typeface="New York"/>
              </a:rPr>
              <a:t>Maimaga</a:t>
            </a:r>
            <a:r>
              <a:rPr lang="en-GB" sz="1800" dirty="0">
                <a:effectLst/>
                <a:latin typeface="Times" panose="02020603050405020304" pitchFamily="18" charset="0"/>
                <a:ea typeface="Times New Roman" panose="02020603050405020304" pitchFamily="18" charset="0"/>
                <a:cs typeface="New York"/>
              </a:rPr>
              <a:t> (L=4) showed one-to-one correspondence between magnetic and optical phenomena. Geomagnetic pulsations at Yakutsk in the interval of 12:35-12:55 UT coincided with isolated proton arc registrations at </a:t>
            </a:r>
            <a:r>
              <a:rPr lang="en-GB" sz="1800" dirty="0" err="1">
                <a:effectLst/>
                <a:latin typeface="Times" panose="02020603050405020304" pitchFamily="18" charset="0"/>
                <a:ea typeface="Times New Roman" panose="02020603050405020304" pitchFamily="18" charset="0"/>
                <a:cs typeface="New York"/>
              </a:rPr>
              <a:t>Maimaga</a:t>
            </a:r>
            <a:r>
              <a:rPr lang="en-GB" sz="1800" dirty="0">
                <a:effectLst/>
                <a:latin typeface="Times" panose="02020603050405020304" pitchFamily="18" charset="0"/>
                <a:ea typeface="Times New Roman" panose="02020603050405020304" pitchFamily="18" charset="0"/>
                <a:cs typeface="New York"/>
              </a:rPr>
              <a:t> and association of frequency growth of pulsations with equatorward motion of proton arc is clearly seen. </a:t>
            </a:r>
            <a:endParaRPr lang="ru-RU" sz="1800" dirty="0">
              <a:effectLst/>
              <a:latin typeface="Times" panose="02020603050405020304" pitchFamily="18" charset="0"/>
              <a:ea typeface="Times New Roman" panose="02020603050405020304" pitchFamily="18" charset="0"/>
              <a:cs typeface="New York"/>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Irregular pulsations of the diminishing periods (IPDPs) in the range of 1-2 Hz in the interval of 12:58-13:10 UT were recorded simultaneously at </a:t>
            </a:r>
            <a:r>
              <a:rPr lang="en-GB" sz="1800" dirty="0" err="1">
                <a:effectLst/>
                <a:latin typeface="Times" panose="02020603050405020304" pitchFamily="18" charset="0"/>
                <a:ea typeface="Times New Roman" panose="02020603050405020304" pitchFamily="18" charset="0"/>
                <a:cs typeface="New York"/>
              </a:rPr>
              <a:t>Zhigansk</a:t>
            </a:r>
            <a:r>
              <a:rPr lang="en-GB" sz="1800" dirty="0">
                <a:effectLst/>
                <a:latin typeface="Times" panose="02020603050405020304" pitchFamily="18" charset="0"/>
                <a:ea typeface="Times New Roman" panose="02020603050405020304" pitchFamily="18" charset="0"/>
                <a:cs typeface="New York"/>
              </a:rPr>
              <a:t> and Yakutsk accompanying with intense isolated proton arc registrations at </a:t>
            </a:r>
            <a:r>
              <a:rPr lang="en-GB" sz="1800" dirty="0" err="1">
                <a:effectLst/>
                <a:latin typeface="Times" panose="02020603050405020304" pitchFamily="18" charset="0"/>
                <a:ea typeface="Times New Roman" panose="02020603050405020304" pitchFamily="18" charset="0"/>
                <a:cs typeface="New York"/>
              </a:rPr>
              <a:t>Maimaga</a:t>
            </a:r>
            <a:r>
              <a:rPr lang="en-GB" sz="1800" dirty="0">
                <a:effectLst/>
                <a:latin typeface="Times" panose="02020603050405020304" pitchFamily="18" charset="0"/>
                <a:ea typeface="Times New Roman" panose="02020603050405020304" pitchFamily="18" charset="0"/>
                <a:cs typeface="New York"/>
              </a:rPr>
              <a:t>. As shown by </a:t>
            </a:r>
            <a:r>
              <a:rPr lang="en-US" sz="1800" dirty="0">
                <a:effectLst/>
                <a:latin typeface="Times" panose="02020603050405020304" pitchFamily="18" charset="0"/>
                <a:ea typeface="Times New Roman" panose="02020603050405020304" pitchFamily="18" charset="0"/>
                <a:cs typeface="New York"/>
              </a:rPr>
              <a:t>[</a:t>
            </a:r>
            <a:r>
              <a:rPr lang="en-GB" sz="1800" dirty="0" err="1">
                <a:effectLst/>
                <a:latin typeface="Times" panose="02020603050405020304" pitchFamily="18" charset="0"/>
                <a:ea typeface="Times New Roman" panose="02020603050405020304" pitchFamily="18" charset="0"/>
                <a:cs typeface="New York"/>
              </a:rPr>
              <a:t>Baishev</a:t>
            </a:r>
            <a:r>
              <a:rPr lang="en-GB" sz="1800" dirty="0">
                <a:effectLst/>
                <a:latin typeface="Times" panose="02020603050405020304" pitchFamily="18" charset="0"/>
                <a:ea typeface="Times New Roman" panose="02020603050405020304" pitchFamily="18" charset="0"/>
                <a:cs typeface="New York"/>
              </a:rPr>
              <a:t> et al., 2000] these magnetic and optical phenomena were associated with the injection of energetic protons after second substorm activation with onset at 12:45 UT.</a:t>
            </a:r>
            <a:endParaRPr lang="ru-RU" sz="1800" dirty="0">
              <a:effectLst/>
              <a:latin typeface="Times" panose="02020603050405020304" pitchFamily="18" charset="0"/>
              <a:ea typeface="Times New Roman" panose="02020603050405020304" pitchFamily="18" charset="0"/>
              <a:cs typeface="New York"/>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New finding is optical observation of STEVE at </a:t>
            </a:r>
            <a:r>
              <a:rPr lang="en-GB" sz="1800" dirty="0" err="1">
                <a:effectLst/>
                <a:latin typeface="Times" panose="02020603050405020304" pitchFamily="18" charset="0"/>
                <a:ea typeface="Times New Roman" panose="02020603050405020304" pitchFamily="18" charset="0"/>
                <a:cs typeface="New York"/>
              </a:rPr>
              <a:t>Maimaga</a:t>
            </a:r>
            <a:r>
              <a:rPr lang="en-GB" sz="1800" dirty="0">
                <a:effectLst/>
                <a:latin typeface="Times" panose="02020603050405020304" pitchFamily="18" charset="0"/>
                <a:ea typeface="Times New Roman" panose="02020603050405020304" pitchFamily="18" charset="0"/>
                <a:cs typeface="New York"/>
              </a:rPr>
              <a:t> starting from13:23 UT after the decay of Pc1-associated proton arc registered in the interval 13:10-13:22 UT. Ground-based synchronous optical and geomagnetic observations showed complex physical phenomena in the course of a substorm.</a:t>
            </a:r>
            <a:endParaRPr lang="ru-RU" sz="1800" dirty="0">
              <a:effectLst/>
              <a:latin typeface="Times" panose="02020603050405020304" pitchFamily="18" charset="0"/>
              <a:ea typeface="Times New Roman" panose="02020603050405020304" pitchFamily="18" charset="0"/>
              <a:cs typeface="New York"/>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Two-dimensional images of the isolated proton arc showed that its narrow (1 degree) latitudinal widths and limited longitudinal lengths are in agreement with measurements of isolated auroral arcs at Athabasca [</a:t>
            </a:r>
            <a:r>
              <a:rPr lang="en-US" sz="1800" dirty="0" err="1">
                <a:effectLst/>
                <a:latin typeface="Times New Roman" panose="02020603050405020304" pitchFamily="18" charset="0"/>
                <a:ea typeface="Calibri" panose="020F0502020204030204" pitchFamily="34" charset="0"/>
              </a:rPr>
              <a:t>Sakaguchi</a:t>
            </a:r>
            <a:r>
              <a:rPr lang="en-US" sz="1800" dirty="0">
                <a:effectLst/>
                <a:latin typeface="Times New Roman" panose="02020603050405020304" pitchFamily="18" charset="0"/>
                <a:ea typeface="Calibri" panose="020F0502020204030204" pitchFamily="34" charset="0"/>
              </a:rPr>
              <a:t> et al</a:t>
            </a:r>
            <a:r>
              <a:rPr lang="ru-RU" sz="1800" dirty="0">
                <a:effectLst/>
                <a:latin typeface="Times New Roman" panose="02020603050405020304" pitchFamily="18" charset="0"/>
                <a:ea typeface="Calibri" panose="020F0502020204030204" pitchFamily="34" charset="0"/>
              </a:rPr>
              <a:t>., 2008]. </a:t>
            </a:r>
            <a:r>
              <a:rPr lang="en-GB" sz="1800" dirty="0">
                <a:effectLst/>
                <a:latin typeface="Times" panose="02020603050405020304" pitchFamily="18" charset="0"/>
                <a:ea typeface="Times New Roman" panose="02020603050405020304" pitchFamily="18" charset="0"/>
                <a:cs typeface="New York"/>
              </a:rPr>
              <a:t> </a:t>
            </a:r>
            <a:endParaRPr lang="ru-RU" sz="1800" dirty="0">
              <a:effectLst/>
              <a:latin typeface="Times" panose="02020603050405020304" pitchFamily="18" charset="0"/>
              <a:ea typeface="Times New Roman" panose="02020603050405020304" pitchFamily="18" charset="0"/>
              <a:cs typeface="New York"/>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Thus it is shown that the proton arc and geomagnetic pulsations are a consequence of ion-cyclotron instability in the area of the outer plasmasphere overlapping by energetic protons.</a:t>
            </a:r>
            <a:endParaRPr lang="ru-RU" sz="1800" dirty="0">
              <a:effectLst/>
              <a:latin typeface="Times" panose="02020603050405020304" pitchFamily="18" charset="0"/>
              <a:ea typeface="Times New Roman" panose="02020603050405020304" pitchFamily="18" charset="0"/>
              <a:cs typeface="New York"/>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A sharp increase in the luminosity over the entire sky for all emissions at ~12:55 UT and a short-term attenuation of geomagnetic pulsations Pc1</a:t>
            </a:r>
            <a:r>
              <a:rPr lang="en-US" sz="1800" dirty="0">
                <a:effectLst/>
                <a:latin typeface="Times" panose="02020603050405020304" pitchFamily="18" charset="0"/>
                <a:ea typeface="Times New Roman" panose="02020603050405020304" pitchFamily="18" charset="0"/>
                <a:cs typeface="New York"/>
              </a:rPr>
              <a:t>, and STEVE occurrence starting from 13:23 UT</a:t>
            </a:r>
            <a:r>
              <a:rPr lang="en-GB" sz="1800" dirty="0">
                <a:effectLst/>
                <a:latin typeface="Times" panose="02020603050405020304" pitchFamily="18" charset="0"/>
                <a:ea typeface="Times New Roman" panose="02020603050405020304" pitchFamily="18" charset="0"/>
                <a:cs typeface="New York"/>
              </a:rPr>
              <a:t> require further studies using additional ground-based and satellite measurements. </a:t>
            </a:r>
            <a:endParaRPr lang="ru-RU" sz="1800" dirty="0">
              <a:effectLst/>
              <a:latin typeface="Times" panose="02020603050405020304" pitchFamily="18" charset="0"/>
              <a:ea typeface="Times New Roman" panose="02020603050405020304" pitchFamily="18" charset="0"/>
              <a:cs typeface="New York"/>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This work was carried out with the financial support of the RFBR grant No. 21-55-50013.</a:t>
            </a:r>
            <a:endParaRPr lang="ru-RU" sz="1800" dirty="0">
              <a:effectLst/>
              <a:latin typeface="Times" panose="02020603050405020304" pitchFamily="18" charset="0"/>
              <a:ea typeface="Times New Roman" panose="02020603050405020304" pitchFamily="18" charset="0"/>
              <a:cs typeface="New York"/>
            </a:endParaRPr>
          </a:p>
          <a:p>
            <a:pPr indent="180340" algn="just">
              <a:tabLst>
                <a:tab pos="215900" algn="l"/>
              </a:tabLst>
            </a:pPr>
            <a:r>
              <a:rPr lang="en-GB" sz="1800" dirty="0">
                <a:effectLst/>
                <a:latin typeface="Times" panose="02020603050405020304" pitchFamily="18" charset="0"/>
                <a:ea typeface="Times New Roman" panose="02020603050405020304" pitchFamily="18" charset="0"/>
                <a:cs typeface="New York"/>
              </a:rPr>
              <a:t> </a:t>
            </a:r>
            <a:endParaRPr lang="ru-RU" sz="1800" dirty="0">
              <a:effectLst/>
              <a:latin typeface="Times" panose="02020603050405020304" pitchFamily="18" charset="0"/>
              <a:ea typeface="Times New Roman" panose="02020603050405020304" pitchFamily="18" charset="0"/>
              <a:cs typeface="New York"/>
            </a:endParaRPr>
          </a:p>
        </p:txBody>
      </p:sp>
    </p:spTree>
    <p:extLst>
      <p:ext uri="{BB962C8B-B14F-4D97-AF65-F5344CB8AC3E}">
        <p14:creationId xmlns:p14="http://schemas.microsoft.com/office/powerpoint/2010/main" val="368299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E1A6E45-A84C-4842-8D6B-07DC08AADDF9}"/>
              </a:ext>
            </a:extLst>
          </p:cNvPr>
          <p:cNvSpPr>
            <a:spLocks noGrp="1"/>
          </p:cNvSpPr>
          <p:nvPr>
            <p:ph idx="1"/>
          </p:nvPr>
        </p:nvSpPr>
        <p:spPr>
          <a:xfrm>
            <a:off x="3180567" y="2376770"/>
            <a:ext cx="10515600" cy="4351338"/>
          </a:xfrm>
        </p:spPr>
        <p:txBody>
          <a:bodyPr>
            <a:normAutofit/>
          </a:bodyPr>
          <a:lstStyle/>
          <a:p>
            <a:pPr marL="0" indent="0">
              <a:buNone/>
            </a:pPr>
            <a:r>
              <a:rPr lang="en-US" sz="4000" dirty="0"/>
              <a:t>Thank you for your attention</a:t>
            </a:r>
            <a:endParaRPr lang="ru-RU" sz="4000" dirty="0"/>
          </a:p>
        </p:txBody>
      </p:sp>
    </p:spTree>
    <p:extLst>
      <p:ext uri="{BB962C8B-B14F-4D97-AF65-F5344CB8AC3E}">
        <p14:creationId xmlns:p14="http://schemas.microsoft.com/office/powerpoint/2010/main" val="200638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6FE78C-20B8-4E2E-9DD7-4672E0BBCEDC}"/>
              </a:ext>
            </a:extLst>
          </p:cNvPr>
          <p:cNvSpPr txBox="1"/>
          <p:nvPr/>
        </p:nvSpPr>
        <p:spPr>
          <a:xfrm>
            <a:off x="346553" y="335974"/>
            <a:ext cx="11749414" cy="5893921"/>
          </a:xfrm>
          <a:prstGeom prst="rect">
            <a:avLst/>
          </a:prstGeom>
          <a:noFill/>
        </p:spPr>
        <p:txBody>
          <a:bodyPr wrap="square">
            <a:spAutoFit/>
          </a:bodyPr>
          <a:lstStyle/>
          <a:p>
            <a:pPr algn="just">
              <a:spcBef>
                <a:spcPts val="1700"/>
              </a:spcBef>
              <a:spcAft>
                <a:spcPts val="850"/>
              </a:spcAft>
            </a:pPr>
            <a:r>
              <a:rPr lang="en-GB" sz="2800" b="1" dirty="0">
                <a:effectLst/>
                <a:latin typeface="Arial" panose="020B0604020202020204" pitchFamily="34" charset="0"/>
                <a:ea typeface="Times New Roman" panose="02020603050405020304" pitchFamily="18" charset="0"/>
              </a:rPr>
              <a:t>References</a:t>
            </a:r>
            <a:endParaRPr lang="ru-RU" sz="2800" b="1" dirty="0">
              <a:effectLst/>
              <a:latin typeface="Arial" panose="020B0604020202020204" pitchFamily="34" charset="0"/>
              <a:ea typeface="Times New Roman" panose="02020603050405020304" pitchFamily="18" charset="0"/>
            </a:endParaRPr>
          </a:p>
          <a:p>
            <a:pPr marL="342900" lvl="0" indent="-342900">
              <a:spcBef>
                <a:spcPts val="300"/>
              </a:spcBef>
              <a:buSzPts val="1000"/>
              <a:buFont typeface="+mj-lt"/>
              <a:buAutoNum type="arabicPeriod"/>
            </a:pPr>
            <a:r>
              <a:rPr lang="en-GB" sz="1800" dirty="0">
                <a:effectLst/>
                <a:latin typeface="Times New Roman" panose="02020603050405020304" pitchFamily="18" charset="0"/>
                <a:ea typeface="Times New Roman" panose="02020603050405020304" pitchFamily="18" charset="0"/>
                <a:cs typeface="New York"/>
              </a:rPr>
              <a:t>K. Cole, (1965). Stable auroral red arcs, sinks for energy of </a:t>
            </a:r>
            <a:r>
              <a:rPr lang="en-GB" sz="1800" dirty="0" err="1">
                <a:effectLst/>
                <a:latin typeface="Times New Roman" panose="02020603050405020304" pitchFamily="18" charset="0"/>
                <a:ea typeface="Times New Roman" panose="02020603050405020304" pitchFamily="18" charset="0"/>
                <a:cs typeface="New York"/>
              </a:rPr>
              <a:t>Dst</a:t>
            </a:r>
            <a:r>
              <a:rPr lang="en-GB" sz="1800" dirty="0">
                <a:effectLst/>
                <a:latin typeface="Times New Roman" panose="02020603050405020304" pitchFamily="18" charset="0"/>
                <a:ea typeface="Times New Roman" panose="02020603050405020304" pitchFamily="18" charset="0"/>
                <a:cs typeface="New York"/>
              </a:rPr>
              <a:t> main phase. J. </a:t>
            </a:r>
            <a:r>
              <a:rPr lang="en-GB" sz="1800" dirty="0" err="1">
                <a:effectLst/>
                <a:latin typeface="Times New Roman" panose="02020603050405020304" pitchFamily="18" charset="0"/>
                <a:ea typeface="Times New Roman" panose="02020603050405020304" pitchFamily="18" charset="0"/>
                <a:cs typeface="New York"/>
              </a:rPr>
              <a:t>Geophys</a:t>
            </a:r>
            <a:r>
              <a:rPr lang="en-GB" sz="1800" dirty="0">
                <a:effectLst/>
                <a:latin typeface="Times New Roman" panose="02020603050405020304" pitchFamily="18" charset="0"/>
                <a:ea typeface="Times New Roman" panose="02020603050405020304" pitchFamily="18" charset="0"/>
                <a:cs typeface="New York"/>
              </a:rPr>
              <a:t>. Res. V.70. P.1689-1709.</a:t>
            </a:r>
            <a:endParaRPr lang="ru-RU" sz="1800" dirty="0">
              <a:effectLst/>
              <a:latin typeface="Times New Roman" panose="02020603050405020304" pitchFamily="18" charset="0"/>
              <a:ea typeface="Times New Roman" panose="02020603050405020304" pitchFamily="18" charset="0"/>
              <a:cs typeface="New York"/>
            </a:endParaRPr>
          </a:p>
          <a:p>
            <a:pPr marL="342900" lvl="0" indent="-342900">
              <a:spcBef>
                <a:spcPts val="300"/>
              </a:spcBef>
              <a:buSzPts val="1000"/>
              <a:buFont typeface="+mj-lt"/>
              <a:buAutoNum type="arabicPeriod"/>
            </a:pPr>
            <a:r>
              <a:rPr lang="en-GB" sz="1800" dirty="0">
                <a:effectLst/>
                <a:latin typeface="Times New Roman" panose="02020603050405020304" pitchFamily="18" charset="0"/>
                <a:ea typeface="Times New Roman" panose="02020603050405020304" pitchFamily="18" charset="0"/>
                <a:cs typeface="New York"/>
              </a:rPr>
              <a:t>T. A. </a:t>
            </a:r>
            <a:r>
              <a:rPr lang="en-GB" sz="1800" dirty="0" err="1">
                <a:effectLst/>
                <a:latin typeface="Times New Roman" panose="02020603050405020304" pitchFamily="18" charset="0"/>
                <a:ea typeface="Times New Roman" panose="02020603050405020304" pitchFamily="18" charset="0"/>
                <a:cs typeface="New York"/>
              </a:rPr>
              <a:t>Yahnina</a:t>
            </a:r>
            <a:r>
              <a:rPr lang="en-GB" sz="1800" dirty="0">
                <a:effectLst/>
                <a:latin typeface="Times New Roman" panose="02020603050405020304" pitchFamily="18" charset="0"/>
                <a:ea typeface="Times New Roman" panose="02020603050405020304" pitchFamily="18" charset="0"/>
                <a:cs typeface="New York"/>
              </a:rPr>
              <a:t>, A. G. </a:t>
            </a:r>
            <a:r>
              <a:rPr lang="en-GB" sz="1800" dirty="0" err="1">
                <a:effectLst/>
                <a:latin typeface="Times New Roman" panose="02020603050405020304" pitchFamily="18" charset="0"/>
                <a:ea typeface="Times New Roman" panose="02020603050405020304" pitchFamily="18" charset="0"/>
                <a:cs typeface="New York"/>
              </a:rPr>
              <a:t>Yahnin</a:t>
            </a:r>
            <a:r>
              <a:rPr lang="en-GB" sz="1800" dirty="0">
                <a:effectLst/>
                <a:latin typeface="Times New Roman" panose="02020603050405020304" pitchFamily="18" charset="0"/>
                <a:ea typeface="Times New Roman" panose="02020603050405020304" pitchFamily="18" charset="0"/>
                <a:cs typeface="New York"/>
              </a:rPr>
              <a:t>, J. Kangas, J. Manninen, D. S. Evans, A. G. </a:t>
            </a:r>
            <a:r>
              <a:rPr lang="en-GB" sz="1800" dirty="0" err="1">
                <a:effectLst/>
                <a:latin typeface="Times New Roman" panose="02020603050405020304" pitchFamily="18" charset="0"/>
                <a:ea typeface="Times New Roman" panose="02020603050405020304" pitchFamily="18" charset="0"/>
                <a:cs typeface="New York"/>
              </a:rPr>
              <a:t>Demekhov</a:t>
            </a:r>
            <a:r>
              <a:rPr lang="en-GB" sz="1800" dirty="0">
                <a:effectLst/>
                <a:latin typeface="Times New Roman" panose="02020603050405020304" pitchFamily="18" charset="0"/>
                <a:ea typeface="Times New Roman" panose="02020603050405020304" pitchFamily="18" charset="0"/>
                <a:cs typeface="New York"/>
              </a:rPr>
              <a:t>, V. Y. </a:t>
            </a:r>
            <a:r>
              <a:rPr lang="en-GB" sz="1800" dirty="0" err="1">
                <a:effectLst/>
                <a:latin typeface="Times New Roman" panose="02020603050405020304" pitchFamily="18" charset="0"/>
                <a:ea typeface="Times New Roman" panose="02020603050405020304" pitchFamily="18" charset="0"/>
                <a:cs typeface="New York"/>
              </a:rPr>
              <a:t>Trakhtengerts</a:t>
            </a:r>
            <a:r>
              <a:rPr lang="en-GB" sz="1800" dirty="0">
                <a:effectLst/>
                <a:latin typeface="Times New Roman" panose="02020603050405020304" pitchFamily="18" charset="0"/>
                <a:ea typeface="Times New Roman" panose="02020603050405020304" pitchFamily="18" charset="0"/>
                <a:cs typeface="New York"/>
              </a:rPr>
              <a:t>, M. F. Thomsen, G. D. Reeves, and B. B. </a:t>
            </a:r>
            <a:r>
              <a:rPr lang="en-GB" sz="1800" dirty="0" err="1">
                <a:effectLst/>
                <a:latin typeface="Times New Roman" panose="02020603050405020304" pitchFamily="18" charset="0"/>
                <a:ea typeface="Times New Roman" panose="02020603050405020304" pitchFamily="18" charset="0"/>
                <a:cs typeface="New York"/>
              </a:rPr>
              <a:t>Gvozdevsky</a:t>
            </a:r>
            <a:r>
              <a:rPr lang="en-GB" sz="1800" dirty="0">
                <a:effectLst/>
                <a:latin typeface="Times New Roman" panose="02020603050405020304" pitchFamily="18" charset="0"/>
                <a:ea typeface="Times New Roman" panose="02020603050405020304" pitchFamily="18" charset="0"/>
                <a:cs typeface="New York"/>
              </a:rPr>
              <a:t> (2003), Energetic particle counterparts for geomagnetic pulsations of Pc1 and IPDP types, Ann. </a:t>
            </a:r>
            <a:r>
              <a:rPr lang="en-GB" sz="1800" dirty="0" err="1">
                <a:effectLst/>
                <a:latin typeface="Times New Roman" panose="02020603050405020304" pitchFamily="18" charset="0"/>
                <a:ea typeface="Times New Roman" panose="02020603050405020304" pitchFamily="18" charset="0"/>
                <a:cs typeface="New York"/>
              </a:rPr>
              <a:t>Geophys</a:t>
            </a:r>
            <a:r>
              <a:rPr lang="en-GB" sz="1800" dirty="0">
                <a:effectLst/>
                <a:latin typeface="Times New Roman" panose="02020603050405020304" pitchFamily="18" charset="0"/>
                <a:ea typeface="Times New Roman" panose="02020603050405020304" pitchFamily="18" charset="0"/>
                <a:cs typeface="New York"/>
              </a:rPr>
              <a:t>., V.21, P.2281-2292.</a:t>
            </a:r>
            <a:endParaRPr lang="ru-RU" sz="1800" dirty="0">
              <a:effectLst/>
              <a:latin typeface="Times New Roman" panose="02020603050405020304" pitchFamily="18" charset="0"/>
              <a:ea typeface="Times New Roman" panose="02020603050405020304" pitchFamily="18" charset="0"/>
              <a:cs typeface="New York"/>
            </a:endParaRPr>
          </a:p>
          <a:p>
            <a:pPr marL="342900" lvl="0" indent="-342900">
              <a:spcBef>
                <a:spcPts val="300"/>
              </a:spcBef>
              <a:buSzPts val="1000"/>
              <a:buFont typeface="+mj-lt"/>
              <a:buAutoNum type="arabicPeriod"/>
            </a:pPr>
            <a:r>
              <a:rPr lang="en-GB" sz="1800" dirty="0">
                <a:effectLst/>
                <a:latin typeface="Times New Roman" panose="02020603050405020304" pitchFamily="18" charset="0"/>
                <a:ea typeface="Times New Roman" panose="02020603050405020304" pitchFamily="18" charset="0"/>
                <a:cs typeface="New York"/>
              </a:rPr>
              <a:t>K. </a:t>
            </a:r>
            <a:r>
              <a:rPr lang="en-GB" sz="1800" dirty="0" err="1">
                <a:effectLst/>
                <a:latin typeface="Times New Roman" panose="02020603050405020304" pitchFamily="18" charset="0"/>
                <a:ea typeface="Times New Roman" panose="02020603050405020304" pitchFamily="18" charset="0"/>
                <a:cs typeface="New York"/>
              </a:rPr>
              <a:t>Shiokawa</a:t>
            </a:r>
            <a:r>
              <a:rPr lang="en-GB" sz="1800" dirty="0">
                <a:effectLst/>
                <a:latin typeface="Times New Roman" panose="02020603050405020304" pitchFamily="18" charset="0"/>
                <a:ea typeface="Times New Roman" panose="02020603050405020304" pitchFamily="18" charset="0"/>
                <a:cs typeface="New York"/>
              </a:rPr>
              <a:t>, Y. </a:t>
            </a:r>
            <a:r>
              <a:rPr lang="en-GB" sz="1800" dirty="0" err="1">
                <a:effectLst/>
                <a:latin typeface="Times New Roman" panose="02020603050405020304" pitchFamily="18" charset="0"/>
                <a:ea typeface="Times New Roman" panose="02020603050405020304" pitchFamily="18" charset="0"/>
                <a:cs typeface="New York"/>
              </a:rPr>
              <a:t>Katoh</a:t>
            </a:r>
            <a:r>
              <a:rPr lang="en-GB" sz="1800" dirty="0">
                <a:effectLst/>
                <a:latin typeface="Times New Roman" panose="02020603050405020304" pitchFamily="18" charset="0"/>
                <a:ea typeface="Times New Roman" panose="02020603050405020304" pitchFamily="18" charset="0"/>
                <a:cs typeface="New York"/>
              </a:rPr>
              <a:t>, Y. Hamaguchi et al, (2017), Ground-based instruments of the PWING project to investigate dynamics of the inner magnetosphere at </a:t>
            </a:r>
            <a:r>
              <a:rPr lang="en-GB" sz="1800" dirty="0" err="1">
                <a:effectLst/>
                <a:latin typeface="Times New Roman" panose="02020603050405020304" pitchFamily="18" charset="0"/>
                <a:ea typeface="Times New Roman" panose="02020603050405020304" pitchFamily="18" charset="0"/>
                <a:cs typeface="New York"/>
              </a:rPr>
              <a:t>subauroral</a:t>
            </a:r>
            <a:r>
              <a:rPr lang="en-GB" sz="1800" dirty="0">
                <a:effectLst/>
                <a:latin typeface="Times New Roman" panose="02020603050405020304" pitchFamily="18" charset="0"/>
                <a:ea typeface="Times New Roman" panose="02020603050405020304" pitchFamily="18" charset="0"/>
                <a:cs typeface="New York"/>
              </a:rPr>
              <a:t> latitudes as a part of the ERG-ground coordinated observation network, Earth Planets Space 69, 160, doi:10.1186/s40623-017-0745-9.</a:t>
            </a:r>
            <a:endParaRPr lang="ru-RU" sz="1800" dirty="0">
              <a:effectLst/>
              <a:latin typeface="Times New Roman" panose="02020603050405020304" pitchFamily="18" charset="0"/>
              <a:ea typeface="Times New Roman" panose="02020603050405020304" pitchFamily="18" charset="0"/>
              <a:cs typeface="New York"/>
            </a:endParaRPr>
          </a:p>
          <a:p>
            <a:pPr marL="342900" lvl="0" indent="-342900">
              <a:spcBef>
                <a:spcPts val="300"/>
              </a:spcBef>
              <a:buSzPts val="1000"/>
              <a:buFont typeface="+mj-lt"/>
              <a:buAutoNum type="arabicPeriod"/>
            </a:pPr>
            <a:r>
              <a:rPr lang="en-GB" sz="1800" dirty="0">
                <a:effectLst/>
                <a:latin typeface="Times New Roman" panose="02020603050405020304" pitchFamily="18" charset="0"/>
                <a:ea typeface="Times New Roman" panose="02020603050405020304" pitchFamily="18" charset="0"/>
                <a:cs typeface="New York"/>
              </a:rPr>
              <a:t>S.G. </a:t>
            </a:r>
            <a:r>
              <a:rPr lang="en-GB" sz="1800" dirty="0" err="1">
                <a:effectLst/>
                <a:latin typeface="Times New Roman" panose="02020603050405020304" pitchFamily="18" charset="0"/>
                <a:ea typeface="Times New Roman" panose="02020603050405020304" pitchFamily="18" charset="0"/>
                <a:cs typeface="New York"/>
              </a:rPr>
              <a:t>Parnikov</a:t>
            </a:r>
            <a:r>
              <a:rPr lang="en-GB" sz="1800" dirty="0">
                <a:effectLst/>
                <a:latin typeface="Times New Roman" panose="02020603050405020304" pitchFamily="18" charset="0"/>
                <a:ea typeface="Times New Roman" panose="02020603050405020304" pitchFamily="18" charset="0"/>
                <a:cs typeface="New York"/>
              </a:rPr>
              <a:t>, I.B. </a:t>
            </a:r>
            <a:r>
              <a:rPr lang="en-GB" sz="1800" dirty="0" err="1">
                <a:effectLst/>
                <a:latin typeface="Times New Roman" panose="02020603050405020304" pitchFamily="18" charset="0"/>
                <a:ea typeface="Times New Roman" panose="02020603050405020304" pitchFamily="18" charset="0"/>
                <a:cs typeface="New York"/>
              </a:rPr>
              <a:t>Ievenko</a:t>
            </a:r>
            <a:r>
              <a:rPr lang="en-GB" sz="1800" dirty="0">
                <a:effectLst/>
                <a:latin typeface="Times New Roman" panose="02020603050405020304" pitchFamily="18" charset="0"/>
                <a:ea typeface="Times New Roman" panose="02020603050405020304" pitchFamily="18" charset="0"/>
                <a:cs typeface="New York"/>
              </a:rPr>
              <a:t>, D.G. </a:t>
            </a:r>
            <a:r>
              <a:rPr lang="en-GB" sz="1800" dirty="0" err="1">
                <a:effectLst/>
                <a:latin typeface="Times New Roman" panose="02020603050405020304" pitchFamily="18" charset="0"/>
                <a:ea typeface="Times New Roman" panose="02020603050405020304" pitchFamily="18" charset="0"/>
                <a:cs typeface="New York"/>
              </a:rPr>
              <a:t>Baishev</a:t>
            </a:r>
            <a:r>
              <a:rPr lang="en-GB" sz="1800" dirty="0">
                <a:effectLst/>
                <a:latin typeface="Times New Roman" panose="02020603050405020304" pitchFamily="18" charset="0"/>
                <a:ea typeface="Times New Roman" panose="02020603050405020304" pitchFamily="18" charset="0"/>
                <a:cs typeface="New York"/>
              </a:rPr>
              <a:t>, and I.I. </a:t>
            </a:r>
            <a:r>
              <a:rPr lang="en-GB" sz="1800" dirty="0" err="1">
                <a:effectLst/>
                <a:latin typeface="Times New Roman" panose="02020603050405020304" pitchFamily="18" charset="0"/>
                <a:ea typeface="Times New Roman" panose="02020603050405020304" pitchFamily="18" charset="0"/>
                <a:cs typeface="New York"/>
              </a:rPr>
              <a:t>Koltovskoy</a:t>
            </a:r>
            <a:r>
              <a:rPr lang="en-GB" sz="1800" dirty="0">
                <a:effectLst/>
                <a:latin typeface="Times New Roman" panose="02020603050405020304" pitchFamily="18" charset="0"/>
                <a:ea typeface="Times New Roman" panose="02020603050405020304" pitchFamily="18" charset="0"/>
                <a:cs typeface="New York"/>
              </a:rPr>
              <a:t> (2020) Proton aurora observation as a result of ion cyclotron instability, Proc. SPIE 11560, 26th International Symposium on Atmospheric and Ocean Optics: Atmospheric Physics, 1156086 (12 November 2020). </a:t>
            </a:r>
            <a:r>
              <a:rPr lang="en-GB" sz="1800" dirty="0" err="1">
                <a:effectLst/>
                <a:latin typeface="Times New Roman" panose="02020603050405020304" pitchFamily="18" charset="0"/>
                <a:ea typeface="Times New Roman" panose="02020603050405020304" pitchFamily="18" charset="0"/>
                <a:cs typeface="New York"/>
              </a:rPr>
              <a:t>doi</a:t>
            </a:r>
            <a:r>
              <a:rPr lang="en-GB" sz="1800" dirty="0">
                <a:effectLst/>
                <a:latin typeface="Times New Roman" panose="02020603050405020304" pitchFamily="18" charset="0"/>
                <a:ea typeface="Times New Roman" panose="02020603050405020304" pitchFamily="18" charset="0"/>
                <a:cs typeface="New York"/>
              </a:rPr>
              <a:t>: 10.1117/12.2575266.</a:t>
            </a:r>
            <a:endParaRPr lang="ru-RU" sz="1800" dirty="0">
              <a:effectLst/>
              <a:latin typeface="Times New Roman" panose="02020603050405020304" pitchFamily="18" charset="0"/>
              <a:ea typeface="Times New Roman" panose="02020603050405020304" pitchFamily="18" charset="0"/>
              <a:cs typeface="New York"/>
            </a:endParaRPr>
          </a:p>
          <a:p>
            <a:pPr marL="342900" lvl="0" indent="-342900">
              <a:spcBef>
                <a:spcPts val="300"/>
              </a:spcBef>
              <a:buSzPts val="1000"/>
              <a:buFont typeface="+mj-lt"/>
              <a:buAutoNum type="arabicPeriod"/>
            </a:pPr>
            <a:r>
              <a:rPr lang="en-GB" sz="1800" dirty="0">
                <a:effectLst/>
                <a:latin typeface="Times New Roman" panose="02020603050405020304" pitchFamily="18" charset="0"/>
                <a:ea typeface="Times New Roman" panose="02020603050405020304" pitchFamily="18" charset="0"/>
                <a:cs typeface="New York"/>
              </a:rPr>
              <a:t>E.A. MacDonald, E. Donovan, Y. Nishimura, et al, (2018), New science in plain sight: Citizen scientists lead to the discovery of optical structure in the upper atmosphere. Sci. Adv. 4, eaaq0030. </a:t>
            </a:r>
            <a:r>
              <a:rPr lang="en-GB" sz="1800" dirty="0" err="1">
                <a:effectLst/>
                <a:latin typeface="Times New Roman" panose="02020603050405020304" pitchFamily="18" charset="0"/>
                <a:ea typeface="Times New Roman" panose="02020603050405020304" pitchFamily="18" charset="0"/>
                <a:cs typeface="New York"/>
              </a:rPr>
              <a:t>doi</a:t>
            </a:r>
            <a:r>
              <a:rPr lang="en-GB" sz="1800" dirty="0">
                <a:effectLst/>
                <a:latin typeface="Times New Roman" panose="02020603050405020304" pitchFamily="18" charset="0"/>
                <a:ea typeface="Times New Roman" panose="02020603050405020304" pitchFamily="18" charset="0"/>
                <a:cs typeface="New York"/>
              </a:rPr>
              <a:t>: 10.1126/</a:t>
            </a:r>
            <a:r>
              <a:rPr lang="en-GB" sz="1800" dirty="0" err="1">
                <a:effectLst/>
                <a:latin typeface="Times New Roman" panose="02020603050405020304" pitchFamily="18" charset="0"/>
                <a:ea typeface="Times New Roman" panose="02020603050405020304" pitchFamily="18" charset="0"/>
                <a:cs typeface="New York"/>
              </a:rPr>
              <a:t>sciadv</a:t>
            </a:r>
            <a:r>
              <a:rPr lang="en-GB" sz="1800" dirty="0">
                <a:effectLst/>
                <a:latin typeface="Times New Roman" panose="02020603050405020304" pitchFamily="18" charset="0"/>
                <a:ea typeface="Times New Roman" panose="02020603050405020304" pitchFamily="18" charset="0"/>
                <a:cs typeface="New York"/>
              </a:rPr>
              <a:t>. aaq0030.</a:t>
            </a:r>
            <a:endParaRPr lang="ru-RU" sz="1800" dirty="0">
              <a:effectLst/>
              <a:latin typeface="Times New Roman" panose="02020603050405020304" pitchFamily="18" charset="0"/>
              <a:ea typeface="Times New Roman" panose="02020603050405020304" pitchFamily="18" charset="0"/>
              <a:cs typeface="New York"/>
            </a:endParaRPr>
          </a:p>
          <a:p>
            <a:pPr marL="342900" lvl="0" indent="-342900">
              <a:spcBef>
                <a:spcPts val="300"/>
              </a:spcBef>
              <a:buSzPts val="1000"/>
              <a:buFont typeface="+mj-lt"/>
              <a:buAutoNum type="arabicPeriod"/>
            </a:pPr>
            <a:r>
              <a:rPr lang="en-GB" sz="1800" dirty="0">
                <a:effectLst/>
                <a:latin typeface="Times New Roman" panose="02020603050405020304" pitchFamily="18" charset="0"/>
                <a:ea typeface="Times New Roman" panose="02020603050405020304" pitchFamily="18" charset="0"/>
                <a:cs typeface="New York"/>
              </a:rPr>
              <a:t>D.G. </a:t>
            </a:r>
            <a:r>
              <a:rPr lang="en-GB" sz="1800" dirty="0" err="1">
                <a:effectLst/>
                <a:latin typeface="Times New Roman" panose="02020603050405020304" pitchFamily="18" charset="0"/>
                <a:ea typeface="Times New Roman" panose="02020603050405020304" pitchFamily="18" charset="0"/>
                <a:cs typeface="New York"/>
              </a:rPr>
              <a:t>Baishev</a:t>
            </a:r>
            <a:r>
              <a:rPr lang="en-GB" sz="1800" dirty="0">
                <a:effectLst/>
                <a:latin typeface="Times New Roman" panose="02020603050405020304" pitchFamily="18" charset="0"/>
                <a:ea typeface="Times New Roman" panose="02020603050405020304" pitchFamily="18" charset="0"/>
                <a:cs typeface="New York"/>
              </a:rPr>
              <a:t>, E.S. </a:t>
            </a:r>
            <a:r>
              <a:rPr lang="en-GB" sz="1800" dirty="0" err="1">
                <a:effectLst/>
                <a:latin typeface="Times New Roman" panose="02020603050405020304" pitchFamily="18" charset="0"/>
                <a:ea typeface="Times New Roman" panose="02020603050405020304" pitchFamily="18" charset="0"/>
                <a:cs typeface="New York"/>
              </a:rPr>
              <a:t>Barkova</a:t>
            </a:r>
            <a:r>
              <a:rPr lang="en-GB" sz="1800" dirty="0">
                <a:effectLst/>
                <a:latin typeface="Times New Roman" panose="02020603050405020304" pitchFamily="18" charset="0"/>
                <a:ea typeface="Times New Roman" panose="02020603050405020304" pitchFamily="18" charset="0"/>
                <a:cs typeface="New York"/>
              </a:rPr>
              <a:t>, S.I. </a:t>
            </a:r>
            <a:r>
              <a:rPr lang="en-GB" sz="1800" dirty="0" err="1">
                <a:effectLst/>
                <a:latin typeface="Times New Roman" panose="02020603050405020304" pitchFamily="18" charset="0"/>
                <a:ea typeface="Times New Roman" panose="02020603050405020304" pitchFamily="18" charset="0"/>
                <a:cs typeface="New York"/>
              </a:rPr>
              <a:t>Solovyev</a:t>
            </a:r>
            <a:r>
              <a:rPr lang="en-GB" sz="1800" dirty="0">
                <a:effectLst/>
                <a:latin typeface="Times New Roman" panose="02020603050405020304" pitchFamily="18" charset="0"/>
                <a:ea typeface="Times New Roman" panose="02020603050405020304" pitchFamily="18" charset="0"/>
                <a:cs typeface="New York"/>
              </a:rPr>
              <a:t>, K. Yumoto, and A.G. </a:t>
            </a:r>
            <a:r>
              <a:rPr lang="en-GB" sz="1800" dirty="0" err="1">
                <a:effectLst/>
                <a:latin typeface="Times New Roman" panose="02020603050405020304" pitchFamily="18" charset="0"/>
                <a:ea typeface="Times New Roman" panose="02020603050405020304" pitchFamily="18" charset="0"/>
                <a:cs typeface="New York"/>
              </a:rPr>
              <a:t>Yahnin</a:t>
            </a:r>
            <a:r>
              <a:rPr lang="en-GB" sz="1800" dirty="0">
                <a:effectLst/>
                <a:latin typeface="Times New Roman" panose="02020603050405020304" pitchFamily="18" charset="0"/>
                <a:ea typeface="Times New Roman" panose="02020603050405020304" pitchFamily="18" charset="0"/>
                <a:cs typeface="New York"/>
              </a:rPr>
              <a:t> (2000) Frequency growth of IPDP pulsations during a substorm as a manifestation of equatorward expansion of particle precipitation and current region, International Journal of Geomagnetism and Aeronomy. V.2. No.2. P.115-127. </a:t>
            </a:r>
            <a:endParaRPr lang="ru-RU" sz="1800" dirty="0">
              <a:effectLst/>
              <a:latin typeface="Times New Roman" panose="02020603050405020304" pitchFamily="18" charset="0"/>
              <a:ea typeface="Times New Roman" panose="02020603050405020304" pitchFamily="18" charset="0"/>
              <a:cs typeface="New York"/>
            </a:endParaRPr>
          </a:p>
          <a:p>
            <a:pPr marL="342900" lvl="0" indent="-342900">
              <a:spcBef>
                <a:spcPts val="300"/>
              </a:spcBef>
              <a:buSzPts val="1000"/>
              <a:buFont typeface="+mj-lt"/>
              <a:buAutoNum type="arabicPeriod"/>
            </a:pPr>
            <a:r>
              <a:rPr lang="en-GB" sz="1800" dirty="0">
                <a:effectLst/>
                <a:latin typeface="Times New Roman" panose="02020603050405020304" pitchFamily="18" charset="0"/>
                <a:ea typeface="Times New Roman" panose="02020603050405020304" pitchFamily="18" charset="0"/>
                <a:cs typeface="New York"/>
              </a:rPr>
              <a:t>K. </a:t>
            </a:r>
            <a:r>
              <a:rPr lang="en-GB" sz="1800" dirty="0" err="1">
                <a:effectLst/>
                <a:latin typeface="Times New Roman" panose="02020603050405020304" pitchFamily="18" charset="0"/>
                <a:ea typeface="Times New Roman" panose="02020603050405020304" pitchFamily="18" charset="0"/>
                <a:cs typeface="New York"/>
              </a:rPr>
              <a:t>Sakaguchi</a:t>
            </a:r>
            <a:r>
              <a:rPr lang="en-GB" sz="1800" dirty="0">
                <a:effectLst/>
                <a:latin typeface="Times New Roman" panose="02020603050405020304" pitchFamily="18" charset="0"/>
                <a:ea typeface="Times New Roman" panose="02020603050405020304" pitchFamily="18" charset="0"/>
                <a:cs typeface="New York"/>
              </a:rPr>
              <a:t>, K. </a:t>
            </a:r>
            <a:r>
              <a:rPr lang="en-GB" sz="1800" dirty="0" err="1">
                <a:effectLst/>
                <a:latin typeface="Times New Roman" panose="02020603050405020304" pitchFamily="18" charset="0"/>
                <a:ea typeface="Times New Roman" panose="02020603050405020304" pitchFamily="18" charset="0"/>
                <a:cs typeface="New York"/>
              </a:rPr>
              <a:t>Shiokawa</a:t>
            </a:r>
            <a:r>
              <a:rPr lang="en-GB" sz="1800" dirty="0">
                <a:effectLst/>
                <a:latin typeface="Times New Roman" panose="02020603050405020304" pitchFamily="18" charset="0"/>
                <a:ea typeface="Times New Roman" panose="02020603050405020304" pitchFamily="18" charset="0"/>
                <a:cs typeface="New York"/>
              </a:rPr>
              <a:t>, Y. Miyoshi, Y. Otsuka, T. Ogawa, K. </a:t>
            </a:r>
            <a:r>
              <a:rPr lang="en-GB" sz="1800" dirty="0" err="1">
                <a:effectLst/>
                <a:latin typeface="Times New Roman" panose="02020603050405020304" pitchFamily="18" charset="0"/>
                <a:ea typeface="Times New Roman" panose="02020603050405020304" pitchFamily="18" charset="0"/>
                <a:cs typeface="New York"/>
              </a:rPr>
              <a:t>Asamura</a:t>
            </a:r>
            <a:r>
              <a:rPr lang="en-GB" sz="1800" dirty="0">
                <a:effectLst/>
                <a:latin typeface="Times New Roman" panose="02020603050405020304" pitchFamily="18" charset="0"/>
                <a:ea typeface="Times New Roman" panose="02020603050405020304" pitchFamily="18" charset="0"/>
                <a:cs typeface="New York"/>
              </a:rPr>
              <a:t>, and M. Connors (2008), Simultaneous appearance of isolated auroral arcs and Pc 1 geomagnetic pulsations at </a:t>
            </a:r>
            <a:r>
              <a:rPr lang="en-GB" sz="1800" dirty="0" err="1">
                <a:effectLst/>
                <a:latin typeface="Times New Roman" panose="02020603050405020304" pitchFamily="18" charset="0"/>
                <a:ea typeface="Times New Roman" panose="02020603050405020304" pitchFamily="18" charset="0"/>
                <a:cs typeface="New York"/>
              </a:rPr>
              <a:t>subauroral</a:t>
            </a:r>
            <a:r>
              <a:rPr lang="en-GB" sz="1800" dirty="0">
                <a:effectLst/>
                <a:latin typeface="Times New Roman" panose="02020603050405020304" pitchFamily="18" charset="0"/>
                <a:ea typeface="Times New Roman" panose="02020603050405020304" pitchFamily="18" charset="0"/>
                <a:cs typeface="New York"/>
              </a:rPr>
              <a:t> latitudes, J. </a:t>
            </a:r>
            <a:r>
              <a:rPr lang="en-GB" sz="1800" dirty="0" err="1">
                <a:effectLst/>
                <a:latin typeface="Times New Roman" panose="02020603050405020304" pitchFamily="18" charset="0"/>
                <a:ea typeface="Times New Roman" panose="02020603050405020304" pitchFamily="18" charset="0"/>
                <a:cs typeface="New York"/>
              </a:rPr>
              <a:t>Geophys</a:t>
            </a:r>
            <a:r>
              <a:rPr lang="en-GB" sz="1800" dirty="0">
                <a:effectLst/>
                <a:latin typeface="Times New Roman" panose="02020603050405020304" pitchFamily="18" charset="0"/>
                <a:ea typeface="Times New Roman" panose="02020603050405020304" pitchFamily="18" charset="0"/>
                <a:cs typeface="New York"/>
              </a:rPr>
              <a:t>. Res., V.113, A05201, doi:10.1029/2007JA012888.</a:t>
            </a:r>
            <a:endParaRPr lang="ru-RU" sz="1800" dirty="0">
              <a:effectLst/>
              <a:latin typeface="Times New Roman" panose="02020603050405020304" pitchFamily="18" charset="0"/>
              <a:ea typeface="Times New Roman" panose="02020603050405020304" pitchFamily="18" charset="0"/>
              <a:cs typeface="New York"/>
            </a:endParaRPr>
          </a:p>
        </p:txBody>
      </p:sp>
    </p:spTree>
    <p:extLst>
      <p:ext uri="{BB962C8B-B14F-4D97-AF65-F5344CB8AC3E}">
        <p14:creationId xmlns:p14="http://schemas.microsoft.com/office/powerpoint/2010/main" val="206538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2904" y="5498343"/>
            <a:ext cx="8229600" cy="782960"/>
          </a:xfrm>
        </p:spPr>
        <p:txBody>
          <a:bodyPr>
            <a:noAutofit/>
          </a:bodyPr>
          <a:lstStyle/>
          <a:p>
            <a:r>
              <a:rPr lang="en-US" sz="2400" dirty="0">
                <a:latin typeface="Times New Roman" pitchFamily="18" charset="0"/>
                <a:cs typeface="Times New Roman" pitchFamily="18" charset="0"/>
              </a:rPr>
              <a:t>All sky images at </a:t>
            </a:r>
            <a:r>
              <a:rPr lang="en-US" sz="2400" dirty="0" err="1">
                <a:latin typeface="Times New Roman" pitchFamily="18" charset="0"/>
                <a:cs typeface="Times New Roman" pitchFamily="18" charset="0"/>
              </a:rPr>
              <a:t>Zhigansk</a:t>
            </a:r>
            <a:r>
              <a:rPr lang="en-US" sz="2400" dirty="0">
                <a:latin typeface="Times New Roman" pitchFamily="18" charset="0"/>
                <a:cs typeface="Times New Roman" pitchFamily="18" charset="0"/>
              </a:rPr>
              <a:t>  630,0</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nm</a:t>
            </a:r>
            <a:r>
              <a:rPr lang="ru-RU" sz="2400" dirty="0">
                <a:latin typeface="Times New Roman" pitchFamily="18" charset="0"/>
                <a:cs typeface="Times New Roman" pitchFamily="18" charset="0"/>
              </a:rPr>
              <a:t> (а) и </a:t>
            </a:r>
            <a:r>
              <a:rPr lang="en-US" sz="2400" dirty="0">
                <a:latin typeface="Times New Roman" pitchFamily="18" charset="0"/>
                <a:cs typeface="Times New Roman" pitchFamily="18" charset="0"/>
              </a:rPr>
              <a:t>486</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1</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nm </a:t>
            </a:r>
            <a:r>
              <a:rPr lang="ru-RU" sz="2400" dirty="0">
                <a:latin typeface="Times New Roman" pitchFamily="18" charset="0"/>
                <a:cs typeface="Times New Roman" pitchFamily="18" charset="0"/>
              </a:rPr>
              <a:t>(б)</a:t>
            </a:r>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5106" y="44624"/>
            <a:ext cx="9057399" cy="4833558"/>
          </a:xfrm>
        </p:spPr>
      </p:pic>
    </p:spTree>
    <p:extLst>
      <p:ext uri="{BB962C8B-B14F-4D97-AF65-F5344CB8AC3E}">
        <p14:creationId xmlns:p14="http://schemas.microsoft.com/office/powerpoint/2010/main" val="11703180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1458</Words>
  <Application>Microsoft Office PowerPoint</Application>
  <PresentationFormat>Широкоэкранный</PresentationFormat>
  <Paragraphs>34</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AdvTT5843c571</vt:lpstr>
      <vt:lpstr>Arial</vt:lpstr>
      <vt:lpstr>Calibri</vt:lpstr>
      <vt:lpstr>Calibri Light</vt:lpstr>
      <vt:lpstr>New York</vt:lpstr>
      <vt:lpstr>Times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All sky images at Zhigansk  630,0 nm (а) и 486,1 nm (б)</vt:lpstr>
      <vt:lpstr>Van Allen A probe orbit  at 12-14UT on March 1, 2017г.</vt:lpstr>
      <vt:lpstr>Fluxes of energetic protons at different energies measured on board of the Van Allen Probe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Варламов Илья Ильич</dc:creator>
  <cp:lastModifiedBy>Илья Варламов</cp:lastModifiedBy>
  <cp:revision>10</cp:revision>
  <dcterms:created xsi:type="dcterms:W3CDTF">2021-09-20T10:37:36Z</dcterms:created>
  <dcterms:modified xsi:type="dcterms:W3CDTF">2021-09-28T11:11:06Z</dcterms:modified>
</cp:coreProperties>
</file>