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T Sans Narrow"/>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bold.fntdata"/><Relationship Id="rId16" Type="http://schemas.openxmlformats.org/officeDocument/2006/relationships/font" Target="fonts/PTSansNarrow-regular.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de58f7af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de58f7af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de58f7af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de58f7af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de58f7af3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de58f7af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de58f7af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de58f7af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de58f7af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de58f7af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de58f7af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de58f7af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de58f7af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de58f7af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de58f7af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de58f7af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de58f7af3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de58f7af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76650" y="1139600"/>
            <a:ext cx="8990700" cy="15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4500"/>
              <a:t>Influence</a:t>
            </a:r>
            <a:r>
              <a:rPr lang="ru" sz="4500"/>
              <a:t> of the oxygen ions on the current sheet formation in the </a:t>
            </a:r>
            <a:r>
              <a:rPr lang="ru" sz="4500"/>
              <a:t>Earth's</a:t>
            </a:r>
            <a:r>
              <a:rPr lang="ru" sz="4500"/>
              <a:t> magnetotail</a:t>
            </a:r>
            <a:endParaRPr sz="4500"/>
          </a:p>
        </p:txBody>
      </p:sp>
      <p:sp>
        <p:nvSpPr>
          <p:cNvPr id="67" name="Google Shape;67;p13"/>
          <p:cNvSpPr txBox="1"/>
          <p:nvPr>
            <p:ph idx="1" type="subTitle"/>
          </p:nvPr>
        </p:nvSpPr>
        <p:spPr>
          <a:xfrm>
            <a:off x="2129800" y="2571746"/>
            <a:ext cx="4870500" cy="4779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ru" sz="2300"/>
              <a:t>Pavel Setsko, Oleg Mingalev</a:t>
            </a:r>
            <a:endParaRPr baseline="30000" sz="2300"/>
          </a:p>
        </p:txBody>
      </p:sp>
      <p:sp>
        <p:nvSpPr>
          <p:cNvPr id="68" name="Google Shape;68;p13"/>
          <p:cNvSpPr txBox="1"/>
          <p:nvPr/>
        </p:nvSpPr>
        <p:spPr>
          <a:xfrm>
            <a:off x="2873800" y="2877813"/>
            <a:ext cx="3382500" cy="427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5000"/>
              </a:lnSpc>
              <a:spcBef>
                <a:spcPts val="0"/>
              </a:spcBef>
              <a:spcAft>
                <a:spcPts val="0"/>
              </a:spcAft>
              <a:buNone/>
            </a:pPr>
            <a:r>
              <a:rPr lang="ru" sz="1725">
                <a:latin typeface="PT Sans Narrow"/>
                <a:ea typeface="PT Sans Narrow"/>
                <a:cs typeface="PT Sans Narrow"/>
                <a:sym typeface="PT Sans Narrow"/>
              </a:rPr>
              <a:t>Polar Geophysical Institute, Apatity, Russia</a:t>
            </a:r>
            <a:endParaRPr sz="1725">
              <a:latin typeface="PT Sans Narrow"/>
              <a:ea typeface="PT Sans Narrow"/>
              <a:cs typeface="PT Sans Narrow"/>
              <a:sym typeface="PT Sans Narrow"/>
            </a:endParaRPr>
          </a:p>
        </p:txBody>
      </p:sp>
      <p:pic>
        <p:nvPicPr>
          <p:cNvPr id="69" name="Google Shape;69;p13"/>
          <p:cNvPicPr preferRelativeResize="0"/>
          <p:nvPr/>
        </p:nvPicPr>
        <p:blipFill>
          <a:blip r:embed="rId3">
            <a:alphaModFix/>
          </a:blip>
          <a:stretch>
            <a:fillRect/>
          </a:stretch>
        </p:blipFill>
        <p:spPr>
          <a:xfrm>
            <a:off x="4222929" y="3271050"/>
            <a:ext cx="698144" cy="695550"/>
          </a:xfrm>
          <a:prstGeom prst="rect">
            <a:avLst/>
          </a:prstGeom>
          <a:noFill/>
          <a:ln>
            <a:noFill/>
          </a:ln>
        </p:spPr>
      </p:pic>
      <p:sp>
        <p:nvSpPr>
          <p:cNvPr id="70" name="Google Shape;70;p13"/>
          <p:cNvSpPr txBox="1"/>
          <p:nvPr/>
        </p:nvSpPr>
        <p:spPr>
          <a:xfrm>
            <a:off x="1823900" y="139375"/>
            <a:ext cx="7136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a:latin typeface="Open Sans"/>
                <a:ea typeface="Open Sans"/>
                <a:cs typeface="Open Sans"/>
                <a:sym typeface="Open Sans"/>
              </a:rPr>
              <a:t>XII INTERNATIONAL CONFERENCE “SOLAR-TERRESTRIAL RELATIONS AND PHYSICS OF EARTHQUAKES PRECURSORS”,</a:t>
            </a:r>
            <a:endParaRPr>
              <a:latin typeface="Open Sans"/>
              <a:ea typeface="Open Sans"/>
              <a:cs typeface="Open Sans"/>
              <a:sym typeface="Open Sans"/>
            </a:endParaRPr>
          </a:p>
          <a:p>
            <a:pPr indent="0" lvl="0" marL="0" rtl="0" algn="r">
              <a:spcBef>
                <a:spcPts val="0"/>
              </a:spcBef>
              <a:spcAft>
                <a:spcPts val="0"/>
              </a:spcAft>
              <a:buNone/>
            </a:pPr>
            <a:r>
              <a:rPr lang="ru">
                <a:latin typeface="Open Sans"/>
                <a:ea typeface="Open Sans"/>
                <a:cs typeface="Open Sans"/>
                <a:sym typeface="Open Sans"/>
              </a:rPr>
              <a:t>28 September 2021, Paratunka, Kamchatsky kray, Russia</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286350" y="98915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Thank you for attention</a:t>
            </a:r>
            <a:endParaRPr/>
          </a:p>
        </p:txBody>
      </p:sp>
      <p:sp>
        <p:nvSpPr>
          <p:cNvPr id="151" name="Google Shape;151;p22"/>
          <p:cNvSpPr txBox="1"/>
          <p:nvPr/>
        </p:nvSpPr>
        <p:spPr>
          <a:xfrm>
            <a:off x="6019650" y="3616525"/>
            <a:ext cx="2838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latin typeface="Open Sans"/>
                <a:ea typeface="Open Sans"/>
                <a:cs typeface="Open Sans"/>
                <a:sym typeface="Open Sans"/>
              </a:rPr>
              <a:t>feel free to ask question </a:t>
            </a:r>
            <a:endParaRPr>
              <a:latin typeface="Open Sans"/>
              <a:ea typeface="Open Sans"/>
              <a:cs typeface="Open Sans"/>
              <a:sym typeface="Open Sans"/>
            </a:endParaRPr>
          </a:p>
          <a:p>
            <a:pPr indent="0" lvl="0" marL="0" rtl="0" algn="l">
              <a:spcBef>
                <a:spcPts val="0"/>
              </a:spcBef>
              <a:spcAft>
                <a:spcPts val="0"/>
              </a:spcAft>
              <a:buNone/>
            </a:pPr>
            <a:r>
              <a:rPr lang="ru">
                <a:latin typeface="Open Sans"/>
                <a:ea typeface="Open Sans"/>
                <a:cs typeface="Open Sans"/>
                <a:sym typeface="Open Sans"/>
              </a:rPr>
              <a:t>and contact me: </a:t>
            </a:r>
            <a:endParaRPr>
              <a:latin typeface="Open Sans"/>
              <a:ea typeface="Open Sans"/>
              <a:cs typeface="Open Sans"/>
              <a:sym typeface="Open Sans"/>
            </a:endParaRPr>
          </a:p>
          <a:p>
            <a:pPr indent="0" lvl="0" marL="0" rtl="0" algn="l">
              <a:spcBef>
                <a:spcPts val="0"/>
              </a:spcBef>
              <a:spcAft>
                <a:spcPts val="0"/>
              </a:spcAft>
              <a:buNone/>
            </a:pPr>
            <a:r>
              <a:rPr lang="ru">
                <a:latin typeface="Open Sans"/>
                <a:ea typeface="Open Sans"/>
                <a:cs typeface="Open Sans"/>
                <a:sym typeface="Open Sans"/>
              </a:rPr>
              <a:t>Setsko Pavel, PGI, Russia</a:t>
            </a:r>
            <a:endParaRPr>
              <a:latin typeface="Open Sans"/>
              <a:ea typeface="Open Sans"/>
              <a:cs typeface="Open Sans"/>
              <a:sym typeface="Open Sans"/>
            </a:endParaRPr>
          </a:p>
          <a:p>
            <a:pPr indent="0" lvl="0" marL="0" rtl="0" algn="l">
              <a:spcBef>
                <a:spcPts val="0"/>
              </a:spcBef>
              <a:spcAft>
                <a:spcPts val="0"/>
              </a:spcAft>
              <a:buNone/>
            </a:pPr>
            <a:r>
              <a:rPr lang="ru">
                <a:latin typeface="Open Sans"/>
                <a:ea typeface="Open Sans"/>
                <a:cs typeface="Open Sans"/>
                <a:sym typeface="Open Sans"/>
              </a:rPr>
              <a:t>setsko@pgia.ru</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76" name="Google Shape;76;p14"/>
          <p:cNvPicPr preferRelativeResize="0"/>
          <p:nvPr/>
        </p:nvPicPr>
        <p:blipFill>
          <a:blip r:embed="rId3">
            <a:alphaModFix/>
          </a:blip>
          <a:stretch>
            <a:fillRect/>
          </a:stretch>
        </p:blipFill>
        <p:spPr>
          <a:xfrm>
            <a:off x="4673100" y="1259775"/>
            <a:ext cx="4300654" cy="3686275"/>
          </a:xfrm>
          <a:prstGeom prst="rect">
            <a:avLst/>
          </a:prstGeom>
          <a:noFill/>
          <a:ln>
            <a:noFill/>
          </a:ln>
        </p:spPr>
      </p:pic>
      <p:sp>
        <p:nvSpPr>
          <p:cNvPr id="77" name="Google Shape;77;p14"/>
          <p:cNvSpPr txBox="1"/>
          <p:nvPr/>
        </p:nvSpPr>
        <p:spPr>
          <a:xfrm>
            <a:off x="279200" y="3242875"/>
            <a:ext cx="35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8" name="Google Shape;78;p14"/>
          <p:cNvSpPr txBox="1"/>
          <p:nvPr/>
        </p:nvSpPr>
        <p:spPr>
          <a:xfrm>
            <a:off x="703350" y="2811925"/>
            <a:ext cx="35328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latin typeface="Open Sans"/>
                <a:ea typeface="Open Sans"/>
                <a:cs typeface="Open Sans"/>
                <a:sym typeface="Open Sans"/>
              </a:rPr>
              <a:t>The mechanism of oxygen outflowing is ambipolar electric field. This equation is following from electron force balance:</a:t>
            </a:r>
            <a:endParaRPr sz="1600">
              <a:latin typeface="Open Sans"/>
              <a:ea typeface="Open Sans"/>
              <a:cs typeface="Open Sans"/>
              <a:sym typeface="Open Sans"/>
            </a:endParaRPr>
          </a:p>
          <a:p>
            <a:pPr indent="0" lvl="0" marL="0" rtl="0" algn="l">
              <a:spcBef>
                <a:spcPts val="0"/>
              </a:spcBef>
              <a:spcAft>
                <a:spcPts val="0"/>
              </a:spcAft>
              <a:buNone/>
            </a:pPr>
            <a:r>
              <a:t/>
            </a:r>
            <a:endParaRPr sz="2000">
              <a:latin typeface="Open Sans"/>
              <a:ea typeface="Open Sans"/>
              <a:cs typeface="Open Sans"/>
              <a:sym typeface="Open Sans"/>
            </a:endParaRPr>
          </a:p>
          <a:p>
            <a:pPr indent="0" lvl="0" marL="0" rtl="0" algn="l">
              <a:spcBef>
                <a:spcPts val="0"/>
              </a:spcBef>
              <a:spcAft>
                <a:spcPts val="0"/>
              </a:spcAft>
              <a:buNone/>
            </a:pPr>
            <a:r>
              <a:rPr lang="ru" sz="2000">
                <a:latin typeface="Open Sans"/>
                <a:ea typeface="Open Sans"/>
                <a:cs typeface="Open Sans"/>
                <a:sym typeface="Open Sans"/>
              </a:rPr>
              <a:t>(</a:t>
            </a:r>
            <a:r>
              <a:rPr b="1" lang="ru" sz="2000">
                <a:latin typeface="Open Sans"/>
                <a:ea typeface="Open Sans"/>
                <a:cs typeface="Open Sans"/>
                <a:sym typeface="Open Sans"/>
              </a:rPr>
              <a:t>b</a:t>
            </a:r>
            <a:r>
              <a:rPr lang="ru" sz="2000">
                <a:latin typeface="Open Sans"/>
                <a:ea typeface="Open Sans"/>
                <a:cs typeface="Open Sans"/>
                <a:sym typeface="Open Sans"/>
              </a:rPr>
              <a:t>•</a:t>
            </a:r>
            <a:r>
              <a:rPr b="1" lang="ru" sz="2000">
                <a:latin typeface="Open Sans"/>
                <a:ea typeface="Open Sans"/>
                <a:cs typeface="Open Sans"/>
                <a:sym typeface="Open Sans"/>
              </a:rPr>
              <a:t>E</a:t>
            </a:r>
            <a:r>
              <a:rPr lang="ru" sz="2000">
                <a:latin typeface="Open Sans"/>
                <a:ea typeface="Open Sans"/>
                <a:cs typeface="Open Sans"/>
                <a:sym typeface="Open Sans"/>
              </a:rPr>
              <a:t> ) = -(</a:t>
            </a:r>
            <a:r>
              <a:rPr b="1" lang="ru" sz="2000">
                <a:latin typeface="Open Sans"/>
                <a:ea typeface="Open Sans"/>
                <a:cs typeface="Open Sans"/>
                <a:sym typeface="Open Sans"/>
              </a:rPr>
              <a:t>b</a:t>
            </a:r>
            <a:r>
              <a:rPr lang="ru" sz="2000">
                <a:latin typeface="Open Sans"/>
                <a:ea typeface="Open Sans"/>
                <a:cs typeface="Open Sans"/>
                <a:sym typeface="Open Sans"/>
              </a:rPr>
              <a:t>•</a:t>
            </a:r>
            <a:r>
              <a:rPr lang="ru" sz="2000">
                <a:solidFill>
                  <a:srgbClr val="202124"/>
                </a:solidFill>
                <a:highlight>
                  <a:srgbClr val="FFFFFF"/>
                </a:highlight>
                <a:latin typeface="Open Sans"/>
                <a:ea typeface="Open Sans"/>
                <a:cs typeface="Open Sans"/>
                <a:sym typeface="Open Sans"/>
              </a:rPr>
              <a:t>∇</a:t>
            </a:r>
            <a:r>
              <a:rPr i="1" lang="ru" sz="2000">
                <a:latin typeface="Open Sans"/>
                <a:ea typeface="Open Sans"/>
                <a:cs typeface="Open Sans"/>
                <a:sym typeface="Open Sans"/>
              </a:rPr>
              <a:t> </a:t>
            </a:r>
            <a:r>
              <a:rPr lang="ru" sz="2000">
                <a:latin typeface="Open Sans"/>
                <a:ea typeface="Open Sans"/>
                <a:cs typeface="Open Sans"/>
                <a:sym typeface="Open Sans"/>
              </a:rPr>
              <a:t>p</a:t>
            </a:r>
            <a:r>
              <a:rPr baseline="-25000" lang="ru" sz="2000">
                <a:latin typeface="Open Sans"/>
                <a:ea typeface="Open Sans"/>
                <a:cs typeface="Open Sans"/>
                <a:sym typeface="Open Sans"/>
              </a:rPr>
              <a:t>e</a:t>
            </a:r>
            <a:r>
              <a:rPr lang="ru" sz="2000">
                <a:latin typeface="Open Sans"/>
                <a:ea typeface="Open Sans"/>
                <a:cs typeface="Open Sans"/>
                <a:sym typeface="Open Sans"/>
              </a:rPr>
              <a:t>)/(en</a:t>
            </a:r>
            <a:r>
              <a:rPr baseline="-25000" lang="ru" sz="2000">
                <a:latin typeface="Open Sans"/>
                <a:ea typeface="Open Sans"/>
                <a:cs typeface="Open Sans"/>
                <a:sym typeface="Open Sans"/>
              </a:rPr>
              <a:t>e</a:t>
            </a:r>
            <a:r>
              <a:rPr lang="ru" sz="2000">
                <a:latin typeface="Open Sans"/>
                <a:ea typeface="Open Sans"/>
                <a:cs typeface="Open Sans"/>
                <a:sym typeface="Open Sans"/>
              </a:rPr>
              <a:t>)</a:t>
            </a:r>
            <a:endParaRPr sz="2000">
              <a:latin typeface="Open Sans"/>
              <a:ea typeface="Open Sans"/>
              <a:cs typeface="Open Sans"/>
              <a:sym typeface="Open Sans"/>
            </a:endParaRPr>
          </a:p>
        </p:txBody>
      </p:sp>
      <p:pic>
        <p:nvPicPr>
          <p:cNvPr id="79" name="Google Shape;79;p14"/>
          <p:cNvPicPr preferRelativeResize="0"/>
          <p:nvPr/>
        </p:nvPicPr>
        <p:blipFill rotWithShape="1">
          <a:blip r:embed="rId4">
            <a:alphaModFix/>
          </a:blip>
          <a:srcRect b="42798" l="0" r="0" t="0"/>
          <a:stretch/>
        </p:blipFill>
        <p:spPr>
          <a:xfrm>
            <a:off x="96650" y="159826"/>
            <a:ext cx="6608725" cy="146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85" name="Google Shape;85;p15"/>
          <p:cNvPicPr preferRelativeResize="0"/>
          <p:nvPr/>
        </p:nvPicPr>
        <p:blipFill>
          <a:blip r:embed="rId3">
            <a:alphaModFix/>
          </a:blip>
          <a:stretch>
            <a:fillRect/>
          </a:stretch>
        </p:blipFill>
        <p:spPr>
          <a:xfrm>
            <a:off x="1561438" y="445025"/>
            <a:ext cx="5349725" cy="1826750"/>
          </a:xfrm>
          <a:prstGeom prst="rect">
            <a:avLst/>
          </a:prstGeom>
          <a:noFill/>
          <a:ln>
            <a:noFill/>
          </a:ln>
        </p:spPr>
      </p:pic>
      <p:sp>
        <p:nvSpPr>
          <p:cNvPr id="86" name="Google Shape;86;p15"/>
          <p:cNvSpPr txBox="1"/>
          <p:nvPr/>
        </p:nvSpPr>
        <p:spPr>
          <a:xfrm>
            <a:off x="311700" y="2571750"/>
            <a:ext cx="78492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latin typeface="Open Sans"/>
                <a:ea typeface="Open Sans"/>
                <a:cs typeface="Open Sans"/>
                <a:sym typeface="Open Sans"/>
              </a:rPr>
              <a:t>Oxygens ions observed at </a:t>
            </a:r>
            <a:r>
              <a:rPr lang="ru" sz="1600">
                <a:latin typeface="Open Sans"/>
                <a:ea typeface="Open Sans"/>
                <a:cs typeface="Open Sans"/>
                <a:sym typeface="Open Sans"/>
              </a:rPr>
              <a:t>20R</a:t>
            </a:r>
            <a:r>
              <a:rPr baseline="-25000" lang="ru" sz="1600">
                <a:latin typeface="Open Sans"/>
                <a:ea typeface="Open Sans"/>
                <a:cs typeface="Open Sans"/>
                <a:sym typeface="Open Sans"/>
              </a:rPr>
              <a:t>e</a:t>
            </a:r>
            <a:r>
              <a:rPr lang="ru" sz="1600">
                <a:latin typeface="Open Sans"/>
                <a:ea typeface="Open Sans"/>
                <a:cs typeface="Open Sans"/>
                <a:sym typeface="Open Sans"/>
              </a:rPr>
              <a:t>&lt;-x&lt;40R</a:t>
            </a:r>
            <a:r>
              <a:rPr baseline="-25000" lang="ru" sz="1600">
                <a:latin typeface="Open Sans"/>
                <a:ea typeface="Open Sans"/>
                <a:cs typeface="Open Sans"/>
                <a:sym typeface="Open Sans"/>
              </a:rPr>
              <a:t>e</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ru" sz="1600">
                <a:latin typeface="Open Sans"/>
                <a:ea typeface="Open Sans"/>
                <a:cs typeface="Open Sans"/>
                <a:sym typeface="Open Sans"/>
              </a:rPr>
              <a:t>T</a:t>
            </a:r>
            <a:r>
              <a:rPr baseline="-25000" lang="ru" sz="1600">
                <a:latin typeface="Open Sans"/>
                <a:ea typeface="Open Sans"/>
                <a:cs typeface="Open Sans"/>
                <a:sym typeface="Open Sans"/>
              </a:rPr>
              <a:t>o</a:t>
            </a:r>
            <a:r>
              <a:rPr lang="ru" sz="1600">
                <a:latin typeface="Open Sans"/>
                <a:ea typeface="Open Sans"/>
                <a:cs typeface="Open Sans"/>
                <a:sym typeface="Open Sans"/>
              </a:rPr>
              <a:t> = 0.1-0.4 keV  (</a:t>
            </a:r>
            <a:r>
              <a:rPr lang="ru" sz="1600">
                <a:latin typeface="Open Sans"/>
                <a:ea typeface="Open Sans"/>
                <a:cs typeface="Open Sans"/>
                <a:sym typeface="Open Sans"/>
              </a:rPr>
              <a:t>T</a:t>
            </a:r>
            <a:r>
              <a:rPr baseline="-25000" lang="ru" sz="1600">
                <a:latin typeface="Open Sans"/>
                <a:ea typeface="Open Sans"/>
                <a:cs typeface="Open Sans"/>
                <a:sym typeface="Open Sans"/>
              </a:rPr>
              <a:t>p</a:t>
            </a:r>
            <a:r>
              <a:rPr lang="ru" sz="1600">
                <a:latin typeface="Open Sans"/>
                <a:ea typeface="Open Sans"/>
                <a:cs typeface="Open Sans"/>
                <a:sym typeface="Open Sans"/>
              </a:rPr>
              <a:t> = 4-10 keV) </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ru" sz="1600">
                <a:latin typeface="Open Sans"/>
                <a:ea typeface="Open Sans"/>
                <a:cs typeface="Open Sans"/>
                <a:sym typeface="Open Sans"/>
              </a:rPr>
              <a:t>V</a:t>
            </a:r>
            <a:r>
              <a:rPr baseline="-25000" lang="ru" sz="1600">
                <a:latin typeface="Open Sans"/>
                <a:ea typeface="Open Sans"/>
                <a:cs typeface="Open Sans"/>
                <a:sym typeface="Open Sans"/>
              </a:rPr>
              <a:t>TO</a:t>
            </a:r>
            <a:r>
              <a:rPr lang="ru" sz="1600">
                <a:latin typeface="Open Sans"/>
                <a:ea typeface="Open Sans"/>
                <a:cs typeface="Open Sans"/>
                <a:sym typeface="Open Sans"/>
              </a:rPr>
              <a:t> ~ 25-75 km/s</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ru" sz="1600">
                <a:latin typeface="Open Sans"/>
                <a:ea typeface="Open Sans"/>
                <a:cs typeface="Open Sans"/>
                <a:sym typeface="Open Sans"/>
              </a:rPr>
              <a:t>V</a:t>
            </a:r>
            <a:r>
              <a:rPr baseline="-25000" lang="ru" sz="1600">
                <a:latin typeface="Open Sans"/>
                <a:ea typeface="Open Sans"/>
                <a:cs typeface="Open Sans"/>
                <a:sym typeface="Open Sans"/>
              </a:rPr>
              <a:t>DO</a:t>
            </a:r>
            <a:r>
              <a:rPr lang="ru" sz="1600">
                <a:latin typeface="Open Sans"/>
                <a:ea typeface="Open Sans"/>
                <a:cs typeface="Open Sans"/>
                <a:sym typeface="Open Sans"/>
              </a:rPr>
              <a:t> = 200-250km/s</a:t>
            </a:r>
            <a:endParaRPr sz="1600">
              <a:latin typeface="Open Sans"/>
              <a:ea typeface="Open Sans"/>
              <a:cs typeface="Open Sans"/>
              <a:sym typeface="Open Sans"/>
            </a:endParaRPr>
          </a:p>
        </p:txBody>
      </p:sp>
      <p:sp>
        <p:nvSpPr>
          <p:cNvPr id="87" name="Google Shape;87;p15"/>
          <p:cNvSpPr txBox="1"/>
          <p:nvPr/>
        </p:nvSpPr>
        <p:spPr>
          <a:xfrm>
            <a:off x="3763525" y="3415050"/>
            <a:ext cx="4585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latin typeface="Open Sans"/>
                <a:ea typeface="Open Sans"/>
                <a:cs typeface="Open Sans"/>
                <a:sym typeface="Open Sans"/>
              </a:rPr>
              <a:t>Can</a:t>
            </a:r>
            <a:r>
              <a:rPr b="1" lang="ru" sz="1800">
                <a:latin typeface="Open Sans"/>
                <a:ea typeface="Open Sans"/>
                <a:cs typeface="Open Sans"/>
                <a:sym typeface="Open Sans"/>
              </a:rPr>
              <a:t> the oxygen ions fluxes with given parameters significantly affect on TCS structure or form TCS?</a:t>
            </a:r>
            <a:endParaRPr b="1" sz="18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Thin current sheet </a:t>
            </a:r>
            <a:r>
              <a:rPr lang="ru"/>
              <a:t>stationary</a:t>
            </a:r>
            <a:r>
              <a:rPr lang="ru"/>
              <a:t> model key features</a:t>
            </a:r>
            <a:endParaRPr/>
          </a:p>
        </p:txBody>
      </p:sp>
      <p:sp>
        <p:nvSpPr>
          <p:cNvPr id="93" name="Google Shape;93;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1D3V symmetric -&gt; dependence only on </a:t>
            </a:r>
            <a:r>
              <a:rPr i="1" lang="ru"/>
              <a:t>z </a:t>
            </a:r>
            <a:endParaRPr i="1"/>
          </a:p>
          <a:p>
            <a:pPr indent="-342900" lvl="0" marL="457200" rtl="0" algn="l">
              <a:spcBef>
                <a:spcPts val="0"/>
              </a:spcBef>
              <a:spcAft>
                <a:spcPts val="0"/>
              </a:spcAft>
              <a:buSzPts val="1800"/>
              <a:buChar char="●"/>
            </a:pPr>
            <a:r>
              <a:rPr lang="ru"/>
              <a:t>Vlasov equations for ions</a:t>
            </a:r>
            <a:endParaRPr/>
          </a:p>
          <a:p>
            <a:pPr indent="-342900" lvl="0" marL="457200" rtl="0" algn="l">
              <a:spcBef>
                <a:spcPts val="0"/>
              </a:spcBef>
              <a:spcAft>
                <a:spcPts val="0"/>
              </a:spcAft>
              <a:buSzPts val="1800"/>
              <a:buChar char="●"/>
            </a:pPr>
            <a:r>
              <a:rPr lang="ru"/>
              <a:t>Electrons are magnetized and their contribution is </a:t>
            </a:r>
            <a:r>
              <a:rPr lang="ru"/>
              <a:t>analytical</a:t>
            </a:r>
            <a:endParaRPr/>
          </a:p>
          <a:p>
            <a:pPr indent="-342900" lvl="0" marL="457200" rtl="0" algn="l">
              <a:spcBef>
                <a:spcPts val="0"/>
              </a:spcBef>
              <a:spcAft>
                <a:spcPts val="0"/>
              </a:spcAft>
              <a:buSzPts val="1800"/>
              <a:buChar char="●"/>
            </a:pPr>
            <a:r>
              <a:rPr lang="ru"/>
              <a:t>Method of Characteristics </a:t>
            </a:r>
            <a:endParaRPr/>
          </a:p>
          <a:p>
            <a:pPr indent="-342900" lvl="0" marL="457200" rtl="0" algn="l">
              <a:spcBef>
                <a:spcPts val="0"/>
              </a:spcBef>
              <a:spcAft>
                <a:spcPts val="0"/>
              </a:spcAft>
              <a:buSzPts val="1800"/>
              <a:buChar char="●"/>
            </a:pPr>
            <a:r>
              <a:rPr lang="ru"/>
              <a:t>CUDA Fortran</a:t>
            </a:r>
            <a:endParaRPr/>
          </a:p>
          <a:p>
            <a:pPr indent="0" lvl="0" marL="0" rtl="0" algn="l">
              <a:spcBef>
                <a:spcPts val="1200"/>
              </a:spcBef>
              <a:spcAft>
                <a:spcPts val="1200"/>
              </a:spcAft>
              <a:buNone/>
            </a:pPr>
            <a:r>
              <a:t/>
            </a:r>
            <a:endParaRPr/>
          </a:p>
        </p:txBody>
      </p:sp>
      <p:pic>
        <p:nvPicPr>
          <p:cNvPr id="94" name="Google Shape;94;p16"/>
          <p:cNvPicPr preferRelativeResize="0"/>
          <p:nvPr/>
        </p:nvPicPr>
        <p:blipFill>
          <a:blip r:embed="rId3">
            <a:alphaModFix/>
          </a:blip>
          <a:stretch>
            <a:fillRect/>
          </a:stretch>
        </p:blipFill>
        <p:spPr>
          <a:xfrm>
            <a:off x="1582500" y="2911421"/>
            <a:ext cx="5979000" cy="18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304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Three modeling configuration</a:t>
            </a:r>
            <a:endParaRPr/>
          </a:p>
        </p:txBody>
      </p:sp>
      <p:sp>
        <p:nvSpPr>
          <p:cNvPr id="100" name="Google Shape;100;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lang="ru">
                <a:solidFill>
                  <a:srgbClr val="202122"/>
                </a:solidFill>
              </a:rPr>
              <a:t>nT, 		 nT,</a:t>
            </a:r>
            <a:endParaRPr>
              <a:solidFill>
                <a:srgbClr val="202122"/>
              </a:solidFill>
            </a:endParaRPr>
          </a:p>
          <a:p>
            <a:pPr indent="0" lvl="0" marL="1371600" rtl="0" algn="l">
              <a:spcBef>
                <a:spcPts val="1200"/>
              </a:spcBef>
              <a:spcAft>
                <a:spcPts val="0"/>
              </a:spcAft>
              <a:buNone/>
            </a:pPr>
            <a:r>
              <a:rPr lang="ru">
                <a:solidFill>
                  <a:srgbClr val="202122"/>
                </a:solidFill>
              </a:rPr>
              <a:t>   km,				 km</a:t>
            </a:r>
            <a:endParaRPr>
              <a:solidFill>
                <a:srgbClr val="202122"/>
              </a:solidFill>
            </a:endParaRPr>
          </a:p>
          <a:p>
            <a:pPr indent="0" lvl="0" marL="457200" rtl="0" algn="l">
              <a:spcBef>
                <a:spcPts val="1200"/>
              </a:spcBef>
              <a:spcAft>
                <a:spcPts val="0"/>
              </a:spcAft>
              <a:buNone/>
            </a:pPr>
            <a:r>
              <a:t/>
            </a:r>
            <a:endParaRPr>
              <a:solidFill>
                <a:srgbClr val="202122"/>
              </a:solidFill>
            </a:endParaRPr>
          </a:p>
          <a:p>
            <a:pPr indent="0" lvl="0" marL="457200" rtl="0" algn="l">
              <a:spcBef>
                <a:spcPts val="1200"/>
              </a:spcBef>
              <a:spcAft>
                <a:spcPts val="0"/>
              </a:spcAft>
              <a:buNone/>
            </a:pPr>
            <a:r>
              <a:t/>
            </a:r>
            <a:endParaRPr>
              <a:solidFill>
                <a:srgbClr val="202122"/>
              </a:solidFill>
            </a:endParaRPr>
          </a:p>
          <a:p>
            <a:pPr indent="-342900" lvl="0" marL="457200" rtl="0" algn="l">
              <a:spcBef>
                <a:spcPts val="1200"/>
              </a:spcBef>
              <a:spcAft>
                <a:spcPts val="0"/>
              </a:spcAft>
              <a:buClr>
                <a:srgbClr val="202122"/>
              </a:buClr>
              <a:buSzPts val="1800"/>
              <a:buAutoNum type="arabicParenR"/>
            </a:pPr>
            <a:r>
              <a:rPr lang="ru">
                <a:solidFill>
                  <a:srgbClr val="202122"/>
                </a:solidFill>
              </a:rPr>
              <a:t>Only protons with Tp = 4 keV</a:t>
            </a:r>
            <a:endParaRPr>
              <a:solidFill>
                <a:srgbClr val="202122"/>
              </a:solidFill>
            </a:endParaRPr>
          </a:p>
          <a:p>
            <a:pPr indent="-342900" lvl="0" marL="457200" rtl="0" algn="l">
              <a:spcBef>
                <a:spcPts val="0"/>
              </a:spcBef>
              <a:spcAft>
                <a:spcPts val="0"/>
              </a:spcAft>
              <a:buClr>
                <a:srgbClr val="202122"/>
              </a:buClr>
              <a:buSzPts val="1800"/>
              <a:buAutoNum type="arabicParenR"/>
            </a:pPr>
            <a:r>
              <a:rPr lang="ru">
                <a:solidFill>
                  <a:srgbClr val="202122"/>
                </a:solidFill>
              </a:rPr>
              <a:t>Only oxygen with To = 0.4 keV</a:t>
            </a:r>
            <a:endParaRPr>
              <a:solidFill>
                <a:srgbClr val="202122"/>
              </a:solidFill>
            </a:endParaRPr>
          </a:p>
          <a:p>
            <a:pPr indent="-342900" lvl="0" marL="457200" rtl="0" algn="l">
              <a:spcBef>
                <a:spcPts val="0"/>
              </a:spcBef>
              <a:spcAft>
                <a:spcPts val="0"/>
              </a:spcAft>
              <a:buClr>
                <a:srgbClr val="202122"/>
              </a:buClr>
              <a:buSzPts val="1800"/>
              <a:buAutoNum type="arabicParenR"/>
            </a:pPr>
            <a:r>
              <a:rPr lang="ru">
                <a:solidFill>
                  <a:srgbClr val="202122"/>
                </a:solidFill>
              </a:rPr>
              <a:t>Mixture of oxygen and protons with equal concentration</a:t>
            </a:r>
            <a:endParaRPr>
              <a:solidFill>
                <a:srgbClr val="202122"/>
              </a:solidFill>
            </a:endParaRPr>
          </a:p>
        </p:txBody>
      </p:sp>
      <p:pic>
        <p:nvPicPr>
          <p:cNvPr id="101" name="Google Shape;101;p17"/>
          <p:cNvPicPr preferRelativeResize="0"/>
          <p:nvPr/>
        </p:nvPicPr>
        <p:blipFill>
          <a:blip r:embed="rId3">
            <a:alphaModFix/>
          </a:blip>
          <a:stretch>
            <a:fillRect/>
          </a:stretch>
        </p:blipFill>
        <p:spPr>
          <a:xfrm>
            <a:off x="5837200" y="1494750"/>
            <a:ext cx="2756600" cy="319425"/>
          </a:xfrm>
          <a:prstGeom prst="rect">
            <a:avLst/>
          </a:prstGeom>
          <a:noFill/>
          <a:ln>
            <a:noFill/>
          </a:ln>
        </p:spPr>
      </p:pic>
      <p:pic>
        <p:nvPicPr>
          <p:cNvPr id="102" name="Google Shape;102;p17"/>
          <p:cNvPicPr preferRelativeResize="0"/>
          <p:nvPr/>
        </p:nvPicPr>
        <p:blipFill>
          <a:blip r:embed="rId4">
            <a:alphaModFix/>
          </a:blip>
          <a:stretch>
            <a:fillRect/>
          </a:stretch>
        </p:blipFill>
        <p:spPr>
          <a:xfrm>
            <a:off x="5908225" y="1890000"/>
            <a:ext cx="2614543" cy="319425"/>
          </a:xfrm>
          <a:prstGeom prst="rect">
            <a:avLst/>
          </a:prstGeom>
          <a:noFill/>
          <a:ln>
            <a:noFill/>
          </a:ln>
        </p:spPr>
      </p:pic>
      <p:pic>
        <p:nvPicPr>
          <p:cNvPr id="103" name="Google Shape;103;p17"/>
          <p:cNvPicPr preferRelativeResize="0"/>
          <p:nvPr/>
        </p:nvPicPr>
        <p:blipFill>
          <a:blip r:embed="rId5">
            <a:alphaModFix/>
          </a:blip>
          <a:stretch>
            <a:fillRect/>
          </a:stretch>
        </p:blipFill>
        <p:spPr>
          <a:xfrm>
            <a:off x="472138" y="1413025"/>
            <a:ext cx="805525" cy="319425"/>
          </a:xfrm>
          <a:prstGeom prst="rect">
            <a:avLst/>
          </a:prstGeom>
          <a:noFill/>
          <a:ln>
            <a:noFill/>
          </a:ln>
        </p:spPr>
      </p:pic>
      <p:pic>
        <p:nvPicPr>
          <p:cNvPr id="104" name="Google Shape;104;p17"/>
          <p:cNvPicPr preferRelativeResize="0"/>
          <p:nvPr/>
        </p:nvPicPr>
        <p:blipFill>
          <a:blip r:embed="rId6">
            <a:alphaModFix/>
          </a:blip>
          <a:stretch>
            <a:fillRect/>
          </a:stretch>
        </p:blipFill>
        <p:spPr>
          <a:xfrm>
            <a:off x="1676325" y="1413013"/>
            <a:ext cx="623629" cy="319425"/>
          </a:xfrm>
          <a:prstGeom prst="rect">
            <a:avLst/>
          </a:prstGeom>
          <a:noFill/>
          <a:ln>
            <a:noFill/>
          </a:ln>
        </p:spPr>
      </p:pic>
      <p:pic>
        <p:nvPicPr>
          <p:cNvPr id="105" name="Google Shape;105;p17"/>
          <p:cNvPicPr preferRelativeResize="0"/>
          <p:nvPr/>
        </p:nvPicPr>
        <p:blipFill>
          <a:blip r:embed="rId7">
            <a:alphaModFix/>
          </a:blip>
          <a:stretch>
            <a:fillRect/>
          </a:stretch>
        </p:blipFill>
        <p:spPr>
          <a:xfrm>
            <a:off x="418908" y="1814175"/>
            <a:ext cx="1445008" cy="319425"/>
          </a:xfrm>
          <a:prstGeom prst="rect">
            <a:avLst/>
          </a:prstGeom>
          <a:noFill/>
          <a:ln>
            <a:noFill/>
          </a:ln>
        </p:spPr>
      </p:pic>
      <p:pic>
        <p:nvPicPr>
          <p:cNvPr id="106" name="Google Shape;106;p17"/>
          <p:cNvPicPr preferRelativeResize="0"/>
          <p:nvPr/>
        </p:nvPicPr>
        <p:blipFill>
          <a:blip r:embed="rId8">
            <a:alphaModFix/>
          </a:blip>
          <a:stretch>
            <a:fillRect/>
          </a:stretch>
        </p:blipFill>
        <p:spPr>
          <a:xfrm>
            <a:off x="2390999" y="1814175"/>
            <a:ext cx="1688389" cy="319425"/>
          </a:xfrm>
          <a:prstGeom prst="rect">
            <a:avLst/>
          </a:prstGeom>
          <a:noFill/>
          <a:ln>
            <a:noFill/>
          </a:ln>
        </p:spPr>
      </p:pic>
      <p:pic>
        <p:nvPicPr>
          <p:cNvPr id="107" name="Google Shape;107;p17"/>
          <p:cNvPicPr preferRelativeResize="0"/>
          <p:nvPr/>
        </p:nvPicPr>
        <p:blipFill>
          <a:blip r:embed="rId9">
            <a:alphaModFix/>
          </a:blip>
          <a:stretch>
            <a:fillRect/>
          </a:stretch>
        </p:blipFill>
        <p:spPr>
          <a:xfrm>
            <a:off x="472150" y="2312950"/>
            <a:ext cx="1338521" cy="319425"/>
          </a:xfrm>
          <a:prstGeom prst="rect">
            <a:avLst/>
          </a:prstGeom>
          <a:noFill/>
          <a:ln>
            <a:noFill/>
          </a:ln>
        </p:spPr>
      </p:pic>
      <p:pic>
        <p:nvPicPr>
          <p:cNvPr id="108" name="Google Shape;108;p17"/>
          <p:cNvPicPr preferRelativeResize="0"/>
          <p:nvPr/>
        </p:nvPicPr>
        <p:blipFill>
          <a:blip r:embed="rId10">
            <a:alphaModFix/>
          </a:blip>
          <a:stretch>
            <a:fillRect/>
          </a:stretch>
        </p:blipFill>
        <p:spPr>
          <a:xfrm>
            <a:off x="495100" y="946900"/>
            <a:ext cx="4499727" cy="319425"/>
          </a:xfrm>
          <a:prstGeom prst="rect">
            <a:avLst/>
          </a:prstGeom>
          <a:noFill/>
          <a:ln>
            <a:noFill/>
          </a:ln>
        </p:spPr>
      </p:pic>
      <p:sp>
        <p:nvSpPr>
          <p:cNvPr id="109" name="Google Shape;109;p17"/>
          <p:cNvSpPr txBox="1"/>
          <p:nvPr/>
        </p:nvSpPr>
        <p:spPr>
          <a:xfrm>
            <a:off x="6266100" y="1053213"/>
            <a:ext cx="23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latin typeface="Open Sans"/>
                <a:ea typeface="Open Sans"/>
                <a:cs typeface="Open Sans"/>
                <a:sym typeface="Open Sans"/>
              </a:rPr>
              <a:t>symmetry condition</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531100" y="79925"/>
            <a:ext cx="2745900" cy="3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440"/>
              <a:t>Protons only, T</a:t>
            </a:r>
            <a:r>
              <a:rPr baseline="-25000" lang="ru" sz="2440"/>
              <a:t>p</a:t>
            </a:r>
            <a:r>
              <a:rPr lang="ru" sz="2440"/>
              <a:t> = 4keV</a:t>
            </a:r>
            <a:endParaRPr sz="2440"/>
          </a:p>
        </p:txBody>
      </p:sp>
      <p:sp>
        <p:nvSpPr>
          <p:cNvPr id="115" name="Google Shape;115;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18"/>
          <p:cNvPicPr preferRelativeResize="0"/>
          <p:nvPr/>
        </p:nvPicPr>
        <p:blipFill>
          <a:blip r:embed="rId3">
            <a:alphaModFix/>
          </a:blip>
          <a:stretch>
            <a:fillRect/>
          </a:stretch>
        </p:blipFill>
        <p:spPr>
          <a:xfrm>
            <a:off x="6340825" y="0"/>
            <a:ext cx="2672925" cy="5014650"/>
          </a:xfrm>
          <a:prstGeom prst="rect">
            <a:avLst/>
          </a:prstGeom>
          <a:noFill/>
          <a:ln>
            <a:noFill/>
          </a:ln>
        </p:spPr>
      </p:pic>
      <p:pic>
        <p:nvPicPr>
          <p:cNvPr id="117" name="Google Shape;117;p18"/>
          <p:cNvPicPr preferRelativeResize="0"/>
          <p:nvPr/>
        </p:nvPicPr>
        <p:blipFill>
          <a:blip r:embed="rId4">
            <a:alphaModFix/>
          </a:blip>
          <a:stretch>
            <a:fillRect/>
          </a:stretch>
        </p:blipFill>
        <p:spPr>
          <a:xfrm>
            <a:off x="1" y="-3"/>
            <a:ext cx="3467275" cy="2660700"/>
          </a:xfrm>
          <a:prstGeom prst="rect">
            <a:avLst/>
          </a:prstGeom>
          <a:noFill/>
          <a:ln>
            <a:noFill/>
          </a:ln>
        </p:spPr>
      </p:pic>
      <p:pic>
        <p:nvPicPr>
          <p:cNvPr id="118" name="Google Shape;118;p18"/>
          <p:cNvPicPr preferRelativeResize="0"/>
          <p:nvPr/>
        </p:nvPicPr>
        <p:blipFill rotWithShape="1">
          <a:blip r:embed="rId5">
            <a:alphaModFix/>
          </a:blip>
          <a:srcRect b="0" l="0" r="0" t="1419"/>
          <a:stretch/>
        </p:blipFill>
        <p:spPr>
          <a:xfrm>
            <a:off x="2003887" y="790845"/>
            <a:ext cx="4301763" cy="4140180"/>
          </a:xfrm>
          <a:prstGeom prst="rect">
            <a:avLst/>
          </a:prstGeom>
          <a:noFill/>
          <a:ln>
            <a:noFill/>
          </a:ln>
        </p:spPr>
      </p:pic>
      <p:pic>
        <p:nvPicPr>
          <p:cNvPr id="119" name="Google Shape;119;p18"/>
          <p:cNvPicPr preferRelativeResize="0"/>
          <p:nvPr/>
        </p:nvPicPr>
        <p:blipFill>
          <a:blip r:embed="rId6">
            <a:alphaModFix/>
          </a:blip>
          <a:stretch>
            <a:fillRect/>
          </a:stretch>
        </p:blipFill>
        <p:spPr>
          <a:xfrm>
            <a:off x="5035200" y="1266325"/>
            <a:ext cx="1075000" cy="155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19"/>
          <p:cNvPicPr preferRelativeResize="0"/>
          <p:nvPr/>
        </p:nvPicPr>
        <p:blipFill>
          <a:blip r:embed="rId3">
            <a:alphaModFix/>
          </a:blip>
          <a:stretch>
            <a:fillRect/>
          </a:stretch>
        </p:blipFill>
        <p:spPr>
          <a:xfrm>
            <a:off x="6062538" y="0"/>
            <a:ext cx="3036325" cy="5143501"/>
          </a:xfrm>
          <a:prstGeom prst="rect">
            <a:avLst/>
          </a:prstGeom>
          <a:noFill/>
          <a:ln>
            <a:noFill/>
          </a:ln>
        </p:spPr>
      </p:pic>
      <p:sp>
        <p:nvSpPr>
          <p:cNvPr id="126" name="Google Shape;126;p19"/>
          <p:cNvSpPr txBox="1"/>
          <p:nvPr>
            <p:ph type="title"/>
          </p:nvPr>
        </p:nvSpPr>
        <p:spPr>
          <a:xfrm>
            <a:off x="4037838" y="273200"/>
            <a:ext cx="2024700" cy="3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440"/>
              <a:t>Oxygen</a:t>
            </a:r>
            <a:r>
              <a:rPr lang="ru" sz="2440"/>
              <a:t> only, </a:t>
            </a:r>
            <a:endParaRPr sz="2440"/>
          </a:p>
          <a:p>
            <a:pPr indent="0" lvl="0" marL="0" rtl="0" algn="l">
              <a:spcBef>
                <a:spcPts val="0"/>
              </a:spcBef>
              <a:spcAft>
                <a:spcPts val="0"/>
              </a:spcAft>
              <a:buSzPts val="990"/>
              <a:buNone/>
            </a:pPr>
            <a:r>
              <a:rPr lang="ru" sz="2440"/>
              <a:t>T</a:t>
            </a:r>
            <a:r>
              <a:rPr baseline="-25000" lang="ru" sz="2440"/>
              <a:t>o</a:t>
            </a:r>
            <a:r>
              <a:rPr lang="ru" sz="2440"/>
              <a:t> = 0.4 keV</a:t>
            </a:r>
            <a:endParaRPr sz="2440"/>
          </a:p>
        </p:txBody>
      </p:sp>
      <p:pic>
        <p:nvPicPr>
          <p:cNvPr id="127" name="Google Shape;127;p19"/>
          <p:cNvPicPr preferRelativeResize="0"/>
          <p:nvPr/>
        </p:nvPicPr>
        <p:blipFill>
          <a:blip r:embed="rId4">
            <a:alphaModFix/>
          </a:blip>
          <a:stretch>
            <a:fillRect/>
          </a:stretch>
        </p:blipFill>
        <p:spPr>
          <a:xfrm>
            <a:off x="45325" y="59050"/>
            <a:ext cx="3848374" cy="2556300"/>
          </a:xfrm>
          <a:prstGeom prst="rect">
            <a:avLst/>
          </a:prstGeom>
          <a:noFill/>
          <a:ln>
            <a:noFill/>
          </a:ln>
        </p:spPr>
      </p:pic>
      <p:pic>
        <p:nvPicPr>
          <p:cNvPr id="128" name="Google Shape;128;p19"/>
          <p:cNvPicPr preferRelativeResize="0"/>
          <p:nvPr/>
        </p:nvPicPr>
        <p:blipFill>
          <a:blip r:embed="rId5">
            <a:alphaModFix/>
          </a:blip>
          <a:stretch>
            <a:fillRect/>
          </a:stretch>
        </p:blipFill>
        <p:spPr>
          <a:xfrm>
            <a:off x="1630875" y="1443275"/>
            <a:ext cx="4431676" cy="3700226"/>
          </a:xfrm>
          <a:prstGeom prst="rect">
            <a:avLst/>
          </a:prstGeom>
          <a:noFill/>
          <a:ln>
            <a:noFill/>
          </a:ln>
        </p:spPr>
      </p:pic>
      <p:pic>
        <p:nvPicPr>
          <p:cNvPr id="129" name="Google Shape;129;p19"/>
          <p:cNvPicPr preferRelativeResize="0"/>
          <p:nvPr/>
        </p:nvPicPr>
        <p:blipFill>
          <a:blip r:embed="rId6">
            <a:alphaModFix/>
          </a:blip>
          <a:stretch>
            <a:fillRect/>
          </a:stretch>
        </p:blipFill>
        <p:spPr>
          <a:xfrm>
            <a:off x="4167275" y="1345925"/>
            <a:ext cx="1849025" cy="83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5" name="Google Shape;135;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20"/>
          <p:cNvPicPr preferRelativeResize="0"/>
          <p:nvPr/>
        </p:nvPicPr>
        <p:blipFill>
          <a:blip r:embed="rId3">
            <a:alphaModFix/>
          </a:blip>
          <a:stretch>
            <a:fillRect/>
          </a:stretch>
        </p:blipFill>
        <p:spPr>
          <a:xfrm>
            <a:off x="0" y="0"/>
            <a:ext cx="3863089" cy="2571750"/>
          </a:xfrm>
          <a:prstGeom prst="rect">
            <a:avLst/>
          </a:prstGeom>
          <a:noFill/>
          <a:ln>
            <a:noFill/>
          </a:ln>
        </p:spPr>
      </p:pic>
      <p:pic>
        <p:nvPicPr>
          <p:cNvPr id="137" name="Google Shape;137;p20"/>
          <p:cNvPicPr preferRelativeResize="0"/>
          <p:nvPr/>
        </p:nvPicPr>
        <p:blipFill>
          <a:blip r:embed="rId4">
            <a:alphaModFix/>
          </a:blip>
          <a:stretch>
            <a:fillRect/>
          </a:stretch>
        </p:blipFill>
        <p:spPr>
          <a:xfrm>
            <a:off x="1966350" y="506475"/>
            <a:ext cx="4223101" cy="4504600"/>
          </a:xfrm>
          <a:prstGeom prst="rect">
            <a:avLst/>
          </a:prstGeom>
          <a:noFill/>
          <a:ln>
            <a:noFill/>
          </a:ln>
        </p:spPr>
      </p:pic>
      <p:pic>
        <p:nvPicPr>
          <p:cNvPr id="138" name="Google Shape;138;p20"/>
          <p:cNvPicPr preferRelativeResize="0"/>
          <p:nvPr/>
        </p:nvPicPr>
        <p:blipFill>
          <a:blip r:embed="rId5">
            <a:alphaModFix/>
          </a:blip>
          <a:stretch>
            <a:fillRect/>
          </a:stretch>
        </p:blipFill>
        <p:spPr>
          <a:xfrm>
            <a:off x="6414108" y="0"/>
            <a:ext cx="2729883" cy="5143500"/>
          </a:xfrm>
          <a:prstGeom prst="rect">
            <a:avLst/>
          </a:prstGeom>
          <a:noFill/>
          <a:ln>
            <a:noFill/>
          </a:ln>
        </p:spPr>
      </p:pic>
      <p:sp>
        <p:nvSpPr>
          <p:cNvPr id="139" name="Google Shape;139;p20"/>
          <p:cNvSpPr txBox="1"/>
          <p:nvPr>
            <p:ph type="title"/>
          </p:nvPr>
        </p:nvSpPr>
        <p:spPr>
          <a:xfrm>
            <a:off x="107988" y="2890800"/>
            <a:ext cx="2024700" cy="3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440"/>
              <a:t>Mixture </a:t>
            </a:r>
            <a:endParaRPr sz="2440"/>
          </a:p>
          <a:p>
            <a:pPr indent="0" lvl="0" marL="0" rtl="0" algn="l">
              <a:spcBef>
                <a:spcPts val="0"/>
              </a:spcBef>
              <a:spcAft>
                <a:spcPts val="0"/>
              </a:spcAft>
              <a:buSzPts val="990"/>
              <a:buNone/>
            </a:pPr>
            <a:r>
              <a:rPr lang="ru" sz="2440"/>
              <a:t>T</a:t>
            </a:r>
            <a:r>
              <a:rPr baseline="-25000" lang="ru" sz="2440"/>
              <a:t>p</a:t>
            </a:r>
            <a:r>
              <a:rPr lang="ru" sz="2440"/>
              <a:t> = 4 keV</a:t>
            </a:r>
            <a:endParaRPr sz="2440"/>
          </a:p>
          <a:p>
            <a:pPr indent="0" lvl="0" marL="0" rtl="0" algn="l">
              <a:spcBef>
                <a:spcPts val="0"/>
              </a:spcBef>
              <a:spcAft>
                <a:spcPts val="0"/>
              </a:spcAft>
              <a:buSzPts val="990"/>
              <a:buNone/>
            </a:pPr>
            <a:r>
              <a:rPr lang="ru" sz="2440"/>
              <a:t>T</a:t>
            </a:r>
            <a:r>
              <a:rPr baseline="-25000" lang="ru" sz="2440"/>
              <a:t>o</a:t>
            </a:r>
            <a:r>
              <a:rPr lang="ru" sz="2440"/>
              <a:t> = 0.4 keV</a:t>
            </a:r>
            <a:endParaRPr sz="244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490250" y="526350"/>
            <a:ext cx="5613600" cy="461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ru"/>
              <a:t>Conclusion</a:t>
            </a:r>
            <a:endParaRPr/>
          </a:p>
        </p:txBody>
      </p:sp>
      <p:sp>
        <p:nvSpPr>
          <p:cNvPr id="145" name="Google Shape;145;p21"/>
          <p:cNvSpPr txBox="1"/>
          <p:nvPr/>
        </p:nvSpPr>
        <p:spPr>
          <a:xfrm>
            <a:off x="697975" y="1267075"/>
            <a:ext cx="7827900" cy="3170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Open Sans"/>
              <a:buChar char="➔"/>
            </a:pPr>
            <a:r>
              <a:rPr lang="ru" sz="1800">
                <a:latin typeface="Open Sans"/>
                <a:ea typeface="Open Sans"/>
                <a:cs typeface="Open Sans"/>
                <a:sym typeface="Open Sans"/>
              </a:rPr>
              <a:t>There is a possibility the current sheet in the near tail of the Earth's magnetosphere under disturbed conditions can be formed only by fluxes of oxygen ions of ionospheric origin, when protons fluxes are either a background or relatively weak</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ru" sz="1800">
                <a:latin typeface="Open Sans"/>
                <a:ea typeface="Open Sans"/>
                <a:cs typeface="Open Sans"/>
                <a:sym typeface="Open Sans"/>
              </a:rPr>
              <a:t>In the case of a mixture, the oxygen ions make the main contribution to the current through the sheet</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ru" sz="1800">
                <a:latin typeface="Open Sans"/>
                <a:ea typeface="Open Sans"/>
                <a:cs typeface="Open Sans"/>
                <a:sym typeface="Open Sans"/>
              </a:rPr>
              <a:t>Low concentration is sufficient to maintain the current sheet when a flux velocity is sufficiently high</a:t>
            </a:r>
            <a:endParaRPr sz="1800">
              <a:latin typeface="Open Sans"/>
              <a:ea typeface="Open Sans"/>
              <a:cs typeface="Open Sans"/>
              <a:sym typeface="Open Sans"/>
            </a:endParaRPr>
          </a:p>
          <a:p>
            <a:pPr indent="0" lvl="0" marL="457200" rtl="0" algn="l">
              <a:spcBef>
                <a:spcPts val="0"/>
              </a:spcBef>
              <a:spcAft>
                <a:spcPts val="0"/>
              </a:spcAft>
              <a:buNone/>
            </a:pPr>
            <a:r>
              <a:t/>
            </a:r>
            <a:endParaRPr sz="1800">
              <a:latin typeface="Open Sans"/>
              <a:ea typeface="Open Sans"/>
              <a:cs typeface="Open Sans"/>
              <a:sym typeface="Open Sans"/>
            </a:endParaRPr>
          </a:p>
          <a:p>
            <a:pPr indent="0" lvl="0" marL="457200" rtl="0" algn="l">
              <a:spcBef>
                <a:spcPts val="0"/>
              </a:spcBef>
              <a:spcAft>
                <a:spcPts val="0"/>
              </a:spcAft>
              <a:buNone/>
            </a:pPr>
            <a:r>
              <a:t/>
            </a:r>
            <a:endParaRPr sz="1800">
              <a:latin typeface="Open Sans"/>
              <a:ea typeface="Open Sans"/>
              <a:cs typeface="Open Sans"/>
              <a:sym typeface="Open Sans"/>
            </a:endParaRPr>
          </a:p>
          <a:p>
            <a:pPr indent="0" lvl="0" marL="0" rtl="0" algn="r">
              <a:spcBef>
                <a:spcPts val="0"/>
              </a:spcBef>
              <a:spcAft>
                <a:spcPts val="0"/>
              </a:spcAft>
              <a:buNone/>
            </a:pPr>
            <a:r>
              <a:rPr lang="ru">
                <a:latin typeface="Open Sans"/>
                <a:ea typeface="Open Sans"/>
                <a:cs typeface="Open Sans"/>
                <a:sym typeface="Open Sans"/>
              </a:rPr>
              <a:t>more detail in [Mingalev et. al., 2021, Plasma Physics Report]</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