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1" r:id="rId3"/>
    <p:sldId id="275" r:id="rId4"/>
    <p:sldId id="266" r:id="rId5"/>
    <p:sldId id="258" r:id="rId6"/>
    <p:sldId id="257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9" r:id="rId15"/>
    <p:sldId id="273" r:id="rId16"/>
    <p:sldId id="272" r:id="rId17"/>
    <p:sldId id="274" r:id="rId18"/>
    <p:sldId id="267" r:id="rId19"/>
    <p:sldId id="26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861B7-EA36-48D8-9D67-A805EFAD829F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6D5D23-3BD1-41E3-A5C1-D932AE1BB7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A09E6-B9F6-4867-9836-0B20114CA536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A9A0-2A0A-4EBA-8059-04645ACD5C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A09E6-B9F6-4867-9836-0B20114CA536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A9A0-2A0A-4EBA-8059-04645ACD5C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A09E6-B9F6-4867-9836-0B20114CA536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A9A0-2A0A-4EBA-8059-04645ACD5C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A09E6-B9F6-4867-9836-0B20114CA536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A9A0-2A0A-4EBA-8059-04645ACD5C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A09E6-B9F6-4867-9836-0B20114CA536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A9A0-2A0A-4EBA-8059-04645ACD5C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A09E6-B9F6-4867-9836-0B20114CA536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A9A0-2A0A-4EBA-8059-04645ACD5C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A09E6-B9F6-4867-9836-0B20114CA536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A9A0-2A0A-4EBA-8059-04645ACD5C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A09E6-B9F6-4867-9836-0B20114CA536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A9A0-2A0A-4EBA-8059-04645ACD5C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A09E6-B9F6-4867-9836-0B20114CA536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A9A0-2A0A-4EBA-8059-04645ACD5C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A09E6-B9F6-4867-9836-0B20114CA536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A9A0-2A0A-4EBA-8059-04645ACD5C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A09E6-B9F6-4867-9836-0B20114CA536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A9A0-2A0A-4EBA-8059-04645ACD5C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A09E6-B9F6-4867-9836-0B20114CA536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EA9A0-2A0A-4EBA-8059-04645ACD5C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571612"/>
            <a:ext cx="7772400" cy="17859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Relaxation </a:t>
            </a:r>
            <a:r>
              <a:rPr lang="en-US" dirty="0"/>
              <a:t>and nonlinear oscillations of a magnetic dynamo: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beats </a:t>
            </a:r>
            <a:r>
              <a:rPr lang="en-US" dirty="0"/>
              <a:t>in </a:t>
            </a:r>
            <a:r>
              <a:rPr lang="en-US" dirty="0" smtClean="0"/>
              <a:t>solar </a:t>
            </a:r>
            <a:r>
              <a:rPr lang="en-US" dirty="0"/>
              <a:t>activity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B.M.</a:t>
            </a:r>
            <a:r>
              <a:rPr lang="ru-RU" dirty="0" smtClean="0"/>
              <a:t> </a:t>
            </a:r>
            <a:r>
              <a:rPr lang="en-US" dirty="0" smtClean="0"/>
              <a:t>Shevtsov</a:t>
            </a:r>
            <a:endParaRPr lang="ru-RU" dirty="0" smtClean="0"/>
          </a:p>
          <a:p>
            <a:r>
              <a:rPr lang="en-US" dirty="0" smtClean="0"/>
              <a:t>IKIR FEB RAS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Oscillations in the solar cycle with a period of about 2/3 years in the Wolf numbers</a:t>
            </a: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428736"/>
            <a:ext cx="6976173" cy="5246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Oscillations in the solar cycle with a period of about 2/3 years in the magnetic field</a:t>
            </a:r>
            <a:endParaRPr lang="ru-RU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928802"/>
            <a:ext cx="6013450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6472254" cy="65403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Nonlinearity parameter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µ = </a:t>
            </a:r>
            <a:r>
              <a:rPr lang="en-US" dirty="0" smtClean="0"/>
              <a:t>T</a:t>
            </a:r>
            <a:r>
              <a:rPr lang="en-US" baseline="-25000" dirty="0" smtClean="0"/>
              <a:t>DG</a:t>
            </a:r>
            <a:r>
              <a:rPr lang="en-US" dirty="0" smtClean="0"/>
              <a:t>/T</a:t>
            </a:r>
            <a:r>
              <a:rPr lang="en-US" baseline="-25000" dirty="0" smtClean="0"/>
              <a:t>A</a:t>
            </a:r>
            <a:r>
              <a:rPr lang="en-US" dirty="0" smtClean="0"/>
              <a:t> = (</a:t>
            </a:r>
            <a:r>
              <a:rPr lang="el-GR" dirty="0" smtClean="0"/>
              <a:t>π</a:t>
            </a:r>
            <a:r>
              <a:rPr lang="en-US" dirty="0" smtClean="0"/>
              <a:t>G</a:t>
            </a:r>
            <a:r>
              <a:rPr lang="en-US" baseline="-25000" dirty="0" smtClean="0"/>
              <a:t>0</a:t>
            </a:r>
            <a:r>
              <a:rPr lang="en-US" dirty="0" smtClean="0"/>
              <a:t>g/</a:t>
            </a:r>
            <a:r>
              <a:rPr lang="el-GR" dirty="0" smtClean="0"/>
              <a:t>Ω</a:t>
            </a:r>
            <a:r>
              <a:rPr lang="en-US" dirty="0" smtClean="0"/>
              <a:t>L )</a:t>
            </a:r>
            <a:r>
              <a:rPr lang="en-US" baseline="30000" dirty="0" smtClean="0"/>
              <a:t>1/2</a:t>
            </a:r>
            <a:r>
              <a:rPr lang="en-US" dirty="0" smtClean="0"/>
              <a:t> = (</a:t>
            </a:r>
            <a:r>
              <a:rPr lang="el-GR" dirty="0" smtClean="0"/>
              <a:t>π</a:t>
            </a:r>
            <a:r>
              <a:rPr lang="en-US" dirty="0" smtClean="0"/>
              <a:t>v/</a:t>
            </a:r>
            <a:r>
              <a:rPr lang="el-GR" dirty="0" smtClean="0"/>
              <a:t>Ω</a:t>
            </a:r>
            <a:r>
              <a:rPr lang="en-US" dirty="0" smtClean="0"/>
              <a:t>L )</a:t>
            </a:r>
            <a:r>
              <a:rPr lang="en-US" baseline="30000" dirty="0" smtClean="0"/>
              <a:t>1/2</a:t>
            </a:r>
            <a:r>
              <a:rPr lang="en-US" dirty="0" smtClean="0"/>
              <a:t> </a:t>
            </a:r>
          </a:p>
          <a:p>
            <a:r>
              <a:rPr lang="en-US" dirty="0" smtClean="0"/>
              <a:t>We have to note that µ = (Ro/2)</a:t>
            </a:r>
            <a:r>
              <a:rPr lang="en-US" baseline="30000" dirty="0" smtClean="0"/>
              <a:t>1/2</a:t>
            </a:r>
            <a:r>
              <a:rPr lang="en-US" dirty="0" smtClean="0"/>
              <a:t>, were Ro is </a:t>
            </a:r>
            <a:r>
              <a:rPr lang="en-US" dirty="0" err="1" smtClean="0"/>
              <a:t>Rossby</a:t>
            </a:r>
            <a:r>
              <a:rPr lang="en-US" dirty="0" smtClean="0"/>
              <a:t> number.</a:t>
            </a:r>
          </a:p>
          <a:p>
            <a:r>
              <a:rPr lang="en-US" dirty="0" smtClean="0"/>
              <a:t>For the dipole scale L = D</a:t>
            </a:r>
            <a:r>
              <a:rPr lang="en-US" baseline="-25000" dirty="0" smtClean="0"/>
              <a:t>S</a:t>
            </a:r>
            <a:r>
              <a:rPr lang="en-US" dirty="0" smtClean="0"/>
              <a:t> ,	     </a:t>
            </a:r>
            <a:r>
              <a:rPr lang="ru-RU" dirty="0" smtClean="0"/>
              <a:t>µ </a:t>
            </a:r>
            <a:r>
              <a:rPr lang="en-US" dirty="0" smtClean="0"/>
              <a:t>=</a:t>
            </a:r>
            <a:r>
              <a:rPr lang="ru-RU" dirty="0" smtClean="0"/>
              <a:t> 0.06</a:t>
            </a:r>
            <a:r>
              <a:rPr lang="en-US" dirty="0" smtClean="0"/>
              <a:t>, </a:t>
            </a:r>
          </a:p>
          <a:p>
            <a:pPr>
              <a:buNone/>
            </a:pPr>
            <a:r>
              <a:rPr lang="en-US" dirty="0" smtClean="0"/>
              <a:t>    quasi-harmonic oscillations.</a:t>
            </a:r>
          </a:p>
          <a:p>
            <a:r>
              <a:rPr lang="en-US" dirty="0" smtClean="0"/>
              <a:t>For the sunspots scale 10</a:t>
            </a:r>
            <a:r>
              <a:rPr lang="en-US" baseline="30000" dirty="0" smtClean="0"/>
              <a:t>−2</a:t>
            </a:r>
            <a:r>
              <a:rPr lang="en-US" dirty="0" smtClean="0"/>
              <a:t>D</a:t>
            </a:r>
            <a:r>
              <a:rPr lang="en-US" baseline="-25000" dirty="0" smtClean="0"/>
              <a:t>S</a:t>
            </a:r>
            <a:r>
              <a:rPr lang="en-US" dirty="0" smtClean="0"/>
              <a:t> ,       µ = 0.6.</a:t>
            </a:r>
            <a:endParaRPr lang="ru-RU" baseline="-25000" dirty="0" smtClean="0"/>
          </a:p>
          <a:p>
            <a:r>
              <a:rPr lang="en-US" dirty="0" smtClean="0"/>
              <a:t>For the critical scale 10</a:t>
            </a:r>
            <a:r>
              <a:rPr lang="en-US" baseline="30000" dirty="0" smtClean="0"/>
              <a:t>−3</a:t>
            </a:r>
            <a:r>
              <a:rPr lang="en-US" dirty="0" smtClean="0"/>
              <a:t>D</a:t>
            </a:r>
            <a:r>
              <a:rPr lang="en-US" baseline="-25000" dirty="0" smtClean="0"/>
              <a:t>S</a:t>
            </a:r>
            <a:r>
              <a:rPr lang="en-US" dirty="0" smtClean="0"/>
              <a:t> , 	      </a:t>
            </a:r>
            <a:r>
              <a:rPr lang="ru-RU" dirty="0" smtClean="0"/>
              <a:t>µ </a:t>
            </a:r>
            <a:r>
              <a:rPr lang="en-US" dirty="0" smtClean="0"/>
              <a:t>=</a:t>
            </a:r>
            <a:r>
              <a:rPr lang="ru-RU" dirty="0" smtClean="0"/>
              <a:t> 2</a:t>
            </a:r>
            <a:r>
              <a:rPr lang="en-US" dirty="0" smtClean="0"/>
              <a:t>.</a:t>
            </a:r>
          </a:p>
          <a:p>
            <a:r>
              <a:rPr lang="en-US" dirty="0" smtClean="0"/>
              <a:t>L &lt; 10</a:t>
            </a:r>
            <a:r>
              <a:rPr lang="en-US" baseline="30000" dirty="0" smtClean="0"/>
              <a:t>−3</a:t>
            </a:r>
            <a:r>
              <a:rPr lang="en-US" dirty="0" smtClean="0"/>
              <a:t>D</a:t>
            </a:r>
            <a:r>
              <a:rPr lang="en-US" baseline="-25000" dirty="0" smtClean="0"/>
              <a:t>S</a:t>
            </a:r>
            <a:r>
              <a:rPr lang="en-US" dirty="0" smtClean="0"/>
              <a:t> , turbulent friction prevails over </a:t>
            </a:r>
            <a:r>
              <a:rPr lang="en-US" dirty="0" err="1" smtClean="0"/>
              <a:t>Coriolis</a:t>
            </a:r>
            <a:r>
              <a:rPr lang="en-US" dirty="0" smtClean="0"/>
              <a:t> one, </a:t>
            </a:r>
            <a:r>
              <a:rPr lang="ru-RU" dirty="0" smtClean="0"/>
              <a:t>µ </a:t>
            </a:r>
            <a:r>
              <a:rPr lang="en-US" dirty="0" smtClean="0"/>
              <a:t>&gt;</a:t>
            </a:r>
            <a:r>
              <a:rPr lang="ru-RU" dirty="0" smtClean="0"/>
              <a:t> </a:t>
            </a:r>
            <a:r>
              <a:rPr lang="en-US" dirty="0" smtClean="0"/>
              <a:t>1, oscillations are nonlinear.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Three regimes of convection and oscillations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358246" cy="1285884"/>
          </a:xfrm>
        </p:spPr>
        <p:txBody>
          <a:bodyPr>
            <a:normAutofit fontScale="92500" lnSpcReduction="20000"/>
          </a:bodyPr>
          <a:lstStyle/>
          <a:p>
            <a:r>
              <a:rPr lang="el-GR" sz="2400" dirty="0" smtClean="0"/>
              <a:t>µ</a:t>
            </a:r>
            <a:r>
              <a:rPr lang="el-GR" sz="2400" baseline="30000" dirty="0" smtClean="0"/>
              <a:t>2</a:t>
            </a:r>
            <a:r>
              <a:rPr lang="el-GR" sz="2400" dirty="0" smtClean="0"/>
              <a:t> = πυ/Ω</a:t>
            </a:r>
            <a:r>
              <a:rPr lang="en-US" sz="2400" dirty="0" smtClean="0"/>
              <a:t>D</a:t>
            </a:r>
            <a:r>
              <a:rPr lang="en-US" sz="2400" baseline="-25000" dirty="0" smtClean="0"/>
              <a:t>S</a:t>
            </a:r>
            <a:r>
              <a:rPr lang="en-US" sz="2400" dirty="0" smtClean="0"/>
              <a:t> &gt; 1, 	      nonlinear mode</a:t>
            </a:r>
          </a:p>
          <a:p>
            <a:r>
              <a:rPr lang="el-GR" sz="2400" dirty="0" smtClean="0"/>
              <a:t>µ</a:t>
            </a:r>
            <a:r>
              <a:rPr lang="el-GR" sz="2400" baseline="30000" dirty="0" smtClean="0"/>
              <a:t>2</a:t>
            </a:r>
            <a:r>
              <a:rPr lang="el-GR" sz="2400" dirty="0" smtClean="0"/>
              <a:t>= πυ/Ω</a:t>
            </a:r>
            <a:r>
              <a:rPr lang="en-US" sz="2400" dirty="0" smtClean="0"/>
              <a:t>D</a:t>
            </a:r>
            <a:r>
              <a:rPr lang="en-US" sz="2400" baseline="-25000" dirty="0" smtClean="0"/>
              <a:t>S</a:t>
            </a:r>
            <a:r>
              <a:rPr lang="en-US" sz="2400" dirty="0" smtClean="0"/>
              <a:t> &lt; 1,	      quasi-harmonic mode</a:t>
            </a:r>
          </a:p>
          <a:p>
            <a:r>
              <a:rPr lang="el-GR" sz="2400" dirty="0" smtClean="0"/>
              <a:t>µ</a:t>
            </a:r>
            <a:r>
              <a:rPr lang="el-GR" sz="2400" baseline="30000" dirty="0" smtClean="0"/>
              <a:t>2</a:t>
            </a:r>
            <a:r>
              <a:rPr lang="el-GR" sz="2400" dirty="0" smtClean="0"/>
              <a:t> = πυ/Ω</a:t>
            </a:r>
            <a:r>
              <a:rPr lang="en-US" sz="2400" dirty="0" smtClean="0"/>
              <a:t>D</a:t>
            </a:r>
            <a:r>
              <a:rPr lang="en-US" sz="2400" baseline="-25000" dirty="0" smtClean="0"/>
              <a:t>S</a:t>
            </a:r>
            <a:r>
              <a:rPr lang="en-US" sz="2400" dirty="0" smtClean="0"/>
              <a:t> &lt;&lt; 1,</a:t>
            </a:r>
            <a:r>
              <a:rPr lang="ru-RU" sz="2400" dirty="0" smtClean="0"/>
              <a:t> </a:t>
            </a:r>
            <a:r>
              <a:rPr lang="en-US" sz="2000" dirty="0" smtClean="0"/>
              <a:t>provided that the generation threshold is exceeded, this is a planetary dynamo with rare reverses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428868"/>
            <a:ext cx="6121400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00100" y="6215082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dipole components of the magnetic field during reverses.</a:t>
            </a:r>
            <a:endParaRPr lang="ru-RU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Аналогии: скрипка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164307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Струна, смычек, канифоль и усилие. </a:t>
            </a:r>
          </a:p>
          <a:p>
            <a:r>
              <a:rPr lang="ru-RU" dirty="0" smtClean="0"/>
              <a:t>Магнитное поле, движение среды, турбулентность и сила Архимеда (гравитация).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500306"/>
            <a:ext cx="4786346" cy="408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2012god.ru/wp-content/uploads/forum/Fiddle_Hawkin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00496" cy="2889247"/>
          </a:xfrm>
          <a:prstGeom prst="rect">
            <a:avLst/>
          </a:prstGeom>
          <a:noFill/>
        </p:spPr>
      </p:pic>
      <p:pic>
        <p:nvPicPr>
          <p:cNvPr id="30724" name="Picture 4" descr="http://900igr.net/up/datai/98058/0011-011-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0"/>
            <a:ext cx="3962400" cy="4076701"/>
          </a:xfrm>
          <a:prstGeom prst="rect">
            <a:avLst/>
          </a:prstGeom>
          <a:noFill/>
        </p:spPr>
      </p:pic>
      <p:pic>
        <p:nvPicPr>
          <p:cNvPr id="4" name="Picture 2" descr="http://www.scholarpedia.org/w/images/b/b5/VdP-ts-e10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191000"/>
            <a:ext cx="6096000" cy="2667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643314"/>
            <a:ext cx="5072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</a:t>
            </a:r>
            <a:r>
              <a:rPr lang="en-US" sz="3200" dirty="0"/>
              <a:t>. van der </a:t>
            </a:r>
            <a:r>
              <a:rPr lang="en-US" sz="3200" dirty="0" smtClean="0"/>
              <a:t>Pol equation, 1927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357950" y="4500570"/>
            <a:ext cx="22860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/>
              <a:t>three</a:t>
            </a:r>
            <a:r>
              <a:rPr lang="ru-RU" sz="3600" dirty="0" smtClean="0"/>
              <a:t> </a:t>
            </a:r>
            <a:r>
              <a:rPr lang="ru-RU" sz="3600" dirty="0" err="1" smtClean="0"/>
              <a:t>modes</a:t>
            </a:r>
            <a:r>
              <a:rPr lang="en-US" sz="3600" dirty="0" smtClean="0"/>
              <a:t> of oscillations</a:t>
            </a:r>
            <a:endParaRPr lang="ru-RU" sz="3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643050"/>
            <a:ext cx="2714612" cy="271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14998" cy="796908"/>
          </a:xfrm>
        </p:spPr>
        <p:txBody>
          <a:bodyPr>
            <a:noAutofit/>
          </a:bodyPr>
          <a:lstStyle/>
          <a:p>
            <a:r>
              <a:rPr lang="en-US" sz="2800" dirty="0" smtClean="0"/>
              <a:t>Berlage pulse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en-US" sz="2800" dirty="0" smtClean="0"/>
              <a:t>Examples of relaxation oscillations </a:t>
            </a:r>
            <a:endParaRPr lang="ru-RU" sz="2800" dirty="0"/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00174"/>
            <a:ext cx="4939030" cy="2996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AutoShape 4" descr="северное сия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северное сия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6715140" y="214290"/>
            <a:ext cx="1643074" cy="1620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6" name="Picture 12" descr="111997-23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4335006"/>
            <a:ext cx="3071802" cy="2522994"/>
          </a:xfrm>
          <a:prstGeom prst="rect">
            <a:avLst/>
          </a:prstGeom>
          <a:noFill/>
        </p:spPr>
      </p:pic>
      <p:pic>
        <p:nvPicPr>
          <p:cNvPr id="21518" name="Picture 14" descr="http://diapac.ru/uploads/pages/107/r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4357694"/>
            <a:ext cx="5457825" cy="23050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500430" y="1643050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solar activity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71472" y="4357694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atmospheric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215142" y="2428868"/>
            <a:ext cx="1928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laser pulse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857884" y="4500570"/>
            <a:ext cx="3000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acoustic emission</a:t>
            </a:r>
            <a:endParaRPr lang="ru-RU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of oscillation systems</a:t>
            </a:r>
            <a:br>
              <a:rPr lang="en-US" dirty="0" smtClean="0"/>
            </a:br>
            <a:r>
              <a:rPr lang="ru-RU" dirty="0"/>
              <a:t> </a:t>
            </a:r>
            <a:r>
              <a:rPr lang="ru-RU" sz="3600" dirty="0" smtClean="0"/>
              <a:t>(</a:t>
            </a:r>
            <a:r>
              <a:rPr lang="ru-RU" sz="3600" dirty="0" err="1" smtClean="0"/>
              <a:t>three</a:t>
            </a:r>
            <a:r>
              <a:rPr lang="ru-RU" sz="3600" dirty="0" smtClean="0"/>
              <a:t> </a:t>
            </a:r>
            <a:r>
              <a:rPr lang="ru-RU" sz="3600" dirty="0" err="1" smtClean="0"/>
              <a:t>modes</a:t>
            </a:r>
            <a:r>
              <a:rPr lang="en-US" sz="3600" dirty="0" smtClean="0"/>
              <a:t> of oscillations</a:t>
            </a:r>
            <a:r>
              <a:rPr lang="ru-RU" sz="3600" dirty="0" smtClean="0"/>
              <a:t>)</a:t>
            </a:r>
            <a:endParaRPr lang="ru-RU" sz="3600" dirty="0"/>
          </a:p>
        </p:txBody>
      </p:sp>
      <p:pic>
        <p:nvPicPr>
          <p:cNvPr id="17410" name="Picture 2" descr="https://www.booksite.ru/fulltext/1/001/009/001/2217680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71678"/>
            <a:ext cx="3362325" cy="1876425"/>
          </a:xfrm>
          <a:prstGeom prst="rect">
            <a:avLst/>
          </a:prstGeom>
          <a:noFill/>
        </p:spPr>
      </p:pic>
      <p:pic>
        <p:nvPicPr>
          <p:cNvPr id="17412" name="Picture 4" descr="https://www.booksite.ru/fulltext/1/001/009/001/2338520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5000636"/>
            <a:ext cx="3781425" cy="1600200"/>
          </a:xfrm>
          <a:prstGeom prst="rect">
            <a:avLst/>
          </a:prstGeom>
          <a:noFill/>
        </p:spPr>
      </p:pic>
      <p:pic>
        <p:nvPicPr>
          <p:cNvPr id="17414" name="Picture 6" descr="https://www.booksite.ru/fulltext/1/001/010/001/24972375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143380"/>
            <a:ext cx="4391025" cy="2505076"/>
          </a:xfrm>
          <a:prstGeom prst="rect">
            <a:avLst/>
          </a:prstGeom>
          <a:noFill/>
        </p:spPr>
      </p:pic>
      <p:pic>
        <p:nvPicPr>
          <p:cNvPr id="17416" name="Picture 8" descr="https://www.booksite.ru/fulltext/1/001/009/001/22326793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1643050"/>
            <a:ext cx="3829050" cy="3181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representation of the magnetic dynamo in the form of a generalized Lienard generator is obtained. </a:t>
            </a:r>
          </a:p>
          <a:p>
            <a:r>
              <a:rPr lang="en-US" dirty="0" smtClean="0"/>
              <a:t>On the example of solar activity, the features of nonlinear oscillations of the dynamo are investigated. </a:t>
            </a:r>
          </a:p>
          <a:p>
            <a:r>
              <a:rPr lang="en-US" dirty="0" smtClean="0"/>
              <a:t>The analogies of the magnetic dynamo with other relaxation-type generators are considered. </a:t>
            </a:r>
          </a:p>
          <a:p>
            <a:r>
              <a:rPr lang="en-US" dirty="0" smtClean="0"/>
              <a:t>The possibility of using the new dynamo paradigm in the field theory is shown. 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problems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Lightning and seismic generators. </a:t>
            </a:r>
          </a:p>
          <a:p>
            <a:r>
              <a:rPr lang="en-US" dirty="0" smtClean="0"/>
              <a:t>The theory of earthquake precursors from the point of view of dynamo theory. </a:t>
            </a:r>
          </a:p>
          <a:p>
            <a:r>
              <a:rPr lang="en-US" dirty="0" smtClean="0"/>
              <a:t>Dynamo paradigm in field theory.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History of the issue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401080" cy="484030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theory of relaxation generators was created in the twenties of the last century (B. van der Pol, 1926). </a:t>
            </a:r>
          </a:p>
          <a:p>
            <a:r>
              <a:rPr lang="en-US" dirty="0" smtClean="0"/>
              <a:t>The theory of quantum generators was created in the sixties. </a:t>
            </a:r>
          </a:p>
          <a:p>
            <a:r>
              <a:rPr lang="en-US" dirty="0" smtClean="0"/>
              <a:t>In the same years, work was underway on the creation of the theory of the magnetic dynamo, which largely borrowed the successes of electronics, but was limited to this, since the </a:t>
            </a:r>
            <a:r>
              <a:rPr lang="en-US" dirty="0" smtClean="0"/>
              <a:t>correct</a:t>
            </a:r>
            <a:r>
              <a:rPr lang="ru-RU" dirty="0" smtClean="0"/>
              <a:t> </a:t>
            </a:r>
            <a:r>
              <a:rPr lang="en-US" dirty="0" smtClean="0"/>
              <a:t>representation </a:t>
            </a:r>
            <a:r>
              <a:rPr lang="en-US" dirty="0" smtClean="0"/>
              <a:t>of a dynamo </a:t>
            </a:r>
            <a:r>
              <a:rPr lang="en-US" dirty="0" smtClean="0"/>
              <a:t>was </a:t>
            </a:r>
            <a:r>
              <a:rPr lang="en-US" dirty="0" smtClean="0"/>
              <a:t>never obtained. </a:t>
            </a:r>
            <a:endParaRPr lang="ru-RU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Magnetic dynamo and solar activity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E. C. Bullard (1955), T. </a:t>
            </a:r>
            <a:r>
              <a:rPr lang="en-US" dirty="0" err="1" smtClean="0"/>
              <a:t>Rikitake</a:t>
            </a:r>
            <a:r>
              <a:rPr lang="en-US" dirty="0" smtClean="0"/>
              <a:t> (1958)</a:t>
            </a:r>
            <a:endParaRPr lang="ru-RU" dirty="0" smtClean="0"/>
          </a:p>
          <a:p>
            <a:r>
              <a:rPr lang="en-US" dirty="0" smtClean="0"/>
              <a:t>E.N. Parker (1955) </a:t>
            </a:r>
            <a:endParaRPr lang="ru-RU" dirty="0" smtClean="0"/>
          </a:p>
          <a:p>
            <a:r>
              <a:rPr lang="en-US" dirty="0" smtClean="0"/>
              <a:t>Babcock</a:t>
            </a:r>
            <a:r>
              <a:rPr lang="ru-RU" dirty="0" smtClean="0"/>
              <a:t>-</a:t>
            </a:r>
            <a:r>
              <a:rPr lang="en-US" dirty="0" smtClean="0"/>
              <a:t>Leighton </a:t>
            </a:r>
            <a:r>
              <a:rPr lang="ru-RU" dirty="0" err="1" smtClean="0"/>
              <a:t>mechanism</a:t>
            </a:r>
            <a:r>
              <a:rPr lang="ru-RU" dirty="0" smtClean="0"/>
              <a:t> (1961</a:t>
            </a:r>
            <a:r>
              <a:rPr lang="en-US" dirty="0" smtClean="0"/>
              <a:t>/1969</a:t>
            </a:r>
            <a:r>
              <a:rPr lang="ru-RU" dirty="0" smtClean="0"/>
              <a:t>)</a:t>
            </a:r>
          </a:p>
          <a:p>
            <a:r>
              <a:rPr lang="en-US" dirty="0" smtClean="0"/>
              <a:t>Max </a:t>
            </a:r>
            <a:r>
              <a:rPr lang="en-US" dirty="0" err="1" smtClean="0"/>
              <a:t>Steenbeck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en-US" dirty="0" smtClean="0"/>
              <a:t>et al.</a:t>
            </a:r>
            <a:r>
              <a:rPr lang="ru-RU" dirty="0" smtClean="0"/>
              <a:t> </a:t>
            </a:r>
            <a:r>
              <a:rPr lang="en-US" dirty="0" smtClean="0"/>
              <a:t>(1966)</a:t>
            </a:r>
            <a:endParaRPr lang="ru-RU" dirty="0" smtClean="0"/>
          </a:p>
          <a:p>
            <a:r>
              <a:rPr lang="en-US" dirty="0" err="1" smtClean="0"/>
              <a:t>Kliorin</a:t>
            </a:r>
            <a:r>
              <a:rPr lang="en-US" dirty="0" smtClean="0"/>
              <a:t> N.I., </a:t>
            </a:r>
            <a:r>
              <a:rPr lang="en-US" dirty="0" err="1" smtClean="0"/>
              <a:t>Ruzmaikin</a:t>
            </a:r>
            <a:r>
              <a:rPr lang="en-US" dirty="0" smtClean="0"/>
              <a:t> A.A. // </a:t>
            </a:r>
            <a:r>
              <a:rPr lang="en-US" dirty="0" err="1" smtClean="0"/>
              <a:t>Magn</a:t>
            </a:r>
            <a:r>
              <a:rPr lang="en-US" dirty="0" smtClean="0"/>
              <a:t>. hydrodyn.1982 </a:t>
            </a:r>
            <a:r>
              <a:rPr lang="ru-RU" dirty="0" smtClean="0"/>
              <a:t>Т</a:t>
            </a:r>
            <a:r>
              <a:rPr lang="en-US" dirty="0" smtClean="0"/>
              <a:t>.18 </a:t>
            </a:r>
            <a:r>
              <a:rPr lang="ru-RU" dirty="0" smtClean="0"/>
              <a:t>с</a:t>
            </a:r>
            <a:r>
              <a:rPr lang="en-US" dirty="0" smtClean="0"/>
              <a:t>.116.</a:t>
            </a:r>
          </a:p>
          <a:p>
            <a:pPr>
              <a:buNone/>
            </a:pPr>
            <a:r>
              <a:rPr lang="en-US" i="1" dirty="0" smtClean="0"/>
              <a:t>Van der Pol equation for solar activity</a:t>
            </a:r>
          </a:p>
          <a:p>
            <a:r>
              <a:rPr lang="en-US" dirty="0" err="1" smtClean="0"/>
              <a:t>Zeldovich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. B., </a:t>
            </a:r>
            <a:r>
              <a:rPr lang="en-US" dirty="0" err="1" smtClean="0"/>
              <a:t>Ruzmaikin</a:t>
            </a:r>
            <a:r>
              <a:rPr lang="en-US" dirty="0" smtClean="0"/>
              <a:t> A.A. // </a:t>
            </a:r>
            <a:r>
              <a:rPr lang="en-US" dirty="0" err="1" smtClean="0"/>
              <a:t>Astrophys</a:t>
            </a:r>
            <a:r>
              <a:rPr lang="en-US" dirty="0" smtClean="0"/>
              <a:t>. and Space Phys. Rev. 1983. V.2. P. 333.</a:t>
            </a:r>
          </a:p>
          <a:p>
            <a:pPr>
              <a:buNone/>
            </a:pPr>
            <a:r>
              <a:rPr lang="en-US" i="1" dirty="0" smtClean="0"/>
              <a:t>Lorenz  equations for solar activity</a:t>
            </a:r>
            <a:endParaRPr lang="ru-RU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Dynamo problem now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Until now, there is no predictive model of the magnetic dynamo. </a:t>
            </a:r>
          </a:p>
          <a:p>
            <a:r>
              <a:rPr lang="en-US" dirty="0" smtClean="0"/>
              <a:t>The wide variety of existing dynamo models indicates the incompleteness of these studies.</a:t>
            </a:r>
          </a:p>
          <a:p>
            <a:r>
              <a:rPr lang="en-US" dirty="0" smtClean="0"/>
              <a:t>The search for methods to adequately represent the dynamo continues. </a:t>
            </a:r>
          </a:p>
          <a:p>
            <a:r>
              <a:rPr lang="en-US" dirty="0" smtClean="0"/>
              <a:t>At our last conference, a new dynamo paradigm was proposed to your attention. </a:t>
            </a:r>
          </a:p>
          <a:p>
            <a:r>
              <a:rPr lang="en-US" dirty="0" smtClean="0"/>
              <a:t>Now we will consider its rationale for the example of solar activity. </a:t>
            </a:r>
            <a:endParaRPr lang="ru-RU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8358246" cy="592935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magnetic dynamo is represented by a Lienard generator with cubic nonlinearity of the restoring force, which corresponds to the generalized Higgs potential (Mexican hat or the bottom of a champagne bottle). </a:t>
            </a:r>
          </a:p>
          <a:p>
            <a:r>
              <a:rPr lang="en-US" dirty="0" smtClean="0"/>
              <a:t>Using solar activity as an example, it is shown how the relaxation model of a magnetic dynamo works. </a:t>
            </a:r>
          </a:p>
          <a:p>
            <a:r>
              <a:rPr lang="en-US" dirty="0" smtClean="0"/>
              <a:t>The regime of the solar dynamo is determined as quasi-harmonic. </a:t>
            </a:r>
          </a:p>
          <a:p>
            <a:r>
              <a:rPr lang="en-US" dirty="0" smtClean="0"/>
              <a:t>Explained specific nonlinear fluctuations in solar activity cycle. </a:t>
            </a:r>
          </a:p>
          <a:p>
            <a:r>
              <a:rPr lang="en-US" dirty="0" smtClean="0"/>
              <a:t>Analogies are drawn with various relaxation-type generators. </a:t>
            </a:r>
          </a:p>
          <a:p>
            <a:r>
              <a:rPr lang="en-US" dirty="0" smtClean="0"/>
              <a:t>Various applications and development of the new paradigm of the magnetic dynamo are discussed.</a:t>
            </a:r>
            <a:endParaRPr lang="ru-RU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Representation of a magnetic dynamo by </a:t>
            </a:r>
            <a:br>
              <a:rPr lang="en-US" sz="3600" dirty="0" smtClean="0"/>
            </a:br>
            <a:r>
              <a:rPr lang="en-US" sz="3600" dirty="0" smtClean="0"/>
              <a:t>a Lienard relaxation generator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478634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ES" dirty="0" smtClean="0"/>
              <a:t>∂</a:t>
            </a:r>
            <a:r>
              <a:rPr lang="es-ES" baseline="-25000" dirty="0" smtClean="0"/>
              <a:t>t</a:t>
            </a:r>
            <a:r>
              <a:rPr lang="es-ES" dirty="0" smtClean="0"/>
              <a:t>B = Y, 							(1) </a:t>
            </a:r>
          </a:p>
          <a:p>
            <a:pPr>
              <a:buNone/>
            </a:pPr>
            <a:r>
              <a:rPr lang="es-ES" dirty="0" smtClean="0"/>
              <a:t>∂</a:t>
            </a:r>
            <a:r>
              <a:rPr lang="es-ES" baseline="-25000" dirty="0" smtClean="0"/>
              <a:t>t</a:t>
            </a:r>
            <a:r>
              <a:rPr lang="es-ES" dirty="0" smtClean="0"/>
              <a:t>Y = rot(∂</a:t>
            </a:r>
            <a:r>
              <a:rPr lang="es-ES" baseline="-25000" dirty="0" smtClean="0"/>
              <a:t>t</a:t>
            </a:r>
            <a:r>
              <a:rPr lang="es-ES" dirty="0" smtClean="0"/>
              <a:t>v × B + v × Y) + ν</a:t>
            </a:r>
            <a:r>
              <a:rPr lang="es-ES" baseline="-25000" dirty="0" smtClean="0"/>
              <a:t>m</a:t>
            </a:r>
            <a:r>
              <a:rPr lang="es-ES" dirty="0" smtClean="0"/>
              <a:t>∆Y,</a:t>
            </a:r>
          </a:p>
          <a:p>
            <a:pPr>
              <a:buNone/>
            </a:pPr>
            <a:r>
              <a:rPr lang="en-US" dirty="0" smtClean="0"/>
              <a:t>where </a:t>
            </a:r>
            <a:r>
              <a:rPr lang="es-ES" dirty="0" smtClean="0"/>
              <a:t>Y = rot(v × B) + ν</a:t>
            </a:r>
            <a:r>
              <a:rPr lang="es-ES" baseline="-25000" dirty="0" smtClean="0"/>
              <a:t>m</a:t>
            </a:r>
            <a:r>
              <a:rPr lang="es-ES" dirty="0" smtClean="0"/>
              <a:t>∆B.</a:t>
            </a:r>
            <a:endParaRPr lang="es-E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∂</a:t>
            </a:r>
            <a:r>
              <a:rPr lang="en-US" baseline="-25000" dirty="0" err="1" smtClean="0"/>
              <a:t>t</a:t>
            </a:r>
            <a:r>
              <a:rPr lang="en-US" dirty="0" err="1" smtClean="0"/>
              <a:t>v</a:t>
            </a:r>
            <a:r>
              <a:rPr lang="en-US" dirty="0" smtClean="0"/>
              <a:t> = Dˆ v + f,						(2) </a:t>
            </a:r>
          </a:p>
          <a:p>
            <a:pPr>
              <a:buNone/>
            </a:pPr>
            <a:r>
              <a:rPr lang="en-US" dirty="0" smtClean="0"/>
              <a:t>Dˆ v = −</a:t>
            </a:r>
            <a:r>
              <a:rPr lang="el-GR" dirty="0" smtClean="0"/>
              <a:t>ρ</a:t>
            </a:r>
            <a:r>
              <a:rPr lang="el-GR" baseline="30000" dirty="0" smtClean="0"/>
              <a:t>−1</a:t>
            </a:r>
            <a:r>
              <a:rPr lang="el-GR" dirty="0" smtClean="0"/>
              <a:t>∇</a:t>
            </a:r>
            <a:r>
              <a:rPr lang="en-US" dirty="0" smtClean="0"/>
              <a:t>P − 2</a:t>
            </a:r>
            <a:r>
              <a:rPr lang="el-GR" dirty="0" smtClean="0"/>
              <a:t>Ω</a:t>
            </a:r>
            <a:r>
              <a:rPr lang="en-US" dirty="0" err="1" smtClean="0"/>
              <a:t>e</a:t>
            </a:r>
            <a:r>
              <a:rPr lang="en-US" baseline="-25000" dirty="0" err="1" smtClean="0"/>
              <a:t>z</a:t>
            </a:r>
            <a:r>
              <a:rPr lang="en-US" dirty="0" smtClean="0"/>
              <a:t> × v − (v, ∇v) + </a:t>
            </a:r>
            <a:r>
              <a:rPr lang="el-GR" dirty="0" smtClean="0"/>
              <a:t>ν∆</a:t>
            </a:r>
            <a:r>
              <a:rPr lang="en-US" dirty="0" smtClean="0"/>
              <a:t>v – the generalized diffusion operator, </a:t>
            </a:r>
          </a:p>
          <a:p>
            <a:pPr>
              <a:buNone/>
            </a:pPr>
            <a:r>
              <a:rPr lang="en-US" dirty="0" smtClean="0"/>
              <a:t>f = g</a:t>
            </a:r>
            <a:r>
              <a:rPr lang="el-GR" dirty="0" smtClean="0"/>
              <a:t>β</a:t>
            </a:r>
            <a:r>
              <a:rPr lang="en-US" dirty="0" err="1" smtClean="0"/>
              <a:t>Te</a:t>
            </a:r>
            <a:r>
              <a:rPr lang="en-US" baseline="-25000" dirty="0" err="1" smtClean="0"/>
              <a:t>r</a:t>
            </a:r>
            <a:r>
              <a:rPr lang="en-US" dirty="0" smtClean="0"/>
              <a:t> − (</a:t>
            </a:r>
            <a:r>
              <a:rPr lang="el-GR" dirty="0" smtClean="0"/>
              <a:t>ρµµ</a:t>
            </a:r>
            <a:r>
              <a:rPr lang="el-GR" baseline="-25000" dirty="0" smtClean="0"/>
              <a:t>0</a:t>
            </a:r>
            <a:r>
              <a:rPr lang="el-GR" dirty="0" smtClean="0"/>
              <a:t>)</a:t>
            </a:r>
            <a:r>
              <a:rPr lang="el-GR" baseline="30000" dirty="0" smtClean="0"/>
              <a:t>−1</a:t>
            </a:r>
            <a:r>
              <a:rPr lang="el-GR" dirty="0" smtClean="0"/>
              <a:t> (</a:t>
            </a:r>
            <a:r>
              <a:rPr lang="en-US" dirty="0" smtClean="0"/>
              <a:t>B × rot</a:t>
            </a:r>
            <a:r>
              <a:rPr lang="ru-RU" dirty="0" smtClean="0"/>
              <a:t> </a:t>
            </a:r>
            <a:r>
              <a:rPr lang="en-US" dirty="0" smtClean="0"/>
              <a:t>B)</a:t>
            </a:r>
            <a:r>
              <a:rPr lang="ru-RU" dirty="0" smtClean="0"/>
              <a:t> – </a:t>
            </a:r>
            <a:r>
              <a:rPr lang="en-US" dirty="0" smtClean="0"/>
              <a:t>balance of forces of Archimedes and Lorentz</a:t>
            </a:r>
            <a:r>
              <a:rPr lang="ru-RU" dirty="0" smtClean="0"/>
              <a:t>.</a:t>
            </a: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572560" cy="6000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dirty="0" smtClean="0"/>
              <a:t>v(r, t) = </a:t>
            </a:r>
            <a:r>
              <a:rPr lang="de-DE" dirty="0" err="1" smtClean="0"/>
              <a:t>Gˆf</a:t>
            </a:r>
            <a:r>
              <a:rPr lang="de-DE" dirty="0" smtClean="0"/>
              <a:t>(r, t)</a:t>
            </a:r>
            <a:r>
              <a:rPr lang="ru-RU" dirty="0" smtClean="0"/>
              <a:t> –</a:t>
            </a:r>
            <a:r>
              <a:rPr lang="de-DE" dirty="0" smtClean="0"/>
              <a:t> </a:t>
            </a:r>
            <a:r>
              <a:rPr lang="en-US" dirty="0" smtClean="0"/>
              <a:t>generalized Stokes law</a:t>
            </a:r>
            <a:r>
              <a:rPr lang="ru-RU" dirty="0" smtClean="0"/>
              <a:t>,</a:t>
            </a:r>
            <a:r>
              <a:rPr lang="en-US" dirty="0" smtClean="0"/>
              <a:t>	      </a:t>
            </a:r>
            <a:r>
              <a:rPr lang="de-DE" dirty="0" smtClean="0"/>
              <a:t>(3)</a:t>
            </a:r>
          </a:p>
          <a:p>
            <a:pPr>
              <a:buNone/>
            </a:pPr>
            <a:r>
              <a:rPr lang="en-US" dirty="0" smtClean="0"/>
              <a:t>∂</a:t>
            </a:r>
            <a:r>
              <a:rPr lang="en-US" baseline="-25000" dirty="0" err="1" smtClean="0"/>
              <a:t>t</a:t>
            </a:r>
            <a:r>
              <a:rPr lang="en-US" dirty="0" err="1" smtClean="0"/>
              <a:t>v</a:t>
            </a:r>
            <a:r>
              <a:rPr lang="en-US" dirty="0" smtClean="0"/>
              <a:t> = (DˆGˆ + 1ˆ)f</a:t>
            </a:r>
            <a:r>
              <a:rPr lang="ru-RU" dirty="0" smtClean="0"/>
              <a:t>.</a:t>
            </a:r>
            <a:r>
              <a:rPr lang="en-US" dirty="0" smtClean="0"/>
              <a:t> 					      (4)</a:t>
            </a:r>
            <a:endParaRPr lang="ru-RU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Lienard equation for magnetic field</a:t>
            </a:r>
            <a:endParaRPr lang="en-US" dirty="0"/>
          </a:p>
          <a:p>
            <a:pPr>
              <a:buNone/>
            </a:pPr>
            <a:r>
              <a:rPr lang="en-US" dirty="0" smtClean="0"/>
              <a:t>∂</a:t>
            </a:r>
            <a:r>
              <a:rPr lang="en-US" baseline="-25000" dirty="0" err="1" smtClean="0"/>
              <a:t>t</a:t>
            </a:r>
            <a:r>
              <a:rPr lang="en-US" dirty="0" err="1" smtClean="0"/>
              <a:t>B</a:t>
            </a:r>
            <a:r>
              <a:rPr lang="en-US" dirty="0" smtClean="0"/>
              <a:t> = Y, 							      (5) </a:t>
            </a:r>
          </a:p>
          <a:p>
            <a:pPr>
              <a:buNone/>
            </a:pPr>
            <a:r>
              <a:rPr lang="en-US" dirty="0" smtClean="0"/>
              <a:t>∂</a:t>
            </a:r>
            <a:r>
              <a:rPr lang="en-US" baseline="-25000" dirty="0" err="1" smtClean="0"/>
              <a:t>t</a:t>
            </a:r>
            <a:r>
              <a:rPr lang="en-US" dirty="0" err="1" smtClean="0"/>
              <a:t>Y</a:t>
            </a:r>
            <a:r>
              <a:rPr lang="en-US" dirty="0" smtClean="0"/>
              <a:t> = rot[</a:t>
            </a:r>
            <a:r>
              <a:rPr lang="en-US" dirty="0" err="1" smtClean="0"/>
              <a:t>Gˆf</a:t>
            </a:r>
            <a:r>
              <a:rPr lang="en-US" dirty="0" smtClean="0"/>
              <a:t> × Y + (DˆGˆ + 1ˆ)f × B] + </a:t>
            </a:r>
            <a:r>
              <a:rPr lang="el-GR" dirty="0" smtClean="0"/>
              <a:t>ν</a:t>
            </a:r>
            <a:r>
              <a:rPr lang="en-US" baseline="-25000" dirty="0" err="1" smtClean="0"/>
              <a:t>m</a:t>
            </a:r>
            <a:r>
              <a:rPr lang="en-US" dirty="0" err="1" smtClean="0"/>
              <a:t>∆Y</a:t>
            </a:r>
            <a:r>
              <a:rPr lang="en-US" dirty="0" smtClean="0"/>
              <a:t>,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f = g</a:t>
            </a:r>
            <a:r>
              <a:rPr lang="el-GR" dirty="0" smtClean="0"/>
              <a:t>β</a:t>
            </a:r>
            <a:r>
              <a:rPr lang="en-US" dirty="0" err="1" smtClean="0"/>
              <a:t>Te</a:t>
            </a:r>
            <a:r>
              <a:rPr lang="en-US" baseline="-25000" dirty="0" err="1" smtClean="0"/>
              <a:t>r</a:t>
            </a:r>
            <a:r>
              <a:rPr lang="en-US" dirty="0" smtClean="0"/>
              <a:t> − (</a:t>
            </a:r>
            <a:r>
              <a:rPr lang="el-GR" dirty="0" smtClean="0"/>
              <a:t>ρµµ</a:t>
            </a:r>
            <a:r>
              <a:rPr lang="el-GR" baseline="-25000" dirty="0" smtClean="0"/>
              <a:t>0</a:t>
            </a:r>
            <a:r>
              <a:rPr lang="el-GR" dirty="0" smtClean="0"/>
              <a:t>)</a:t>
            </a:r>
            <a:r>
              <a:rPr lang="el-GR" baseline="30000" dirty="0" smtClean="0"/>
              <a:t>−1</a:t>
            </a:r>
            <a:r>
              <a:rPr lang="el-GR" dirty="0" smtClean="0"/>
              <a:t> (</a:t>
            </a:r>
            <a:r>
              <a:rPr lang="en-US" dirty="0" smtClean="0"/>
              <a:t>B × </a:t>
            </a:r>
            <a:r>
              <a:rPr lang="en-US" dirty="0" err="1" smtClean="0"/>
              <a:t>rotB</a:t>
            </a:r>
            <a:r>
              <a:rPr lang="en-US" dirty="0" smtClean="0"/>
              <a:t>)</a:t>
            </a:r>
            <a:r>
              <a:rPr lang="ru-RU" dirty="0" smtClean="0"/>
              <a:t>.</a:t>
            </a:r>
            <a:endParaRPr lang="en-US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en-US" dirty="0" smtClean="0"/>
              <a:t>Heat transfer equation</a:t>
            </a:r>
            <a:endParaRPr lang="ru-RU" dirty="0"/>
          </a:p>
          <a:p>
            <a:pPr>
              <a:buNone/>
            </a:pPr>
            <a:r>
              <a:rPr lang="en-US" dirty="0" smtClean="0"/>
              <a:t>∂</a:t>
            </a:r>
            <a:r>
              <a:rPr lang="en-US" baseline="-25000" dirty="0" err="1" smtClean="0"/>
              <a:t>t</a:t>
            </a:r>
            <a:r>
              <a:rPr lang="en-US" dirty="0" err="1" smtClean="0"/>
              <a:t>T</a:t>
            </a:r>
            <a:r>
              <a:rPr lang="en-US" dirty="0" smtClean="0"/>
              <a:t> + (</a:t>
            </a:r>
            <a:r>
              <a:rPr lang="en-US" dirty="0" err="1" smtClean="0"/>
              <a:t>Gˆf</a:t>
            </a:r>
            <a:r>
              <a:rPr lang="en-US" dirty="0" smtClean="0"/>
              <a:t>, ∇)(T + T</a:t>
            </a:r>
            <a:r>
              <a:rPr lang="en-US" baseline="-25000" dirty="0" smtClean="0"/>
              <a:t>0</a:t>
            </a:r>
            <a:r>
              <a:rPr lang="en-US" dirty="0" smtClean="0"/>
              <a:t>) = k∆(T + T</a:t>
            </a:r>
            <a:r>
              <a:rPr lang="en-US" baseline="-25000" dirty="0" smtClean="0"/>
              <a:t>0</a:t>
            </a:r>
            <a:r>
              <a:rPr lang="en-US" dirty="0" smtClean="0"/>
              <a:t>) </a:t>
            </a:r>
            <a:r>
              <a:rPr lang="ru-RU" dirty="0" smtClean="0"/>
              <a:t>			</a:t>
            </a:r>
            <a:r>
              <a:rPr lang="en-US" dirty="0" smtClean="0"/>
              <a:t>      (6)</a:t>
            </a:r>
            <a:endParaRPr lang="ru-RU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Magnetic fields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542928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condition f = 0 allows us to determine the configuration of the magnetic field, the Lorentz force of which is in balance with the Archimedes force.</a:t>
            </a:r>
          </a:p>
          <a:p>
            <a:r>
              <a:rPr lang="en-US" dirty="0" smtClean="0"/>
              <a:t>The condition f = 0 gives B</a:t>
            </a:r>
            <a:r>
              <a:rPr lang="en-US" baseline="-25000" dirty="0" smtClean="0"/>
              <a:t>±</a:t>
            </a:r>
            <a:r>
              <a:rPr lang="en-US" dirty="0" smtClean="0"/>
              <a:t> = ±  (ρµµ</a:t>
            </a:r>
            <a:r>
              <a:rPr lang="en-US" baseline="-25000" dirty="0" smtClean="0"/>
              <a:t>0</a:t>
            </a:r>
            <a:r>
              <a:rPr lang="en-US" dirty="0" smtClean="0"/>
              <a:t>gβT L/2π)</a:t>
            </a:r>
            <a:r>
              <a:rPr lang="en-US" baseline="30000" dirty="0" smtClean="0"/>
              <a:t>1/2</a:t>
            </a:r>
            <a:r>
              <a:rPr lang="en-US" dirty="0" smtClean="0"/>
              <a:t>, where L is the wave motion scale.</a:t>
            </a:r>
          </a:p>
          <a:p>
            <a:r>
              <a:rPr lang="en-US" dirty="0" smtClean="0"/>
              <a:t>For β = 1/T</a:t>
            </a:r>
            <a:r>
              <a:rPr lang="en-US" baseline="-25000" dirty="0" smtClean="0"/>
              <a:t>0</a:t>
            </a:r>
            <a:r>
              <a:rPr lang="en-US" dirty="0" smtClean="0"/>
              <a:t> (as for ideal gas), we obtain the upper estimate for the Archimedes force </a:t>
            </a:r>
            <a:r>
              <a:rPr lang="en-US" dirty="0" err="1" smtClean="0"/>
              <a:t>gβT</a:t>
            </a:r>
            <a:r>
              <a:rPr lang="en-US" dirty="0" smtClean="0"/>
              <a:t> = g and the magnetic field B</a:t>
            </a:r>
            <a:r>
              <a:rPr lang="en-US" baseline="-25000" dirty="0" smtClean="0"/>
              <a:t>±</a:t>
            </a:r>
            <a:r>
              <a:rPr lang="en-US" dirty="0" smtClean="0"/>
              <a:t> = ± (µµ</a:t>
            </a:r>
            <a:r>
              <a:rPr lang="en-US" baseline="-25000" dirty="0" smtClean="0"/>
              <a:t>0</a:t>
            </a:r>
            <a:r>
              <a:rPr lang="en-US" dirty="0" smtClean="0"/>
              <a:t>ρgL/2π)</a:t>
            </a:r>
            <a:r>
              <a:rPr lang="en-US" baseline="30000" dirty="0" smtClean="0"/>
              <a:t>1/2</a:t>
            </a:r>
            <a:r>
              <a:rPr lang="en-US" dirty="0" smtClean="0"/>
              <a:t>, where </a:t>
            </a:r>
            <a:r>
              <a:rPr lang="en-US" dirty="0" err="1" smtClean="0"/>
              <a:t>ρgL</a:t>
            </a:r>
            <a:r>
              <a:rPr lang="en-US" dirty="0" smtClean="0"/>
              <a:t> is moment of gravitational forces.</a:t>
            </a:r>
          </a:p>
          <a:p>
            <a:r>
              <a:rPr lang="en-US" dirty="0" smtClean="0"/>
              <a:t>For the Sun parameters, we obtain B</a:t>
            </a:r>
            <a:r>
              <a:rPr lang="en-US" baseline="-25000" dirty="0" smtClean="0"/>
              <a:t>±</a:t>
            </a:r>
            <a:r>
              <a:rPr lang="en-US" dirty="0" smtClean="0"/>
              <a:t> = ±10Gs.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Oscillations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571504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There are three types of oscillations with the periods: T</a:t>
            </a:r>
            <a:r>
              <a:rPr lang="en-US" baseline="-25000" dirty="0" smtClean="0"/>
              <a:t>A</a:t>
            </a:r>
            <a:r>
              <a:rPr lang="en-US" dirty="0" smtClean="0"/>
              <a:t>, T</a:t>
            </a:r>
            <a:r>
              <a:rPr lang="en-US" baseline="-25000" dirty="0" smtClean="0"/>
              <a:t>DG</a:t>
            </a:r>
            <a:r>
              <a:rPr lang="en-US" dirty="0" smtClean="0"/>
              <a:t> and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g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</a:t>
            </a:r>
            <a:r>
              <a:rPr lang="en-US" baseline="-25000" dirty="0" smtClean="0"/>
              <a:t>A</a:t>
            </a:r>
            <a:r>
              <a:rPr lang="en-US" dirty="0" smtClean="0"/>
              <a:t>= D</a:t>
            </a:r>
            <a:r>
              <a:rPr lang="en-US" baseline="-25000" dirty="0" smtClean="0"/>
              <a:t>S</a:t>
            </a:r>
            <a:r>
              <a:rPr lang="en-US" dirty="0" smtClean="0"/>
              <a:t> /v = </a:t>
            </a:r>
            <a:r>
              <a:rPr lang="en-US" dirty="0" smtClean="0">
                <a:solidFill>
                  <a:srgbClr val="FF0000"/>
                </a:solidFill>
              </a:rPr>
              <a:t>11 years</a:t>
            </a:r>
            <a:r>
              <a:rPr lang="en-US" dirty="0" smtClean="0"/>
              <a:t>,           v = D</a:t>
            </a:r>
            <a:r>
              <a:rPr lang="en-US" baseline="-25000" dirty="0" smtClean="0"/>
              <a:t>S</a:t>
            </a:r>
            <a:r>
              <a:rPr lang="en-US" dirty="0" smtClean="0"/>
              <a:t> /T</a:t>
            </a:r>
            <a:r>
              <a:rPr lang="en-US" baseline="-25000" dirty="0" smtClean="0"/>
              <a:t>A</a:t>
            </a:r>
            <a:r>
              <a:rPr lang="en-US" dirty="0" smtClean="0"/>
              <a:t> = 4m/s</a:t>
            </a:r>
          </a:p>
          <a:p>
            <a:r>
              <a:rPr lang="en-US" dirty="0" smtClean="0"/>
              <a:t>Taking into account the local, linear and isotropic approximation for (3) v = </a:t>
            </a:r>
            <a:r>
              <a:rPr lang="en-US" dirty="0" err="1" smtClean="0"/>
              <a:t>Gˆf</a:t>
            </a:r>
            <a:r>
              <a:rPr lang="en-US" dirty="0" smtClean="0"/>
              <a:t> → v = </a:t>
            </a:r>
            <a:r>
              <a:rPr lang="en-US" dirty="0" smtClean="0">
                <a:solidFill>
                  <a:srgbClr val="7030A0"/>
                </a:solidFill>
              </a:rPr>
              <a:t>G</a:t>
            </a:r>
            <a:r>
              <a:rPr lang="en-US" baseline="-25000" dirty="0" smtClean="0">
                <a:solidFill>
                  <a:srgbClr val="7030A0"/>
                </a:solidFill>
              </a:rPr>
              <a:t>0</a:t>
            </a:r>
            <a:r>
              <a:rPr lang="en-US" dirty="0" smtClean="0"/>
              <a:t>f and the upper estimate f = f </a:t>
            </a:r>
            <a:r>
              <a:rPr lang="en-US" baseline="-25000" dirty="0" smtClean="0"/>
              <a:t>|B=0 </a:t>
            </a:r>
            <a:r>
              <a:rPr lang="en-US" dirty="0" smtClean="0"/>
              <a:t>= </a:t>
            </a:r>
            <a:r>
              <a:rPr lang="en-US" dirty="0" err="1" smtClean="0"/>
              <a:t>gβT</a:t>
            </a:r>
            <a:r>
              <a:rPr lang="en-US" dirty="0" smtClean="0"/>
              <a:t> = g (</a:t>
            </a:r>
            <a:r>
              <a:rPr lang="en-US" dirty="0" err="1" smtClean="0"/>
              <a:t>βT</a:t>
            </a:r>
            <a:r>
              <a:rPr lang="en-US" dirty="0" smtClean="0"/>
              <a:t> = 1 see above), we find the mobility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G</a:t>
            </a:r>
            <a:r>
              <a:rPr lang="en-US" baseline="-25000" dirty="0" smtClean="0">
                <a:solidFill>
                  <a:srgbClr val="7030A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= v/g = </a:t>
            </a:r>
            <a:r>
              <a:rPr lang="en-US" dirty="0" smtClean="0">
                <a:solidFill>
                  <a:srgbClr val="FF0000"/>
                </a:solidFill>
              </a:rPr>
              <a:t>10</a:t>
            </a:r>
            <a:r>
              <a:rPr lang="en-US" baseline="30000" dirty="0" smtClean="0">
                <a:solidFill>
                  <a:srgbClr val="FF0000"/>
                </a:solidFill>
              </a:rPr>
              <a:t>−2</a:t>
            </a:r>
            <a:r>
              <a:rPr lang="en-US" dirty="0" smtClean="0">
                <a:solidFill>
                  <a:srgbClr val="FF0000"/>
                </a:solidFill>
              </a:rPr>
              <a:t> 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</a:t>
            </a:r>
            <a:r>
              <a:rPr lang="en-US" baseline="-25000" dirty="0" smtClean="0"/>
              <a:t>DG</a:t>
            </a:r>
            <a:r>
              <a:rPr lang="en-US" dirty="0" smtClean="0"/>
              <a:t> =</a:t>
            </a:r>
            <a:r>
              <a:rPr lang="en-US" dirty="0" err="1" smtClean="0"/>
              <a:t>T</a:t>
            </a:r>
            <a:r>
              <a:rPr lang="en-US" baseline="-25000" dirty="0" err="1" smtClean="0"/>
              <a:t>g</a:t>
            </a:r>
            <a:r>
              <a:rPr lang="en-US" dirty="0" smtClean="0"/>
              <a:t> /(2</a:t>
            </a:r>
            <a:r>
              <a:rPr lang="el-GR" dirty="0" smtClean="0"/>
              <a:t>Ω</a:t>
            </a:r>
            <a:r>
              <a:rPr lang="en-US" dirty="0" smtClean="0"/>
              <a:t>G</a:t>
            </a:r>
            <a:r>
              <a:rPr lang="en-US" baseline="-25000" dirty="0" smtClean="0"/>
              <a:t>0</a:t>
            </a:r>
            <a:r>
              <a:rPr lang="en-US" dirty="0" smtClean="0"/>
              <a:t> )</a:t>
            </a:r>
            <a:r>
              <a:rPr lang="en-US" baseline="30000" dirty="0" smtClean="0"/>
              <a:t>1/2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FF0000"/>
                </a:solidFill>
              </a:rPr>
              <a:t>2/3 year</a:t>
            </a:r>
            <a:r>
              <a:rPr lang="en-US" dirty="0" smtClean="0"/>
              <a:t>,        T</a:t>
            </a:r>
            <a:r>
              <a:rPr lang="en-US" baseline="-25000" dirty="0" smtClean="0"/>
              <a:t>A</a:t>
            </a:r>
            <a:r>
              <a:rPr lang="en-US" dirty="0" smtClean="0"/>
              <a:t> /T</a:t>
            </a:r>
            <a:r>
              <a:rPr lang="en-US" baseline="-25000" dirty="0" smtClean="0"/>
              <a:t>DG</a:t>
            </a:r>
            <a:r>
              <a:rPr lang="en-US" dirty="0" smtClean="0"/>
              <a:t>= 16</a:t>
            </a:r>
          </a:p>
          <a:p>
            <a:r>
              <a:rPr lang="en-US" dirty="0" err="1" smtClean="0"/>
              <a:t>T</a:t>
            </a:r>
            <a:r>
              <a:rPr lang="en-US" baseline="-25000" dirty="0" err="1" smtClean="0"/>
              <a:t>g</a:t>
            </a:r>
            <a:r>
              <a:rPr lang="en-US" dirty="0" smtClean="0"/>
              <a:t> = (2</a:t>
            </a:r>
            <a:r>
              <a:rPr lang="el-GR" dirty="0" smtClean="0"/>
              <a:t>π</a:t>
            </a:r>
            <a:r>
              <a:rPr lang="en-US" dirty="0" smtClean="0"/>
              <a:t>D</a:t>
            </a:r>
            <a:r>
              <a:rPr lang="en-US" baseline="-25000" dirty="0" smtClean="0"/>
              <a:t>S</a:t>
            </a:r>
            <a:r>
              <a:rPr lang="en-US" dirty="0" smtClean="0"/>
              <a:t>/g)</a:t>
            </a:r>
            <a:r>
              <a:rPr lang="en-US" baseline="30000" dirty="0" smtClean="0"/>
              <a:t>1/2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FF0000"/>
                </a:solidFill>
              </a:rPr>
              <a:t>2 hours</a:t>
            </a:r>
            <a:r>
              <a:rPr lang="en-US" dirty="0" smtClean="0"/>
              <a:t>,</a:t>
            </a:r>
          </a:p>
          <a:p>
            <a:r>
              <a:rPr lang="el-GR" dirty="0" smtClean="0"/>
              <a:t>Ω</a:t>
            </a:r>
            <a:r>
              <a:rPr lang="en-US" dirty="0" smtClean="0"/>
              <a:t> = 2</a:t>
            </a:r>
            <a:r>
              <a:rPr lang="el-GR" dirty="0" smtClean="0"/>
              <a:t>π/</a:t>
            </a:r>
            <a:r>
              <a:rPr lang="en-US" dirty="0" smtClean="0"/>
              <a:t>T</a:t>
            </a:r>
            <a:r>
              <a:rPr lang="en-US" baseline="-25000" dirty="0" smtClean="0"/>
              <a:t>R</a:t>
            </a:r>
            <a:r>
              <a:rPr lang="en-US" dirty="0" smtClean="0"/>
              <a:t> ,     T</a:t>
            </a:r>
            <a:r>
              <a:rPr lang="en-US" baseline="-25000" dirty="0" smtClean="0"/>
              <a:t>R</a:t>
            </a:r>
            <a:r>
              <a:rPr lang="en-US" dirty="0" smtClean="0"/>
              <a:t> is the sun rotation period, about one month.</a:t>
            </a:r>
            <a:endParaRPr lang="en-US" baseline="-25000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1601</TotalTime>
  <Words>866</Words>
  <Application>Microsoft Office PowerPoint</Application>
  <PresentationFormat>Экран (4:3)</PresentationFormat>
  <Paragraphs>93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Relaxation and nonlinear oscillations of a magnetic dynamo:  beats in solar activity</vt:lpstr>
      <vt:lpstr>History of the issue</vt:lpstr>
      <vt:lpstr>Magnetic dynamo and solar activity</vt:lpstr>
      <vt:lpstr>Dynamo problem now</vt:lpstr>
      <vt:lpstr>Слайд 5</vt:lpstr>
      <vt:lpstr>Representation of a magnetic dynamo by  a Lienard relaxation generator</vt:lpstr>
      <vt:lpstr>Слайд 7</vt:lpstr>
      <vt:lpstr>Magnetic fields</vt:lpstr>
      <vt:lpstr>Oscillations</vt:lpstr>
      <vt:lpstr>Oscillations in the solar cycle with a period of about 2/3 years in the Wolf numbers</vt:lpstr>
      <vt:lpstr>Oscillations in the solar cycle with a period of about 2/3 years in the magnetic field</vt:lpstr>
      <vt:lpstr>Nonlinearity parameter</vt:lpstr>
      <vt:lpstr>Three regimes of convection and oscillations</vt:lpstr>
      <vt:lpstr>Аналогии: скрипка</vt:lpstr>
      <vt:lpstr>Слайд 15</vt:lpstr>
      <vt:lpstr>Berlage pulse Examples of relaxation oscillations </vt:lpstr>
      <vt:lpstr>Examples of oscillation systems  (three modes of oscillations)</vt:lpstr>
      <vt:lpstr>Conclusion</vt:lpstr>
      <vt:lpstr>New problems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Relaxation and nonlinear oscillations of a magnetic dynamo:  beats in solar activity</dc:title>
  <dc:creator>bshev</dc:creator>
  <cp:lastModifiedBy>bshev</cp:lastModifiedBy>
  <cp:revision>53</cp:revision>
  <dcterms:created xsi:type="dcterms:W3CDTF">2021-09-20T10:56:07Z</dcterms:created>
  <dcterms:modified xsi:type="dcterms:W3CDTF">2021-09-27T19:17:28Z</dcterms:modified>
</cp:coreProperties>
</file>