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65" r:id="rId2"/>
    <p:sldId id="266" r:id="rId3"/>
    <p:sldId id="257" r:id="rId4"/>
    <p:sldId id="262" r:id="rId5"/>
    <p:sldId id="269" r:id="rId6"/>
    <p:sldId id="272" r:id="rId7"/>
    <p:sldId id="271" r:id="rId8"/>
    <p:sldId id="258" r:id="rId9"/>
    <p:sldId id="274" r:id="rId10"/>
    <p:sldId id="276" r:id="rId11"/>
    <p:sldId id="278" r:id="rId12"/>
    <p:sldId id="277" r:id="rId13"/>
    <p:sldId id="279" r:id="rId14"/>
    <p:sldId id="264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6" autoAdjust="0"/>
    <p:restoredTop sz="94660"/>
  </p:normalViewPr>
  <p:slideViewPr>
    <p:cSldViewPr snapToGrid="0">
      <p:cViewPr varScale="1">
        <p:scale>
          <a:sx n="75" d="100"/>
          <a:sy n="75" d="100"/>
        </p:scale>
        <p:origin x="326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3B5AD-2345-47F3-B226-24893C90B8BE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34E3A-A333-4B90-B872-868043756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25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04B8A6-387F-464C-AE66-68109F249E52}" type="slidenum">
              <a:rPr lang="ru-RU" sz="1200" smtClean="0">
                <a:solidFill>
                  <a:prstClr val="black"/>
                </a:solidFill>
              </a:rPr>
              <a:pPr/>
              <a:t>2</a:t>
            </a:fld>
            <a:endParaRPr lang="ru-RU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82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610290-5D60-4589-92BE-DD3DD8C4BB8C}" type="slidenum">
              <a:rPr lang="ru-RU">
                <a:latin typeface="Calibri" panose="020F0502020204030204" pitchFamily="34" charset="0"/>
              </a:rPr>
              <a:pPr/>
              <a:t>4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744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610290-5D60-4589-92BE-DD3DD8C4BB8C}" type="slidenum">
              <a:rPr lang="ru-RU">
                <a:latin typeface="Calibri" panose="020F0502020204030204" pitchFamily="34" charset="0"/>
              </a:rPr>
              <a:pPr/>
              <a:t>5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88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34E3A-A333-4B90-B872-86804375610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808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34E3A-A333-4B90-B872-86804375610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704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1200"/>
              </a:spcAft>
              <a:buClr>
                <a:srgbClr val="0000FF"/>
              </a:buClr>
              <a:buSzPct val="150000"/>
              <a:buFont typeface="Arial" panose="020B0604020202020204" pitchFamily="34" charset="0"/>
              <a:buChar char="•"/>
            </a:pPr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C2C5C8-31CB-48F9-97AC-154D6D6708D0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76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126-A9F6-4E63-A2E6-957595FCC892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B9C1-50B1-4FB0-87C4-645CB331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311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126-A9F6-4E63-A2E6-957595FCC892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B9C1-50B1-4FB0-87C4-645CB331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510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126-A9F6-4E63-A2E6-957595FCC892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B9C1-50B1-4FB0-87C4-645CB331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31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126-A9F6-4E63-A2E6-957595FCC892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B9C1-50B1-4FB0-87C4-645CB331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223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126-A9F6-4E63-A2E6-957595FCC892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B9C1-50B1-4FB0-87C4-645CB331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118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126-A9F6-4E63-A2E6-957595FCC892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B9C1-50B1-4FB0-87C4-645CB331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25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126-A9F6-4E63-A2E6-957595FCC892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B9C1-50B1-4FB0-87C4-645CB331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68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126-A9F6-4E63-A2E6-957595FCC892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B9C1-50B1-4FB0-87C4-645CB331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371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126-A9F6-4E63-A2E6-957595FCC892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B9C1-50B1-4FB0-87C4-645CB331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429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126-A9F6-4E63-A2E6-957595FCC892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B9C1-50B1-4FB0-87C4-645CB331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445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126-A9F6-4E63-A2E6-957595FCC892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B9C1-50B1-4FB0-87C4-645CB331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620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A4126-A9F6-4E63-A2E6-957595FCC892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6B9C1-50B1-4FB0-87C4-645CB331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28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usanin.news/upload/iblock/63d/63d4aaf57394008a2ce4534ef992b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3"/>
            <a:ext cx="12192000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330300" y="6150077"/>
            <a:ext cx="7548160" cy="5232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XII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Междунар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конф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«Солнечно-земные связи и физика предвестников землетрясений» Паратунка, 27.09-1.10.2021 г.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620462" y="99060"/>
            <a:ext cx="9047538" cy="8763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71755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2625114" y="184704"/>
            <a:ext cx="6890645" cy="78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6457950" algn="l"/>
              </a:tabLst>
              <a:defRPr/>
            </a:pPr>
            <a:r>
              <a:rPr lang="ru-RU" sz="1600" spc="-5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Камчатский филиал ФНЦ «Единая геофизическая служба РАН»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6457950" algn="l"/>
              </a:tabLst>
              <a:defRPr/>
            </a:pPr>
            <a:r>
              <a:rPr lang="ru-RU" sz="1600" spc="-3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Институт мониторинга климатических и экологических систем СО РАН</a:t>
            </a:r>
            <a:endParaRPr lang="ru-RU" sz="1600" spc="-5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047" y="106058"/>
            <a:ext cx="980491" cy="8763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717230" y="3103904"/>
            <a:ext cx="8774300" cy="1465241"/>
            <a:chOff x="193230" y="3103901"/>
            <a:chExt cx="8774300" cy="1465241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193230" y="3103901"/>
              <a:ext cx="8774300" cy="146524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6350">
              <a:noFill/>
              <a:miter lim="800000"/>
              <a:headEnd/>
              <a:tailEnd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ru-RU" sz="1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rPr>
                <a:t>Электрические структуры эруптивных облаков на примере эксплозий вулкана Эбеко и внутримассовых кучево-дождевых облаков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ru-RU" b="1" dirty="0" err="1">
                  <a:ea typeface="Segoe UI" panose="020B0502040204020203" pitchFamily="34" charset="0"/>
                  <a:cs typeface="Arial" panose="020B0604020202020204" pitchFamily="34" charset="0"/>
                </a:rPr>
                <a:t>Акбашев</a:t>
              </a:r>
              <a:r>
                <a:rPr lang="ru-RU" b="1" dirty="0">
                  <a:ea typeface="Segoe UI" panose="020B0502040204020203" pitchFamily="34" charset="0"/>
                  <a:cs typeface="Arial" panose="020B0604020202020204" pitchFamily="34" charset="0"/>
                </a:rPr>
                <a:t> Р.Р., Пустовалов К.Н., Нагорский П.М., </a:t>
              </a:r>
              <a:r>
                <a:rPr lang="ru-RU" b="1" dirty="0" err="1">
                  <a:ea typeface="Segoe UI" panose="020B0502040204020203" pitchFamily="34" charset="0"/>
                  <a:cs typeface="Arial" panose="020B0604020202020204" pitchFamily="34" charset="0"/>
                </a:rPr>
                <a:t>Фирстов</a:t>
              </a:r>
              <a:r>
                <a:rPr lang="ru-RU" sz="1400" b="1" dirty="0">
                  <a:ea typeface="Segoe UI" panose="020B0502040204020203" pitchFamily="34" charset="0"/>
                  <a:cs typeface="Arial" panose="020B0604020202020204" pitchFamily="34" charset="0"/>
                </a:rPr>
                <a:t> П.П. 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6298546" y="4069977"/>
              <a:ext cx="1359555" cy="2353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74" name="Picture 2" descr="https://www.emsd.ru/images/emsd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25" y="106058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26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72053" y="1224241"/>
            <a:ext cx="4264310" cy="5145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Формы отклика </a:t>
            </a:r>
            <a:r>
              <a:rPr lang="en-US" sz="1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PG</a:t>
            </a: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зарегистрированные при прохождении эруптивных облаков от эксплозий вулкана Эбеко по данным КФ ФИЦ ЕГС РАН за 2.05.2020 г. (</a:t>
            </a:r>
            <a:r>
              <a:rPr lang="ru-RU" sz="1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</a:t>
            </a: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и при прохождении внутримассовых кучево-дождевых облаков (г. Томск) по данным ГО ИМКЭС СО РАН за 1.09.2020 г. (</a:t>
            </a:r>
            <a:r>
              <a:rPr lang="ru-RU" sz="1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</a:t>
            </a: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а также схема предполагаемой электрической структуры эруптивного/кучево-дождевого облака (в), с которой могут быть связаны данные формы отклика.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927363" y="527496"/>
            <a:ext cx="833518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927363" y="-844"/>
            <a:ext cx="833518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Формы вариаций </a:t>
            </a:r>
            <a:r>
              <a:rPr lang="en-US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при прохождении эруптивных облаков от </a:t>
            </a:r>
            <a:r>
              <a:rPr lang="ru-RU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эксплозий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вулкана </a:t>
            </a:r>
            <a:r>
              <a:rPr lang="ru-RU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Эбеко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кучево-дождевых облаков</a:t>
            </a: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0" y="719591"/>
            <a:ext cx="12192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4872762" y="1761459"/>
            <a:ext cx="2645765" cy="3809642"/>
            <a:chOff x="5393531" y="1138877"/>
            <a:chExt cx="2645765" cy="3809642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5393531" y="1138877"/>
              <a:ext cx="2645765" cy="3809642"/>
              <a:chOff x="5393531" y="1138877"/>
              <a:chExt cx="2645765" cy="3809642"/>
            </a:xfrm>
          </p:grpSpPr>
          <p:sp>
            <p:nvSpPr>
              <p:cNvPr id="29" name="Прямоугольник 28"/>
              <p:cNvSpPr/>
              <p:nvPr/>
            </p:nvSpPr>
            <p:spPr>
              <a:xfrm>
                <a:off x="5397701" y="1138877"/>
                <a:ext cx="2641595" cy="380963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0" name="Прямая соединительная линия 29"/>
              <p:cNvCxnSpPr>
                <a:stCxn id="32" idx="4"/>
                <a:endCxn id="31" idx="0"/>
              </p:cNvCxnSpPr>
              <p:nvPr/>
            </p:nvCxnSpPr>
            <p:spPr>
              <a:xfrm flipH="1" flipV="1">
                <a:off x="6722023" y="1235382"/>
                <a:ext cx="2392" cy="15065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Овал 30"/>
              <p:cNvSpPr/>
              <p:nvPr/>
            </p:nvSpPr>
            <p:spPr>
              <a:xfrm>
                <a:off x="6362023" y="1235382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>
                      <a:tint val="66000"/>
                      <a:satMod val="160000"/>
                    </a:srgbClr>
                  </a:gs>
                  <a:gs pos="50000">
                    <a:srgbClr val="0000FF">
                      <a:tint val="44500"/>
                      <a:satMod val="160000"/>
                    </a:srgbClr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6508415" y="2309958"/>
                <a:ext cx="432000" cy="43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cxnSp>
            <p:nvCxnSpPr>
              <p:cNvPr id="33" name="Прямая со стрелкой 32"/>
              <p:cNvCxnSpPr/>
              <p:nvPr/>
            </p:nvCxnSpPr>
            <p:spPr>
              <a:xfrm>
                <a:off x="7165500" y="2128171"/>
                <a:ext cx="72881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>
                <a:stCxn id="29" idx="0"/>
                <a:endCxn id="29" idx="2"/>
              </p:cNvCxnSpPr>
              <p:nvPr/>
            </p:nvCxnSpPr>
            <p:spPr>
              <a:xfrm>
                <a:off x="6718499" y="1138881"/>
                <a:ext cx="0" cy="380963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5806483" y="1938977"/>
                <a:ext cx="859711" cy="400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α</a:t>
                </a:r>
                <a:r>
                  <a:rPr lang="ru-RU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≈ 0</a:t>
                </a: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5393531" y="4563035"/>
                <a:ext cx="2645765" cy="385480"/>
              </a:xfrm>
              <a:prstGeom prst="rect">
                <a:avLst/>
              </a:prstGeom>
              <a:pattFill prst="ltUpDiag">
                <a:fgClr>
                  <a:schemeClr val="accent2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5451414" y="1181138"/>
              <a:ext cx="377078" cy="338554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2A35F0-E136-4C6E-876C-4E7EFF8192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27" y="899136"/>
            <a:ext cx="3876414" cy="30342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FC544B-D838-4DCB-8D9A-649790A82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13" y="3830320"/>
            <a:ext cx="3773960" cy="295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25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10832" y="861094"/>
            <a:ext cx="4129881" cy="5145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Формы отклика </a:t>
            </a:r>
            <a:r>
              <a:rPr lang="en-US" sz="1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PG</a:t>
            </a: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зарегистрированные при прохождении эруптивных облаков от эксплозий вулкана Эбеко по данным КФ ФИЦ ЕГС РАН за 15.04.2020 г. (</a:t>
            </a:r>
            <a:r>
              <a:rPr lang="ru-RU" sz="1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</a:t>
            </a: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и при прохождении внутримассовых кучево-дождевых облаков (г. Томск) по данным ГО ИМКЭС СО РАН за 29.05.2020 г. (</a:t>
            </a:r>
            <a:r>
              <a:rPr lang="ru-RU" sz="1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</a:t>
            </a: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а также схема предполагаемой электрической структуры эруптивного/кучево-дождевого облака (в), с которой могут быть связаны данные формы отклика.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927363" y="527496"/>
            <a:ext cx="833518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927363" y="-844"/>
            <a:ext cx="833518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Формы вариаций </a:t>
            </a:r>
            <a:r>
              <a:rPr lang="en-US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при прохождении эруптивных облаков от </a:t>
            </a:r>
            <a:r>
              <a:rPr lang="ru-RU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эксплозий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вулкана </a:t>
            </a:r>
            <a:r>
              <a:rPr lang="ru-RU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Эбеко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кучево-дождевых облаков</a:t>
            </a: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 flipV="1">
            <a:off x="0" y="646517"/>
            <a:ext cx="12141843" cy="6052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Группа 28"/>
          <p:cNvGrpSpPr/>
          <p:nvPr/>
        </p:nvGrpSpPr>
        <p:grpSpPr>
          <a:xfrm flipH="1">
            <a:off x="5026840" y="1354403"/>
            <a:ext cx="2645765" cy="3809642"/>
            <a:chOff x="5393531" y="1138877"/>
            <a:chExt cx="2645765" cy="3809642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97701" y="1138877"/>
              <a:ext cx="2641595" cy="38096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1" name="Прямая соединительная линия 30"/>
            <p:cNvCxnSpPr>
              <a:stCxn id="33" idx="7"/>
              <a:endCxn id="32" idx="3"/>
            </p:cNvCxnSpPr>
            <p:nvPr/>
          </p:nvCxnSpPr>
          <p:spPr>
            <a:xfrm flipH="1">
              <a:off x="5856417" y="1344267"/>
              <a:ext cx="1932452" cy="158129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Овал 31"/>
            <p:cNvSpPr/>
            <p:nvPr/>
          </p:nvSpPr>
          <p:spPr>
            <a:xfrm>
              <a:off x="5750975" y="2311000"/>
              <a:ext cx="720000" cy="720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tint val="66000"/>
                    <a:satMod val="160000"/>
                  </a:srgbClr>
                </a:gs>
                <a:gs pos="50000">
                  <a:srgbClr val="0000FF">
                    <a:tint val="44500"/>
                    <a:satMod val="160000"/>
                  </a:srgbClr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33" name="Овал 32"/>
            <p:cNvSpPr/>
            <p:nvPr/>
          </p:nvSpPr>
          <p:spPr>
            <a:xfrm>
              <a:off x="7174311" y="1238825"/>
              <a:ext cx="720000" cy="72000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34" name="Прямая со стрелкой 33"/>
            <p:cNvCxnSpPr/>
            <p:nvPr/>
          </p:nvCxnSpPr>
          <p:spPr>
            <a:xfrm flipH="1">
              <a:off x="5673582" y="1739182"/>
              <a:ext cx="72881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>
              <a:stCxn id="30" idx="0"/>
              <a:endCxn id="30" idx="2"/>
            </p:cNvCxnSpPr>
            <p:nvPr/>
          </p:nvCxnSpPr>
          <p:spPr>
            <a:xfrm>
              <a:off x="6718499" y="1138881"/>
              <a:ext cx="0" cy="380963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517941" y="1475894"/>
              <a:ext cx="859711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&lt;0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Дуга 36"/>
            <p:cNvSpPr/>
            <p:nvPr/>
          </p:nvSpPr>
          <p:spPr>
            <a:xfrm rot="20869763">
              <a:off x="6542936" y="1821181"/>
              <a:ext cx="450101" cy="418615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8" name="Прямая соединительная линия 37"/>
            <p:cNvCxnSpPr>
              <a:stCxn id="39" idx="4"/>
              <a:endCxn id="32" idx="4"/>
            </p:cNvCxnSpPr>
            <p:nvPr/>
          </p:nvCxnSpPr>
          <p:spPr>
            <a:xfrm flipH="1" flipV="1">
              <a:off x="6110975" y="3031000"/>
              <a:ext cx="11852" cy="6248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Овал 38"/>
            <p:cNvSpPr/>
            <p:nvPr/>
          </p:nvSpPr>
          <p:spPr>
            <a:xfrm>
              <a:off x="5907662" y="3225474"/>
              <a:ext cx="430330" cy="43033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5393531" y="4563035"/>
              <a:ext cx="2645765" cy="385480"/>
            </a:xfrm>
            <a:prstGeom prst="rect">
              <a:avLst/>
            </a:prstGeom>
            <a:pattFill prst="ltUpDiag">
              <a:fgClr>
                <a:schemeClr val="accent2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037938" y="3786173"/>
            <a:ext cx="6916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для «б»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D0D773-BD44-4EC4-91C3-533EB4CF8A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6" y="826062"/>
            <a:ext cx="3761033" cy="29439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646BD1-D8A6-494E-B3B2-BD2677394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86" y="3769972"/>
            <a:ext cx="3761032" cy="294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19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77517" y="1055836"/>
            <a:ext cx="3970112" cy="5537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Формы отклика </a:t>
            </a:r>
            <a:r>
              <a:rPr lang="en-US" sz="1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PG</a:t>
            </a: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зарегистрированные при прохождении эруптивных облаков от эксплозий вулкана Эбеко по данным КФ ФИЦ ЕГС РАН за 12.05.2020 г. (</a:t>
            </a:r>
            <a:r>
              <a:rPr lang="ru-RU" sz="1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</a:t>
            </a: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и при прохождении внутримассовых кучево-дождевых облаков (г. Томск) по данным ГО ИМКЭС СО РАН за 26.07.2020 г. (</a:t>
            </a:r>
            <a:r>
              <a:rPr lang="ru-RU" sz="1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</a:t>
            </a: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а также схема предполагаемой электрической структуры эруптивного/кучево-дождевого облака (в), с которой могут быть связаны данные формы отклика.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927363" y="527496"/>
            <a:ext cx="833518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927363" y="-844"/>
            <a:ext cx="833518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Формы вариаций </a:t>
            </a:r>
            <a:r>
              <a:rPr lang="en-US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при прохождении эруптивных облаков от </a:t>
            </a:r>
            <a:r>
              <a:rPr lang="ru-RU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эксплозий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вулкана </a:t>
            </a:r>
            <a:r>
              <a:rPr lang="ru-RU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Эбеко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кучево-дождевых облаков</a:t>
            </a: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0" y="719591"/>
            <a:ext cx="12192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5379092" y="1516295"/>
            <a:ext cx="2645765" cy="3809642"/>
            <a:chOff x="5393531" y="1138877"/>
            <a:chExt cx="2645765" cy="3809642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5393531" y="1138877"/>
              <a:ext cx="2645765" cy="3809642"/>
              <a:chOff x="5393531" y="1138877"/>
              <a:chExt cx="2645765" cy="3809642"/>
            </a:xfrm>
          </p:grpSpPr>
          <p:sp>
            <p:nvSpPr>
              <p:cNvPr id="26" name="Прямоугольник 25"/>
              <p:cNvSpPr/>
              <p:nvPr/>
            </p:nvSpPr>
            <p:spPr>
              <a:xfrm>
                <a:off x="5397701" y="1138877"/>
                <a:ext cx="2641595" cy="380963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9" name="Прямая соединительная линия 28"/>
              <p:cNvCxnSpPr>
                <a:stCxn id="31" idx="4"/>
                <a:endCxn id="30" idx="0"/>
              </p:cNvCxnSpPr>
              <p:nvPr/>
            </p:nvCxnSpPr>
            <p:spPr>
              <a:xfrm flipH="1" flipV="1">
                <a:off x="6722023" y="1235382"/>
                <a:ext cx="3402" cy="17945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Овал 29"/>
              <p:cNvSpPr/>
              <p:nvPr/>
            </p:nvSpPr>
            <p:spPr>
              <a:xfrm>
                <a:off x="6362023" y="1235382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6365425" y="2309958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>
                      <a:tint val="66000"/>
                      <a:satMod val="160000"/>
                    </a:srgbClr>
                  </a:gs>
                  <a:gs pos="50000">
                    <a:srgbClr val="0000FF">
                      <a:tint val="44500"/>
                      <a:satMod val="160000"/>
                    </a:srgbClr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cxnSp>
            <p:nvCxnSpPr>
              <p:cNvPr id="32" name="Прямая со стрелкой 31"/>
              <p:cNvCxnSpPr/>
              <p:nvPr/>
            </p:nvCxnSpPr>
            <p:spPr>
              <a:xfrm>
                <a:off x="7165500" y="2128171"/>
                <a:ext cx="72881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>
                <a:stCxn id="26" idx="0"/>
                <a:endCxn id="26" idx="2"/>
              </p:cNvCxnSpPr>
              <p:nvPr/>
            </p:nvCxnSpPr>
            <p:spPr>
              <a:xfrm>
                <a:off x="6718499" y="1138881"/>
                <a:ext cx="0" cy="380963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Прямоугольник 33"/>
              <p:cNvSpPr/>
              <p:nvPr/>
            </p:nvSpPr>
            <p:spPr>
              <a:xfrm>
                <a:off x="5393531" y="4563035"/>
                <a:ext cx="2645765" cy="385480"/>
              </a:xfrm>
              <a:prstGeom prst="rect">
                <a:avLst/>
              </a:prstGeom>
              <a:pattFill prst="ltUpDiag">
                <a:fgClr>
                  <a:schemeClr val="accent2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5451414" y="1181138"/>
              <a:ext cx="377078" cy="338554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806483" y="1938977"/>
              <a:ext cx="859711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ru-R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≈ 0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EEE967-741C-4DE6-98E6-BE36E7CC2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5" y="1020994"/>
            <a:ext cx="3807306" cy="29801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783E6A-BC3F-4991-A6AB-855BEC319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94" y="3907673"/>
            <a:ext cx="3877843" cy="303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61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63842" y="1458574"/>
            <a:ext cx="3936451" cy="5145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Формы отклика </a:t>
            </a:r>
            <a:r>
              <a:rPr lang="en-US" sz="1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PG</a:t>
            </a: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зарегистрированные при прохождении эруптивного облака от эксплозий вулкана Эбеко</a:t>
            </a: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ближней зоне от кратера по данным КФ ФИЦ ЕГС РАН за 30.07.2021</a:t>
            </a: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особенностью данного отклика является, то что частицы пеплов нижней области вулканического облака взаимодействует с поверхностью склона вулкана в результате формируется область с положительным зарядом.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927363" y="527496"/>
            <a:ext cx="833518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927363" y="-844"/>
            <a:ext cx="833518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Формы вариаций </a:t>
            </a:r>
            <a:r>
              <a:rPr lang="en-US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при прохождении эруптивных облаков от </a:t>
            </a:r>
            <a:r>
              <a:rPr lang="ru-RU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эксплозий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вулкана </a:t>
            </a:r>
            <a:r>
              <a:rPr lang="ru-RU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Эбеко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кучево-дождевых облаков</a:t>
            </a: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 flipV="1">
            <a:off x="0" y="646517"/>
            <a:ext cx="12141843" cy="6052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C83653DE-AEC4-4F72-90D2-192873D0DF02}"/>
              </a:ext>
            </a:extLst>
          </p:cNvPr>
          <p:cNvGrpSpPr/>
          <p:nvPr/>
        </p:nvGrpSpPr>
        <p:grpSpPr>
          <a:xfrm>
            <a:off x="5110978" y="1524179"/>
            <a:ext cx="2645765" cy="4123465"/>
            <a:chOff x="5393531" y="1138877"/>
            <a:chExt cx="2645765" cy="4123465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58A13E36-2DA7-4C36-9C16-FD00AB161BE1}"/>
                </a:ext>
              </a:extLst>
            </p:cNvPr>
            <p:cNvGrpSpPr/>
            <p:nvPr/>
          </p:nvGrpSpPr>
          <p:grpSpPr>
            <a:xfrm>
              <a:off x="5393531" y="1138877"/>
              <a:ext cx="2645765" cy="4123465"/>
              <a:chOff x="5393531" y="1138877"/>
              <a:chExt cx="2645765" cy="4123465"/>
            </a:xfrm>
          </p:grpSpPr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id="{6996AFFD-7F3F-4BA3-BD4C-A60CACE0074D}"/>
                  </a:ext>
                </a:extLst>
              </p:cNvPr>
              <p:cNvSpPr/>
              <p:nvPr/>
            </p:nvSpPr>
            <p:spPr>
              <a:xfrm>
                <a:off x="5397701" y="1138877"/>
                <a:ext cx="2641595" cy="380963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79B526EA-4DD6-4B54-949E-661ADBC24FC0}"/>
                  </a:ext>
                </a:extLst>
              </p:cNvPr>
              <p:cNvCxnSpPr>
                <a:cxnSpLocks/>
                <a:stCxn id="49" idx="4"/>
                <a:endCxn id="48" idx="0"/>
              </p:cNvCxnSpPr>
              <p:nvPr/>
            </p:nvCxnSpPr>
            <p:spPr>
              <a:xfrm flipH="1" flipV="1">
                <a:off x="6723637" y="1235381"/>
                <a:ext cx="9998" cy="323456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id="{37A1EFFE-0B4E-4855-9166-23D7DB3E1852}"/>
                  </a:ext>
                </a:extLst>
              </p:cNvPr>
              <p:cNvSpPr/>
              <p:nvPr/>
            </p:nvSpPr>
            <p:spPr>
              <a:xfrm>
                <a:off x="6237274" y="1235381"/>
                <a:ext cx="972726" cy="892781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00B0F0"/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49" name="Овал 48">
                <a:extLst>
                  <a:ext uri="{FF2B5EF4-FFF2-40B4-BE49-F238E27FC236}">
                    <a16:creationId xmlns:a16="http://schemas.microsoft.com/office/drawing/2014/main" id="{2147FB2D-CCA7-4BF7-8C68-CCAF51CC2EFB}"/>
                  </a:ext>
                </a:extLst>
              </p:cNvPr>
              <p:cNvSpPr/>
              <p:nvPr/>
            </p:nvSpPr>
            <p:spPr>
              <a:xfrm>
                <a:off x="6467417" y="4028466"/>
                <a:ext cx="532436" cy="441484"/>
              </a:xfrm>
              <a:prstGeom prst="ellipse">
                <a:avLst/>
              </a:prstGeom>
              <a:gradFill flip="none" rotWithShape="1">
                <a:gsLst>
                  <a:gs pos="48000">
                    <a:srgbClr val="FF0000"/>
                  </a:gs>
                  <a:gs pos="94000">
                    <a:srgbClr val="0000FF">
                      <a:tint val="44500"/>
                      <a:satMod val="160000"/>
                    </a:srgbClr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cxnSp>
            <p:nvCxnSpPr>
              <p:cNvPr id="50" name="Прямая со стрелкой 49">
                <a:extLst>
                  <a:ext uri="{FF2B5EF4-FFF2-40B4-BE49-F238E27FC236}">
                    <a16:creationId xmlns:a16="http://schemas.microsoft.com/office/drawing/2014/main" id="{69334A9C-48DA-4A35-A583-A87879E5663D}"/>
                  </a:ext>
                </a:extLst>
              </p:cNvPr>
              <p:cNvCxnSpPr/>
              <p:nvPr/>
            </p:nvCxnSpPr>
            <p:spPr>
              <a:xfrm>
                <a:off x="7165500" y="2128171"/>
                <a:ext cx="72881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>
                <a:extLst>
                  <a:ext uri="{FF2B5EF4-FFF2-40B4-BE49-F238E27FC236}">
                    <a16:creationId xmlns:a16="http://schemas.microsoft.com/office/drawing/2014/main" id="{EF82BC96-3C19-4ABE-81BB-B5AF9CD339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3635" y="1452704"/>
                <a:ext cx="0" cy="380963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CB3380C6-9E5E-4946-83AD-4113A1032DBF}"/>
                  </a:ext>
                </a:extLst>
              </p:cNvPr>
              <p:cNvSpPr/>
              <p:nvPr/>
            </p:nvSpPr>
            <p:spPr>
              <a:xfrm>
                <a:off x="5393531" y="4563035"/>
                <a:ext cx="2645765" cy="385480"/>
              </a:xfrm>
              <a:prstGeom prst="rect">
                <a:avLst/>
              </a:prstGeom>
              <a:pattFill prst="ltUpDiag">
                <a:fgClr>
                  <a:schemeClr val="accent2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17F04D1-C15E-4241-8BCF-537C51A00195}"/>
                </a:ext>
              </a:extLst>
            </p:cNvPr>
            <p:cNvSpPr txBox="1"/>
            <p:nvPr/>
          </p:nvSpPr>
          <p:spPr>
            <a:xfrm>
              <a:off x="5858511" y="2740090"/>
              <a:ext cx="859711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ru-R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≈ 0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EA7C66-65A2-4F4E-A6EB-E492F0A33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" y="2027031"/>
            <a:ext cx="4821891" cy="311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49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04072"/>
            <a:ext cx="12192000" cy="4036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lnSpc>
                <a:spcPct val="150000"/>
              </a:lnSpc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Проведено сравнение форм отклика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(медленных вариаций), при прохождении вулканических облаков от эксплозий вулкана Эбеко и внутримассовых кучево-дождевых (грозовых) облаков, представляющих собой изолированные одиночные конвективные ячейки.</a:t>
            </a:r>
          </a:p>
          <a:p>
            <a:pPr indent="361950" algn="just">
              <a:lnSpc>
                <a:spcPct val="150000"/>
              </a:lnSpc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Сравнительный анализ форм отклика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PG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показал, что при прохождении вулканических облаков и внутримассовых кучево-дождевых (грозовых) облаков отмечаются подобные формы медленных вариаций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абсолютные значения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примерно сопоставимы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361950" algn="just">
              <a:lnSpc>
                <a:spcPct val="150000"/>
              </a:lnSpc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Исходя из вышесказанного можно сделать вывод о принципиальном сходстве электрической структуры эруптивных и внутримассовых кучево-дождевых облаков.</a:t>
            </a:r>
          </a:p>
        </p:txBody>
      </p:sp>
      <p:cxnSp>
        <p:nvCxnSpPr>
          <p:cNvPr id="4" name="Прямая соединительная линия 3"/>
          <p:cNvCxnSpPr>
            <a:cxnSpLocks/>
          </p:cNvCxnSpPr>
          <p:nvPr/>
        </p:nvCxnSpPr>
        <p:spPr>
          <a:xfrm>
            <a:off x="0" y="568974"/>
            <a:ext cx="12192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4870468" y="26029"/>
            <a:ext cx="244897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3710388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susanin.news/upload/iblock/63d/63d4aaf57394008a2ce4534ef992b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8" y="-8272"/>
            <a:ext cx="9155028" cy="686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Прямоугольник 4"/>
          <p:cNvSpPr>
            <a:spLocks noChangeArrowheads="1"/>
          </p:cNvSpPr>
          <p:nvPr/>
        </p:nvSpPr>
        <p:spPr bwMode="auto">
          <a:xfrm>
            <a:off x="3575844" y="5164778"/>
            <a:ext cx="5040312" cy="5556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ru-RU" sz="3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22339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Прямоугольник 1"/>
          <p:cNvSpPr>
            <a:spLocks noChangeArrowheads="1"/>
          </p:cNvSpPr>
          <p:nvPr/>
        </p:nvSpPr>
        <p:spPr bwMode="auto">
          <a:xfrm>
            <a:off x="5107528" y="13189"/>
            <a:ext cx="1974850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Введение</a:t>
            </a:r>
          </a:p>
        </p:txBody>
      </p:sp>
      <p:sp>
        <p:nvSpPr>
          <p:cNvPr id="20" name="Прямоугольник 5"/>
          <p:cNvSpPr>
            <a:spLocks noChangeArrowheads="1"/>
          </p:cNvSpPr>
          <p:nvPr/>
        </p:nvSpPr>
        <p:spPr bwMode="auto">
          <a:xfrm>
            <a:off x="3195320" y="635236"/>
            <a:ext cx="8768080" cy="44262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ts val="500"/>
              </a:spcAft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</a:rPr>
              <a:t> Электрическое состояние приземного слоя очень чувствительно к прохождению облачности, особенно конвективной, различных атмосферных явлений.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ts val="500"/>
              </a:spcAft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</a:rPr>
              <a:t> Кроме того, сильное влияние на приземное электрическое поле оказывает прохождение эруптивных облаков от извергающихся вулканов.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ts val="500"/>
              </a:spcAft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</a:rPr>
              <a:t> Отмеченные зависимости могут использоваться для решения обратной задачи: диагностирования этих условий/событий и уточнения их характеристик на основе отклика в приземном электрическом поле.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ts val="500"/>
              </a:spcAft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</a:rPr>
              <a:t> Однако, для создания методов, решающих обратную задачу, необходимо получить надёжные оценки отклика приземного электрического поля при прохождении данных событий.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>
            <a:off x="0" y="527496"/>
            <a:ext cx="12192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2"/>
          <p:cNvSpPr>
            <a:spLocks noChangeArrowheads="1"/>
          </p:cNvSpPr>
          <p:nvPr/>
        </p:nvSpPr>
        <p:spPr bwMode="auto">
          <a:xfrm>
            <a:off x="3195320" y="5480755"/>
            <a:ext cx="8768080" cy="10590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indent="447675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CC"/>
              </a:buClr>
              <a:buSzPct val="120000"/>
              <a:defRPr/>
            </a:pPr>
            <a:r>
              <a:rPr lang="ru-RU" b="1" spc="-50" dirty="0">
                <a:solidFill>
                  <a:srgbClr val="0000FF"/>
                </a:solidFill>
                <a:cs typeface="Arial" panose="020B0604020202020204" pitchFamily="34" charset="0"/>
              </a:rPr>
              <a:t>Цель исследования: 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Сравнить отклик в приземном электрическом поле, обусловленный прохождением эруптивных облаков на примере </a:t>
            </a:r>
            <a:r>
              <a:rPr lang="ru-RU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эксплозий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вулкана </a:t>
            </a:r>
            <a:r>
              <a:rPr lang="ru-RU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Эбеко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и внутримассовых кучево-дождевых (грозовых) облаков.</a:t>
            </a:r>
            <a:endParaRPr lang="ru-RU" spc="-5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r="24477" b="665"/>
          <a:stretch/>
        </p:blipFill>
        <p:spPr>
          <a:xfrm>
            <a:off x="526119" y="616134"/>
            <a:ext cx="2345771" cy="3212843"/>
          </a:xfrm>
          <a:prstGeom prst="rect">
            <a:avLst/>
          </a:prstGeom>
        </p:spPr>
      </p:pic>
      <p:pic>
        <p:nvPicPr>
          <p:cNvPr id="5122" name="Picture 2" descr="https://cdn.nplus1.ru/images/2021/05/17/06b42bd4964e4bfd6c841e20b03fa5a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2" t="-52" r="23356" b="-224"/>
          <a:stretch/>
        </p:blipFill>
        <p:spPr bwMode="auto">
          <a:xfrm>
            <a:off x="526120" y="3712797"/>
            <a:ext cx="2344080" cy="306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346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1556290" y="329"/>
            <a:ext cx="9077324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b="1" spc="-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Пункты наблюдений за атмосферным электрическим полем, </a:t>
            </a:r>
            <a:br>
              <a:rPr lang="ru-RU" sz="2000" b="1" spc="-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spc="-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данные которых использованы в исследование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" y="735629"/>
            <a:ext cx="12065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ru-RU" sz="1900" dirty="0"/>
              <a:t>Пункт мониторинга КФ ФНЦ «Единая геофизическая служба РАН» (КФ ФИЦ ЕГС РАН) в г. Северо-Курильске (о. </a:t>
            </a:r>
            <a:r>
              <a:rPr lang="ru-RU" sz="1900" dirty="0" err="1"/>
              <a:t>Парамушир</a:t>
            </a:r>
            <a:r>
              <a:rPr lang="ru-RU" sz="1900" dirty="0"/>
              <a:t>, Сахалинская область, юго-восток Охотского моря), расположенном в 7 км от кратера вулкана </a:t>
            </a:r>
            <a:r>
              <a:rPr lang="ru-RU" sz="1900" dirty="0" err="1"/>
              <a:t>Эбеко</a:t>
            </a:r>
            <a:r>
              <a:rPr lang="ru-RU" sz="1900" dirty="0"/>
              <a:t>.</a:t>
            </a:r>
          </a:p>
          <a:p>
            <a:pPr marL="285750" indent="-285750" algn="just"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ru-RU" sz="1900" dirty="0"/>
              <a:t>Геофизическая обсерватория ИМКЭС СО РАН (ГО ИМКЭС) в г. Томск (Томская область, юго-восток Западно-Сибирской равнины).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1823720" y="2330393"/>
            <a:ext cx="8321938" cy="4241799"/>
            <a:chOff x="1129501" y="2897986"/>
            <a:chExt cx="6865149" cy="354293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29"/>
            <a:stretch/>
          </p:blipFill>
          <p:spPr>
            <a:xfrm>
              <a:off x="1129501" y="2897986"/>
              <a:ext cx="6865149" cy="3542933"/>
            </a:xfrm>
            <a:prstGeom prst="rect">
              <a:avLst/>
            </a:prstGeom>
          </p:spPr>
        </p:pic>
        <p:grpSp>
          <p:nvGrpSpPr>
            <p:cNvPr id="12" name="Группа 11"/>
            <p:cNvGrpSpPr/>
            <p:nvPr/>
          </p:nvGrpSpPr>
          <p:grpSpPr>
            <a:xfrm>
              <a:off x="1593240" y="4028385"/>
              <a:ext cx="4817295" cy="650777"/>
              <a:chOff x="1855694" y="4249271"/>
              <a:chExt cx="4392706" cy="622767"/>
            </a:xfrm>
          </p:grpSpPr>
          <p:cxnSp>
            <p:nvCxnSpPr>
              <p:cNvPr id="8" name="Прямая со стрелкой 7"/>
              <p:cNvCxnSpPr/>
              <p:nvPr/>
            </p:nvCxnSpPr>
            <p:spPr>
              <a:xfrm>
                <a:off x="1855694" y="4249271"/>
                <a:ext cx="4392706" cy="62276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 rot="476296">
                <a:off x="3493294" y="4345736"/>
                <a:ext cx="889000" cy="235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4500 км</a:t>
                </a:r>
              </a:p>
            </p:txBody>
          </p:sp>
        </p:grpSp>
      </p:grp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FEC7D94-7F3B-4E60-9184-E0B309EB6BDA}"/>
              </a:ext>
            </a:extLst>
          </p:cNvPr>
          <p:cNvCxnSpPr>
            <a:cxnSpLocks/>
          </p:cNvCxnSpPr>
          <p:nvPr/>
        </p:nvCxnSpPr>
        <p:spPr>
          <a:xfrm>
            <a:off x="0" y="695136"/>
            <a:ext cx="1215644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609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2146340" y="47625"/>
            <a:ext cx="789722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Данные КФ ФИЦ ЕГС РАН, использованные в исследовании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975600" y="746617"/>
            <a:ext cx="3947160" cy="272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ru-RU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Наблюдения вертикальной составляющей электрического поля атмосферы в 3 пунктах вблизи вулкана Эбеко в июле-августе 2020 г.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, когда отмечался цикл активности вулкана Эбеко, выразившейся в эпизодически происходящих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эксплозиях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вулканского типа.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376A8B-BBAB-49F9-9C37-E64671FBA8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7" y="678378"/>
            <a:ext cx="8017161" cy="5763062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F6BC59B-5883-41AC-B863-4CF9940839CC}"/>
              </a:ext>
            </a:extLst>
          </p:cNvPr>
          <p:cNvCxnSpPr>
            <a:cxnSpLocks/>
          </p:cNvCxnSpPr>
          <p:nvPr/>
        </p:nvCxnSpPr>
        <p:spPr>
          <a:xfrm>
            <a:off x="0" y="527496"/>
            <a:ext cx="1215644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AD10E3-C178-449C-BE0C-E64F9F4CD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609" y="3563887"/>
            <a:ext cx="2965913" cy="2230891"/>
          </a:xfrm>
          <a:prstGeom prst="rect">
            <a:avLst/>
          </a:prstGeom>
        </p:spPr>
      </p:pic>
      <p:sp>
        <p:nvSpPr>
          <p:cNvPr id="10" name="Прямоугольник 7">
            <a:extLst>
              <a:ext uri="{FF2B5EF4-FFF2-40B4-BE49-F238E27FC236}">
                <a16:creationId xmlns:a16="http://schemas.microsoft.com/office/drawing/2014/main" id="{9FA0BA91-1FDE-4592-BC8E-4900DE903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6825" y="5888225"/>
            <a:ext cx="2093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1400" dirty="0">
                <a:cs typeface="Arial" panose="020B0604020202020204" pitchFamily="34" charset="0"/>
              </a:rPr>
              <a:t>Флюксметр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ru-RU" sz="1400" dirty="0">
                <a:cs typeface="Arial" panose="020B0604020202020204" pitchFamily="34" charset="0"/>
              </a:rPr>
              <a:t>«ЭФ-4»</a:t>
            </a:r>
            <a:endParaRPr lang="ru-RU" sz="1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540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2261596" y="47625"/>
            <a:ext cx="766671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Данные ИМКЭС СО РАН, использованные в исследовании</a:t>
            </a:r>
          </a:p>
        </p:txBody>
      </p:sp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137160" y="666730"/>
            <a:ext cx="8483600" cy="32474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indent="-265113" algn="just">
              <a:lnSpc>
                <a:spcPct val="130000"/>
              </a:lnSpc>
              <a:spcAft>
                <a:spcPts val="400"/>
              </a:spcAft>
              <a:buClr>
                <a:schemeClr val="accent2">
                  <a:lumMod val="75000"/>
                </a:schemeClr>
              </a:buClr>
              <a:buSzPct val="120000"/>
              <a:tabLst>
                <a:tab pos="354013" algn="l"/>
              </a:tabLst>
              <a:defRPr/>
            </a:pPr>
            <a:r>
              <a:rPr lang="ru-RU" sz="1900" u="sng" dirty="0">
                <a:latin typeface="Arial" panose="020B0604020202020204" pitchFamily="34" charset="0"/>
                <a:cs typeface="Arial" panose="020B0604020202020204" pitchFamily="34" charset="0"/>
              </a:rPr>
              <a:t>Данные за 2006-2021 гг.:</a:t>
            </a:r>
          </a:p>
          <a:p>
            <a:pPr marL="374650" indent="-285750" algn="just">
              <a:lnSpc>
                <a:spcPct val="130000"/>
              </a:lnSpc>
              <a:spcAft>
                <a:spcPts val="400"/>
              </a:spcAft>
              <a:buClr>
                <a:srgbClr val="0000FF"/>
              </a:buClr>
              <a:buSzPct val="120000"/>
              <a:buFont typeface="Wingdings" panose="05000000000000000000" pitchFamily="2" charset="2"/>
              <a:buChar char="v"/>
              <a:tabLst>
                <a:tab pos="354013" algn="l"/>
              </a:tabLst>
              <a:defRPr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Градиент потенциала ЭПА – </a:t>
            </a:r>
            <a:r>
              <a:rPr lang="en-US" sz="1900" i="1" dirty="0">
                <a:latin typeface="Arial" panose="020B0604020202020204" pitchFamily="34" charset="0"/>
                <a:cs typeface="Arial" panose="020B0604020202020204" pitchFamily="34" charset="0"/>
              </a:rPr>
              <a:t>PG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(электростатические флюксметры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«Поле-2» и «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CS110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»);</a:t>
            </a:r>
          </a:p>
          <a:p>
            <a:pPr marL="374650" indent="-285750" algn="just">
              <a:lnSpc>
                <a:spcPct val="130000"/>
              </a:lnSpc>
              <a:spcAft>
                <a:spcPts val="400"/>
              </a:spcAft>
              <a:buClr>
                <a:srgbClr val="0000FF"/>
              </a:buClr>
              <a:buSzPct val="120000"/>
              <a:buFont typeface="Wingdings" panose="05000000000000000000" pitchFamily="2" charset="2"/>
              <a:buChar char="v"/>
              <a:tabLst>
                <a:tab pos="354013" algn="l"/>
              </a:tabLst>
              <a:defRPr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основных метеорологических величин (автоматические метеорологические станции и системы «АМК-03» и «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WXT520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», «АМИИС»);</a:t>
            </a:r>
          </a:p>
          <a:p>
            <a:pPr marL="374650" indent="-285750" algn="just">
              <a:lnSpc>
                <a:spcPct val="130000"/>
              </a:lnSpc>
              <a:spcAft>
                <a:spcPts val="1200"/>
              </a:spcAft>
              <a:buClr>
                <a:srgbClr val="0000FF"/>
              </a:buClr>
              <a:buSzPct val="120000"/>
              <a:buFont typeface="Wingdings" panose="05000000000000000000" pitchFamily="2" charset="2"/>
              <a:buChar char="v"/>
              <a:tabLst>
                <a:tab pos="354013" algn="l"/>
              </a:tabLst>
              <a:defRPr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облачности и атмосферных явлений раз в час  в светлое время суток (визуальные наблюдения).</a:t>
            </a:r>
          </a:p>
        </p:txBody>
      </p:sp>
      <p:pic>
        <p:nvPicPr>
          <p:cNvPr id="17" name="Picture 5" descr="одуваньчик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0" t="41041" r="579" b="12986"/>
          <a:stretch/>
        </p:blipFill>
        <p:spPr bwMode="auto">
          <a:xfrm>
            <a:off x="299597" y="4172210"/>
            <a:ext cx="3412861" cy="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t="40458" r="329" b="3367"/>
          <a:stretch/>
        </p:blipFill>
        <p:spPr bwMode="auto">
          <a:xfrm>
            <a:off x="4626272" y="4179628"/>
            <a:ext cx="2908005" cy="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8743344" y="779804"/>
            <a:ext cx="2630178" cy="5911692"/>
            <a:chOff x="6134840" y="586017"/>
            <a:chExt cx="2630178" cy="5911692"/>
          </a:xfrm>
        </p:grpSpPr>
        <p:sp>
          <p:nvSpPr>
            <p:cNvPr id="4101" name="Прямоугольник 7"/>
            <p:cNvSpPr>
              <a:spLocks noChangeArrowheads="1"/>
            </p:cNvSpPr>
            <p:nvPr/>
          </p:nvSpPr>
          <p:spPr bwMode="auto">
            <a:xfrm>
              <a:off x="6134840" y="5974489"/>
              <a:ext cx="263017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sz="1400" dirty="0">
                  <a:ea typeface="Calibri" panose="020F0502020204030204" pitchFamily="34" charset="0"/>
                  <a:cs typeface="Arial" panose="020B0604020202020204" pitchFamily="34" charset="0"/>
                </a:rPr>
                <a:t>Наблюдательные площадки ГО ИМКЭС СО РАН</a:t>
              </a:r>
            </a:p>
          </p:txBody>
        </p:sp>
        <p:pic>
          <p:nvPicPr>
            <p:cNvPr id="16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35" r="32564"/>
            <a:stretch>
              <a:fillRect/>
            </a:stretch>
          </p:blipFill>
          <p:spPr bwMode="auto">
            <a:xfrm>
              <a:off x="6203385" y="586017"/>
              <a:ext cx="2497394" cy="1847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Рисунок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"/>
            <a:stretch>
              <a:fillRect/>
            </a:stretch>
          </p:blipFill>
          <p:spPr bwMode="auto">
            <a:xfrm>
              <a:off x="6203385" y="4280634"/>
              <a:ext cx="2493088" cy="1693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Рисунок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3385" y="2525313"/>
              <a:ext cx="2493088" cy="166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Прямоугольник 7"/>
          <p:cNvSpPr>
            <a:spLocks noChangeArrowheads="1"/>
          </p:cNvSpPr>
          <p:nvPr/>
        </p:nvSpPr>
        <p:spPr bwMode="auto">
          <a:xfrm>
            <a:off x="818478" y="6420028"/>
            <a:ext cx="2093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1400" dirty="0">
                <a:cs typeface="Arial" panose="020B0604020202020204" pitchFamily="34" charset="0"/>
              </a:rPr>
              <a:t>Флюксметр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ru-RU" sz="1400" dirty="0">
                <a:cs typeface="Arial" panose="020B0604020202020204" pitchFamily="34" charset="0"/>
              </a:rPr>
              <a:t>«Поле-2»</a:t>
            </a:r>
            <a:endParaRPr lang="ru-RU" sz="1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7"/>
          <p:cNvSpPr>
            <a:spLocks noChangeArrowheads="1"/>
          </p:cNvSpPr>
          <p:nvPr/>
        </p:nvSpPr>
        <p:spPr bwMode="auto">
          <a:xfrm>
            <a:off x="5014591" y="6420028"/>
            <a:ext cx="2093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1400" dirty="0">
                <a:cs typeface="Arial" panose="020B0604020202020204" pitchFamily="34" charset="0"/>
              </a:rPr>
              <a:t>Флюксметр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ru-RU" sz="1400" dirty="0">
                <a:cs typeface="Arial" panose="020B0604020202020204" pitchFamily="34" charset="0"/>
              </a:rPr>
              <a:t>«</a:t>
            </a:r>
            <a:r>
              <a:rPr lang="en-US" sz="1400" dirty="0">
                <a:cs typeface="Arial" panose="020B0604020202020204" pitchFamily="34" charset="0"/>
              </a:rPr>
              <a:t>CS110</a:t>
            </a:r>
            <a:r>
              <a:rPr lang="ru-RU" sz="1400" dirty="0">
                <a:cs typeface="Arial" panose="020B0604020202020204" pitchFamily="34" charset="0"/>
              </a:rPr>
              <a:t>»</a:t>
            </a:r>
            <a:endParaRPr lang="ru-RU" sz="1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CD05BBC2-7B74-4E87-9309-3D62D794CED2}"/>
              </a:ext>
            </a:extLst>
          </p:cNvPr>
          <p:cNvCxnSpPr>
            <a:cxnSpLocks/>
          </p:cNvCxnSpPr>
          <p:nvPr/>
        </p:nvCxnSpPr>
        <p:spPr>
          <a:xfrm>
            <a:off x="0" y="527496"/>
            <a:ext cx="1215644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91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524000" y="329"/>
            <a:ext cx="914400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b="1" spc="-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Современные представления об электрической структуре </a:t>
            </a:r>
            <a:br>
              <a:rPr lang="ru-RU" sz="2000" b="1" spc="-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spc="-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кучево-дождевых (грозовых) и эруптивных (вулканических) облаков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98"/>
          <a:stretch/>
        </p:blipFill>
        <p:spPr>
          <a:xfrm>
            <a:off x="0" y="1828800"/>
            <a:ext cx="5677337" cy="30091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2445" y="962401"/>
            <a:ext cx="4127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Кучево-дождевые </a:t>
            </a:r>
          </a:p>
          <a:p>
            <a:pPr algn="ctr"/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(грозовые) облака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55415" y="1162403"/>
            <a:ext cx="4127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Вулканические облака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5059175"/>
            <a:ext cx="556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Схема электрической структуры кучево-дождевого облака в стадии зрелости согласно </a:t>
            </a:r>
          </a:p>
          <a:p>
            <a:pPr algn="just"/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Stolzenburg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Marshall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Charge Structure and Dynamics in Thunderstorms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</a:t>
            </a:r>
            <a:r>
              <a:rPr lang="it-IT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Sci Rev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t-IT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2008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</a:t>
            </a:r>
            <a:r>
              <a:rPr lang="it-IT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137. P. 355–372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30575" y="4699536"/>
            <a:ext cx="6024879" cy="218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0510" algn="just">
              <a:lnSpc>
                <a:spcPct val="107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Схема электрической структуры эруптивного облака и её эволюции согласно </a:t>
            </a:r>
          </a:p>
          <a:p>
            <a:pPr indent="270510" algn="just">
              <a:lnSpc>
                <a:spcPct val="107000"/>
              </a:lnSpc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Rulenko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O. P., </a:t>
            </a:r>
            <a:r>
              <a:rPr lang="en-US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Tokorev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P.I., 1979. Atmospheric-electric effects of the Large fractured </a:t>
            </a:r>
            <a:r>
              <a:rPr lang="en-US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Tolbachinsky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eruption in July-October 1975. Bulletin of the volcanological station. No. 56., 96-102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M.R., Lane S.J., Gilbert J.S. Volcanic plume monitoring using atmospheric electrical potential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gradiens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// J. Geol. Soc. London. 1998. № 155. 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587–590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49654B-8853-4F9E-9CA9-A6B394044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989" y="1910973"/>
            <a:ext cx="6322049" cy="2844799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E98020E-A2F7-493C-8761-FE5CD6D2DFBE}"/>
              </a:ext>
            </a:extLst>
          </p:cNvPr>
          <p:cNvCxnSpPr>
            <a:cxnSpLocks/>
          </p:cNvCxnSpPr>
          <p:nvPr/>
        </p:nvCxnSpPr>
        <p:spPr>
          <a:xfrm>
            <a:off x="0" y="761176"/>
            <a:ext cx="1215644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580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642456" y="-2633"/>
            <a:ext cx="890499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None/>
            </a:pP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Отклики </a:t>
            </a:r>
            <a:r>
              <a:rPr lang="en-US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</a:t>
            </a:r>
            <a:r>
              <a:rPr lang="el-GR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΄</a:t>
            </a:r>
            <a:r>
              <a:rPr lang="en-US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ЭПА на вулканические облака эксплозий в. Эбеко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C2C2BCD-7A2D-4D49-B98E-1625BED8DD9B}"/>
              </a:ext>
            </a:extLst>
          </p:cNvPr>
          <p:cNvCxnSpPr>
            <a:cxnSpLocks/>
          </p:cNvCxnSpPr>
          <p:nvPr/>
        </p:nvCxnSpPr>
        <p:spPr>
          <a:xfrm>
            <a:off x="0" y="730696"/>
            <a:ext cx="1215644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78F2B5A-100D-41D3-BACB-41E744D044B6}"/>
              </a:ext>
            </a:extLst>
          </p:cNvPr>
          <p:cNvSpPr txBox="1"/>
          <p:nvPr/>
        </p:nvSpPr>
        <p:spPr>
          <a:xfrm>
            <a:off x="6020164" y="797192"/>
            <a:ext cx="217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/>
              <a:t>Направление ВО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075B0C-86D7-4321-AA95-A9AF22D33F67}"/>
              </a:ext>
            </a:extLst>
          </p:cNvPr>
          <p:cNvSpPr txBox="1"/>
          <p:nvPr/>
        </p:nvSpPr>
        <p:spPr>
          <a:xfrm>
            <a:off x="8791022" y="1661677"/>
            <a:ext cx="278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</a:t>
            </a:r>
            <a:r>
              <a:rPr lang="en-US" dirty="0"/>
              <a:t> 		</a:t>
            </a:r>
            <a:r>
              <a:rPr lang="ru-RU" dirty="0"/>
              <a:t>              </a:t>
            </a:r>
            <a:r>
              <a:rPr lang="en-US" dirty="0"/>
              <a:t>8 -10 </a:t>
            </a:r>
            <a:r>
              <a:rPr lang="ru-RU" dirty="0"/>
              <a:t>м</a:t>
            </a:r>
            <a:r>
              <a:rPr lang="en-US" dirty="0"/>
              <a:t>/</a:t>
            </a:r>
            <a:r>
              <a:rPr lang="ru-RU" dirty="0"/>
              <a:t>с</a:t>
            </a:r>
          </a:p>
          <a:p>
            <a:r>
              <a:rPr lang="ru-RU" dirty="0"/>
              <a:t>17 событий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C60E7-9886-4907-B4BB-B5FEECDAA164}"/>
              </a:ext>
            </a:extLst>
          </p:cNvPr>
          <p:cNvSpPr txBox="1"/>
          <p:nvPr/>
        </p:nvSpPr>
        <p:spPr>
          <a:xfrm>
            <a:off x="8831662" y="3665341"/>
            <a:ext cx="278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II</a:t>
            </a:r>
            <a:r>
              <a:rPr lang="en-US" dirty="0"/>
              <a:t>         </a:t>
            </a:r>
            <a:r>
              <a:rPr lang="ru-RU" dirty="0"/>
              <a:t>                   до 15 м</a:t>
            </a:r>
            <a:r>
              <a:rPr lang="en-US" dirty="0"/>
              <a:t>/</a:t>
            </a:r>
            <a:r>
              <a:rPr lang="ru-RU" dirty="0"/>
              <a:t>с</a:t>
            </a:r>
          </a:p>
          <a:p>
            <a:r>
              <a:rPr lang="en-US" dirty="0"/>
              <a:t>5</a:t>
            </a:r>
            <a:r>
              <a:rPr lang="ru-RU" dirty="0"/>
              <a:t> событий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BFFA72-11BE-4096-85C1-E4A9F4A190EF}"/>
              </a:ext>
            </a:extLst>
          </p:cNvPr>
          <p:cNvSpPr txBox="1"/>
          <p:nvPr/>
        </p:nvSpPr>
        <p:spPr>
          <a:xfrm>
            <a:off x="8830123" y="5636137"/>
            <a:ext cx="278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III</a:t>
            </a:r>
            <a:r>
              <a:rPr lang="en-US" dirty="0"/>
              <a:t> </a:t>
            </a:r>
            <a:r>
              <a:rPr lang="ru-RU" dirty="0"/>
              <a:t>                       </a:t>
            </a:r>
            <a:r>
              <a:rPr lang="en-US" dirty="0"/>
              <a:t>         </a:t>
            </a:r>
            <a:r>
              <a:rPr lang="ru-RU" dirty="0"/>
              <a:t>&lt; 6 м</a:t>
            </a:r>
            <a:r>
              <a:rPr lang="en-US" dirty="0"/>
              <a:t>/</a:t>
            </a:r>
            <a:r>
              <a:rPr lang="ru-RU" dirty="0"/>
              <a:t>с</a:t>
            </a:r>
          </a:p>
          <a:p>
            <a:r>
              <a:rPr lang="en-US" dirty="0"/>
              <a:t>2</a:t>
            </a:r>
            <a:r>
              <a:rPr lang="ru-RU" dirty="0"/>
              <a:t> событий</a:t>
            </a:r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182110-BA7E-4323-810A-62B372F2F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22" y="1197302"/>
            <a:ext cx="5230575" cy="55884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239A1C-9513-49BC-9D52-7A6364168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166" y="1352455"/>
            <a:ext cx="2276339" cy="13595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F44309-E1F1-4A76-82C1-EA2C7D8C2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764" y="4996195"/>
            <a:ext cx="2269367" cy="13804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500B4A8-005C-49B6-B34D-5919719B2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039" y="3056249"/>
            <a:ext cx="2262395" cy="13943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855114-E895-4507-931B-A53EDC1B1F06}"/>
              </a:ext>
            </a:extLst>
          </p:cNvPr>
          <p:cNvSpPr txBox="1"/>
          <p:nvPr/>
        </p:nvSpPr>
        <p:spPr>
          <a:xfrm>
            <a:off x="8485811" y="735190"/>
            <a:ext cx="1149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/>
              <a:t>Тип сигнала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7B4393-8EDE-443D-B07A-934431487F80}"/>
              </a:ext>
            </a:extLst>
          </p:cNvPr>
          <p:cNvSpPr txBox="1"/>
          <p:nvPr/>
        </p:nvSpPr>
        <p:spPr>
          <a:xfrm>
            <a:off x="568791" y="797192"/>
            <a:ext cx="5021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/>
              <a:t>Примеры откликов </a:t>
            </a:r>
            <a:r>
              <a:rPr lang="en-US" sz="2000" b="1" i="1" u="sng" dirty="0"/>
              <a:t>PG </a:t>
            </a:r>
            <a:r>
              <a:rPr lang="ru-RU" sz="2000" b="1" u="sng" dirty="0"/>
              <a:t>в ПН</a:t>
            </a:r>
            <a:r>
              <a:rPr lang="ru-RU" sz="1400" b="1" u="sng" dirty="0"/>
              <a:t>1</a:t>
            </a:r>
            <a:r>
              <a:rPr lang="ru-RU" sz="2000" b="1" u="sng" dirty="0"/>
              <a:t>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5C8C2B8-DEF9-41A1-94A3-D9276A62C1EF}"/>
              </a:ext>
            </a:extLst>
          </p:cNvPr>
          <p:cNvSpPr/>
          <p:nvPr/>
        </p:nvSpPr>
        <p:spPr>
          <a:xfrm>
            <a:off x="5883529" y="1420813"/>
            <a:ext cx="211423" cy="129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BCD92AD-3F0A-4368-804E-51E7272AA4C8}"/>
              </a:ext>
            </a:extLst>
          </p:cNvPr>
          <p:cNvSpPr/>
          <p:nvPr/>
        </p:nvSpPr>
        <p:spPr>
          <a:xfrm>
            <a:off x="5883529" y="3098581"/>
            <a:ext cx="211423" cy="129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8812575-E266-4011-89BF-6EBF83D481B6}"/>
              </a:ext>
            </a:extLst>
          </p:cNvPr>
          <p:cNvSpPr/>
          <p:nvPr/>
        </p:nvSpPr>
        <p:spPr>
          <a:xfrm>
            <a:off x="5777817" y="4996195"/>
            <a:ext cx="211423" cy="129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6B250D-8EB7-47A6-9B5C-E87BA80F483D}"/>
              </a:ext>
            </a:extLst>
          </p:cNvPr>
          <p:cNvSpPr txBox="1"/>
          <p:nvPr/>
        </p:nvSpPr>
        <p:spPr>
          <a:xfrm>
            <a:off x="10495962" y="928326"/>
            <a:ext cx="917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/>
              <a:t>V, </a:t>
            </a:r>
            <a:r>
              <a:rPr lang="ru-RU" sz="1800" b="1" u="sng" dirty="0"/>
              <a:t>м</a:t>
            </a:r>
            <a:r>
              <a:rPr lang="en-US" sz="1800" b="1" u="sng" dirty="0"/>
              <a:t>/</a:t>
            </a:r>
            <a:r>
              <a:rPr lang="ru-RU" b="1" u="sng" dirty="0"/>
              <a:t>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562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1642456" y="-2633"/>
            <a:ext cx="8904994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None/>
            </a:pP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Полученные ранее оценки вариаций 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электрического поля 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прохождении кучево-дождевых облаков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Cb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ИМКЭС СО РАН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12735" y="1089315"/>
            <a:ext cx="30309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Идеализированные формы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основных типов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вариаций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электрического поля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экспериментально зарегистрированных при прохождении внутримассовых кучево-дождевых облаков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и их повторяемость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99" y="885494"/>
            <a:ext cx="4876222" cy="2892300"/>
          </a:xfrm>
          <a:prstGeom prst="rect">
            <a:avLst/>
          </a:prstGeom>
          <a:ln w="12700"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941" y="1089315"/>
            <a:ext cx="3140523" cy="2226307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>
            <a:off x="0" y="737521"/>
            <a:ext cx="12192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 flipH="1">
            <a:off x="10389208" y="7233270"/>
            <a:ext cx="52234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b="1" dirty="0">
                <a:ln w="12700">
                  <a:solidFill>
                    <a:srgbClr val="0000FF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40599" y="3817212"/>
            <a:ext cx="3695526" cy="2619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Численно рассчитанные вариации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при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прохождении отрицательно поляризованного (а), положительно поляризованного (б) и положительно поляризованного с наличием нижнего положительного заряда (в) </a:t>
            </a:r>
          </a:p>
          <a:p>
            <a:pPr algn="just">
              <a:lnSpc>
                <a:spcPct val="13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модельных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различными углами наклона (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79" name="Группа 78"/>
          <p:cNvGrpSpPr/>
          <p:nvPr/>
        </p:nvGrpSpPr>
        <p:grpSpPr>
          <a:xfrm>
            <a:off x="55875" y="3839718"/>
            <a:ext cx="8331205" cy="2717679"/>
            <a:chOff x="888842" y="3871350"/>
            <a:chExt cx="7143533" cy="2204499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842" y="3871350"/>
              <a:ext cx="7143533" cy="2204499"/>
            </a:xfrm>
            <a:prstGeom prst="rect">
              <a:avLst/>
            </a:prstGeom>
          </p:spPr>
        </p:pic>
        <p:grpSp>
          <p:nvGrpSpPr>
            <p:cNvPr id="69" name="Группа 68"/>
            <p:cNvGrpSpPr/>
            <p:nvPr/>
          </p:nvGrpSpPr>
          <p:grpSpPr>
            <a:xfrm>
              <a:off x="6030487" y="5006766"/>
              <a:ext cx="662962" cy="713649"/>
              <a:chOff x="6030487" y="5006766"/>
              <a:chExt cx="662962" cy="713649"/>
            </a:xfrm>
          </p:grpSpPr>
          <p:sp>
            <p:nvSpPr>
              <p:cNvPr id="47" name="Прямоугольник 46"/>
              <p:cNvSpPr/>
              <p:nvPr/>
            </p:nvSpPr>
            <p:spPr>
              <a:xfrm>
                <a:off x="6030487" y="5047614"/>
                <a:ext cx="662962" cy="67280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8" name="Прямая соединительная линия 47"/>
              <p:cNvCxnSpPr>
                <a:stCxn id="50" idx="7"/>
                <a:endCxn id="49" idx="3"/>
              </p:cNvCxnSpPr>
              <p:nvPr/>
            </p:nvCxnSpPr>
            <p:spPr>
              <a:xfrm flipH="1">
                <a:off x="6146207" y="5099057"/>
                <a:ext cx="484495" cy="39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Овал 48"/>
              <p:cNvSpPr/>
              <p:nvPr/>
            </p:nvSpPr>
            <p:spPr>
              <a:xfrm>
                <a:off x="6119847" y="5341781"/>
                <a:ext cx="180000" cy="18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>
                      <a:tint val="66000"/>
                      <a:satMod val="160000"/>
                    </a:srgbClr>
                  </a:gs>
                  <a:gs pos="50000">
                    <a:srgbClr val="0000FF">
                      <a:tint val="44500"/>
                      <a:satMod val="160000"/>
                    </a:srgbClr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50" name="Овал 49"/>
              <p:cNvSpPr/>
              <p:nvPr/>
            </p:nvSpPr>
            <p:spPr>
              <a:xfrm>
                <a:off x="6477062" y="5072697"/>
                <a:ext cx="180000" cy="18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cxnSp>
            <p:nvCxnSpPr>
              <p:cNvPr id="51" name="Прямая со стрелкой 50"/>
              <p:cNvCxnSpPr/>
              <p:nvPr/>
            </p:nvCxnSpPr>
            <p:spPr>
              <a:xfrm>
                <a:off x="6474152" y="5424818"/>
                <a:ext cx="18291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>
                <a:stCxn id="47" idx="0"/>
                <a:endCxn id="47" idx="2"/>
              </p:cNvCxnSpPr>
              <p:nvPr/>
            </p:nvCxnSpPr>
            <p:spPr>
              <a:xfrm>
                <a:off x="6361968" y="5047614"/>
                <a:ext cx="0" cy="67280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>
                <a:off x="6308101" y="5006766"/>
                <a:ext cx="2157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α</a:t>
                </a:r>
                <a:endParaRPr lang="ru-RU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Дуга 53"/>
              <p:cNvSpPr/>
              <p:nvPr/>
            </p:nvSpPr>
            <p:spPr>
              <a:xfrm rot="20869763">
                <a:off x="6317907" y="5218851"/>
                <a:ext cx="112962" cy="105060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7" name="Прямая соединительная линия 56"/>
              <p:cNvCxnSpPr>
                <a:stCxn id="55" idx="4"/>
                <a:endCxn id="49" idx="4"/>
              </p:cNvCxnSpPr>
              <p:nvPr/>
            </p:nvCxnSpPr>
            <p:spPr>
              <a:xfrm flipH="1" flipV="1">
                <a:off x="6209847" y="5521781"/>
                <a:ext cx="2625" cy="1575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Овал 54"/>
              <p:cNvSpPr/>
              <p:nvPr/>
            </p:nvSpPr>
            <p:spPr>
              <a:xfrm>
                <a:off x="6158472" y="5571287"/>
                <a:ext cx="108000" cy="108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60" name="Группа 59"/>
            <p:cNvGrpSpPr/>
            <p:nvPr/>
          </p:nvGrpSpPr>
          <p:grpSpPr>
            <a:xfrm>
              <a:off x="3661388" y="5005395"/>
              <a:ext cx="662962" cy="713649"/>
              <a:chOff x="1337288" y="4061253"/>
              <a:chExt cx="662962" cy="713649"/>
            </a:xfrm>
          </p:grpSpPr>
          <p:sp>
            <p:nvSpPr>
              <p:cNvPr id="61" name="Прямоугольник 60"/>
              <p:cNvSpPr/>
              <p:nvPr/>
            </p:nvSpPr>
            <p:spPr>
              <a:xfrm>
                <a:off x="1337288" y="4102101"/>
                <a:ext cx="662962" cy="67280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2" name="Прямая соединительная линия 61"/>
              <p:cNvCxnSpPr>
                <a:stCxn id="64" idx="7"/>
                <a:endCxn id="63" idx="3"/>
              </p:cNvCxnSpPr>
              <p:nvPr/>
            </p:nvCxnSpPr>
            <p:spPr>
              <a:xfrm flipH="1">
                <a:off x="1453008" y="4153544"/>
                <a:ext cx="484495" cy="39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Овал 62"/>
              <p:cNvSpPr/>
              <p:nvPr/>
            </p:nvSpPr>
            <p:spPr>
              <a:xfrm>
                <a:off x="1426648" y="4396268"/>
                <a:ext cx="180000" cy="18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>
                      <a:tint val="66000"/>
                      <a:satMod val="160000"/>
                    </a:srgbClr>
                  </a:gs>
                  <a:gs pos="50000">
                    <a:srgbClr val="0000FF">
                      <a:tint val="44500"/>
                      <a:satMod val="160000"/>
                    </a:srgbClr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1783863" y="4127184"/>
                <a:ext cx="180000" cy="18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cxnSp>
            <p:nvCxnSpPr>
              <p:cNvPr id="65" name="Прямая со стрелкой 64"/>
              <p:cNvCxnSpPr/>
              <p:nvPr/>
            </p:nvCxnSpPr>
            <p:spPr>
              <a:xfrm>
                <a:off x="1780953" y="4479305"/>
                <a:ext cx="18291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/>
              <p:cNvCxnSpPr>
                <a:stCxn id="61" idx="0"/>
                <a:endCxn id="61" idx="2"/>
              </p:cNvCxnSpPr>
              <p:nvPr/>
            </p:nvCxnSpPr>
            <p:spPr>
              <a:xfrm>
                <a:off x="1668769" y="4102101"/>
                <a:ext cx="0" cy="67280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>
                <a:off x="1614902" y="4061253"/>
                <a:ext cx="2157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α</a:t>
                </a:r>
                <a:endParaRPr lang="ru-RU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Дуга 67"/>
              <p:cNvSpPr/>
              <p:nvPr/>
            </p:nvSpPr>
            <p:spPr>
              <a:xfrm rot="20869763">
                <a:off x="1624708" y="4273338"/>
                <a:ext cx="112962" cy="105060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0" name="Группа 69"/>
            <p:cNvGrpSpPr/>
            <p:nvPr/>
          </p:nvGrpSpPr>
          <p:grpSpPr>
            <a:xfrm>
              <a:off x="1294425" y="4043099"/>
              <a:ext cx="662962" cy="713649"/>
              <a:chOff x="1337288" y="4061253"/>
              <a:chExt cx="662962" cy="713649"/>
            </a:xfrm>
          </p:grpSpPr>
          <p:sp>
            <p:nvSpPr>
              <p:cNvPr id="71" name="Прямоугольник 70"/>
              <p:cNvSpPr/>
              <p:nvPr/>
            </p:nvSpPr>
            <p:spPr>
              <a:xfrm>
                <a:off x="1337288" y="4102101"/>
                <a:ext cx="662962" cy="67280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72" name="Прямая соединительная линия 71"/>
              <p:cNvCxnSpPr>
                <a:stCxn id="74" idx="7"/>
                <a:endCxn id="73" idx="3"/>
              </p:cNvCxnSpPr>
              <p:nvPr/>
            </p:nvCxnSpPr>
            <p:spPr>
              <a:xfrm flipH="1">
                <a:off x="1453008" y="4153544"/>
                <a:ext cx="484495" cy="39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Овал 72"/>
              <p:cNvSpPr/>
              <p:nvPr/>
            </p:nvSpPr>
            <p:spPr>
              <a:xfrm>
                <a:off x="1426648" y="4396268"/>
                <a:ext cx="180000" cy="18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4" name="Овал 73"/>
              <p:cNvSpPr/>
              <p:nvPr/>
            </p:nvSpPr>
            <p:spPr>
              <a:xfrm>
                <a:off x="1783863" y="4127184"/>
                <a:ext cx="180000" cy="18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>
                      <a:tint val="66000"/>
                      <a:satMod val="160000"/>
                    </a:srgbClr>
                  </a:gs>
                  <a:gs pos="50000">
                    <a:srgbClr val="0000FF">
                      <a:tint val="44500"/>
                      <a:satMod val="160000"/>
                    </a:srgbClr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  <p:cxnSp>
            <p:nvCxnSpPr>
              <p:cNvPr id="75" name="Прямая со стрелкой 74"/>
              <p:cNvCxnSpPr/>
              <p:nvPr/>
            </p:nvCxnSpPr>
            <p:spPr>
              <a:xfrm>
                <a:off x="1780953" y="4479305"/>
                <a:ext cx="18291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Прямая соединительная линия 75"/>
              <p:cNvCxnSpPr>
                <a:stCxn id="71" idx="0"/>
                <a:endCxn id="71" idx="2"/>
              </p:cNvCxnSpPr>
              <p:nvPr/>
            </p:nvCxnSpPr>
            <p:spPr>
              <a:xfrm>
                <a:off x="1668769" y="4102101"/>
                <a:ext cx="0" cy="67280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/>
              <p:cNvSpPr txBox="1"/>
              <p:nvPr/>
            </p:nvSpPr>
            <p:spPr>
              <a:xfrm>
                <a:off x="1614902" y="4061253"/>
                <a:ext cx="2157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α</a:t>
                </a:r>
                <a:endParaRPr lang="ru-RU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Дуга 77"/>
              <p:cNvSpPr/>
              <p:nvPr/>
            </p:nvSpPr>
            <p:spPr>
              <a:xfrm rot="20869763">
                <a:off x="1624708" y="4273338"/>
                <a:ext cx="112962" cy="105060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9828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1721" y="1022252"/>
            <a:ext cx="4190032" cy="5145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Формы отклика </a:t>
            </a:r>
            <a:r>
              <a:rPr lang="en-US" sz="1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PG</a:t>
            </a: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зарегистрированные при прохождении эруптивных облаков от эксплозий вулкана Эбеко по данным КФ ФИЦ ЕГС РАН в ПН </a:t>
            </a: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SKR </a:t>
            </a: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</a:t>
            </a: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и при прохождении внутримассовых кучево-дождевых облаков (г. Томск) по данным ГО ИМКЭС СО РАН за 3.05.2020 г. (</a:t>
            </a:r>
            <a:r>
              <a:rPr lang="ru-RU" sz="1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</a:t>
            </a: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а также схема предполагаемой электрической структуры эруптивного/кучево-дождевого облака (в), с которой могут быть связаны данные формы отклика.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927363" y="527496"/>
            <a:ext cx="833518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927363" y="-844"/>
            <a:ext cx="833518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Формы вариаций </a:t>
            </a:r>
            <a:r>
              <a:rPr lang="en-US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при прохождении эруптивных облаков от </a:t>
            </a:r>
            <a:r>
              <a:rPr lang="ru-RU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эксплозий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вулкана </a:t>
            </a:r>
            <a:r>
              <a:rPr lang="ru-RU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Эбеко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кучево-дождевых облаков</a:t>
            </a: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0" y="719591"/>
            <a:ext cx="12192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Группа 66"/>
          <p:cNvGrpSpPr/>
          <p:nvPr/>
        </p:nvGrpSpPr>
        <p:grpSpPr>
          <a:xfrm>
            <a:off x="4923802" y="1732931"/>
            <a:ext cx="2544983" cy="3811337"/>
            <a:chOff x="5393531" y="1138877"/>
            <a:chExt cx="2645765" cy="3809642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5393531" y="1138877"/>
              <a:ext cx="2645765" cy="3809642"/>
              <a:chOff x="5393531" y="1138877"/>
              <a:chExt cx="2645765" cy="3809642"/>
            </a:xfrm>
          </p:grpSpPr>
          <p:sp>
            <p:nvSpPr>
              <p:cNvPr id="54" name="Прямоугольник 53"/>
              <p:cNvSpPr/>
              <p:nvPr/>
            </p:nvSpPr>
            <p:spPr>
              <a:xfrm>
                <a:off x="5397701" y="1138877"/>
                <a:ext cx="2641595" cy="380963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5" name="Прямая соединительная линия 54"/>
              <p:cNvCxnSpPr>
                <a:stCxn id="57" idx="4"/>
                <a:endCxn id="56" idx="0"/>
              </p:cNvCxnSpPr>
              <p:nvPr/>
            </p:nvCxnSpPr>
            <p:spPr>
              <a:xfrm flipH="1" flipV="1">
                <a:off x="6722023" y="1235382"/>
                <a:ext cx="3402" cy="17945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Овал 55"/>
              <p:cNvSpPr/>
              <p:nvPr/>
            </p:nvSpPr>
            <p:spPr>
              <a:xfrm>
                <a:off x="6362023" y="1235382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>
                      <a:tint val="66000"/>
                      <a:satMod val="160000"/>
                    </a:srgbClr>
                  </a:gs>
                  <a:gs pos="50000">
                    <a:srgbClr val="0000FF">
                      <a:tint val="44500"/>
                      <a:satMod val="160000"/>
                    </a:srgbClr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57" name="Овал 56"/>
              <p:cNvSpPr/>
              <p:nvPr/>
            </p:nvSpPr>
            <p:spPr>
              <a:xfrm>
                <a:off x="6365425" y="2309958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cxnSp>
            <p:nvCxnSpPr>
              <p:cNvPr id="58" name="Прямая со стрелкой 57"/>
              <p:cNvCxnSpPr/>
              <p:nvPr/>
            </p:nvCxnSpPr>
            <p:spPr>
              <a:xfrm>
                <a:off x="7165500" y="2128171"/>
                <a:ext cx="72881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>
                <a:stCxn id="54" idx="0"/>
                <a:endCxn id="54" idx="2"/>
              </p:cNvCxnSpPr>
              <p:nvPr/>
            </p:nvCxnSpPr>
            <p:spPr>
              <a:xfrm>
                <a:off x="6718499" y="1138881"/>
                <a:ext cx="0" cy="380963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Прямоугольник 60"/>
              <p:cNvSpPr/>
              <p:nvPr/>
            </p:nvSpPr>
            <p:spPr>
              <a:xfrm>
                <a:off x="5393531" y="4563035"/>
                <a:ext cx="2645765" cy="385480"/>
              </a:xfrm>
              <a:prstGeom prst="rect">
                <a:avLst/>
              </a:prstGeom>
              <a:pattFill prst="ltUpDiag">
                <a:fgClr>
                  <a:schemeClr val="accent2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5451414" y="1181138"/>
              <a:ext cx="377078" cy="338554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806483" y="1938977"/>
              <a:ext cx="859711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ru-R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≈ 0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789994-05AE-4AFE-A315-15AEAFD472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7" y="973562"/>
            <a:ext cx="3626958" cy="28389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E2D53E-E6E1-4F22-91E9-292EE1B0D5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8" y="3824257"/>
            <a:ext cx="3626958" cy="283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372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634</TotalTime>
  <Words>1201</Words>
  <Application>Microsoft Office PowerPoint</Application>
  <PresentationFormat>Широкоэкранный</PresentationFormat>
  <Paragraphs>101</Paragraphs>
  <Slides>15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Konst</dc:creator>
  <cp:lastModifiedBy>Rinat Akbashev</cp:lastModifiedBy>
  <cp:revision>58</cp:revision>
  <dcterms:created xsi:type="dcterms:W3CDTF">2021-09-23T03:51:16Z</dcterms:created>
  <dcterms:modified xsi:type="dcterms:W3CDTF">2021-09-27T21:45:14Z</dcterms:modified>
</cp:coreProperties>
</file>