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61" r:id="rId3"/>
    <p:sldId id="257" r:id="rId4"/>
    <p:sldId id="258" r:id="rId5"/>
    <p:sldId id="259" r:id="rId6"/>
    <p:sldId id="256" r:id="rId7"/>
    <p:sldId id="260" r:id="rId8"/>
    <p:sldId id="266" r:id="rId9"/>
    <p:sldId id="263" r:id="rId10"/>
    <p:sldId id="264"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B51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633DB-D1C5-4E02-80CA-72E90926627E}" type="datetimeFigureOut">
              <a:rPr lang="ru-RU" smtClean="0"/>
              <a:pPr/>
              <a:t>24.09.2021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D6503-0F43-4E83-9FE7-91F8616CF477}" type="slidenum">
              <a:rPr lang="ru-RU" smtClean="0"/>
              <a:pPr/>
              <a:t>‹#›</a:t>
            </a:fld>
            <a:endParaRPr lang="ru-RU"/>
          </a:p>
        </p:txBody>
      </p:sp>
    </p:spTree>
    <p:extLst>
      <p:ext uri="{BB962C8B-B14F-4D97-AF65-F5344CB8AC3E}">
        <p14:creationId xmlns:p14="http://schemas.microsoft.com/office/powerpoint/2010/main" val="254486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CD6503-0F43-4E83-9FE7-91F8616CF477}"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86FD953-E54A-4F8A-9D66-3E1FF153BD1B}" type="datetimeFigureOut">
              <a:rPr lang="ru-RU" smtClean="0"/>
              <a:pPr/>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9590C-8C49-4AB4-89B7-7178593793F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FD953-E54A-4F8A-9D66-3E1FF153BD1B}" type="datetimeFigureOut">
              <a:rPr lang="ru-RU" smtClean="0"/>
              <a:pPr/>
              <a:t>24.09.2021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9590C-8C49-4AB4-89B7-7178593793F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g.sibeck@nasa.gov" TargetMode="External"/><Relationship Id="rId2" Type="http://schemas.openxmlformats.org/officeDocument/2006/relationships/hyperlink" Target="mailto:khalipov@iki.rssi.r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3" Type="http://schemas.openxmlformats.org/officeDocument/2006/relationships/image" Target="../media/image8.jpeg"/><Relationship Id="rId7" Type="http://schemas.openxmlformats.org/officeDocument/2006/relationships/oleObject" Target="../embeddings/oleObject3.bin"/><Relationship Id="rId12" Type="http://schemas.openxmlformats.org/officeDocument/2006/relationships/image" Target="../media/image12.wm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9.wmf"/><Relationship Id="rId10"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20688"/>
            <a:ext cx="8568952" cy="1569660"/>
          </a:xfrm>
          <a:prstGeom prst="rect">
            <a:avLst/>
          </a:prstGeom>
        </p:spPr>
        <p:txBody>
          <a:bodyPr wrap="square">
            <a:spAutoFit/>
          </a:bodyPr>
          <a:lstStyle/>
          <a:p>
            <a:pPr algn="ctr"/>
            <a:r>
              <a:rPr lang="en-US" sz="3200" b="1" i="1" dirty="0">
                <a:solidFill>
                  <a:srgbClr val="0000CC"/>
                </a:solidFill>
              </a:rPr>
              <a:t>The impact of developed Alfven turbulence of the solar wind magnetic field on processes in the Earth’s inner magnetosphere</a:t>
            </a:r>
            <a:endParaRPr lang="ru-RU" sz="3200" dirty="0">
              <a:solidFill>
                <a:srgbClr val="0000CC"/>
              </a:solidFill>
            </a:endParaRPr>
          </a:p>
        </p:txBody>
      </p:sp>
      <p:sp>
        <p:nvSpPr>
          <p:cNvPr id="3" name="Прямоугольник 2"/>
          <p:cNvSpPr/>
          <p:nvPr/>
        </p:nvSpPr>
        <p:spPr>
          <a:xfrm>
            <a:off x="539552" y="2551837"/>
            <a:ext cx="8280920" cy="3570208"/>
          </a:xfrm>
          <a:prstGeom prst="rect">
            <a:avLst/>
          </a:prstGeom>
        </p:spPr>
        <p:txBody>
          <a:bodyPr wrap="square">
            <a:spAutoFit/>
          </a:bodyPr>
          <a:lstStyle/>
          <a:p>
            <a:pPr algn="ctr">
              <a:spcAft>
                <a:spcPts val="600"/>
              </a:spcAft>
            </a:pPr>
            <a:r>
              <a:rPr lang="en-US" sz="2800" b="1" i="1" u="sng" dirty="0" err="1">
                <a:solidFill>
                  <a:srgbClr val="0000CC"/>
                </a:solidFill>
              </a:rPr>
              <a:t>Khalipov</a:t>
            </a:r>
            <a:r>
              <a:rPr lang="en-US" sz="2800" b="1" i="1" u="sng" dirty="0">
                <a:solidFill>
                  <a:srgbClr val="0000CC"/>
                </a:solidFill>
              </a:rPr>
              <a:t> V.L.</a:t>
            </a:r>
          </a:p>
          <a:p>
            <a:pPr algn="ctr">
              <a:spcAft>
                <a:spcPts val="600"/>
              </a:spcAft>
            </a:pPr>
            <a:r>
              <a:rPr lang="da-DK" sz="2800" dirty="0"/>
              <a:t>IKI RAN, Moskow, Russia,  </a:t>
            </a:r>
            <a:r>
              <a:rPr lang="da-DK" sz="2800" u="sng" dirty="0">
                <a:hlinkClick r:id="rId2"/>
              </a:rPr>
              <a:t>khalipov@iki.rssi.ru</a:t>
            </a:r>
            <a:r>
              <a:rPr lang="en-US" sz="2800" b="1" i="1" dirty="0">
                <a:solidFill>
                  <a:srgbClr val="0000CC"/>
                </a:solidFill>
              </a:rPr>
              <a:t> </a:t>
            </a:r>
          </a:p>
          <a:p>
            <a:pPr algn="ctr">
              <a:spcAft>
                <a:spcPts val="600"/>
              </a:spcAft>
            </a:pPr>
            <a:r>
              <a:rPr lang="en-US" sz="2800" b="1" i="1" dirty="0" err="1">
                <a:solidFill>
                  <a:srgbClr val="0000CC"/>
                </a:solidFill>
              </a:rPr>
              <a:t>Leonovich</a:t>
            </a:r>
            <a:r>
              <a:rPr lang="en-US" sz="2800" b="1" i="1" dirty="0">
                <a:solidFill>
                  <a:srgbClr val="0000CC"/>
                </a:solidFill>
              </a:rPr>
              <a:t> A.S.</a:t>
            </a:r>
          </a:p>
          <a:p>
            <a:pPr algn="ctr">
              <a:spcAft>
                <a:spcPts val="600"/>
              </a:spcAft>
            </a:pPr>
            <a:r>
              <a:rPr lang="en-US" sz="2800" dirty="0"/>
              <a:t>ISTP RAN, Irkutsk, Russia :leon@iszf.irk.ru</a:t>
            </a:r>
            <a:endParaRPr lang="en-US" sz="2800" b="1" i="1" dirty="0">
              <a:solidFill>
                <a:srgbClr val="0000CC"/>
              </a:solidFill>
            </a:endParaRPr>
          </a:p>
          <a:p>
            <a:pPr algn="ctr">
              <a:spcAft>
                <a:spcPts val="600"/>
              </a:spcAft>
            </a:pPr>
            <a:r>
              <a:rPr lang="en-US" sz="2800" b="1" i="1" dirty="0" err="1">
                <a:solidFill>
                  <a:srgbClr val="0000CC"/>
                </a:solidFill>
              </a:rPr>
              <a:t>Sibeck</a:t>
            </a:r>
            <a:r>
              <a:rPr lang="en-US" sz="2800" b="1" i="1" dirty="0">
                <a:solidFill>
                  <a:srgbClr val="0000CC"/>
                </a:solidFill>
              </a:rPr>
              <a:t> D.G.</a:t>
            </a:r>
          </a:p>
          <a:p>
            <a:pPr algn="ctr">
              <a:spcAft>
                <a:spcPts val="600"/>
              </a:spcAft>
            </a:pPr>
            <a:r>
              <a:rPr lang="en-US" sz="2800" dirty="0"/>
              <a:t>NASA, USA,  </a:t>
            </a:r>
            <a:r>
              <a:rPr lang="en-US" sz="2800" u="sng" dirty="0">
                <a:hlinkClick r:id="rId3"/>
              </a:rPr>
              <a:t>david.g.sibeck@nasa.gov</a:t>
            </a:r>
            <a:endParaRPr lang="ru-RU" sz="2800" dirty="0"/>
          </a:p>
          <a:p>
            <a:pPr algn="ctr"/>
            <a:endParaRPr lang="ru-RU" sz="2800" dirty="0">
              <a:solidFill>
                <a:srgbClr val="0000CC"/>
              </a:solidFill>
            </a:endParaRPr>
          </a:p>
        </p:txBody>
      </p:sp>
    </p:spTree>
    <p:extLst>
      <p:ext uri="{BB962C8B-B14F-4D97-AF65-F5344CB8AC3E}">
        <p14:creationId xmlns:p14="http://schemas.microsoft.com/office/powerpoint/2010/main" val="243977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78DFF20-174E-4D56-A217-498D155FC0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385763"/>
            <a:ext cx="4716462" cy="663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89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65066"/>
            <a:ext cx="8784976" cy="5586145"/>
          </a:xfrm>
          <a:prstGeom prst="rect">
            <a:avLst/>
          </a:prstGeom>
        </p:spPr>
        <p:txBody>
          <a:bodyPr wrap="square">
            <a:spAutoFit/>
          </a:bodyPr>
          <a:lstStyle/>
          <a:p>
            <a:pPr marL="285750" indent="-285750">
              <a:spcAft>
                <a:spcPts val="600"/>
              </a:spcAft>
              <a:buFont typeface="Arial" panose="020B0604020202020204" pitchFamily="34" charset="0"/>
              <a:buChar char="•"/>
            </a:pPr>
            <a:r>
              <a:rPr lang="en-US" sz="1900" dirty="0"/>
              <a:t>Based on the theoretical analysis, a method for calculating the effects created by kinetic Alfven waves in the inner magnetosphere has been developed. It is established that the phase velocity of the kinetic Alfven wave lies in the range of thermal velocities of the background plasma. In this case, the Cherenkov resonance condition is fulfilled and the electrons are bunched and selectively accelerated in the lowest part of the energy range.</a:t>
            </a:r>
          </a:p>
          <a:p>
            <a:pPr marL="285750" indent="-285750">
              <a:spcAft>
                <a:spcPts val="600"/>
              </a:spcAft>
              <a:buFont typeface="Arial" panose="020B0604020202020204" pitchFamily="34" charset="0"/>
              <a:buChar char="•"/>
            </a:pPr>
            <a:r>
              <a:rPr lang="en-US" sz="1900" dirty="0"/>
              <a:t>The energy fluxes generated by the interaction of waves with electrons are calculated. The calculations show that the kinetic Alfven wave is able to cause the radiance of the atomic oxygen line of 630.0 nm with an intensity of 2-4 kr.</a:t>
            </a:r>
          </a:p>
          <a:p>
            <a:pPr marL="285750" indent="-285750">
              <a:spcAft>
                <a:spcPts val="600"/>
              </a:spcAft>
              <a:buFont typeface="Arial" panose="020B0604020202020204" pitchFamily="34" charset="0"/>
              <a:buChar char="•"/>
            </a:pPr>
            <a:r>
              <a:rPr lang="en-US" sz="1900" dirty="0"/>
              <a:t>The data from the satellites DE 1 and 2 were considered for October 21, 1981. The DE 1 satellite spectrometer did not detect energetic hydrogen and oxygen ions above SAR-arc at an altitude of 1Re. The DE 2 lower conjugate satellite detected a downward directed electron flux at ionospheric heights. A short segment of 1-minute solar wind data (OMNI database) indicates a high turbulence of the solar wind magnetic field. All measurements suggest generating SAR-arc by Alfven wave.</a:t>
            </a:r>
          </a:p>
          <a:p>
            <a:pPr marL="285750" indent="-285750">
              <a:spcAft>
                <a:spcPts val="600"/>
              </a:spcAft>
              <a:buFont typeface="Arial" panose="020B0604020202020204" pitchFamily="34" charset="0"/>
              <a:buChar char="•"/>
            </a:pPr>
            <a:r>
              <a:rPr lang="en-US" sz="1900" dirty="0"/>
              <a:t>We have a significant number of events of high electron temperature observations in the F layer of the ionosphere by the IK-24, IK-25, AUREOLE 3 satellites, during strong solar wind turbulence according to OMNI data.</a:t>
            </a:r>
          </a:p>
        </p:txBody>
      </p:sp>
      <p:sp>
        <p:nvSpPr>
          <p:cNvPr id="3" name="Заголовок 1"/>
          <p:cNvSpPr txBox="1">
            <a:spLocks/>
          </p:cNvSpPr>
          <p:nvPr/>
        </p:nvSpPr>
        <p:spPr>
          <a:xfrm>
            <a:off x="701675" y="116632"/>
            <a:ext cx="7696200" cy="612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a:solidFill>
                  <a:srgbClr val="FF0000"/>
                </a:solidFill>
                <a:latin typeface="+mn-lt"/>
                <a:cs typeface="Times New Roman" pitchFamily="18" charset="0"/>
              </a:rPr>
              <a:t>Summary</a:t>
            </a:r>
            <a:endParaRPr lang="ru-RU" sz="2800" b="1" i="1" dirty="0">
              <a:solidFill>
                <a:srgbClr val="FF0000"/>
              </a:solidFill>
              <a:latin typeface="+mn-lt"/>
              <a:cs typeface="Times New Roman" pitchFamily="18" charset="0"/>
            </a:endParaRPr>
          </a:p>
        </p:txBody>
      </p:sp>
    </p:spTree>
    <p:extLst>
      <p:ext uri="{BB962C8B-B14F-4D97-AF65-F5344CB8AC3E}">
        <p14:creationId xmlns:p14="http://schemas.microsoft.com/office/powerpoint/2010/main" val="347152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79"/>
            <a:ext cx="8424936" cy="5632311"/>
          </a:xfrm>
          <a:prstGeom prst="rect">
            <a:avLst/>
          </a:prstGeom>
        </p:spPr>
        <p:txBody>
          <a:bodyPr wrap="square">
            <a:spAutoFit/>
          </a:bodyPr>
          <a:lstStyle/>
          <a:p>
            <a:r>
              <a:rPr lang="en-US" dirty="0"/>
              <a:t>During IGY 1957-1959 Daniel </a:t>
            </a:r>
            <a:r>
              <a:rPr lang="en-US" dirty="0" err="1"/>
              <a:t>Barbier</a:t>
            </a:r>
            <a:r>
              <a:rPr lang="en-US" dirty="0"/>
              <a:t> obtained a large data set from observations of red-arcs with intensities of 50-100 </a:t>
            </a:r>
            <a:r>
              <a:rPr lang="en-US" dirty="0" err="1"/>
              <a:t>kR.</a:t>
            </a:r>
            <a:r>
              <a:rPr lang="en-US" dirty="0"/>
              <a:t> Such intensities cannot be associated with the ring current energy dissipation. However we can appeal to another powerful energy source: MHD-turbulence in the solar wind which causes field line resonance (FLR) in the magnetosphere. This mechanism assumes the presence of fast </a:t>
            </a:r>
            <a:r>
              <a:rPr lang="en-US" dirty="0" err="1"/>
              <a:t>magnetosonic</a:t>
            </a:r>
            <a:r>
              <a:rPr lang="en-US" dirty="0"/>
              <a:t> (FMS) waves penetrating from the magnetopause into the magnetosphere. The source of the FMS waves themselves can be, for example, the Kelvin-Helmholtz instability which develops at the magnetopause. Monochromatic FMS waves penetrating into the magnetosphere drive standing Alfven waves at the resonance magnetic shells, where their frequency coincides with the local Alfven wave frequency . If the FMS wave source is broadband, then Alfven waves can be excited in a wide range of magnetic shells including the </a:t>
            </a:r>
            <a:r>
              <a:rPr lang="en-US" dirty="0" err="1"/>
              <a:t>plasmapause</a:t>
            </a:r>
            <a:r>
              <a:rPr lang="en-US" dirty="0"/>
              <a:t>, where the resonant shells concentration is maximum and the kinetic </a:t>
            </a:r>
            <a:r>
              <a:rPr lang="en-US" dirty="0" err="1"/>
              <a:t>Alven</a:t>
            </a:r>
            <a:r>
              <a:rPr lang="en-US" dirty="0"/>
              <a:t> waves with an electric field component directed along the magnetic field are excited. Such waves were observed experimentally. This physical process was considered in detail theoretically by Japanese scientists Hasegawa and </a:t>
            </a:r>
            <a:r>
              <a:rPr lang="en-US" dirty="0" err="1"/>
              <a:t>Mima</a:t>
            </a:r>
            <a:r>
              <a:rPr lang="en-US" dirty="0"/>
              <a:t> as well as by V. Mazur and A. </a:t>
            </a:r>
            <a:r>
              <a:rPr lang="en-US" dirty="0" err="1"/>
              <a:t>Leonovich</a:t>
            </a:r>
            <a:r>
              <a:rPr lang="en-US" dirty="0"/>
              <a:t> from the ISTP in Irkutsk. It was found that the waves were locked at the </a:t>
            </a:r>
            <a:r>
              <a:rPr lang="en-US" dirty="0" err="1"/>
              <a:t>plasmapause</a:t>
            </a:r>
            <a:r>
              <a:rPr lang="en-US" dirty="0"/>
              <a:t> and became standing. The phase velocity of the waves is close to the thermal velocity of background electrons, and as a result of the Cherenkov resonance, the electrons are selectively accelerated to an energy of several eV, creating a red arc of luminescence in the atmosphere.</a:t>
            </a:r>
            <a:endParaRPr lang="ru-RU" dirty="0"/>
          </a:p>
        </p:txBody>
      </p:sp>
    </p:spTree>
    <p:extLst>
      <p:ext uri="{BB962C8B-B14F-4D97-AF65-F5344CB8AC3E}">
        <p14:creationId xmlns:p14="http://schemas.microsoft.com/office/powerpoint/2010/main" val="384631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5" descr="A_SMS_Res_Dipole.png"/>
          <p:cNvPicPr>
            <a:picLocks noChangeAspect="1"/>
          </p:cNvPicPr>
          <p:nvPr/>
        </p:nvPicPr>
        <p:blipFill>
          <a:blip r:embed="rId2"/>
          <a:srcRect/>
          <a:stretch>
            <a:fillRect/>
          </a:stretch>
        </p:blipFill>
        <p:spPr bwMode="auto">
          <a:xfrm>
            <a:off x="250825" y="638175"/>
            <a:ext cx="5219700" cy="4114800"/>
          </a:xfrm>
          <a:prstGeom prst="rect">
            <a:avLst/>
          </a:prstGeom>
          <a:noFill/>
          <a:ln w="9525">
            <a:noFill/>
            <a:miter lim="800000"/>
            <a:headEnd/>
            <a:tailEnd/>
          </a:ln>
        </p:spPr>
      </p:pic>
      <p:sp>
        <p:nvSpPr>
          <p:cNvPr id="9219" name="Заголовок 4"/>
          <p:cNvSpPr>
            <a:spLocks noGrp="1"/>
          </p:cNvSpPr>
          <p:nvPr>
            <p:ph type="title"/>
          </p:nvPr>
        </p:nvSpPr>
        <p:spPr>
          <a:xfrm>
            <a:off x="0" y="0"/>
            <a:ext cx="9144000" cy="630238"/>
          </a:xfrm>
        </p:spPr>
        <p:txBody>
          <a:bodyPr/>
          <a:lstStyle/>
          <a:p>
            <a:pPr algn="ctr" eaLnBrk="1" hangingPunct="1"/>
            <a:r>
              <a:rPr lang="en-US" sz="2800" dirty="0">
                <a:solidFill>
                  <a:srgbClr val="C00000"/>
                </a:solidFill>
                <a:latin typeface="Times New Roman" pitchFamily="18" charset="0"/>
                <a:cs typeface="Times New Roman" pitchFamily="18" charset="0"/>
              </a:rPr>
              <a:t>Field line resonance in a dipole-like magnetosphere</a:t>
            </a:r>
            <a:endParaRPr lang="ru-RU" sz="2800" dirty="0">
              <a:solidFill>
                <a:srgbClr val="C00000"/>
              </a:solidFill>
              <a:latin typeface="Times New Roman" pitchFamily="18" charset="0"/>
              <a:cs typeface="Times New Roman" pitchFamily="18" charset="0"/>
            </a:endParaRPr>
          </a:p>
        </p:txBody>
      </p:sp>
      <p:pic>
        <p:nvPicPr>
          <p:cNvPr id="9220" name="Содержимое 4" descr="A_SMS_Res_Dipole.png"/>
          <p:cNvPicPr>
            <a:picLocks noGrp="1" noChangeAspect="1"/>
          </p:cNvPicPr>
          <p:nvPr>
            <p:ph idx="1"/>
          </p:nvPr>
        </p:nvPicPr>
        <p:blipFill>
          <a:blip r:embed="rId3"/>
          <a:srcRect/>
          <a:stretch>
            <a:fillRect/>
          </a:stretch>
        </p:blipFill>
        <p:spPr>
          <a:xfrm>
            <a:off x="4538663" y="4071938"/>
            <a:ext cx="66675" cy="115887"/>
          </a:xfrm>
        </p:spPr>
      </p:pic>
      <p:pic>
        <p:nvPicPr>
          <p:cNvPr id="9221" name="Рисунок 4" descr="Fig_v_A(L).jpg"/>
          <p:cNvPicPr>
            <a:picLocks noChangeAspect="1"/>
          </p:cNvPicPr>
          <p:nvPr/>
        </p:nvPicPr>
        <p:blipFill>
          <a:blip r:embed="rId4"/>
          <a:srcRect/>
          <a:stretch>
            <a:fillRect/>
          </a:stretch>
        </p:blipFill>
        <p:spPr bwMode="auto">
          <a:xfrm>
            <a:off x="4751388" y="3519488"/>
            <a:ext cx="3600450" cy="2978150"/>
          </a:xfrm>
          <a:prstGeom prst="rect">
            <a:avLst/>
          </a:prstGeom>
          <a:noFill/>
          <a:ln w="9525">
            <a:noFill/>
            <a:miter lim="800000"/>
            <a:headEnd/>
            <a:tailEnd/>
          </a:ln>
        </p:spPr>
      </p:pic>
      <p:sp>
        <p:nvSpPr>
          <p:cNvPr id="9222" name="TextBox 6"/>
          <p:cNvSpPr txBox="1">
            <a:spLocks noChangeArrowheads="1"/>
          </p:cNvSpPr>
          <p:nvPr/>
        </p:nvSpPr>
        <p:spPr bwMode="auto">
          <a:xfrm>
            <a:off x="5651500" y="638175"/>
            <a:ext cx="3492500" cy="3232150"/>
          </a:xfrm>
          <a:prstGeom prst="rect">
            <a:avLst/>
          </a:prstGeom>
          <a:noFill/>
          <a:ln w="9525">
            <a:noFill/>
            <a:miter lim="800000"/>
            <a:headEnd/>
            <a:tailEnd/>
          </a:ln>
        </p:spPr>
        <p:txBody>
          <a:bodyPr>
            <a:spAutoFit/>
          </a:bodyPr>
          <a:lstStyle/>
          <a:p>
            <a:pPr>
              <a:buFont typeface="Arial" charset="0"/>
              <a:buChar char="•"/>
            </a:pPr>
            <a:r>
              <a:rPr lang="en-US" sz="1200"/>
              <a:t>         Chen, L., and Hasegawa, A., A theory of long period magnetic pulsation. 1. Steady state excitation of field line resonances, </a:t>
            </a:r>
            <a:r>
              <a:rPr lang="en-US" sz="1200" i="1"/>
              <a:t>J. Geophys. Res., </a:t>
            </a:r>
            <a:r>
              <a:rPr lang="en-US" sz="1200" b="1" i="1"/>
              <a:t>79, 1024–1032, 1974</a:t>
            </a:r>
          </a:p>
          <a:p>
            <a:pPr>
              <a:buFont typeface="Arial" charset="0"/>
              <a:buChar char="•"/>
            </a:pPr>
            <a:r>
              <a:rPr lang="en-US" sz="1200" b="1" i="1"/>
              <a:t>         </a:t>
            </a:r>
            <a:r>
              <a:rPr lang="en-US" sz="1200"/>
              <a:t>Radoski, H. R., A theory of latitude dependent geomagnetic micropulsations: The asymptotic fields, </a:t>
            </a:r>
            <a:r>
              <a:rPr lang="en-US" sz="1200" i="1"/>
              <a:t>J. Geophys. Res., </a:t>
            </a:r>
            <a:r>
              <a:rPr lang="en-US" sz="1200" b="1" i="1"/>
              <a:t>79, 595–604, </a:t>
            </a:r>
            <a:r>
              <a:rPr lang="ru-RU" sz="1200" b="1"/>
              <a:t>1974.</a:t>
            </a:r>
            <a:r>
              <a:rPr lang="en-US" sz="1200" b="1"/>
              <a:t> </a:t>
            </a:r>
          </a:p>
          <a:p>
            <a:pPr>
              <a:buFont typeface="Arial" charset="0"/>
              <a:buChar char="•"/>
            </a:pPr>
            <a:r>
              <a:rPr lang="en-US" sz="1200" b="1" i="1"/>
              <a:t>       </a:t>
            </a:r>
            <a:r>
              <a:rPr lang="en-US" sz="1200"/>
              <a:t>Southwood, D. J., Some features of field line resonances in the magnetosphere, </a:t>
            </a:r>
            <a:r>
              <a:rPr lang="en-US" sz="1200" i="1"/>
              <a:t>Planet. Space Sci., </a:t>
            </a:r>
            <a:r>
              <a:rPr lang="en-US" sz="1200" b="1" i="1"/>
              <a:t>22, 483–492, 1974.</a:t>
            </a:r>
          </a:p>
          <a:p>
            <a:pPr>
              <a:buFont typeface="Arial" charset="0"/>
              <a:buChar char="•"/>
            </a:pPr>
            <a:r>
              <a:rPr lang="en-US" sz="1200"/>
              <a:t>         Tamao, T., Transmission and coupling resonance of hydromagnetic disturbances in the non-uniform Earth’s magnetosphere, </a:t>
            </a:r>
            <a:r>
              <a:rPr lang="en-US" sz="1200" i="1"/>
              <a:t>Sci.</a:t>
            </a:r>
          </a:p>
          <a:p>
            <a:r>
              <a:rPr lang="en-US" sz="1200" i="1"/>
              <a:t>Rep. Tohoku Univ., </a:t>
            </a:r>
            <a:r>
              <a:rPr lang="en-US" sz="1200" b="1" i="1"/>
              <a:t>5, 17, 43–54, 1965.</a:t>
            </a:r>
          </a:p>
          <a:p>
            <a:pPr>
              <a:buFont typeface="Arial" charset="0"/>
              <a:buChar char="•"/>
            </a:pPr>
            <a:endParaRPr lang="en-US" sz="1200" b="1" i="1"/>
          </a:p>
          <a:p>
            <a:pPr>
              <a:buFont typeface="Arial" charset="0"/>
              <a:buChar char="•"/>
            </a:pPr>
            <a:endParaRPr lang="ru-RU" sz="1200"/>
          </a:p>
        </p:txBody>
      </p:sp>
      <p:sp>
        <p:nvSpPr>
          <p:cNvPr id="10" name="TextBox 9"/>
          <p:cNvSpPr txBox="1"/>
          <p:nvPr/>
        </p:nvSpPr>
        <p:spPr>
          <a:xfrm>
            <a:off x="357158" y="5000636"/>
            <a:ext cx="4202176" cy="1477328"/>
          </a:xfrm>
          <a:prstGeom prst="rect">
            <a:avLst/>
          </a:prstGeom>
          <a:noFill/>
        </p:spPr>
        <p:txBody>
          <a:bodyPr wrap="none" rtlCol="0">
            <a:spAutoFit/>
          </a:bodyPr>
          <a:lstStyle/>
          <a:p>
            <a:r>
              <a:rPr lang="en-US" dirty="0">
                <a:latin typeface="Times New Roman" pitchFamily="18" charset="0"/>
                <a:cs typeface="Times New Roman" pitchFamily="18" charset="0"/>
              </a:rPr>
              <a:t>Distribution (in the Equatorial Plane)</a:t>
            </a:r>
          </a:p>
          <a:p>
            <a:r>
              <a:rPr lang="en-US" dirty="0">
                <a:latin typeface="Times New Roman" pitchFamily="18" charset="0"/>
                <a:cs typeface="Times New Roman" pitchFamily="18" charset="0"/>
              </a:rPr>
              <a:t>Of Alfven speed </a:t>
            </a:r>
            <a:r>
              <a:rPr lang="en-US" i="1" dirty="0" err="1">
                <a:latin typeface="Times New Roman" pitchFamily="18" charset="0"/>
                <a:cs typeface="Times New Roman" pitchFamily="18" charset="0"/>
              </a:rPr>
              <a:t>v</a:t>
            </a:r>
            <a:r>
              <a:rPr lang="en-US" i="1" baseline="-25000" dirty="0" err="1">
                <a:latin typeface="Times New Roman" pitchFamily="18" charset="0"/>
                <a:cs typeface="Times New Roman" pitchFamily="18" charset="0"/>
              </a:rPr>
              <a:t>A</a:t>
            </a:r>
            <a:r>
              <a:rPr lang="en-US" i="1" dirty="0">
                <a:latin typeface="Times New Roman" pitchFamily="18" charset="0"/>
                <a:cs typeface="Times New Roman" pitchFamily="18" charset="0"/>
              </a:rPr>
              <a:t>(L)</a:t>
            </a:r>
            <a:r>
              <a:rPr lang="en-US" dirty="0">
                <a:latin typeface="Times New Roman" pitchFamily="18" charset="0"/>
                <a:cs typeface="Times New Roman" pitchFamily="18" charset="0"/>
              </a:rPr>
              <a:t>, where  </a:t>
            </a:r>
            <a:r>
              <a:rPr lang="en-US" i="1" dirty="0">
                <a:latin typeface="Times New Roman" pitchFamily="18" charset="0"/>
                <a:cs typeface="Times New Roman" pitchFamily="18" charset="0"/>
              </a:rPr>
              <a:t>L</a:t>
            </a:r>
            <a:r>
              <a:rPr lang="ru-RU" i="1" dirty="0">
                <a:latin typeface="Times New Roman" pitchFamily="18" charset="0"/>
                <a:cs typeface="Times New Roman" pitchFamily="18" charset="0"/>
              </a:rPr>
              <a:t>=</a:t>
            </a:r>
            <a:r>
              <a:rPr lang="en-US" i="1" dirty="0">
                <a:latin typeface="Times New Roman" pitchFamily="18" charset="0"/>
                <a:cs typeface="Times New Roman" pitchFamily="18" charset="0"/>
              </a:rPr>
              <a:t>a/R</a:t>
            </a:r>
            <a:r>
              <a:rPr lang="en-US" i="1" baseline="-25000" dirty="0">
                <a:latin typeface="Times New Roman" pitchFamily="18" charset="0"/>
                <a:cs typeface="Times New Roman" pitchFamily="18" charset="0"/>
              </a:rPr>
              <a:t>E </a:t>
            </a:r>
            <a:r>
              <a:rPr lang="en-US" dirty="0">
                <a:latin typeface="Times New Roman" pitchFamily="18" charset="0"/>
                <a:cs typeface="Times New Roman" pitchFamily="18" charset="0"/>
              </a:rPr>
              <a:t> is </a:t>
            </a:r>
          </a:p>
          <a:p>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Mcilwain</a:t>
            </a:r>
            <a:r>
              <a:rPr lang="en-US" dirty="0">
                <a:latin typeface="Times New Roman" pitchFamily="18" charset="0"/>
                <a:cs typeface="Times New Roman" pitchFamily="18" charset="0"/>
              </a:rPr>
              <a:t> parameter, </a:t>
            </a:r>
            <a:r>
              <a:rPr lang="en-US" i="1" dirty="0">
                <a:latin typeface="Times New Roman" pitchFamily="18" charset="0"/>
                <a:cs typeface="Times New Roman" pitchFamily="18" charset="0"/>
              </a:rPr>
              <a:t>a</a:t>
            </a:r>
            <a:r>
              <a:rPr lang="en-US" dirty="0">
                <a:latin typeface="Times New Roman" pitchFamily="18" charset="0"/>
                <a:cs typeface="Times New Roman" pitchFamily="18" charset="0"/>
              </a:rPr>
              <a:t> is the equatorial </a:t>
            </a:r>
          </a:p>
          <a:p>
            <a:r>
              <a:rPr lang="en-US" dirty="0">
                <a:latin typeface="Times New Roman" pitchFamily="18" charset="0"/>
                <a:cs typeface="Times New Roman" pitchFamily="18" charset="0"/>
              </a:rPr>
              <a:t>Radius of a dipole magnetic shell,</a:t>
            </a:r>
          </a:p>
          <a:p>
            <a:r>
              <a:rPr lang="en-US" i="1" dirty="0">
                <a:latin typeface="Times New Roman" pitchFamily="18" charset="0"/>
                <a:cs typeface="Times New Roman" pitchFamily="18" charset="0"/>
              </a:rPr>
              <a:t>R</a:t>
            </a:r>
            <a:r>
              <a:rPr lang="en-US" i="1" baseline="-25000" dirty="0">
                <a:latin typeface="Times New Roman" pitchFamily="18" charset="0"/>
                <a:cs typeface="Times New Roman" pitchFamily="18" charset="0"/>
              </a:rPr>
              <a:t>E</a:t>
            </a:r>
            <a:r>
              <a:rPr lang="en-US" dirty="0">
                <a:latin typeface="Times New Roman" pitchFamily="18" charset="0"/>
                <a:cs typeface="Times New Roman" pitchFamily="18" charset="0"/>
              </a:rPr>
              <a:t> is the Earth’s radius.</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0" y="0"/>
            <a:ext cx="9144000" cy="630238"/>
          </a:xfrm>
        </p:spPr>
        <p:txBody>
          <a:bodyPr>
            <a:normAutofit fontScale="90000"/>
          </a:bodyPr>
          <a:lstStyle/>
          <a:p>
            <a:pPr algn="ctr" eaLnBrk="1" fontAlgn="auto" hangingPunct="1">
              <a:spcAft>
                <a:spcPts val="0"/>
              </a:spcAft>
              <a:defRPr/>
            </a:pPr>
            <a:r>
              <a:rPr lang="en-US" sz="2800" dirty="0">
                <a:solidFill>
                  <a:srgbClr val="C00000"/>
                </a:solidFill>
                <a:latin typeface="Times New Roman" pitchFamily="18" charset="0"/>
                <a:cs typeface="Times New Roman" pitchFamily="18" charset="0"/>
              </a:rPr>
              <a:t>Field line resonances driven by a monochromatic </a:t>
            </a:r>
            <a:br>
              <a:rPr lang="en-US" sz="2800" dirty="0">
                <a:solidFill>
                  <a:srgbClr val="C00000"/>
                </a:solidFill>
                <a:latin typeface="Times New Roman" pitchFamily="18" charset="0"/>
                <a:cs typeface="Times New Roman" pitchFamily="18" charset="0"/>
              </a:rPr>
            </a:br>
            <a:r>
              <a:rPr lang="en-US" sz="2800" dirty="0">
                <a:solidFill>
                  <a:srgbClr val="C00000"/>
                </a:solidFill>
                <a:latin typeface="Times New Roman" pitchFamily="18" charset="0"/>
                <a:cs typeface="Times New Roman" pitchFamily="18" charset="0"/>
              </a:rPr>
              <a:t>fast </a:t>
            </a:r>
            <a:r>
              <a:rPr lang="en-US" sz="2800" dirty="0" err="1">
                <a:solidFill>
                  <a:srgbClr val="C00000"/>
                </a:solidFill>
                <a:latin typeface="Times New Roman" pitchFamily="18" charset="0"/>
                <a:cs typeface="Times New Roman" pitchFamily="18" charset="0"/>
              </a:rPr>
              <a:t>magnetosonic</a:t>
            </a:r>
            <a:r>
              <a:rPr lang="en-US" sz="2800" dirty="0">
                <a:solidFill>
                  <a:srgbClr val="C00000"/>
                </a:solidFill>
                <a:latin typeface="Times New Roman" pitchFamily="18" charset="0"/>
                <a:cs typeface="Times New Roman" pitchFamily="18" charset="0"/>
              </a:rPr>
              <a:t> (FMS) -wave </a:t>
            </a:r>
            <a:endParaRPr lang="ru-RU" sz="2800" dirty="0">
              <a:solidFill>
                <a:srgbClr val="C00000"/>
              </a:solidFill>
              <a:latin typeface="Times New Roman" pitchFamily="18" charset="0"/>
              <a:cs typeface="Times New Roman" pitchFamily="18" charset="0"/>
            </a:endParaRPr>
          </a:p>
        </p:txBody>
      </p:sp>
      <p:pic>
        <p:nvPicPr>
          <p:cNvPr id="13315" name="Рисунок 3" descr="Fig_FLR+FMS.jpg"/>
          <p:cNvPicPr>
            <a:picLocks noChangeAspect="1"/>
          </p:cNvPicPr>
          <p:nvPr/>
        </p:nvPicPr>
        <p:blipFill>
          <a:blip r:embed="rId2"/>
          <a:srcRect/>
          <a:stretch>
            <a:fillRect/>
          </a:stretch>
        </p:blipFill>
        <p:spPr bwMode="auto">
          <a:xfrm>
            <a:off x="0" y="998538"/>
            <a:ext cx="3895725" cy="4002087"/>
          </a:xfrm>
          <a:prstGeom prst="rect">
            <a:avLst/>
          </a:prstGeom>
          <a:noFill/>
          <a:ln w="9525">
            <a:noFill/>
            <a:miter lim="800000"/>
            <a:headEnd/>
            <a:tailEnd/>
          </a:ln>
        </p:spPr>
      </p:pic>
      <p:pic>
        <p:nvPicPr>
          <p:cNvPr id="13316" name="Рисунок 4" descr="Fig_Ampl_FLR_Dipol_2D.jpg"/>
          <p:cNvPicPr>
            <a:picLocks noChangeAspect="1"/>
          </p:cNvPicPr>
          <p:nvPr/>
        </p:nvPicPr>
        <p:blipFill>
          <a:blip r:embed="rId3"/>
          <a:srcRect/>
          <a:stretch>
            <a:fillRect/>
          </a:stretch>
        </p:blipFill>
        <p:spPr bwMode="auto">
          <a:xfrm>
            <a:off x="3941763" y="998538"/>
            <a:ext cx="5202237" cy="3937000"/>
          </a:xfrm>
          <a:prstGeom prst="rect">
            <a:avLst/>
          </a:prstGeom>
          <a:noFill/>
          <a:ln w="9525">
            <a:noFill/>
            <a:miter lim="800000"/>
            <a:headEnd/>
            <a:tailEnd/>
          </a:ln>
        </p:spPr>
      </p:pic>
      <p:sp>
        <p:nvSpPr>
          <p:cNvPr id="5" name="TextBox 4"/>
          <p:cNvSpPr txBox="1"/>
          <p:nvPr/>
        </p:nvSpPr>
        <p:spPr>
          <a:xfrm>
            <a:off x="571472" y="5072074"/>
            <a:ext cx="3500189" cy="1477328"/>
          </a:xfrm>
          <a:prstGeom prst="rect">
            <a:avLst/>
          </a:prstGeom>
          <a:noFill/>
        </p:spPr>
        <p:txBody>
          <a:bodyPr wrap="square" rtlCol="0">
            <a:spAutoFit/>
          </a:bodyPr>
          <a:lstStyle/>
          <a:p>
            <a:r>
              <a:rPr lang="en-US" dirty="0">
                <a:latin typeface="Times New Roman" pitchFamily="18" charset="0"/>
                <a:cs typeface="Times New Roman" pitchFamily="18" charset="0"/>
              </a:rPr>
              <a:t>Distribution along  the equatorial</a:t>
            </a:r>
          </a:p>
          <a:p>
            <a:r>
              <a:rPr lang="en-US" dirty="0">
                <a:latin typeface="Times New Roman" pitchFamily="18" charset="0"/>
                <a:cs typeface="Times New Roman" pitchFamily="18" charset="0"/>
              </a:rPr>
              <a:t>surfaces of FMS wave field  (</a:t>
            </a:r>
            <a:r>
              <a:rPr lang="ru-RU" b="1" dirty="0">
                <a:solidFill>
                  <a:srgbClr val="0000FF"/>
                </a:solidFill>
                <a:latin typeface="Times New Roman" pitchFamily="18" charset="0"/>
                <a:cs typeface="Times New Roman" pitchFamily="18" charset="0"/>
              </a:rPr>
              <a:t>____</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and resonant standing Alfven</a:t>
            </a:r>
          </a:p>
          <a:p>
            <a:r>
              <a:rPr lang="en-US" dirty="0">
                <a:latin typeface="Times New Roman" pitchFamily="18" charset="0"/>
                <a:cs typeface="Times New Roman" pitchFamily="18" charset="0"/>
              </a:rPr>
              <a:t>waves harmonics (1,2,3,4) (</a:t>
            </a:r>
            <a:r>
              <a:rPr lang="ru-RU" b="1" dirty="0">
                <a:solidFill>
                  <a:srgbClr val="FF0000"/>
                </a:solidFill>
                <a:latin typeface="Times New Roman" pitchFamily="18" charset="0"/>
                <a:cs typeface="Times New Roman" pitchFamily="18" charset="0"/>
              </a:rPr>
              <a:t>___</a:t>
            </a:r>
            <a:r>
              <a:rPr lang="en-US" dirty="0">
                <a:latin typeface="Times New Roman" pitchFamily="18" charset="0"/>
                <a:cs typeface="Times New Roman" pitchFamily="18" charset="0"/>
              </a:rPr>
              <a:t>) excited by it </a:t>
            </a:r>
          </a:p>
        </p:txBody>
      </p:sp>
      <p:sp>
        <p:nvSpPr>
          <p:cNvPr id="10" name="TextBox 9"/>
          <p:cNvSpPr txBox="1"/>
          <p:nvPr/>
        </p:nvSpPr>
        <p:spPr>
          <a:xfrm>
            <a:off x="4214810" y="5072074"/>
            <a:ext cx="4530215" cy="923330"/>
          </a:xfrm>
          <a:prstGeom prst="rect">
            <a:avLst/>
          </a:prstGeom>
          <a:noFill/>
        </p:spPr>
        <p:txBody>
          <a:bodyPr wrap="none" rtlCol="0">
            <a:spAutoFit/>
          </a:bodyPr>
          <a:lstStyle/>
          <a:p>
            <a:r>
              <a:rPr lang="en-US" dirty="0">
                <a:latin typeface="Times New Roman" pitchFamily="18" charset="0"/>
                <a:cs typeface="Times New Roman" pitchFamily="18" charset="0"/>
              </a:rPr>
              <a:t>Distribution (in the </a:t>
            </a:r>
            <a:r>
              <a:rPr lang="en-US" dirty="0" err="1">
                <a:latin typeface="Times New Roman" pitchFamily="18" charset="0"/>
                <a:cs typeface="Times New Roman" pitchFamily="18" charset="0"/>
              </a:rPr>
              <a:t>meridional</a:t>
            </a:r>
            <a:r>
              <a:rPr lang="en-US" dirty="0">
                <a:latin typeface="Times New Roman" pitchFamily="18" charset="0"/>
                <a:cs typeface="Times New Roman" pitchFamily="18" charset="0"/>
              </a:rPr>
              <a:t> plane)</a:t>
            </a:r>
          </a:p>
          <a:p>
            <a:r>
              <a:rPr lang="en-US" dirty="0">
                <a:latin typeface="Times New Roman" pitchFamily="18" charset="0"/>
                <a:cs typeface="Times New Roman" pitchFamily="18" charset="0"/>
              </a:rPr>
              <a:t>of the field amplitude of various harmonics of </a:t>
            </a:r>
          </a:p>
          <a:p>
            <a:r>
              <a:rPr lang="en-US" dirty="0">
                <a:latin typeface="Times New Roman" pitchFamily="18" charset="0"/>
                <a:cs typeface="Times New Roman" pitchFamily="18" charset="0"/>
              </a:rPr>
              <a:t>resonant standing Alfven waves</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701675" y="0"/>
            <a:ext cx="7696200" cy="728663"/>
          </a:xfrm>
        </p:spPr>
        <p:txBody>
          <a:bodyPr/>
          <a:lstStyle/>
          <a:p>
            <a:pPr eaLnBrk="1" hangingPunct="1"/>
            <a:r>
              <a:rPr lang="en-US" sz="2800">
                <a:solidFill>
                  <a:srgbClr val="9E3328"/>
                </a:solidFill>
                <a:latin typeface="Times New Roman" pitchFamily="18" charset="0"/>
                <a:cs typeface="Times New Roman" pitchFamily="18" charset="0"/>
              </a:rPr>
              <a:t>Kinetic Alfvén waves at  the  plasmapause</a:t>
            </a:r>
            <a:endParaRPr lang="ru-RU" sz="2800">
              <a:solidFill>
                <a:srgbClr val="9E3328"/>
              </a:solidFill>
              <a:latin typeface="Times New Roman" pitchFamily="18" charset="0"/>
              <a:cs typeface="Times New Roman" pitchFamily="18" charset="0"/>
            </a:endParaRPr>
          </a:p>
        </p:txBody>
      </p:sp>
      <p:pic>
        <p:nvPicPr>
          <p:cNvPr id="16387" name="Рисунок 6" descr="Fig_A_Kinet_PlasmPause.jpg"/>
          <p:cNvPicPr>
            <a:picLocks noChangeAspect="1"/>
          </p:cNvPicPr>
          <p:nvPr/>
        </p:nvPicPr>
        <p:blipFill>
          <a:blip r:embed="rId2"/>
          <a:srcRect/>
          <a:stretch>
            <a:fillRect/>
          </a:stretch>
        </p:blipFill>
        <p:spPr bwMode="auto">
          <a:xfrm>
            <a:off x="792163" y="1358900"/>
            <a:ext cx="6704012" cy="39608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3"/>
            <a:ext cx="8715436" cy="642942"/>
          </a:xfrm>
        </p:spPr>
        <p:txBody>
          <a:bodyPr>
            <a:normAutofit/>
          </a:bodyPr>
          <a:lstStyle/>
          <a:p>
            <a:r>
              <a:rPr lang="en-US" sz="1800" dirty="0">
                <a:solidFill>
                  <a:srgbClr val="FF0000"/>
                </a:solidFill>
                <a:latin typeface="Times New Roman" pitchFamily="18" charset="0"/>
                <a:cs typeface="Times New Roman" pitchFamily="18" charset="0"/>
              </a:rPr>
              <a:t>Dissipation of kinetic Alfven waves at the </a:t>
            </a:r>
            <a:r>
              <a:rPr lang="en-US" sz="1800" dirty="0" err="1">
                <a:solidFill>
                  <a:srgbClr val="FF0000"/>
                </a:solidFill>
                <a:latin typeface="Times New Roman" pitchFamily="18" charset="0"/>
                <a:cs typeface="Times New Roman" pitchFamily="18" charset="0"/>
              </a:rPr>
              <a:t>plasmapause</a:t>
            </a:r>
            <a:r>
              <a:rPr lang="en-US" sz="1800" dirty="0">
                <a:solidFill>
                  <a:srgbClr val="FF0000"/>
                </a:solidFill>
                <a:latin typeface="Times New Roman" pitchFamily="18" charset="0"/>
                <a:cs typeface="Times New Roman" pitchFamily="18" charset="0"/>
              </a:rPr>
              <a:t> dissipative layer</a:t>
            </a:r>
            <a:endParaRPr lang="ru-RU" sz="1800" dirty="0">
              <a:solidFill>
                <a:srgbClr val="FF0000"/>
              </a:solidFill>
              <a:latin typeface="Times New Roman" pitchFamily="18" charset="0"/>
              <a:cs typeface="Times New Roman" pitchFamily="18" charset="0"/>
            </a:endParaRPr>
          </a:p>
        </p:txBody>
      </p:sp>
      <p:pic>
        <p:nvPicPr>
          <p:cNvPr id="4" name="Рисунок 3" descr="Kinetic_A_waves_Diisipation_1.jpg"/>
          <p:cNvPicPr>
            <a:picLocks noChangeAspect="1"/>
          </p:cNvPicPr>
          <p:nvPr/>
        </p:nvPicPr>
        <p:blipFill>
          <a:blip r:embed="rId2" cstate="print"/>
          <a:stretch>
            <a:fillRect/>
          </a:stretch>
        </p:blipFill>
        <p:spPr>
          <a:xfrm>
            <a:off x="714348" y="642918"/>
            <a:ext cx="6072230" cy="3125331"/>
          </a:xfrm>
          <a:prstGeom prst="rect">
            <a:avLst/>
          </a:prstGeom>
        </p:spPr>
      </p:pic>
      <p:pic>
        <p:nvPicPr>
          <p:cNvPr id="5" name="Рисунок 4" descr="Kinetic_A_waves_Diisipation_2.jpg"/>
          <p:cNvPicPr>
            <a:picLocks noChangeAspect="1"/>
          </p:cNvPicPr>
          <p:nvPr/>
        </p:nvPicPr>
        <p:blipFill>
          <a:blip r:embed="rId3" cstate="print"/>
          <a:stretch>
            <a:fillRect/>
          </a:stretch>
        </p:blipFill>
        <p:spPr>
          <a:xfrm>
            <a:off x="571472" y="3571876"/>
            <a:ext cx="6215106" cy="2793999"/>
          </a:xfrm>
          <a:prstGeom prst="rect">
            <a:avLst/>
          </a:prstGeom>
        </p:spPr>
      </p:pic>
      <p:sp>
        <p:nvSpPr>
          <p:cNvPr id="10" name="TextBox 9"/>
          <p:cNvSpPr txBox="1"/>
          <p:nvPr/>
        </p:nvSpPr>
        <p:spPr>
          <a:xfrm>
            <a:off x="2857488" y="1357298"/>
            <a:ext cx="1691489" cy="369332"/>
          </a:xfrm>
          <a:prstGeom prst="rect">
            <a:avLst/>
          </a:prstGeom>
          <a:noFill/>
        </p:spPr>
        <p:txBody>
          <a:bodyPr wrap="none" rtlCol="0">
            <a:spAutoFit/>
          </a:bodyPr>
          <a:lstStyle/>
          <a:p>
            <a:r>
              <a:rPr lang="en-US" dirty="0">
                <a:solidFill>
                  <a:schemeClr val="bg1"/>
                </a:solidFill>
                <a:latin typeface="Times New Roman" pitchFamily="18" charset="0"/>
                <a:cs typeface="Times New Roman" pitchFamily="18" charset="0"/>
              </a:rPr>
              <a:t>dissipative layer</a:t>
            </a:r>
            <a:endParaRPr lang="ru-RU" dirty="0">
              <a:solidFill>
                <a:schemeClr val="bg1"/>
              </a:solidFill>
            </a:endParaRPr>
          </a:p>
        </p:txBody>
      </p:sp>
      <p:sp>
        <p:nvSpPr>
          <p:cNvPr id="9" name="TextBox 8"/>
          <p:cNvSpPr txBox="1"/>
          <p:nvPr/>
        </p:nvSpPr>
        <p:spPr>
          <a:xfrm>
            <a:off x="6786578" y="928670"/>
            <a:ext cx="2214578" cy="507831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Times New Roman" pitchFamily="18" charset="0"/>
                <a:cs typeface="Times New Roman" pitchFamily="18" charset="0"/>
              </a:rPr>
              <a:t>At the </a:t>
            </a:r>
            <a:r>
              <a:rPr lang="en-US" dirty="0" err="1">
                <a:latin typeface="Times New Roman" pitchFamily="18" charset="0"/>
                <a:cs typeface="Times New Roman" pitchFamily="18" charset="0"/>
              </a:rPr>
              <a:t>plasmapause</a:t>
            </a:r>
            <a:r>
              <a:rPr lang="ru-RU" dirty="0">
                <a:latin typeface="Times New Roman" pitchFamily="18" charset="0"/>
                <a:cs typeface="Times New Roman" pitchFamily="18" charset="0"/>
              </a:rPr>
              <a:t>:</a:t>
            </a:r>
            <a:endParaRPr lang="en-US" dirty="0"/>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that corresponds to</a:t>
            </a:r>
          </a:p>
          <a:p>
            <a:r>
              <a:rPr lang="en-US" dirty="0">
                <a:latin typeface="Times New Roman" pitchFamily="18" charset="0"/>
                <a:cs typeface="Times New Roman" pitchFamily="18" charset="0"/>
              </a:rPr>
              <a:t>energy of resonant electrons  to be in the range:</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Here </a:t>
            </a:r>
            <a:r>
              <a:rPr lang="el-GR" dirty="0">
                <a:latin typeface="Times New Roman" pitchFamily="18" charset="0"/>
                <a:cs typeface="Times New Roman" pitchFamily="18" charset="0"/>
              </a:rPr>
              <a:t>φ</a:t>
            </a:r>
            <a:r>
              <a:rPr lang="en-US" dirty="0">
                <a:latin typeface="Times New Roman" pitchFamily="18" charset="0"/>
                <a:cs typeface="Times New Roman" pitchFamily="18" charset="0"/>
              </a:rPr>
              <a:t> is scalar potential of  transverse  electric field of a kinetic Alfven wave,      is a square of its transverse wave number.</a:t>
            </a:r>
          </a:p>
        </p:txBody>
      </p:sp>
      <p:graphicFrame>
        <p:nvGraphicFramePr>
          <p:cNvPr id="13" name="Object 4"/>
          <p:cNvGraphicFramePr>
            <a:graphicFrameLocks noChangeAspect="1"/>
          </p:cNvGraphicFramePr>
          <p:nvPr/>
        </p:nvGraphicFramePr>
        <p:xfrm>
          <a:off x="3071802" y="2500306"/>
          <a:ext cx="866775" cy="400050"/>
        </p:xfrm>
        <a:graphic>
          <a:graphicData uri="http://schemas.openxmlformats.org/presentationml/2006/ole">
            <mc:AlternateContent xmlns:mc="http://schemas.openxmlformats.org/markup-compatibility/2006">
              <mc:Choice xmlns:v="urn:schemas-microsoft-com:vml" Requires="v">
                <p:oleObj name="Equation" r:id="rId4" imgW="495000" imgH="228600" progId="Equation.3">
                  <p:embed/>
                </p:oleObj>
              </mc:Choice>
              <mc:Fallback>
                <p:oleObj name="Equation" r:id="rId4" imgW="4950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02" y="2500306"/>
                        <a:ext cx="8667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nvGraphicFramePr>
        <p:xfrm>
          <a:off x="4500562" y="5572140"/>
          <a:ext cx="866779" cy="400052"/>
        </p:xfrm>
        <a:graphic>
          <a:graphicData uri="http://schemas.openxmlformats.org/presentationml/2006/ole">
            <mc:AlternateContent xmlns:mc="http://schemas.openxmlformats.org/markup-compatibility/2006">
              <mc:Choice xmlns:v="urn:schemas-microsoft-com:vml" Requires="v">
                <p:oleObj name="Equation" r:id="rId6" imgW="495000" imgH="228600" progId="Equation.3">
                  <p:embed/>
                </p:oleObj>
              </mc:Choice>
              <mc:Fallback>
                <p:oleObj name="Equation" r:id="rId6" imgW="49500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2" y="5572140"/>
                        <a:ext cx="866779" cy="400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nvGraphicFramePr>
        <p:xfrm>
          <a:off x="4483100" y="3314700"/>
          <a:ext cx="177800" cy="228600"/>
        </p:xfrm>
        <a:graphic>
          <a:graphicData uri="http://schemas.openxmlformats.org/presentationml/2006/ole">
            <mc:AlternateContent xmlns:mc="http://schemas.openxmlformats.org/markup-compatibility/2006">
              <mc:Choice xmlns:v="urn:schemas-microsoft-com:vml" Requires="v">
                <p:oleObj name="Equation" r:id="rId7" imgW="177480" imgH="228600" progId="Equation.3">
                  <p:embed/>
                </p:oleObj>
              </mc:Choice>
              <mc:Fallback>
                <p:oleObj name="Equation" r:id="rId7" imgW="177480" imgH="2286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3100" y="3314700"/>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6"/>
          <p:cNvGraphicFramePr>
            <a:graphicFrameLocks noChangeAspect="1"/>
          </p:cNvGraphicFramePr>
          <p:nvPr/>
        </p:nvGraphicFramePr>
        <p:xfrm>
          <a:off x="7000892" y="3000372"/>
          <a:ext cx="1520825" cy="304800"/>
        </p:xfrm>
        <a:graphic>
          <a:graphicData uri="http://schemas.openxmlformats.org/presentationml/2006/ole">
            <mc:AlternateContent xmlns:mc="http://schemas.openxmlformats.org/markup-compatibility/2006">
              <mc:Choice xmlns:v="urn:schemas-microsoft-com:vml" Requires="v">
                <p:oleObj name="Equation" r:id="rId9" imgW="1143000" imgH="228600" progId="Equation.3">
                  <p:embed/>
                </p:oleObj>
              </mc:Choice>
              <mc:Fallback>
                <p:oleObj name="Equation" r:id="rId9" imgW="1143000" imgH="2286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0892" y="3000372"/>
                        <a:ext cx="15208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nvGraphicFramePr>
        <p:xfrm>
          <a:off x="8143900" y="4786321"/>
          <a:ext cx="285752" cy="408217"/>
        </p:xfrm>
        <a:graphic>
          <a:graphicData uri="http://schemas.openxmlformats.org/presentationml/2006/ole">
            <mc:AlternateContent xmlns:mc="http://schemas.openxmlformats.org/markup-compatibility/2006">
              <mc:Choice xmlns:v="urn:schemas-microsoft-com:vml" Requires="v">
                <p:oleObj name="Equation" r:id="rId11" imgW="177480" imgH="253800" progId="Equation.3">
                  <p:embed/>
                </p:oleObj>
              </mc:Choice>
              <mc:Fallback>
                <p:oleObj name="Equation" r:id="rId11" imgW="177480" imgH="2538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43900" y="4786321"/>
                        <a:ext cx="285752" cy="408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3357554" y="3929066"/>
            <a:ext cx="1691489" cy="369332"/>
          </a:xfrm>
          <a:prstGeom prst="rect">
            <a:avLst/>
          </a:prstGeom>
          <a:noFill/>
        </p:spPr>
        <p:txBody>
          <a:bodyPr wrap="none" rtlCol="0">
            <a:spAutoFit/>
          </a:bodyPr>
          <a:lstStyle/>
          <a:p>
            <a:r>
              <a:rPr lang="en-US" dirty="0">
                <a:solidFill>
                  <a:schemeClr val="bg1"/>
                </a:solidFill>
                <a:latin typeface="Times New Roman" pitchFamily="18" charset="0"/>
                <a:cs typeface="Times New Roman" pitchFamily="18" charset="0"/>
              </a:rPr>
              <a:t>dissipative layer</a:t>
            </a:r>
            <a:endParaRPr lang="ru-RU" dirty="0">
              <a:solidFill>
                <a:schemeClr val="bg1"/>
              </a:solidFill>
            </a:endParaRPr>
          </a:p>
        </p:txBody>
      </p:sp>
      <p:graphicFrame>
        <p:nvGraphicFramePr>
          <p:cNvPr id="22" name="Объект 21"/>
          <p:cNvGraphicFramePr>
            <a:graphicFrameLocks noChangeAspect="1"/>
          </p:cNvGraphicFramePr>
          <p:nvPr/>
        </p:nvGraphicFramePr>
        <p:xfrm>
          <a:off x="6786578" y="1428736"/>
          <a:ext cx="2214193" cy="287338"/>
        </p:xfrm>
        <a:graphic>
          <a:graphicData uri="http://schemas.openxmlformats.org/presentationml/2006/ole">
            <mc:AlternateContent xmlns:mc="http://schemas.openxmlformats.org/markup-compatibility/2006">
              <mc:Choice xmlns:v="urn:schemas-microsoft-com:vml" Requires="v">
                <p:oleObj name="Equation" r:id="rId13" imgW="1663560" imgH="215640" progId="Equation.3">
                  <p:embed/>
                </p:oleObj>
              </mc:Choice>
              <mc:Fallback>
                <p:oleObj name="Equation" r:id="rId13" imgW="1663560" imgH="215640" progId="Equation.3">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6578" y="1428736"/>
                        <a:ext cx="2214193"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0"/>
            <a:ext cx="7854074" cy="1200329"/>
          </a:xfrm>
          <a:prstGeom prst="rect">
            <a:avLst/>
          </a:prstGeom>
          <a:noFill/>
        </p:spPr>
        <p:txBody>
          <a:bodyPr wrap="square" rtlCol="0">
            <a:spAutoFit/>
          </a:bodyPr>
          <a:lstStyle/>
          <a:p>
            <a:pPr algn="ctr"/>
            <a:r>
              <a:rPr lang="en-US" dirty="0">
                <a:solidFill>
                  <a:srgbClr val="FF0000"/>
                </a:solidFill>
                <a:latin typeface="Times New Roman" pitchFamily="18" charset="0"/>
                <a:cs typeface="Times New Roman" pitchFamily="18" charset="0"/>
              </a:rPr>
              <a:t>Resonant Alfven waves field excited by a shock wave (with amplitude 50nT )</a:t>
            </a:r>
          </a:p>
          <a:p>
            <a:pPr algn="ctr"/>
            <a:r>
              <a:rPr lang="en-US" dirty="0">
                <a:solidFill>
                  <a:srgbClr val="FF0000"/>
                </a:solidFill>
                <a:latin typeface="Times New Roman" pitchFamily="18" charset="0"/>
                <a:cs typeface="Times New Roman" pitchFamily="18" charset="0"/>
              </a:rPr>
              <a:t> passing through the magnetosphere and the density fluxes (</a:t>
            </a:r>
            <a:r>
              <a:rPr lang="en-US" i="1" dirty="0">
                <a:solidFill>
                  <a:srgbClr val="FF0000"/>
                </a:solidFill>
                <a:latin typeface="Times New Roman" pitchFamily="18" charset="0"/>
                <a:cs typeface="Times New Roman" pitchFamily="18" charset="0"/>
              </a:rPr>
              <a:t>F</a:t>
            </a:r>
            <a:r>
              <a:rPr lang="en-US" i="1" baseline="-25000" dirty="0">
                <a:solidFill>
                  <a:srgbClr val="FF0000"/>
                </a:solidFill>
                <a:latin typeface="Times New Roman" pitchFamily="18" charset="0"/>
                <a:cs typeface="Times New Roman" pitchFamily="18" charset="0"/>
              </a:rPr>
              <a:t>e</a:t>
            </a:r>
            <a:r>
              <a:rPr lang="en-US" dirty="0">
                <a:solidFill>
                  <a:srgbClr val="FF0000"/>
                </a:solidFill>
                <a:latin typeface="Times New Roman" pitchFamily="18" charset="0"/>
                <a:cs typeface="Times New Roman" pitchFamily="18" charset="0"/>
              </a:rPr>
              <a:t>) , (</a:t>
            </a:r>
            <a:r>
              <a:rPr lang="en-US" i="1" dirty="0">
                <a:solidFill>
                  <a:srgbClr val="FF0000"/>
                </a:solidFill>
                <a:latin typeface="Times New Roman" pitchFamily="18" charset="0"/>
                <a:cs typeface="Times New Roman" pitchFamily="18" charset="0"/>
              </a:rPr>
              <a:t>S</a:t>
            </a:r>
            <a:r>
              <a:rPr lang="en-US" i="1" baseline="-25000" dirty="0">
                <a:solidFill>
                  <a:srgbClr val="FF0000"/>
                </a:solidFill>
                <a:latin typeface="Times New Roman" pitchFamily="18" charset="0"/>
                <a:cs typeface="Times New Roman" pitchFamily="18" charset="0"/>
              </a:rPr>
              <a:t>e</a:t>
            </a:r>
            <a:r>
              <a:rPr lang="en-US" dirty="0">
                <a:solidFill>
                  <a:srgbClr val="FF0000"/>
                </a:solidFill>
                <a:latin typeface="Times New Roman" pitchFamily="18" charset="0"/>
                <a:cs typeface="Times New Roman" pitchFamily="18" charset="0"/>
              </a:rPr>
              <a:t> ) :</a:t>
            </a:r>
          </a:p>
          <a:p>
            <a:pPr algn="ctr"/>
            <a:r>
              <a:rPr lang="en-US" dirty="0">
                <a:solidFill>
                  <a:srgbClr val="FF0000"/>
                </a:solidFill>
                <a:latin typeface="Times New Roman" pitchFamily="18" charset="0"/>
                <a:cs typeface="Times New Roman" pitchFamily="18" charset="0"/>
              </a:rPr>
              <a:t>of the </a:t>
            </a:r>
            <a:r>
              <a:rPr lang="en-US" dirty="0" err="1">
                <a:solidFill>
                  <a:srgbClr val="FF0000"/>
                </a:solidFill>
                <a:latin typeface="Times New Roman" pitchFamily="18" charset="0"/>
                <a:cs typeface="Times New Roman" pitchFamily="18" charset="0"/>
              </a:rPr>
              <a:t>suprathermal</a:t>
            </a:r>
            <a:r>
              <a:rPr lang="en-US" dirty="0">
                <a:solidFill>
                  <a:srgbClr val="FF0000"/>
                </a:solidFill>
                <a:latin typeface="Times New Roman" pitchFamily="18" charset="0"/>
                <a:cs typeface="Times New Roman" pitchFamily="18" charset="0"/>
              </a:rPr>
              <a:t>  (with energy ≥ 2eV) electrons precipitating into the ionosphere</a:t>
            </a:r>
          </a:p>
          <a:p>
            <a:pPr algn="ctr"/>
            <a:r>
              <a:rPr lang="en-US" dirty="0">
                <a:solidFill>
                  <a:srgbClr val="FF0000"/>
                </a:solidFill>
                <a:latin typeface="Times New Roman" pitchFamily="18" charset="0"/>
                <a:cs typeface="Times New Roman" pitchFamily="18" charset="0"/>
              </a:rPr>
              <a:t>and  the energy  transported  by them</a:t>
            </a:r>
            <a:endParaRPr lang="ru-RU" dirty="0">
              <a:solidFill>
                <a:srgbClr val="FF0000"/>
              </a:solidFill>
              <a:latin typeface="Times New Roman" pitchFamily="18" charset="0"/>
              <a:cs typeface="Times New Roman" pitchFamily="18" charset="0"/>
            </a:endParaRPr>
          </a:p>
        </p:txBody>
      </p:sp>
      <p:sp>
        <p:nvSpPr>
          <p:cNvPr id="4" name="TextBox 3"/>
          <p:cNvSpPr txBox="1"/>
          <p:nvPr/>
        </p:nvSpPr>
        <p:spPr>
          <a:xfrm>
            <a:off x="642910" y="5000636"/>
            <a:ext cx="2143140" cy="923330"/>
          </a:xfrm>
          <a:prstGeom prst="rect">
            <a:avLst/>
          </a:prstGeom>
          <a:noFill/>
        </p:spPr>
        <p:txBody>
          <a:bodyPr wrap="square" rtlCol="0">
            <a:spAutoFit/>
          </a:bodyPr>
          <a:lstStyle/>
          <a:p>
            <a:r>
              <a:rPr lang="en-US" dirty="0">
                <a:solidFill>
                  <a:srgbClr val="7030A0"/>
                </a:solidFill>
              </a:rPr>
              <a:t>Main component</a:t>
            </a:r>
          </a:p>
          <a:p>
            <a:r>
              <a:rPr lang="en-US" dirty="0">
                <a:solidFill>
                  <a:srgbClr val="7030A0"/>
                </a:solidFill>
              </a:rPr>
              <a:t>of the </a:t>
            </a:r>
            <a:r>
              <a:rPr lang="en-US" dirty="0">
                <a:solidFill>
                  <a:srgbClr val="B51B3C"/>
                </a:solidFill>
              </a:rPr>
              <a:t>resonant</a:t>
            </a:r>
          </a:p>
          <a:p>
            <a:r>
              <a:rPr lang="en-US" dirty="0">
                <a:solidFill>
                  <a:srgbClr val="B51B3C"/>
                </a:solidFill>
              </a:rPr>
              <a:t>Alfven waves field</a:t>
            </a:r>
            <a:endParaRPr lang="ru-RU" dirty="0">
              <a:solidFill>
                <a:srgbClr val="B51B3C"/>
              </a:solidFill>
            </a:endParaRPr>
          </a:p>
        </p:txBody>
      </p:sp>
      <p:sp>
        <p:nvSpPr>
          <p:cNvPr id="5" name="TextBox 4"/>
          <p:cNvSpPr txBox="1"/>
          <p:nvPr/>
        </p:nvSpPr>
        <p:spPr>
          <a:xfrm>
            <a:off x="3286116" y="5072074"/>
            <a:ext cx="2714644" cy="120032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Flux density (</a:t>
            </a:r>
            <a:r>
              <a:rPr lang="en-US" i="1" dirty="0">
                <a:solidFill>
                  <a:srgbClr val="FF0000"/>
                </a:solidFill>
                <a:latin typeface="Times New Roman" pitchFamily="18" charset="0"/>
                <a:cs typeface="Times New Roman" pitchFamily="18" charset="0"/>
              </a:rPr>
              <a:t>F</a:t>
            </a:r>
            <a:r>
              <a:rPr lang="en-US" i="1" baseline="-25000" dirty="0">
                <a:solidFill>
                  <a:srgbClr val="FF0000"/>
                </a:solidFill>
                <a:latin typeface="Times New Roman" pitchFamily="18" charset="0"/>
                <a:cs typeface="Times New Roman" pitchFamily="18" charset="0"/>
              </a:rPr>
              <a:t>e</a:t>
            </a:r>
            <a:r>
              <a:rPr lang="en-US" dirty="0">
                <a:solidFill>
                  <a:srgbClr val="FF0000"/>
                </a:solidFill>
                <a:latin typeface="Times New Roman" pitchFamily="18" charset="0"/>
                <a:cs typeface="Times New Roman" pitchFamily="18" charset="0"/>
              </a:rPr>
              <a:t>) of the resonant electrons precipitating into the ionosphere</a:t>
            </a:r>
          </a:p>
        </p:txBody>
      </p:sp>
      <p:sp>
        <p:nvSpPr>
          <p:cNvPr id="6" name="Прямоугольник 5"/>
          <p:cNvSpPr/>
          <p:nvPr/>
        </p:nvSpPr>
        <p:spPr>
          <a:xfrm>
            <a:off x="6000760" y="5072074"/>
            <a:ext cx="3000396" cy="1477328"/>
          </a:xfrm>
          <a:prstGeom prst="rect">
            <a:avLst/>
          </a:prstGeom>
        </p:spPr>
        <p:txBody>
          <a:bodyPr wrap="square">
            <a:spAutoFit/>
          </a:bodyPr>
          <a:lstStyle/>
          <a:p>
            <a:r>
              <a:rPr lang="en-US" dirty="0">
                <a:solidFill>
                  <a:srgbClr val="FF0000"/>
                </a:solidFill>
                <a:latin typeface="Times New Roman" pitchFamily="18" charset="0"/>
                <a:cs typeface="Times New Roman" pitchFamily="18" charset="0"/>
              </a:rPr>
              <a:t>Energy flux density (</a:t>
            </a:r>
            <a:r>
              <a:rPr lang="en-US" i="1" dirty="0">
                <a:solidFill>
                  <a:srgbClr val="FF0000"/>
                </a:solidFill>
                <a:latin typeface="Times New Roman" pitchFamily="18" charset="0"/>
                <a:cs typeface="Times New Roman" pitchFamily="18" charset="0"/>
              </a:rPr>
              <a:t>S</a:t>
            </a:r>
            <a:r>
              <a:rPr lang="en-US" i="1" baseline="-25000" dirty="0">
                <a:solidFill>
                  <a:srgbClr val="FF0000"/>
                </a:solidFill>
                <a:latin typeface="Times New Roman" pitchFamily="18" charset="0"/>
                <a:cs typeface="Times New Roman" pitchFamily="18" charset="0"/>
              </a:rPr>
              <a:t>e</a:t>
            </a:r>
            <a:r>
              <a:rPr lang="en-US" dirty="0">
                <a:solidFill>
                  <a:srgbClr val="FF0000"/>
                </a:solidFill>
                <a:latin typeface="Times New Roman" pitchFamily="18" charset="0"/>
                <a:cs typeface="Times New Roman" pitchFamily="18" charset="0"/>
              </a:rPr>
              <a:t> ) transported  by the </a:t>
            </a:r>
            <a:r>
              <a:rPr lang="en-US" dirty="0" err="1">
                <a:solidFill>
                  <a:srgbClr val="FF0000"/>
                </a:solidFill>
                <a:latin typeface="Times New Roman" pitchFamily="18" charset="0"/>
                <a:cs typeface="Times New Roman" pitchFamily="18" charset="0"/>
              </a:rPr>
              <a:t>suprathermal</a:t>
            </a:r>
            <a:r>
              <a:rPr lang="en-US" dirty="0">
                <a:solidFill>
                  <a:srgbClr val="FF0000"/>
                </a:solidFill>
                <a:latin typeface="Times New Roman" pitchFamily="18" charset="0"/>
                <a:cs typeface="Times New Roman" pitchFamily="18" charset="0"/>
              </a:rPr>
              <a:t> electrons precipitating into the ionosphere</a:t>
            </a:r>
          </a:p>
        </p:txBody>
      </p:sp>
      <p:pic>
        <p:nvPicPr>
          <p:cNvPr id="12" name="Рисунок 11" descr="Fig_7(Se_Flux_e).jpg"/>
          <p:cNvPicPr>
            <a:picLocks noChangeAspect="1"/>
          </p:cNvPicPr>
          <p:nvPr/>
        </p:nvPicPr>
        <p:blipFill>
          <a:blip r:embed="rId3"/>
          <a:stretch>
            <a:fillRect/>
          </a:stretch>
        </p:blipFill>
        <p:spPr>
          <a:xfrm>
            <a:off x="285720" y="1142984"/>
            <a:ext cx="8641438" cy="37898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E1F1470-0389-4ECE-9824-048845EC18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935" y="-296023"/>
            <a:ext cx="8627090" cy="702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97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2976521-0BBA-45ED-B79C-2710FED6A0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5263" y="822325"/>
            <a:ext cx="7762875"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3618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988</Words>
  <Application>Microsoft Office PowerPoint</Application>
  <PresentationFormat>Экран (4:3)</PresentationFormat>
  <Paragraphs>55</Paragraphs>
  <Slides>11</Slides>
  <Notes>1</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6" baseType="lpstr">
      <vt:lpstr>Arial</vt:lpstr>
      <vt:lpstr>Calibri</vt:lpstr>
      <vt:lpstr>Times New Roman</vt:lpstr>
      <vt:lpstr>Тема Office</vt:lpstr>
      <vt:lpstr>Equation</vt:lpstr>
      <vt:lpstr>Презентация PowerPoint</vt:lpstr>
      <vt:lpstr>Презентация PowerPoint</vt:lpstr>
      <vt:lpstr>Field line resonance in a dipole-like magnetosphere</vt:lpstr>
      <vt:lpstr>Field line resonances driven by a monochromatic  fast magnetosonic (FMS) -wave </vt:lpstr>
      <vt:lpstr>Kinetic Alfvén waves at  the  plasmapause</vt:lpstr>
      <vt:lpstr>Dissipation of kinetic Alfven waves at the plasmapause dissipative layer</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Leonovich A S</dc:creator>
  <cp:lastModifiedBy>Victor</cp:lastModifiedBy>
  <cp:revision>22</cp:revision>
  <dcterms:created xsi:type="dcterms:W3CDTF">2021-02-07T05:15:09Z</dcterms:created>
  <dcterms:modified xsi:type="dcterms:W3CDTF">2021-09-24T18:01:33Z</dcterms:modified>
</cp:coreProperties>
</file>