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26" y="2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0D5DC-7207-45D4-AEC6-4DABCF95B345}" type="datetimeFigureOut">
              <a:rPr lang="ru-RU" smtClean="0"/>
              <a:t>18.09.2020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98B23-764A-4EB1-8887-7034E4F696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74535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0D5DC-7207-45D4-AEC6-4DABCF95B345}" type="datetimeFigureOut">
              <a:rPr lang="ru-RU" smtClean="0"/>
              <a:t>18.09.2020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98B23-764A-4EB1-8887-7034E4F696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71883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0D5DC-7207-45D4-AEC6-4DABCF95B345}" type="datetimeFigureOut">
              <a:rPr lang="ru-RU" smtClean="0"/>
              <a:t>18.09.2020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98B23-764A-4EB1-8887-7034E4F696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40471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0D5DC-7207-45D4-AEC6-4DABCF95B345}" type="datetimeFigureOut">
              <a:rPr lang="ru-RU" smtClean="0"/>
              <a:t>18.09.2020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98B23-764A-4EB1-8887-7034E4F696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2132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0D5DC-7207-45D4-AEC6-4DABCF95B345}" type="datetimeFigureOut">
              <a:rPr lang="ru-RU" smtClean="0"/>
              <a:t>18.09.2020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98B23-764A-4EB1-8887-7034E4F696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72885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0D5DC-7207-45D4-AEC6-4DABCF95B345}" type="datetimeFigureOut">
              <a:rPr lang="ru-RU" smtClean="0"/>
              <a:t>18.09.2020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98B23-764A-4EB1-8887-7034E4F696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76534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0D5DC-7207-45D4-AEC6-4DABCF95B345}" type="datetimeFigureOut">
              <a:rPr lang="ru-RU" smtClean="0"/>
              <a:t>18.09.2020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98B23-764A-4EB1-8887-7034E4F696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7251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0D5DC-7207-45D4-AEC6-4DABCF95B345}" type="datetimeFigureOut">
              <a:rPr lang="ru-RU" smtClean="0"/>
              <a:t>18.09.2020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98B23-764A-4EB1-8887-7034E4F696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1001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0D5DC-7207-45D4-AEC6-4DABCF95B345}" type="datetimeFigureOut">
              <a:rPr lang="ru-RU" smtClean="0"/>
              <a:t>18.09.2020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98B23-764A-4EB1-8887-7034E4F696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5523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0D5DC-7207-45D4-AEC6-4DABCF95B345}" type="datetimeFigureOut">
              <a:rPr lang="ru-RU" smtClean="0"/>
              <a:t>18.09.2020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98B23-764A-4EB1-8887-7034E4F696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01247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0D5DC-7207-45D4-AEC6-4DABCF95B345}" type="datetimeFigureOut">
              <a:rPr lang="ru-RU" smtClean="0"/>
              <a:t>18.09.2020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98B23-764A-4EB1-8887-7034E4F696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49132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A0D5DC-7207-45D4-AEC6-4DABCF95B345}" type="datetimeFigureOut">
              <a:rPr lang="ru-RU" smtClean="0"/>
              <a:t>18.09.2020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798B23-764A-4EB1-8887-7034E4F696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9825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wma"/><Relationship Id="rId1" Type="http://schemas.microsoft.com/office/2007/relationships/media" Target="../media/media8.wma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doi.org/10.3402/ijch.v72i0.21086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wma"/><Relationship Id="rId1" Type="http://schemas.microsoft.com/office/2007/relationships/media" Target="../media/media9.wm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5" Type="http://schemas.openxmlformats.org/officeDocument/2006/relationships/image" Target="../media/image1.png"/><Relationship Id="rId4" Type="http://schemas.openxmlformats.org/officeDocument/2006/relationships/hyperlink" Target="https://doi.org/10.3402/ijch.v72i0.21086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ma"/><Relationship Id="rId1" Type="http://schemas.microsoft.com/office/2007/relationships/media" Target="../media/media3.wma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ma"/><Relationship Id="rId1" Type="http://schemas.microsoft.com/office/2007/relationships/media" Target="../media/media4.wma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wma"/><Relationship Id="rId1" Type="http://schemas.microsoft.com/office/2007/relationships/media" Target="../media/media5.wma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wma"/><Relationship Id="rId1" Type="http://schemas.microsoft.com/office/2007/relationships/media" Target="../media/media6.wma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wma"/><Relationship Id="rId1" Type="http://schemas.microsoft.com/office/2007/relationships/media" Target="../media/media7.wma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3509963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influence of geomagnetic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activity on hemodynamics in young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men -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Yakuts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4210050"/>
            <a:ext cx="9144000" cy="2647950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Kozlov V.I.</a:t>
            </a:r>
            <a:r>
              <a:rPr lang="en-US" sz="3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Stepanova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G.K.</a:t>
            </a:r>
            <a:r>
              <a:rPr lang="en-US" sz="3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Ustinova M.V.</a:t>
            </a:r>
            <a:r>
              <a:rPr lang="en-US" sz="3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Yu.G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Shafer Institute of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Cosmophysical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Research and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Aeronomyof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Siberian Branch of the Russian Academy of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Sciences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Institute of Medicine of the North-Eastern Federal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University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83074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524" y="0"/>
            <a:ext cx="33512751" cy="31912226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-1"/>
            <a:ext cx="33547696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4" y="413884"/>
            <a:ext cx="7973555" cy="3529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609850" y="4524374"/>
            <a:ext cx="1636020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9850" y="4458968"/>
            <a:ext cx="4876799" cy="2399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04775" y="45718"/>
            <a:ext cx="90392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Fig.1 Variations HR, SBP and DBP for 17 years from 1983 to 1999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-15897" y="3943376"/>
            <a:ext cx="9159897" cy="5262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6695" marR="226695" indent="443230" algn="just">
              <a:lnSpc>
                <a:spcPct val="141000"/>
              </a:lnSpc>
              <a:spcAft>
                <a:spcPts val="0"/>
              </a:spcAft>
            </a:pPr>
            <a:r>
              <a:rPr lang="en-US" sz="22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Fig.2. Variations HR, SPB and DBP for 17 years from 1999 to 2019</a:t>
            </a:r>
            <a:endParaRPr lang="ru-RU" sz="22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06727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nalysis of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dynamics of the physical development of Yakut students over 10 years (from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1988-1989 to 1998-1999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showed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significant increase in body length, while body weight (BM) did not change.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1988-1989,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height =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169.1 ± 1.1 cm, body mass = 62.6 ± 1.4 kg. In 1998-1999, height = 172.2 ± 0.9 cm, body mass = 62.3 ± 1.8 kg.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comparative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analysis of anthropometric indicators between students in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2019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their peers in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1998-1999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revealed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significant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increase in growth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A number of authors indicate an increase in youth growth in modern society 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Sukhanova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I. V.,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Maksimov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A. L. “Modern trends in the physical development and the state of </a:t>
            </a:r>
            <a:r>
              <a:rPr lang="en-US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cardiovascular 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system in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yong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men of the city of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Magadan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,”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Gigiena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Sanitariya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94(3), 83-86 (2015). (</a:t>
            </a:r>
            <a:r>
              <a:rPr lang="en-US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sz="1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Russion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https://europepmc.org/article/med/26302568.].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However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significant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changes have taken place over the past 20 years, compared with the decade 1988-1999: at the same time as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increase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growth, the average BMI values increased significantly (by 14%). The incidence of young men with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exceeding the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optimal BM values in 2019 was 2.3 times higher than that of their peers in 1998-99. A significantly higher BM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value was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revealed among students in 2019, as well as an increase of 29.1% in the prevalence of individuals with a high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value of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index. Over the past 20 years, the distribution of students by body type has changed: the incidence of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hypersthenic type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has increased due to a decrease in the proportion of people with an asthenic constitution.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294452" y="602304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969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801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lnSpcReduction="10000"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 are works indicating a tendency to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asthenization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modern students and in other regions of Russia, the city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Magadan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among the Inuit of Alaska, Canada and Greenland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[Andersen, S., Rex, K. F.,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Noahsen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P.,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Sørensen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H. C. F.,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Mulvad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G., Raised P. L., "BMI cut-off for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overweight in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Greenland Inuit," International Journal of Circumpolar Health 72(1), 21086 (2013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://doi.org/10.3402/ijch.v72i0.21086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Hackett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F.J. Paul,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Abonyi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S.,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Dyck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R. F., "Anthropometric indices of First Nations children and youth on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first entry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Manitoba/Saskatchewan residential schools - 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1919 to 1953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," International Journal of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Circumpolar Health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75(1), 30734 (2016). http://dx.doi.org/10.3402/ijch.v75.30734].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study of the functional state of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cardiovascular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system in young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Yakuts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depending on their physique, revealed elevated SBP and DBP in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hypersthenics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relative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normosthenics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asthenics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which indicates the functional tension of the system. The literature indicates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reduced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functionality of the circulatory system in young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hypersthenics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the city of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Magadan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Maximov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A. L.,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Sukhanova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I. V.,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Vdovenko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S. I. "Functional profiles observed in young males-residents 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Magadan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depending on their constitution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tipes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," Human Ecology 12, 25-30 (2012).].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modern youths 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Yakuts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(2019), we noted the lowest SBP values among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asthenics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which suggests that the most economical mode 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functioning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their circulatory system is.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4458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457199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771524"/>
            <a:ext cx="9144000" cy="608647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moderately disturbed state of the magnetic field (moderate and severe storms) did not significantly affect the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functional state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the body of practically healthy young northerners. For very strong storms, September 11-15, 2005 and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December 15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2006, a significant increase in heart rate and blood pressure was observed.</a:t>
            </a:r>
          </a:p>
          <a:p>
            <a:pPr marL="0" indent="0" algn="just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most of the examined men in the Asian North of Russia, heart rate variability indicators are within the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mid-latitude standard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The revealed shifts of anthropometric indicators in modern Yakut students, compared with the young men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1998-99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indicate an increase in the prevalence of overweight and the development of a constitution according to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hypersthenic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type. Against the background of body hypersthenization, the adaptive capabilities of the circulatory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system decrease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52817" y="624839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635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03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northern latitudes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adverse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natural factors are combined with changes due to new technologies and increase the number of people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disharmonious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physical development and functional deviations in the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Russian North 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Maximov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A. L.,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Sukhanova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I. V.,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Vdovenko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S. I. "Functional profiles observed in young males-residents 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Magadan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depending on their constitution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tipes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," Human Ecology 12, 25-30 (2012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)]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among the Inuit of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Alaska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Canada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Greenland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[Andersen, S., Rex, K. F.,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Noahsen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P.,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Sørensen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H. C. F.,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Mulvad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G., Raised P. L., "BMI cut-off for 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overweight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Greenland Inuit," International Journal of Circumpolar Health 72(1), 21086 (2013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://doi.org/10.3402/ijch.v72i0.21086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Hackett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F.J. Paul,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Abonyi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S.,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Dyck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R. F., "Anthropometric indices of First Nations children and youth on 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first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entry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Manitoba/Saskatchewan residential schools - 1919 to 1953," International Journal of 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Circumpolar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Health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75(1), 30734 (2016). http://dx.doi.org/10.3402/ijch.v75.30734].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the North, from November to February, there is a low standing of the sun and a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short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duration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its radiance, because of which the amount of ultraviolet radiation is sharply reduced and the "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biological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polar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night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 practically comes. The Earth’s magnetic field serves as protection against the solar wind, but part of the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charged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particles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the associated magnetic disturbances are able to penetrate the Earth’s magnetosphere. The penetration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charged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particles of the solar wind occurs mainly in high latitudes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Zenchenko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T. A.,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Poskotinova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L. V.,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Medvedeva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A. A., and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Khorseva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N. I., “The correlation of heart 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rate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variability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dynamics and electrocardiogram dispersion mapping in humans by long-term monitoring in 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resting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state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,”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Ekologiya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cheloveka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(Human Ecology) 10, 16-27 (2012).],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it is noted that indicators of the human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cardiovascular system change under the influence of factors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terrestrial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space weather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necessitates further research. Note that the development of normative indicators for the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temporal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characteristics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hemodynamic fluctuations of indigenous people of the Far North who have been living for more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than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one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generation under these conditions is one of the important directions for studying heart rate variations (HRV).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041532" y="6248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734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00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4" y="0"/>
            <a:ext cx="9115425" cy="571499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METHODS AND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DATA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573" y="790574"/>
            <a:ext cx="9115425" cy="606742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long series of studies of hemodynamic parameters covered the period from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1983 to 2019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In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period from 1983 to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2019,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studies were conducted in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practically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healthy youths -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Yakuts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18-25 years old,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mainly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students of the NEFU medical institute, as well as residents of three villages of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Yakutia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 examined persons did not complain at the time of the examination and did not have a history of diseases of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cardiovascular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system. According to questionnaire data, the examined were born and permanently resided in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Yakutia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Hemodynamics were evaluated in different four seasons of the year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3906" y="624839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660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951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analyze the functional state of the circulatory system, the heart rate (HR, beats per min.) Was determined from records in different years of peripheral and central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sphygmograms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tetrapolar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thoracic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rheograms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electrocardiograms and blood pressure (BP).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general, 1983-1998 in different seasons of the year, 860 fragments of hemodynamic indexes were analyzed. Measurement of systolic pressure (SBP, mm Hg) and diastolic (DBP, mm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r.s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.) was carried out according to the method of A.S. In one of the examined groups of students (n = 9), registration and analysis of hemodynamic parameters at the same time of the year were carried out for four years.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2005-2007, 95-150 measurements per year were performed for 20 young men. In 2013 and 2019, measurements were performed for 74 and 63 young men, respectively.</a:t>
            </a:r>
          </a:p>
        </p:txBody>
      </p:sp>
    </p:spTree>
    <p:extLst>
      <p:ext uri="{BB962C8B-B14F-4D97-AF65-F5344CB8AC3E}">
        <p14:creationId xmlns:p14="http://schemas.microsoft.com/office/powerpoint/2010/main" val="27683762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38175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High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geomagnetic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activity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638174"/>
            <a:ext cx="9144000" cy="6219825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Measurements of hemodynamic parameters were carried out during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high geomagnetic activity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(K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index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Yakutsk http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://www.wdcb.ru/stp/data/K_indices/)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02.03.83 (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=7); 03.02.89 (K=6)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1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.03.89 (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K=7); 19.11.91 (K=7); 11.05.92 (K=6); 5.05.94 (K=5); 13.09.94 (K=7); 20.03.96 (K=5)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Kp)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07-09.09.1994 (Kp = 5-6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20-21.03.1996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(Kp = 5-6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18-19.03.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2006 (Kp = 5-6) and 06-07.12.2006 (Kp = 5-6). 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During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these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medium</a:t>
            </a: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magnetic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storms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the reaction of HR and BP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did not go beyond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fluctuations Q50%.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HR~70 bpm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SBP~120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mm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Hg ;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DBP~75 mm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Hg .</a:t>
            </a:r>
            <a:endParaRPr lang="en-US" sz="32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72272" y="6248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778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53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504824"/>
            <a:ext cx="9144000" cy="6353175"/>
          </a:xfrm>
        </p:spPr>
        <p:txBody>
          <a:bodyPr>
            <a:noAutofit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a 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very strong storm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December 15, 2006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Kp = 8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an 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increase in HR values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was observed on December 17-18, 2006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(19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young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men) to 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78-79 </a:t>
            </a:r>
            <a:r>
              <a:rPr 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bpm (</a:t>
            </a:r>
            <a:r>
              <a:rPr lang="fr-FR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Q25 </a:t>
            </a:r>
            <a:r>
              <a:rPr lang="fr-FR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73; Q75 = </a:t>
            </a:r>
            <a:r>
              <a:rPr lang="fr-FR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84 </a:t>
            </a:r>
            <a:r>
              <a:rPr lang="fr-FR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bpm)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that is, on 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second and third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days after the storm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relative to the values on calm days, </a:t>
            </a:r>
            <a:r>
              <a:rPr lang="en-US" sz="1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65</a:t>
            </a:r>
            <a:r>
              <a:rPr lang="en-US" sz="1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bpm (</a:t>
            </a:r>
            <a:r>
              <a:rPr lang="fr-FR" sz="1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Q25 </a:t>
            </a:r>
            <a:r>
              <a:rPr lang="fr-FR" sz="1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fr-FR" sz="1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64; </a:t>
            </a:r>
            <a:r>
              <a:rPr lang="fr-FR" sz="1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Q75 = 69 bpm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 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extremely strong magnetic storm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(Kp = 8) began on September 11, 2005 and consisted of a series of magnetic disturbances of the level 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Kp = 7–8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lasting four days until September 15. In 20 young men, measurements were taken during the period of high and low geomagnetic activity on September 11-07, 2005. In a 24-day cycle of continuous observations, three consecutive time periods are distinguished. The geomagnetic situation was mostly weakly disturbed 16.09-07.10. There were sharp changes in intraday and day-today air temperature on 23-28.09. In the quiet period (29.09–07.10), there were no significant disturbances in the geomagnetic and meteorological parameters.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 </a:t>
            </a: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increase in HR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was revealed </a:t>
            </a: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during an extremely strong magnetic storm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 = 74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Q25 = 73; Q75 = 76 bpm) relative to a quiet period (</a:t>
            </a:r>
            <a:r>
              <a:rPr lang="en-US" sz="1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 = 67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Q25 = 66; Q75 = 69 bpm). The threshold of the air </a:t>
            </a: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temperature difference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(ΔT = 5-8 ° C), the excess of which causes a significant </a:t>
            </a: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increase in HR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relative to a quiet period, is revealed. 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 ΔT = 2 ° С HR = </a:t>
            </a:r>
            <a:r>
              <a:rPr lang="en-US" sz="1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67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bpm, and at ΔT = 18 ° С HR = </a:t>
            </a:r>
            <a:r>
              <a:rPr 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74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bpm. 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comparative analysis of blood pressure values revealed an 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increase in SBP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115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± 2 mm Hg 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during a magnetic storm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during a relatively quiet period SBP = </a:t>
            </a:r>
            <a:r>
              <a:rPr lang="en-US" sz="1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110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± 2 mm Hg (P &lt;0.1). The reaction of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DBP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temperature disturbances did not go beyond fluctuations.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0" y="0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Very strong magnetic storm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72272" y="624839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273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052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0075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easons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the year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600074"/>
            <a:ext cx="9144000" cy="6257925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1997-99. a study of the parameters of central hemodynamics (systolic, minute volume of blood circulation,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total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peripheral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vascular resistance, HR) in Yakut students (winter 68, spring 50, summer 40 examinations) at rest and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under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load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(bicycle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ergometry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test) in contrasting seasons of the year (winter -year) using the method of thoracic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tetrapolar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rheography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A more economical mode of activity of this system at rest, a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high reactivity to physical activity and a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higher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rate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restoration of blood circulation in the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summer period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were revealed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which indicates high reserve possibilities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regulating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circulatory system in the warm season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Stepanova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G. K., Ustinova M. V., “The duration of exercise tolerance in terms of circulatory indices in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inhabitants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the Sakha republic (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Yakutia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within a ten-year period,” Human Physiology 28(4),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483-488 (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2002). https://link.springer.com/content/pdf/10.1023/A:1016546302385.pdf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].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197175" y="624839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082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03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4391025"/>
          </a:xfrm>
        </p:spPr>
        <p:txBody>
          <a:bodyPr>
            <a:normAutofit lnSpcReduction="10000"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autumn 2005 and spring 2006, 59 surveys per season were conducted. The optimal heart rate regulation parameters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are observed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the fall of HR =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± 5 bpm, and the worst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the winter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HR = 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74.8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± 5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bpm,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which indicates high reserve possibilities of regulating the circulatory system in the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warm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season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Note that the relationship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HRV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parameters with the seasons of the year is individual 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individual subjects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Stepanova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G. K., and Kozlov, V. I., “Variability of heart rhythm in young men in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Yakutia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depending 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 seasonal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changes of atmospheric parameters,” Pros. SPIE 10833, 108337 (2018) DOI: 10.1117/12.2504342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].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4997183"/>
              </p:ext>
            </p:extLst>
          </p:nvPr>
        </p:nvGraphicFramePr>
        <p:xfrm>
          <a:off x="-2" y="4488180"/>
          <a:ext cx="9144002" cy="2194560"/>
        </p:xfrm>
        <a:graphic>
          <a:graphicData uri="http://schemas.openxmlformats.org/drawingml/2006/table">
            <a:tbl>
              <a:tblPr/>
              <a:tblGrid>
                <a:gridCol w="895350"/>
                <a:gridCol w="1266825"/>
                <a:gridCol w="1266825"/>
                <a:gridCol w="1352550"/>
                <a:gridCol w="1257300"/>
                <a:gridCol w="3105152"/>
              </a:tblGrid>
              <a:tr h="60769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Index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Autumn </a:t>
                      </a:r>
                      <a:r>
                        <a:rPr lang="ru-RU" sz="2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2005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Spring </a:t>
                      </a:r>
                      <a:r>
                        <a:rPr lang="ru-RU" sz="2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2006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Winter</a:t>
                      </a:r>
                      <a:r>
                        <a:rPr lang="ru-RU" sz="2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2006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Spring </a:t>
                      </a:r>
                      <a:r>
                        <a:rPr lang="ru-RU" sz="2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2007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The significance of differences seasonal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RR,</a:t>
                      </a: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ms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830(770-920)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840(780-900)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795(740-900)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835(780-898)           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</a:t>
                      </a:r>
                      <a:r>
                        <a:rPr lang="ru-RU" sz="2400" baseline="-25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3-4</a:t>
                      </a:r>
                      <a:r>
                        <a:rPr lang="ru-RU" sz="2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=0,009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HR</a:t>
                      </a:r>
                      <a:r>
                        <a:rPr lang="ru-RU" sz="2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bpm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70±5,1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71±6,9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74,8±6,0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72,6±6,8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</a:t>
                      </a:r>
                      <a:r>
                        <a:rPr lang="ru-RU" sz="2400" baseline="-25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3-4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=0,009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34400" y="6248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788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95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61872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Interannual variations in hemodynamic parameters (HR and BP) with an interval of 16 and 20 years 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361872"/>
            <a:ext cx="9144000" cy="5496127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Table.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Hemodynamics (M ± m) in students in 1983, 1999 and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2019.</a:t>
            </a:r>
          </a:p>
          <a:p>
            <a:pPr marL="0" indent="0"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1983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1999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 increase in HR was observed, accompanied by a decrease in SBP and an increase in DBP. From 1999 to 2019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hemodynamic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parameters changed to a much lesser extent.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627822"/>
              </p:ext>
            </p:extLst>
          </p:nvPr>
        </p:nvGraphicFramePr>
        <p:xfrm>
          <a:off x="0" y="4400550"/>
          <a:ext cx="9144000" cy="2457448"/>
        </p:xfrm>
        <a:graphic>
          <a:graphicData uri="http://schemas.openxmlformats.org/drawingml/2006/table">
            <a:tbl>
              <a:tblPr/>
              <a:tblGrid>
                <a:gridCol w="1385717"/>
                <a:gridCol w="815298"/>
                <a:gridCol w="2042563"/>
                <a:gridCol w="2448769"/>
                <a:gridCol w="2451653"/>
              </a:tblGrid>
              <a:tr h="61436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Year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HR</a:t>
                      </a: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24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bpm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SBP, mm Hg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DBP, mm Hg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436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1983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58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60±2</a:t>
                      </a:r>
                      <a:r>
                        <a:rPr lang="en-US" sz="2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.8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120±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80±2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436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1999 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54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74</a:t>
                      </a:r>
                      <a:r>
                        <a:rPr lang="en-US" sz="2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ru-RU" sz="2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5±1</a:t>
                      </a:r>
                      <a:r>
                        <a:rPr lang="en-US" sz="2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ru-RU" sz="2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52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114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7±1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75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0±0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92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436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2019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63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76</a:t>
                      </a:r>
                      <a:r>
                        <a:rPr lang="en-US" sz="2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ru-RU" sz="2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3±1</a:t>
                      </a:r>
                      <a:r>
                        <a:rPr lang="en-US" sz="2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ru-RU" sz="2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122</a:t>
                      </a:r>
                      <a:r>
                        <a:rPr lang="en-US" sz="2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ru-RU" sz="2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5±1</a:t>
                      </a:r>
                      <a:r>
                        <a:rPr lang="en-US" sz="2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ru-RU" sz="2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46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72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2±1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04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204953" y="624839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099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04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648</TotalTime>
  <Words>2352</Words>
  <Application>Microsoft Office PowerPoint</Application>
  <PresentationFormat>Экран (4:3)</PresentationFormat>
  <Paragraphs>71</Paragraphs>
  <Slides>13</Slides>
  <Notes>0</Notes>
  <HiddenSlides>0</HiddenSlides>
  <MMClips>9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Тема Office</vt:lpstr>
      <vt:lpstr>The influence of geomagnetic activity on hemodynamics in young men - Yakuts</vt:lpstr>
      <vt:lpstr>Презентация PowerPoint</vt:lpstr>
      <vt:lpstr>METHODS AND DATA</vt:lpstr>
      <vt:lpstr>Презентация PowerPoint</vt:lpstr>
      <vt:lpstr>High geomagnetic activity</vt:lpstr>
      <vt:lpstr>Презентация PowerPoint</vt:lpstr>
      <vt:lpstr>Seasons of the year</vt:lpstr>
      <vt:lpstr>Презентация PowerPoint</vt:lpstr>
      <vt:lpstr>Interannual variations in hemodynamic parameters (HR and BP) with an interval of 16 and 20 years </vt:lpstr>
      <vt:lpstr>Презентация PowerPoint</vt:lpstr>
      <vt:lpstr>Презентация PowerPoint</vt:lpstr>
      <vt:lpstr>Презентация PowerPoint</vt:lpstr>
      <vt:lpstr>CONCLUSION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influence of geomagnetic activity on hemodynamics in young men - Yakuts</dc:title>
  <dc:creator>Учетная запись Майкрософт</dc:creator>
  <cp:lastModifiedBy>Учетная запись Майкрософт</cp:lastModifiedBy>
  <cp:revision>47</cp:revision>
  <dcterms:created xsi:type="dcterms:W3CDTF">2020-09-02T01:27:40Z</dcterms:created>
  <dcterms:modified xsi:type="dcterms:W3CDTF">2020-09-18T03:58:33Z</dcterms:modified>
</cp:coreProperties>
</file>