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sldIdLst>
    <p:sldId id="256" r:id="rId2"/>
    <p:sldId id="270" r:id="rId3"/>
    <p:sldId id="271" r:id="rId4"/>
    <p:sldId id="272" r:id="rId5"/>
    <p:sldId id="273" r:id="rId6"/>
    <p:sldId id="275" r:id="rId7"/>
    <p:sldId id="274" r:id="rId8"/>
    <p:sldId id="266" r:id="rId9"/>
    <p:sldId id="268" r:id="rId10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84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77863"/>
            <a:ext cx="4570413" cy="3443287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A50C70C1-A7A4-474C-8821-504379763EF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9109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94047F-D6E5-446F-B191-AF5F6F67C41F}" type="slidenum">
              <a:rPr lang="ru-RU"/>
              <a:pPr/>
              <a:t>1</a:t>
            </a:fld>
            <a:endParaRPr lang="ru-RU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007F57-747F-4F0F-BC49-08986C8ECC2E}" type="slidenum">
              <a:rPr lang="ru-RU"/>
              <a:pPr/>
              <a:t>5</a:t>
            </a:fld>
            <a:endParaRPr lang="ru-RU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A30E70-975E-4D56-9873-11E62FF6339F}" type="slidenum">
              <a:rPr lang="ru-RU"/>
              <a:pPr/>
              <a:t>8</a:t>
            </a:fld>
            <a:endParaRPr lang="ru-RU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124B59-AACB-4D95-910E-36D1E46D2426}" type="slidenum">
              <a:rPr lang="ru-RU"/>
              <a:pPr/>
              <a:t>9</a:t>
            </a:fld>
            <a:endParaRPr lang="ru-RU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3EBB566-063F-4B09-9F7A-734FD3E47B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E7DAF2B-65EE-4A57-86F3-1F1CC4D3FA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-206375"/>
            <a:ext cx="2055813" cy="6330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206375"/>
            <a:ext cx="6019800" cy="6330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DF53233-67D5-4A62-8BBD-CC417A1D8E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96CBE6C-7D66-4BED-B746-4AE02E3323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0EEFB72-1E26-434A-BB5E-4503C36C33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806BF1F-6964-48EE-9CD2-F5EFEF9638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0552FAA-D06E-4DB9-BA5A-5B3E75BF45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B2202E8-31F9-4EB6-B287-A73CC882DF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EBA39A6-65F2-4774-8808-72E05A4F13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E6C46F1-34F1-4312-B4A0-8C015D8473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B38A7BE-F25C-49BC-AC97-F19306C039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1E8F5"/>
            </a:gs>
            <a:gs pos="100000">
              <a:srgbClr val="D996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206375"/>
            <a:ext cx="8228013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80AE4756-0DB1-4965-8942-4B5A829A354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DejaVu Sans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DejaVu Sans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DejaVu Sans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DejaVu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DejaVu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DejaVu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DejaVu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cse.ssl.berkeley.edu/stereo_solarwind/img/scienceFolder/article5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http://cse.ssl.berkeley.edu/stereo_solarwind/img/scienceFolder/article5.jpg" TargetMode="Externa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57158" y="1500174"/>
            <a:ext cx="8462992" cy="20891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dirty="0" err="1" smtClean="0">
                <a:solidFill>
                  <a:srgbClr val="FF0000"/>
                </a:solidFill>
              </a:rPr>
              <a:t>Forbush</a:t>
            </a:r>
            <a:r>
              <a:rPr lang="en-US" sz="4400" b="1" dirty="0" smtClean="0">
                <a:solidFill>
                  <a:srgbClr val="FF0000"/>
                </a:solidFill>
              </a:rPr>
              <a:t>-storm classification of the events as a device for the solar wind diagnostics</a:t>
            </a:r>
            <a:endParaRPr lang="en-US" sz="4400" b="1" dirty="0">
              <a:solidFill>
                <a:srgbClr val="FF0000"/>
              </a:solidFill>
              <a:latin typeface="Calibri" pitchFamily="32" charset="0"/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03237" y="3573016"/>
            <a:ext cx="8461375" cy="25567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Shadrina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L.P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Academy of sciences </a:t>
            </a:r>
            <a:br>
              <a:rPr lang="en-US" sz="2400" b="1" dirty="0" smtClean="0"/>
            </a:br>
            <a:r>
              <a:rPr lang="en-US" sz="2400" b="1" dirty="0" smtClean="0"/>
              <a:t>of </a:t>
            </a:r>
            <a:r>
              <a:rPr lang="en-US" sz="2400" b="1" dirty="0" err="1" smtClean="0"/>
              <a:t>Sakha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Yakutia</a:t>
            </a:r>
            <a:r>
              <a:rPr lang="en-US" sz="2400" b="1" dirty="0" smtClean="0"/>
              <a:t>) Republic, </a:t>
            </a:r>
            <a:br>
              <a:rPr lang="en-US" sz="2400" b="1" dirty="0" smtClean="0"/>
            </a:br>
            <a:r>
              <a:rPr lang="en-US" sz="2400" b="1" dirty="0" smtClean="0"/>
              <a:t>33 </a:t>
            </a:r>
            <a:r>
              <a:rPr lang="en-US" sz="2400" b="1" dirty="0"/>
              <a:t>Lenin </a:t>
            </a:r>
            <a:r>
              <a:rPr lang="en-US" sz="2400" b="1" dirty="0" err="1"/>
              <a:t>ave</a:t>
            </a:r>
            <a:r>
              <a:rPr lang="en-US" sz="2400" b="1" dirty="0" smtClean="0"/>
              <a:t>., 677007 </a:t>
            </a:r>
            <a:br>
              <a:rPr lang="en-US" sz="2400" b="1" dirty="0" smtClean="0"/>
            </a:br>
            <a:r>
              <a:rPr lang="en-US" sz="2400" b="1" dirty="0" smtClean="0"/>
              <a:t>Yakutsk</a:t>
            </a:r>
            <a:r>
              <a:rPr lang="en-US" sz="2400" b="1" dirty="0"/>
              <a:t>, Russia</a:t>
            </a: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lushadr@mail.ru</a:t>
            </a:r>
          </a:p>
        </p:txBody>
      </p:sp>
      <p:pic>
        <p:nvPicPr>
          <p:cNvPr id="3077" name="Picture 5" descr="Small circle, Sun at bottom center. Lines extend radially from the Sun. These lines are distorted like blown by wind, to the right. These lines represent magnetic field lines.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50825" y="188913"/>
            <a:ext cx="1038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EBA39A6-65F2-4774-8808-72E05A4F13E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357166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This paper describes one of the possible methods for diagnosing the interaction of solar wind disturbed structures and the Earth's magnetosphere on the basis of ground-based observations of the geomagnetic field and galactic cosmic </a:t>
            </a:r>
            <a:r>
              <a:rPr lang="en-US" dirty="0" smtClean="0">
                <a:solidFill>
                  <a:schemeClr val="tx1"/>
                </a:solidFill>
              </a:rPr>
              <a:t>rays </a:t>
            </a:r>
            <a:r>
              <a:rPr lang="en-US" dirty="0" smtClean="0">
                <a:solidFill>
                  <a:schemeClr val="tx1"/>
                </a:solidFill>
              </a:rPr>
              <a:t>(GCR).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857364"/>
            <a:ext cx="65722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solidFill>
                  <a:schemeClr val="tx1"/>
                </a:solidFill>
              </a:rPr>
              <a:t>Forbush</a:t>
            </a:r>
            <a:r>
              <a:rPr lang="en-US" dirty="0" smtClean="0">
                <a:solidFill>
                  <a:schemeClr val="tx1"/>
                </a:solidFill>
              </a:rPr>
              <a:t> storm classification of events was proposed and substantiated in papers </a:t>
            </a:r>
          </a:p>
          <a:p>
            <a:pPr algn="just"/>
            <a:r>
              <a:rPr lang="en-US" dirty="0" smtClean="0"/>
              <a:t>L.P. </a:t>
            </a:r>
            <a:r>
              <a:rPr lang="en-US" dirty="0" err="1" smtClean="0"/>
              <a:t>Shadrina</a:t>
            </a:r>
            <a:r>
              <a:rPr lang="en-US" dirty="0" smtClean="0"/>
              <a:t>, V.P. </a:t>
            </a:r>
            <a:r>
              <a:rPr lang="en-US" dirty="0" err="1" smtClean="0"/>
              <a:t>Mamrukova</a:t>
            </a:r>
            <a:r>
              <a:rPr lang="en-US" dirty="0" smtClean="0"/>
              <a:t>, </a:t>
            </a:r>
            <a:r>
              <a:rPr lang="en-US" dirty="0" err="1" smtClean="0"/>
              <a:t>I.Ya</a:t>
            </a:r>
            <a:r>
              <a:rPr lang="en-US" dirty="0" smtClean="0"/>
              <a:t>. </a:t>
            </a:r>
            <a:r>
              <a:rPr lang="en-US" dirty="0" err="1" smtClean="0"/>
              <a:t>Plotnikov</a:t>
            </a:r>
            <a:r>
              <a:rPr lang="en-US" dirty="0" smtClean="0"/>
              <a:t>, Geomagnetism and </a:t>
            </a:r>
            <a:r>
              <a:rPr lang="en-US" dirty="0" err="1" smtClean="0"/>
              <a:t>Aeronomy</a:t>
            </a:r>
            <a:r>
              <a:rPr lang="en-US" dirty="0" smtClean="0"/>
              <a:t>, 1996; </a:t>
            </a:r>
          </a:p>
          <a:p>
            <a:pPr algn="just"/>
            <a:r>
              <a:rPr lang="en-US" dirty="0" smtClean="0"/>
              <a:t>L.P. </a:t>
            </a:r>
            <a:r>
              <a:rPr lang="en-US" dirty="0" err="1" smtClean="0"/>
              <a:t>Shadrina</a:t>
            </a:r>
            <a:r>
              <a:rPr lang="en-US" dirty="0" smtClean="0"/>
              <a:t>, S.A. </a:t>
            </a:r>
            <a:r>
              <a:rPr lang="en-US" dirty="0" err="1" smtClean="0"/>
              <a:t>Starodubtsev</a:t>
            </a:r>
            <a:r>
              <a:rPr lang="en-US" dirty="0" smtClean="0"/>
              <a:t>, </a:t>
            </a:r>
            <a:r>
              <a:rPr lang="en-US" dirty="0" err="1" smtClean="0"/>
              <a:t>I.Ya</a:t>
            </a:r>
            <a:r>
              <a:rPr lang="en-US" dirty="0" smtClean="0"/>
              <a:t>. </a:t>
            </a:r>
            <a:r>
              <a:rPr lang="en-US" dirty="0" err="1" smtClean="0"/>
              <a:t>Plotnikov</a:t>
            </a:r>
            <a:r>
              <a:rPr lang="en-US" dirty="0" smtClean="0"/>
              <a:t>, Int. Geomagnetism and </a:t>
            </a:r>
            <a:r>
              <a:rPr lang="en-US" dirty="0" err="1" smtClean="0"/>
              <a:t>Aeronomy</a:t>
            </a:r>
            <a:r>
              <a:rPr lang="en-US" dirty="0" smtClean="0"/>
              <a:t>, 2001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The catalog is a result of geomagnetic storms and </a:t>
            </a:r>
            <a:r>
              <a:rPr lang="en-US" dirty="0" err="1" smtClean="0">
                <a:solidFill>
                  <a:schemeClr val="tx1"/>
                </a:solidFill>
              </a:rPr>
              <a:t>Forbush</a:t>
            </a:r>
            <a:r>
              <a:rPr lang="en-US" dirty="0" smtClean="0">
                <a:solidFill>
                  <a:schemeClr val="tx1"/>
                </a:solidFill>
              </a:rPr>
              <a:t> effects studies carried out since the 1980s.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It includes 22 sheets from 1996 to 2017, each containing the information on the geomagnetic storms and GCR intensity decreases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 smtClean="0">
                <a:solidFill>
                  <a:schemeClr val="tx1"/>
                </a:solidFill>
              </a:rPr>
              <a:t>total, the catalog includes data on 1193 storms and 1551 </a:t>
            </a:r>
            <a:r>
              <a:rPr lang="en-US" dirty="0" err="1" smtClean="0">
                <a:solidFill>
                  <a:schemeClr val="tx1"/>
                </a:solidFill>
              </a:rPr>
              <a:t>Forbush</a:t>
            </a:r>
            <a:r>
              <a:rPr lang="en-US" dirty="0" smtClean="0">
                <a:solidFill>
                  <a:schemeClr val="tx1"/>
                </a:solidFill>
              </a:rPr>
              <a:t> effects.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EBA39A6-65F2-4774-8808-72E05A4F13E4}" type="slidenum">
              <a:rPr lang="ru-RU" sz="1800" smtClean="0">
                <a:solidFill>
                  <a:schemeClr val="bg1"/>
                </a:solidFill>
              </a:rPr>
              <a:pPr/>
              <a:t>2</a:t>
            </a:fld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571472" y="357166"/>
            <a:ext cx="4714908" cy="27146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86446" y="500042"/>
            <a:ext cx="2714644" cy="235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chemeClr val="tx1"/>
                </a:solidFill>
              </a:rPr>
              <a:t>Figure 1. </a:t>
            </a:r>
            <a:r>
              <a:rPr lang="en-US" dirty="0" smtClean="0">
                <a:solidFill>
                  <a:schemeClr val="tx1"/>
                </a:solidFill>
              </a:rPr>
              <a:t>Example of a sheet from the catalog –</a:t>
            </a:r>
            <a:r>
              <a:rPr lang="en-US" dirty="0" err="1" smtClean="0">
                <a:solidFill>
                  <a:schemeClr val="tx1"/>
                </a:solidFill>
              </a:rPr>
              <a:t>Forbush</a:t>
            </a:r>
            <a:r>
              <a:rPr lang="en-US" dirty="0" smtClean="0">
                <a:solidFill>
                  <a:schemeClr val="tx1"/>
                </a:solidFill>
              </a:rPr>
              <a:t>-Storm classes (FBC) events in 2017 - the beginning of the table (Fig. 1a, above) and the end (Fig. 1b, below).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571472" y="3286124"/>
            <a:ext cx="6786610" cy="328614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EBA39A6-65F2-4774-8808-72E05A4F13E4}" type="slidenum">
              <a:rPr lang="ru-RU" sz="1800" smtClean="0">
                <a:solidFill>
                  <a:schemeClr val="bg1"/>
                </a:solidFill>
              </a:rPr>
              <a:pPr/>
              <a:t>3</a:t>
            </a:fld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642910" y="142852"/>
            <a:ext cx="7929618" cy="4429156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4786322"/>
            <a:ext cx="7786742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Figure 2.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sheet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summary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indicators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Forbush-Storm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events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number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69875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geomagnetic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storms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Storm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Forbush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decreases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Forbush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each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year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69875" algn="just" defTabSz="914400" fontAlgn="t">
              <a:buClrTx/>
              <a:buSzTx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average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values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storm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main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phase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duration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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intensity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storms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69875" algn="just" defTabSz="914400" fontAlgn="t">
              <a:buClrTx/>
              <a:buSzTx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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Dst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Forbush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decreases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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number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events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every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three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69875" algn="just" defTabSz="914400" fontAlgn="t">
              <a:buClrTx/>
              <a:buSzTx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classes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events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(F - S, F + S, S - F)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average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annual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solar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activity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69875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(W -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Wolf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number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sunspot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number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XXIII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and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XXIV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solar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cycles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EBA39A6-65F2-4774-8808-72E05A4F13E4}" type="slidenum">
              <a:rPr lang="ru-RU" sz="1800" smtClean="0">
                <a:solidFill>
                  <a:schemeClr val="bg1"/>
                </a:solidFill>
              </a:rPr>
              <a:pPr/>
              <a:t>4</a:t>
            </a:fld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79512" y="75466"/>
            <a:ext cx="8640762" cy="25915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figure from paper </a:t>
            </a:r>
            <a:r>
              <a:rPr lang="en-US" dirty="0" smtClean="0">
                <a:solidFill>
                  <a:schemeClr val="tx1"/>
                </a:solidFill>
              </a:rPr>
              <a:t>L.P. </a:t>
            </a:r>
            <a:r>
              <a:rPr lang="en-US" dirty="0" err="1" smtClean="0">
                <a:solidFill>
                  <a:schemeClr val="tx1"/>
                </a:solidFill>
              </a:rPr>
              <a:t>Shadrina</a:t>
            </a:r>
            <a:r>
              <a:rPr lang="en-US" dirty="0" smtClean="0">
                <a:solidFill>
                  <a:schemeClr val="tx1"/>
                </a:solidFill>
              </a:rPr>
              <a:t>, S.A. </a:t>
            </a:r>
            <a:r>
              <a:rPr lang="en-US" dirty="0" err="1" smtClean="0">
                <a:solidFill>
                  <a:schemeClr val="tx1"/>
                </a:solidFill>
              </a:rPr>
              <a:t>Starodubtsev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I.Ya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Plotnikov</a:t>
            </a:r>
            <a:r>
              <a:rPr lang="en-US" dirty="0" smtClean="0">
                <a:solidFill>
                  <a:schemeClr val="tx1"/>
                </a:solidFill>
              </a:rPr>
              <a:t>, Int. Geomagnetism and </a:t>
            </a:r>
            <a:r>
              <a:rPr lang="en-US" dirty="0" err="1" smtClean="0">
                <a:solidFill>
                  <a:schemeClr val="tx1"/>
                </a:solidFill>
              </a:rPr>
              <a:t>Aeronomy</a:t>
            </a:r>
            <a:r>
              <a:rPr lang="en-US" dirty="0" smtClean="0">
                <a:solidFill>
                  <a:schemeClr val="tx1"/>
                </a:solidFill>
              </a:rPr>
              <a:t>, 2001 for demonstration 3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classes of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Forbush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-Storm classification of the events:</a:t>
            </a:r>
          </a:p>
          <a:p>
            <a:pPr marL="342900" indent="-342900" algn="just">
              <a:buAutoNum type="romanUcParenR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Forbush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decreases of cosmic ray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intencities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FD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without geomagnetic storms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left flank crossing; </a:t>
            </a:r>
          </a:p>
          <a:p>
            <a:pPr marL="342900" indent="-342900" algn="just">
              <a:buAutoNum type="romanUcParenR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FD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 storms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central crossing;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AutoNum type="romanUcParenR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storms without FD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right flank crossing. </a:t>
            </a:r>
          </a:p>
          <a:p>
            <a:pPr marL="342900" indent="-342900"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There is also a 4th way to cross a disturbed solar structure (IV) – distant left or right flanks are observed on the Earth only in geomagnetic field as SCs. </a:t>
            </a: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1248" y="2924944"/>
            <a:ext cx="4777290" cy="34276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EBA39A6-65F2-4774-8808-72E05A4F13E4}" type="slidenum">
              <a:rPr lang="ru-RU" sz="1800" smtClean="0">
                <a:solidFill>
                  <a:schemeClr val="bg1"/>
                </a:solidFill>
              </a:rPr>
              <a:pPr/>
              <a:t>5</a:t>
            </a:fld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EBA39A6-65F2-4774-8808-72E05A4F13E4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214282" y="0"/>
            <a:ext cx="8572528" cy="6286520"/>
          </a:xfrm>
          <a:prstGeom prst="rect">
            <a:avLst/>
          </a:prstGeom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4282" y="6400800"/>
            <a:ext cx="87868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June, 26-28, I class F-S     February, 18-20, II class F+S      November, 6-8, III class S-F </a:t>
            </a:r>
            <a:endParaRPr kumimoji="0" lang="en-US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000100" y="1285860"/>
            <a:ext cx="685804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Figure 3.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An example of interplanetary parameters behavior 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 three classes of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Forbush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-Storm classification for events in 1999. 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Class 1 – June, 26-29 – CR decrease without 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geomagnetic storm, 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Class 2 – February, 18-20 –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Forbush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decrease CR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with a geomagnetic storm, </a:t>
            </a:r>
          </a:p>
          <a:p>
            <a:pPr lvl="0" indent="269875" algn="just" defTabSz="914400">
              <a:buClrTx/>
              <a:buSzTx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Class 3 – November,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6-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8 - geomagnetic storm </a:t>
            </a:r>
          </a:p>
          <a:p>
            <a:pPr lvl="0" indent="269875" algn="just" defTabSz="914400">
              <a:buClrTx/>
              <a:buSzTx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without CR decreasing.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Upper row  – geomagnetic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Dst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index and CR intensity; 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middle row – velocity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Vel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and density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of the solar wind; 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bottom row – IMF parameters: value (B), variability (sig B) 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and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Bz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-component.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EBA39A6-65F2-4774-8808-72E05A4F13E4}" type="slidenum">
              <a:rPr lang="ru-RU" sz="1800" smtClean="0">
                <a:solidFill>
                  <a:schemeClr val="bg1"/>
                </a:solidFill>
              </a:rPr>
              <a:pPr/>
              <a:t>7</a:t>
            </a:fld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571472" y="285728"/>
            <a:ext cx="8145374" cy="57729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41313" indent="-341313" algn="ctr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6" charset="0"/>
              </a:rPr>
              <a:t>Conclusions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6" charset="0"/>
              </a:rPr>
              <a:t>   </a:t>
            </a:r>
            <a:endParaRPr lang="ru-RU" sz="2800" dirty="0">
              <a:solidFill>
                <a:srgbClr val="000000"/>
              </a:solidFill>
              <a:latin typeface="Times New Roman" pitchFamily="16" charset="0"/>
            </a:endParaRPr>
          </a:p>
          <a:p>
            <a:pPr marL="341313" indent="-341313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ru-RU" sz="2800" dirty="0">
              <a:solidFill>
                <a:srgbClr val="000000"/>
              </a:solidFill>
              <a:latin typeface="Times New Roman" pitchFamily="16" charset="0"/>
            </a:endParaRPr>
          </a:p>
          <a:p>
            <a:pPr indent="-252000" algn="just"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    1. The catalog of </a:t>
            </a:r>
            <a:r>
              <a:rPr lang="en-US" dirty="0" err="1" smtClean="0">
                <a:solidFill>
                  <a:schemeClr val="tx1"/>
                </a:solidFill>
              </a:rPr>
              <a:t>Forbush</a:t>
            </a:r>
            <a:r>
              <a:rPr lang="en-US" dirty="0" smtClean="0">
                <a:solidFill>
                  <a:schemeClr val="tx1"/>
                </a:solidFill>
              </a:rPr>
              <a:t>-Storm events is a set of data on geomagnetic storms (1193 events) and decreases in CR intensity (1551 events) during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two cycles, XXIII and XXIV, of solar activity.</a:t>
            </a:r>
            <a:endParaRPr lang="ru-RU" dirty="0" smtClean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    2. The catalog shows that together with the generally accepted registration of a simultaneous decreases of the geomagnetic field and CR intensity - a geomagnetic storm accompanied by </a:t>
            </a:r>
            <a:r>
              <a:rPr lang="en-US" dirty="0" err="1" smtClean="0">
                <a:solidFill>
                  <a:schemeClr val="tx1"/>
                </a:solidFill>
              </a:rPr>
              <a:t>Forbush</a:t>
            </a:r>
            <a:r>
              <a:rPr lang="en-US" dirty="0" smtClean="0">
                <a:solidFill>
                  <a:schemeClr val="tx1"/>
                </a:solidFill>
              </a:rPr>
              <a:t> decreases, quite often there are events when these two consequences of the impact of a disturbed solar wind flux on the Earth are observed separately.</a:t>
            </a:r>
            <a:endParaRPr lang="ru-RU" dirty="0" smtClean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    3. The ratio of these 3 classes of events varies from year to year.</a:t>
            </a:r>
            <a:endParaRPr lang="ru-RU" dirty="0" smtClean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    4. The behavior of the interplanetary medium parameters in each of the classes of the events is different and, evidently, is a consequence of 3 possible intersections of the disturbed solar wind structures by the Earth – in the western flank, in the center, or in the eastern flank.</a:t>
            </a:r>
            <a:endParaRPr lang="ru-RU" dirty="0" smtClean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    5. Therefore, the use of the </a:t>
            </a:r>
            <a:r>
              <a:rPr lang="en-US" dirty="0" err="1" smtClean="0">
                <a:solidFill>
                  <a:schemeClr val="tx1"/>
                </a:solidFill>
              </a:rPr>
              <a:t>Forbush</a:t>
            </a:r>
            <a:r>
              <a:rPr lang="en-US" dirty="0" smtClean="0">
                <a:solidFill>
                  <a:schemeClr val="tx1"/>
                </a:solidFill>
              </a:rPr>
              <a:t>-Storm classification catalog of the events can be considered as a device for diagnostic of the Earth interaction with disturbed structures of the solar wind.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96CBE6C-7D66-4BED-B746-4AE02E332309}" type="slidenum">
              <a:rPr lang="ru-RU" sz="1800" smtClean="0">
                <a:solidFill>
                  <a:schemeClr val="bg1"/>
                </a:solidFill>
              </a:rPr>
              <a:pPr/>
              <a:t>8</a:t>
            </a:fld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0484" y="3213100"/>
            <a:ext cx="3336329" cy="25019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908175" y="1628775"/>
            <a:ext cx="5903913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1F497D"/>
                </a:solidFill>
              </a:rPr>
              <a:t>Congratulations to everyone who had the patience to listen the talk, from the title</a:t>
            </a:r>
            <a:r>
              <a:rPr lang="ru-RU" sz="2400" b="1" dirty="0" smtClean="0">
                <a:solidFill>
                  <a:srgbClr val="1F497D"/>
                </a:solidFill>
              </a:rPr>
              <a:t> </a:t>
            </a:r>
            <a:r>
              <a:rPr lang="ru-RU" sz="2400" b="1" dirty="0">
                <a:solidFill>
                  <a:srgbClr val="1F497D"/>
                </a:solidFill>
              </a:rPr>
              <a:t>(</a:t>
            </a:r>
            <a:r>
              <a:rPr lang="el-GR" sz="2400" b="1" dirty="0">
                <a:solidFill>
                  <a:srgbClr val="1F497D"/>
                </a:solidFill>
                <a:cs typeface="Arial" charset="0"/>
              </a:rPr>
              <a:t>α</a:t>
            </a:r>
            <a:r>
              <a:rPr lang="ru-RU" sz="2400" b="1" dirty="0">
                <a:solidFill>
                  <a:srgbClr val="1F497D"/>
                </a:solidFill>
                <a:cs typeface="Arial" charset="0"/>
              </a:rPr>
              <a:t>) </a:t>
            </a:r>
            <a:r>
              <a:rPr lang="en-US" sz="2400" b="1" dirty="0" smtClean="0">
                <a:solidFill>
                  <a:srgbClr val="1F497D"/>
                </a:solidFill>
                <a:cs typeface="Arial" charset="0"/>
              </a:rPr>
              <a:t>to the end</a:t>
            </a:r>
            <a:r>
              <a:rPr lang="ru-RU" sz="2400" b="1" dirty="0" smtClean="0">
                <a:solidFill>
                  <a:srgbClr val="1F497D"/>
                </a:solidFill>
                <a:cs typeface="Arial" charset="0"/>
              </a:rPr>
              <a:t> </a:t>
            </a:r>
            <a:r>
              <a:rPr lang="ru-RU" sz="2400" b="1" dirty="0">
                <a:solidFill>
                  <a:srgbClr val="1F497D"/>
                </a:solidFill>
                <a:cs typeface="Arial" charset="0"/>
              </a:rPr>
              <a:t>(</a:t>
            </a:r>
            <a:r>
              <a:rPr lang="el-GR" sz="2400" b="1" dirty="0">
                <a:solidFill>
                  <a:srgbClr val="1F497D"/>
                </a:solidFill>
                <a:cs typeface="Arial" charset="0"/>
              </a:rPr>
              <a:t>ω</a:t>
            </a:r>
            <a:r>
              <a:rPr lang="ru-RU" sz="2400" b="1" dirty="0">
                <a:solidFill>
                  <a:srgbClr val="1F497D"/>
                </a:solidFill>
                <a:cs typeface="Arial" charset="0"/>
              </a:rPr>
              <a:t>).</a:t>
            </a:r>
          </a:p>
        </p:txBody>
      </p:sp>
      <p:pic>
        <p:nvPicPr>
          <p:cNvPr id="15364" name="Picture 4" descr="Small circle, Sun at bottom center. Lines extend radially from the Sun. These lines are distorted like blown by wind, to the right. These lines represent magnetic field lines.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285720" y="500042"/>
            <a:ext cx="131603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43636" y="6000768"/>
            <a:ext cx="1999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 smtClean="0"/>
              <a:t>lushadr@mail.ru</a:t>
            </a:r>
            <a:endParaRPr lang="en-US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>
          <a:xfrm>
            <a:off x="6643702" y="6357958"/>
            <a:ext cx="2132013" cy="363538"/>
          </a:xfrm>
        </p:spPr>
        <p:txBody>
          <a:bodyPr/>
          <a:lstStyle/>
          <a:p>
            <a:fld id="{FEBA39A6-65F2-4774-8808-72E05A4F13E4}" type="slidenum">
              <a:rPr lang="ru-RU" sz="1800" smtClean="0">
                <a:solidFill>
                  <a:schemeClr val="bg1"/>
                </a:solidFill>
              </a:rPr>
              <a:pPr/>
              <a:t>9</a:t>
            </a:fld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"/>
        <a:cs typeface="DejaVu Sans"/>
      </a:majorFont>
      <a:minorFont>
        <a:latin typeface="Calibri"/>
        <a:ea typeface="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499</Words>
  <Application>Microsoft Office PowerPoint</Application>
  <PresentationFormat>Экран (4:3)</PresentationFormat>
  <Paragraphs>56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Якутяне – участники Великой Отечественной войны</dc:title>
  <dc:creator>Admin</dc:creator>
  <cp:lastModifiedBy>пользователь</cp:lastModifiedBy>
  <cp:revision>92</cp:revision>
  <cp:lastPrinted>1601-01-01T00:00:00Z</cp:lastPrinted>
  <dcterms:created xsi:type="dcterms:W3CDTF">2009-12-31T15:04:01Z</dcterms:created>
  <dcterms:modified xsi:type="dcterms:W3CDTF">2020-09-16T05:18:54Z</dcterms:modified>
</cp:coreProperties>
</file>