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4" r:id="rId6"/>
    <p:sldId id="260" r:id="rId7"/>
    <p:sldId id="261" r:id="rId8"/>
    <p:sldId id="263" r:id="rId9"/>
    <p:sldId id="266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72;&#1090;&#1100;&#1103;&#1085;&#1072;\Desktop\&#1050;&#1072;&#1084;&#1095;&#1072;&#1090;&#1082;&#1072;\&#1088;&#1072;&#1073;&#1086;&#1095;&#1080;&#108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72;&#1090;&#1100;&#1103;&#1085;&#1072;\Desktop\&#1050;&#1072;&#1084;&#1095;&#1072;&#1090;&#1082;&#1072;\&#1088;&#1072;&#1073;&#1086;&#1095;&#1080;&#108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72;&#1090;&#1100;&#1103;&#1085;&#1072;\Desktop\&#1050;&#1072;&#1084;&#1095;&#1072;&#1090;&#1082;&#1072;\&#1088;&#1072;&#1073;&#1086;&#1095;&#1080;&#1081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72;&#1090;&#1100;&#1103;&#1085;&#1072;\Desktop\&#1050;&#1072;&#1084;&#1095;&#1072;&#1090;&#1082;&#1072;\&#1087;&#1086;%20&#1040;&#1088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72;&#1090;&#1100;&#1103;&#1085;&#1072;\Desktop\&#1050;&#1072;&#1084;&#1095;&#1072;&#1090;&#1082;&#1072;\&#1087;&#1086;%20&#1040;&#1088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72;&#1090;&#1100;&#1103;&#1085;&#1072;\Desktop\&#1050;&#1072;&#1084;&#1095;&#1072;&#1090;&#1082;&#1072;\&#1074;&#1072;&#1088;&#1080;&#1072;&#1094;&#1080;&#1080;%202014,%20201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8;&#1072;&#1090;&#1100;&#1103;&#1085;&#1072;\Desktop\&#1050;&#1072;&#1084;&#1095;&#1072;&#1090;&#1082;&#1072;\&#1074;&#1072;&#1088;&#1080;&#1072;&#1094;&#1080;&#1080;%202014,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071508152101"/>
          <c:y val="0.16717514788263407"/>
          <c:w val="0.83014711351945203"/>
          <c:h val="0.64216643945952345"/>
        </c:manualLayout>
      </c:layout>
      <c:scatterChart>
        <c:scatterStyle val="lineMarker"/>
        <c:varyColors val="0"/>
        <c:ser>
          <c:idx val="0"/>
          <c:order val="0"/>
          <c:tx>
            <c:strRef>
              <c:f>'пятна 2014'!$Q$3</c:f>
              <c:strCache>
                <c:ptCount val="1"/>
                <c:pt idx="0">
                  <c:v>Peak Cheget</c:v>
                </c:pt>
              </c:strCache>
            </c:strRef>
          </c:tx>
          <c:spPr>
            <a:ln w="12700">
              <a:noFill/>
            </a:ln>
          </c:spPr>
          <c:marker>
            <c:symbol val="diamond"/>
            <c:size val="6"/>
            <c:spPr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</c:marker>
          <c:xVal>
            <c:numRef>
              <c:f>'пятна 2014'!$P$4:$P$9</c:f>
              <c:numCache>
                <c:formatCode>0</c:formatCode>
                <c:ptCount val="6"/>
                <c:pt idx="0">
                  <c:v>18.066666666666666</c:v>
                </c:pt>
                <c:pt idx="1">
                  <c:v>37.692307692307693</c:v>
                </c:pt>
                <c:pt idx="2">
                  <c:v>51.375</c:v>
                </c:pt>
                <c:pt idx="3">
                  <c:v>65</c:v>
                </c:pt>
                <c:pt idx="4">
                  <c:v>79.833333333333329</c:v>
                </c:pt>
                <c:pt idx="5">
                  <c:v>113</c:v>
                </c:pt>
              </c:numCache>
            </c:numRef>
          </c:xVal>
          <c:yVal>
            <c:numRef>
              <c:f>'пятна 2014'!$Q$4:$Q$9</c:f>
              <c:numCache>
                <c:formatCode>0</c:formatCode>
                <c:ptCount val="6"/>
                <c:pt idx="0">
                  <c:v>608.39109827672678</c:v>
                </c:pt>
                <c:pt idx="1">
                  <c:v>639.5465812086278</c:v>
                </c:pt>
                <c:pt idx="2">
                  <c:v>597.09325292986841</c:v>
                </c:pt>
                <c:pt idx="3">
                  <c:v>579.3325140267674</c:v>
                </c:pt>
                <c:pt idx="4">
                  <c:v>557.42065010095928</c:v>
                </c:pt>
                <c:pt idx="5">
                  <c:v>586.94087365865551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'пятна 2014'!$R$3</c:f>
              <c:strCache>
                <c:ptCount val="1"/>
                <c:pt idx="0">
                  <c:v>Tiksi</c:v>
                </c:pt>
              </c:strCache>
            </c:strRef>
          </c:tx>
          <c:spPr>
            <a:ln w="19050">
              <a:noFill/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</c:marker>
          <c:xVal>
            <c:numRef>
              <c:f>'пятна 2014'!$P$4:$P$9</c:f>
              <c:numCache>
                <c:formatCode>0</c:formatCode>
                <c:ptCount val="6"/>
                <c:pt idx="0">
                  <c:v>18.066666666666666</c:v>
                </c:pt>
                <c:pt idx="1">
                  <c:v>37.692307692307693</c:v>
                </c:pt>
                <c:pt idx="2">
                  <c:v>51.375</c:v>
                </c:pt>
                <c:pt idx="3">
                  <c:v>65</c:v>
                </c:pt>
                <c:pt idx="4">
                  <c:v>79.833333333333329</c:v>
                </c:pt>
                <c:pt idx="5">
                  <c:v>113</c:v>
                </c:pt>
              </c:numCache>
            </c:numRef>
          </c:xVal>
          <c:yVal>
            <c:numRef>
              <c:f>'пятна 2014'!$R$4:$R$9</c:f>
              <c:numCache>
                <c:formatCode>0</c:formatCode>
                <c:ptCount val="6"/>
                <c:pt idx="0">
                  <c:v>295.01706970248159</c:v>
                </c:pt>
                <c:pt idx="1">
                  <c:v>322.83754245627244</c:v>
                </c:pt>
                <c:pt idx="2">
                  <c:v>364.06026218608815</c:v>
                </c:pt>
                <c:pt idx="3">
                  <c:v>334.24097587438206</c:v>
                </c:pt>
                <c:pt idx="4">
                  <c:v>370.49147246034596</c:v>
                </c:pt>
                <c:pt idx="5">
                  <c:v>341.75039782352036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'пятна 2014'!$S$3</c:f>
              <c:strCache>
                <c:ptCount val="1"/>
                <c:pt idx="0">
                  <c:v>Verkhne Dubrovo</c:v>
                </c:pt>
              </c:strCache>
            </c:strRef>
          </c:tx>
          <c:spPr>
            <a:ln w="19050">
              <a:noFill/>
            </a:ln>
          </c:spPr>
          <c:marker>
            <c:symbol val="triangle"/>
            <c:size val="6"/>
            <c:spPr>
              <a:solidFill>
                <a:schemeClr val="tx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marker>
          <c:xVal>
            <c:numRef>
              <c:f>'пятна 2014'!$P$4:$P$9</c:f>
              <c:numCache>
                <c:formatCode>0</c:formatCode>
                <c:ptCount val="6"/>
                <c:pt idx="0">
                  <c:v>18.066666666666666</c:v>
                </c:pt>
                <c:pt idx="1">
                  <c:v>37.692307692307693</c:v>
                </c:pt>
                <c:pt idx="2">
                  <c:v>51.375</c:v>
                </c:pt>
                <c:pt idx="3">
                  <c:v>65</c:v>
                </c:pt>
                <c:pt idx="4">
                  <c:v>79.833333333333329</c:v>
                </c:pt>
                <c:pt idx="5">
                  <c:v>113</c:v>
                </c:pt>
              </c:numCache>
            </c:numRef>
          </c:xVal>
          <c:yVal>
            <c:numRef>
              <c:f>'пятна 2014'!$S$4:$S$9</c:f>
              <c:numCache>
                <c:formatCode>0</c:formatCode>
                <c:ptCount val="6"/>
                <c:pt idx="0">
                  <c:v>171.72477804893541</c:v>
                </c:pt>
                <c:pt idx="1">
                  <c:v>175.57960691337999</c:v>
                </c:pt>
                <c:pt idx="2">
                  <c:v>184.82942329754465</c:v>
                </c:pt>
                <c:pt idx="3">
                  <c:v>195.00969954216117</c:v>
                </c:pt>
                <c:pt idx="4">
                  <c:v>170.89362669328233</c:v>
                </c:pt>
                <c:pt idx="5">
                  <c:v>166.20744560285465</c:v>
                </c:pt>
              </c:numCache>
            </c:numRef>
          </c:yVal>
          <c:smooth val="0"/>
        </c:ser>
        <c:ser>
          <c:idx val="3"/>
          <c:order val="3"/>
          <c:tx>
            <c:v>Чегет 2</c:v>
          </c:tx>
          <c:spPr>
            <a:ln w="19050">
              <a:noFill/>
            </a:ln>
          </c:spPr>
          <c:marker>
            <c:symbol val="star"/>
            <c:size val="7"/>
            <c:spPr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</c:marker>
          <c:xVal>
            <c:numRef>
              <c:f>'пятна 2014'!$T$4:$T$5</c:f>
              <c:numCache>
                <c:formatCode>0</c:formatCode>
                <c:ptCount val="2"/>
                <c:pt idx="0">
                  <c:v>3</c:v>
                </c:pt>
                <c:pt idx="1">
                  <c:v>22</c:v>
                </c:pt>
              </c:numCache>
            </c:numRef>
          </c:xVal>
          <c:yVal>
            <c:numRef>
              <c:f>'пятна 2014'!$U$4:$U$5</c:f>
              <c:numCache>
                <c:formatCode>_-* #,##0\ _₽_-;\-* #,##0\ _₽_-;_-* "-"??\ _₽_-;_-@_-</c:formatCode>
                <c:ptCount val="2"/>
                <c:pt idx="0">
                  <c:v>515</c:v>
                </c:pt>
                <c:pt idx="1">
                  <c:v>582</c:v>
                </c:pt>
              </c:numCache>
            </c:numRef>
          </c:yVal>
          <c:smooth val="0"/>
        </c:ser>
        <c:ser>
          <c:idx val="4"/>
          <c:order val="4"/>
          <c:tx>
            <c:v>Тикси 2</c:v>
          </c:tx>
          <c:spPr>
            <a:ln w="19050">
              <a:noFill/>
            </a:ln>
          </c:spPr>
          <c:marker>
            <c:symbol val="star"/>
            <c:size val="7"/>
            <c:spPr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</c:marker>
          <c:xVal>
            <c:numRef>
              <c:f>'пятна 2014'!$T$4:$T$5</c:f>
              <c:numCache>
                <c:formatCode>0</c:formatCode>
                <c:ptCount val="2"/>
                <c:pt idx="0">
                  <c:v>3</c:v>
                </c:pt>
                <c:pt idx="1">
                  <c:v>22</c:v>
                </c:pt>
              </c:numCache>
            </c:numRef>
          </c:xVal>
          <c:yVal>
            <c:numRef>
              <c:f>'пятна 2014'!$V$4:$V$5</c:f>
              <c:numCache>
                <c:formatCode>_-* #,##0\ _₽_-;\-* #,##0\ _₽_-;_-* "-"??\ _₽_-;_-@_-</c:formatCode>
                <c:ptCount val="2"/>
                <c:pt idx="0">
                  <c:v>326</c:v>
                </c:pt>
                <c:pt idx="1">
                  <c:v>266</c:v>
                </c:pt>
              </c:numCache>
            </c:numRef>
          </c:yVal>
          <c:smooth val="0"/>
        </c:ser>
        <c:ser>
          <c:idx val="5"/>
          <c:order val="5"/>
          <c:tx>
            <c:v>В Дуброво 2</c:v>
          </c:tx>
          <c:spPr>
            <a:ln w="19050">
              <a:noFill/>
            </a:ln>
          </c:spPr>
          <c:marker>
            <c:symbol val="star"/>
            <c:size val="7"/>
            <c:spPr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</c:marker>
          <c:xVal>
            <c:numRef>
              <c:f>'пятна 2014'!$T$4:$T$5</c:f>
              <c:numCache>
                <c:formatCode>0</c:formatCode>
                <c:ptCount val="2"/>
                <c:pt idx="0">
                  <c:v>3</c:v>
                </c:pt>
                <c:pt idx="1">
                  <c:v>22</c:v>
                </c:pt>
              </c:numCache>
            </c:numRef>
          </c:xVal>
          <c:yVal>
            <c:numRef>
              <c:f>'пятна 2014'!$W$4:$W$5</c:f>
              <c:numCache>
                <c:formatCode>_-* #,##0\ _₽_-;\-* #,##0\ _₽_-;_-* "-"??\ _₽_-;_-@_-</c:formatCode>
                <c:ptCount val="2"/>
                <c:pt idx="0">
                  <c:v>181</c:v>
                </c:pt>
                <c:pt idx="1">
                  <c:v>132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4704256"/>
        <c:axId val="9048832"/>
      </c:scatterChart>
      <c:valAx>
        <c:axId val="124704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sunspots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38409511311086109"/>
              <c:y val="0.9393012400396058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crossAx val="9048832"/>
        <c:crosses val="autoZero"/>
        <c:crossBetween val="midCat"/>
      </c:valAx>
      <c:valAx>
        <c:axId val="904883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V', V/m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1.3247583870727785E-2"/>
              <c:y val="2.9706463760753612E-2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crossAx val="124704256"/>
        <c:crosses val="autoZero"/>
        <c:crossBetween val="midCat"/>
      </c:valAx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22436385276059578"/>
          <c:y val="2.6808097094455061E-2"/>
          <c:w val="0.73638065462405422"/>
          <c:h val="6.888728908886389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29396325459317"/>
          <c:y val="0.15056300081695087"/>
          <c:w val="0.82715179352580914"/>
          <c:h val="0.73883367228103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'поток 2014'!$L$10</c:f>
              <c:strCache>
                <c:ptCount val="1"/>
                <c:pt idx="0">
                  <c:v>а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'поток 2014'!$M$9:$O$9</c:f>
              <c:strCache>
                <c:ptCount val="3"/>
                <c:pt idx="0">
                  <c:v>Peak Cheget</c:v>
                </c:pt>
                <c:pt idx="1">
                  <c:v>Tiksi</c:v>
                </c:pt>
                <c:pt idx="2">
                  <c:v>Verkhne Dubrovo</c:v>
                </c:pt>
              </c:strCache>
            </c:strRef>
          </c:cat>
          <c:val>
            <c:numRef>
              <c:f>'поток 2014'!$M$10:$O$10</c:f>
              <c:numCache>
                <c:formatCode>0</c:formatCode>
                <c:ptCount val="3"/>
                <c:pt idx="0">
                  <c:v>600</c:v>
                </c:pt>
                <c:pt idx="1">
                  <c:v>330</c:v>
                </c:pt>
                <c:pt idx="2">
                  <c:v>177</c:v>
                </c:pt>
              </c:numCache>
            </c:numRef>
          </c:val>
        </c:ser>
        <c:ser>
          <c:idx val="1"/>
          <c:order val="1"/>
          <c:tx>
            <c:strRef>
              <c:f>'поток 2014'!$L$11</c:f>
              <c:strCache>
                <c:ptCount val="1"/>
                <c:pt idx="0">
                  <c:v>b</c:v>
                </c:pt>
              </c:strCache>
            </c:strRef>
          </c:tx>
          <c:spPr>
            <a:pattFill prst="dkUpDiag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'поток 2014'!$M$9:$O$9</c:f>
              <c:strCache>
                <c:ptCount val="3"/>
                <c:pt idx="0">
                  <c:v>Peak Cheget</c:v>
                </c:pt>
                <c:pt idx="1">
                  <c:v>Tiksi</c:v>
                </c:pt>
                <c:pt idx="2">
                  <c:v>Verkhne Dubrovo</c:v>
                </c:pt>
              </c:strCache>
            </c:strRef>
          </c:cat>
          <c:val>
            <c:numRef>
              <c:f>'поток 2014'!$M$11:$O$11</c:f>
              <c:numCache>
                <c:formatCode>0</c:formatCode>
                <c:ptCount val="3"/>
                <c:pt idx="0">
                  <c:v>540</c:v>
                </c:pt>
                <c:pt idx="1">
                  <c:v>415</c:v>
                </c:pt>
                <c:pt idx="2">
                  <c:v>180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081664"/>
        <c:axId val="172303488"/>
      </c:barChart>
      <c:catAx>
        <c:axId val="170081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72303488"/>
        <c:crosses val="autoZero"/>
        <c:auto val="1"/>
        <c:lblAlgn val="ctr"/>
        <c:lblOffset val="100"/>
        <c:noMultiLvlLbl val="0"/>
      </c:catAx>
      <c:valAx>
        <c:axId val="17230348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2000" b="0" i="0">
                    <a:latin typeface="+mn-lt"/>
                    <a:cs typeface="Times New Roman" pitchFamily="18" charset="0"/>
                  </a:defRPr>
                </a:pPr>
                <a:r>
                  <a:rPr lang="en-US" sz="2000" b="0" i="0">
                    <a:latin typeface="+mn-lt"/>
                    <a:cs typeface="Times New Roman" pitchFamily="18" charset="0"/>
                  </a:rPr>
                  <a:t>V',</a:t>
                </a:r>
                <a:r>
                  <a:rPr lang="en-US" sz="2000" b="0" i="0" baseline="0">
                    <a:latin typeface="+mn-lt"/>
                    <a:cs typeface="Times New Roman" pitchFamily="18" charset="0"/>
                  </a:rPr>
                  <a:t> V/m</a:t>
                </a:r>
                <a:endParaRPr lang="ru-RU" sz="2000" b="0" i="0">
                  <a:latin typeface="+mn-lt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3.3333333333333333E-2"/>
              <c:y val="1.8423458657071838E-2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70081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100131233595812"/>
          <c:y val="1.8397733395908295E-2"/>
          <c:w val="0.23955424321959756"/>
          <c:h val="0.1243524360779406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18734214826921"/>
          <c:y val="0.1442358940773005"/>
          <c:w val="0.79761968422749663"/>
          <c:h val="0.73096397493741894"/>
        </c:manualLayout>
      </c:layout>
      <c:scatterChart>
        <c:scatterStyle val="lineMarker"/>
        <c:varyColors val="0"/>
        <c:ser>
          <c:idx val="0"/>
          <c:order val="0"/>
          <c:tx>
            <c:strRef>
              <c:f>'регрессия по индексу'!$D$1</c:f>
              <c:strCache>
                <c:ptCount val="1"/>
                <c:pt idx="0">
                  <c:v>2017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31750" cap="rnd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errBars>
            <c:errDir val="y"/>
            <c:errBarType val="both"/>
            <c:errValType val="cust"/>
            <c:noEndCap val="0"/>
            <c:plus>
              <c:numRef>
                <c:f>'регрессия по индексу'!$F$2:$F$4</c:f>
                <c:numCache>
                  <c:formatCode>General</c:formatCode>
                  <c:ptCount val="3"/>
                  <c:pt idx="0">
                    <c:v>26</c:v>
                  </c:pt>
                  <c:pt idx="1">
                    <c:v>33</c:v>
                  </c:pt>
                  <c:pt idx="2">
                    <c:v>20</c:v>
                  </c:pt>
                </c:numCache>
              </c:numRef>
            </c:plus>
            <c:minus>
              <c:numRef>
                <c:f>'регрессия по индексу'!$F$2:$F$4</c:f>
                <c:numCache>
                  <c:formatCode>General</c:formatCode>
                  <c:ptCount val="3"/>
                  <c:pt idx="0">
                    <c:v>26</c:v>
                  </c:pt>
                  <c:pt idx="1">
                    <c:v>33</c:v>
                  </c:pt>
                  <c:pt idx="2">
                    <c:v>20</c:v>
                  </c:pt>
                </c:numCache>
              </c:numRef>
            </c:minus>
          </c:errBars>
          <c:xVal>
            <c:numRef>
              <c:f>'регрессия по индексу'!$D$2:$D$4</c:f>
              <c:numCache>
                <c:formatCode>General</c:formatCode>
                <c:ptCount val="3"/>
                <c:pt idx="0">
                  <c:v>1.3</c:v>
                </c:pt>
                <c:pt idx="1">
                  <c:v>3</c:v>
                </c:pt>
                <c:pt idx="2">
                  <c:v>6</c:v>
                </c:pt>
              </c:numCache>
            </c:numRef>
          </c:xVal>
          <c:yVal>
            <c:numRef>
              <c:f>'регрессия по индексу'!$E$2:$E$4</c:f>
              <c:numCache>
                <c:formatCode>0</c:formatCode>
                <c:ptCount val="3"/>
                <c:pt idx="0">
                  <c:v>585.18206518968259</c:v>
                </c:pt>
                <c:pt idx="1">
                  <c:v>552.47983836155038</c:v>
                </c:pt>
                <c:pt idx="2">
                  <c:v>494.84874966574074</c:v>
                </c:pt>
              </c:numCache>
            </c:numRef>
          </c:yVal>
          <c:smooth val="0"/>
        </c:ser>
        <c:ser>
          <c:idx val="1"/>
          <c:order val="1"/>
          <c:tx>
            <c:v>2014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tx1">
                  <a:lumMod val="75000"/>
                  <a:lumOff val="25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3175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errBars>
            <c:errDir val="y"/>
            <c:errBarType val="both"/>
            <c:errValType val="cust"/>
            <c:noEndCap val="0"/>
            <c:plus>
              <c:numRef>
                <c:f>'регрессия по индексу'!$K$2:$K$4</c:f>
                <c:numCache>
                  <c:formatCode>General</c:formatCode>
                  <c:ptCount val="3"/>
                  <c:pt idx="0">
                    <c:v>23</c:v>
                  </c:pt>
                  <c:pt idx="1">
                    <c:v>24</c:v>
                  </c:pt>
                  <c:pt idx="2">
                    <c:v>30</c:v>
                  </c:pt>
                </c:numCache>
              </c:numRef>
            </c:plus>
            <c:minus>
              <c:numRef>
                <c:f>'регрессия по индексу'!$K$2:$K$4</c:f>
                <c:numCache>
                  <c:formatCode>General</c:formatCode>
                  <c:ptCount val="3"/>
                  <c:pt idx="0">
                    <c:v>23</c:v>
                  </c:pt>
                  <c:pt idx="1">
                    <c:v>24</c:v>
                  </c:pt>
                  <c:pt idx="2">
                    <c:v>30</c:v>
                  </c:pt>
                </c:numCache>
              </c:numRef>
            </c:minus>
          </c:errBars>
          <c:xVal>
            <c:numRef>
              <c:f>'регрессия по индексу'!$I$2:$I$4</c:f>
              <c:numCache>
                <c:formatCode>General</c:formatCode>
                <c:ptCount val="3"/>
                <c:pt idx="0">
                  <c:v>0.85</c:v>
                </c:pt>
                <c:pt idx="1">
                  <c:v>3.5</c:v>
                </c:pt>
                <c:pt idx="2">
                  <c:v>6</c:v>
                </c:pt>
              </c:numCache>
            </c:numRef>
          </c:xVal>
          <c:yVal>
            <c:numRef>
              <c:f>'регрессия по индексу'!$J$2:$J$4</c:f>
              <c:numCache>
                <c:formatCode>0</c:formatCode>
                <c:ptCount val="3"/>
                <c:pt idx="0">
                  <c:v>616.16999469461803</c:v>
                </c:pt>
                <c:pt idx="1">
                  <c:v>583.77046241312496</c:v>
                </c:pt>
                <c:pt idx="2">
                  <c:v>567.3513301816879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1448960"/>
        <c:axId val="171459328"/>
      </c:scatterChart>
      <c:valAx>
        <c:axId val="171448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2000" b="0"/>
                </a:pPr>
                <a:r>
                  <a:rPr lang="en-US" sz="2000" b="0"/>
                  <a:t>Index</a:t>
                </a:r>
                <a:endParaRPr lang="ru-RU" sz="2000" b="0"/>
              </a:p>
            </c:rich>
          </c:tx>
          <c:layout>
            <c:manualLayout>
              <c:xMode val="edge"/>
              <c:yMode val="edge"/>
              <c:x val="0.88133646700074264"/>
              <c:y val="0.89414851341303958"/>
            </c:manualLayout>
          </c:layout>
          <c:overlay val="0"/>
          <c:spPr>
            <a:solidFill>
              <a:schemeClr val="bg1"/>
            </a:solidFill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1459328"/>
        <c:crosses val="autoZero"/>
        <c:crossBetween val="midCat"/>
      </c:valAx>
      <c:valAx>
        <c:axId val="171459328"/>
        <c:scaling>
          <c:orientation val="minMax"/>
          <c:max val="700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 sz="2000" b="0">
                    <a:latin typeface="+mn-lt"/>
                    <a:cs typeface="Times New Roman" pitchFamily="18" charset="0"/>
                  </a:defRPr>
                </a:pPr>
                <a:r>
                  <a:rPr lang="en-US" sz="2000" b="0">
                    <a:latin typeface="+mn-lt"/>
                    <a:cs typeface="Times New Roman" pitchFamily="18" charset="0"/>
                  </a:rPr>
                  <a:t>V', </a:t>
                </a:r>
                <a:r>
                  <a:rPr lang="en-US" sz="2000" b="0" i="1">
                    <a:latin typeface="+mn-lt"/>
                    <a:cs typeface="Times New Roman" pitchFamily="18" charset="0"/>
                  </a:rPr>
                  <a:t>V/m</a:t>
                </a:r>
                <a:endParaRPr lang="ru-RU" sz="2000" b="0" i="1">
                  <a:latin typeface="+mn-lt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2.2057492476844288E-2"/>
              <c:y val="3.9074103207468189E-3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144896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56473003586001247"/>
          <c:y val="2.5107795679403935E-2"/>
          <c:w val="0.35338503441786756"/>
          <c:h val="0.11382634585320606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95205492339115"/>
          <c:y val="0.1434062881902011"/>
          <c:w val="0.82435099021713198"/>
          <c:h val="0.7230411176060263"/>
        </c:manualLayout>
      </c:layout>
      <c:lineChart>
        <c:grouping val="standard"/>
        <c:varyColors val="0"/>
        <c:ser>
          <c:idx val="0"/>
          <c:order val="0"/>
          <c:tx>
            <c:v>менее 5</c:v>
          </c:tx>
          <c:spPr>
            <a:ln w="2857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Чегет!$A$3:$A$26</c:f>
              <c:numCache>
                <c:formatCode>General</c:formatCod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numCache>
            </c:numRef>
          </c:cat>
          <c:val>
            <c:numRef>
              <c:f>Чегет!$H$3:$H$26</c:f>
              <c:numCache>
                <c:formatCode>0%</c:formatCode>
                <c:ptCount val="24"/>
                <c:pt idx="0">
                  <c:v>1.006199774604998</c:v>
                </c:pt>
                <c:pt idx="1">
                  <c:v>1.0405456257841941</c:v>
                </c:pt>
                <c:pt idx="2">
                  <c:v>1.0264681010267727</c:v>
                </c:pt>
                <c:pt idx="3">
                  <c:v>0.99960304237245234</c:v>
                </c:pt>
                <c:pt idx="4">
                  <c:v>0.92697590547213249</c:v>
                </c:pt>
                <c:pt idx="5">
                  <c:v>0.85304214409852719</c:v>
                </c:pt>
                <c:pt idx="6">
                  <c:v>0.91515763235021019</c:v>
                </c:pt>
                <c:pt idx="7">
                  <c:v>0.96114280156309906</c:v>
                </c:pt>
                <c:pt idx="8">
                  <c:v>0.98736276807028089</c:v>
                </c:pt>
                <c:pt idx="9">
                  <c:v>0.85847161414509554</c:v>
                </c:pt>
                <c:pt idx="10">
                  <c:v>0.68012826785007308</c:v>
                </c:pt>
                <c:pt idx="11">
                  <c:v>0.74082506625896627</c:v>
                </c:pt>
                <c:pt idx="12">
                  <c:v>0.6840235974365303</c:v>
                </c:pt>
                <c:pt idx="13">
                  <c:v>0.75683931871235899</c:v>
                </c:pt>
                <c:pt idx="14">
                  <c:v>0.80487870452534283</c:v>
                </c:pt>
                <c:pt idx="15">
                  <c:v>0.74716793434572082</c:v>
                </c:pt>
                <c:pt idx="16">
                  <c:v>0.6447917218597109</c:v>
                </c:pt>
                <c:pt idx="17">
                  <c:v>0.70494205701532109</c:v>
                </c:pt>
                <c:pt idx="18">
                  <c:v>0.7427243310904339</c:v>
                </c:pt>
                <c:pt idx="19">
                  <c:v>0.73996482937360442</c:v>
                </c:pt>
                <c:pt idx="20">
                  <c:v>0.77290790688987121</c:v>
                </c:pt>
                <c:pt idx="21">
                  <c:v>0.82807395128520467</c:v>
                </c:pt>
                <c:pt idx="22">
                  <c:v>0.80196802970385717</c:v>
                </c:pt>
                <c:pt idx="23">
                  <c:v>0.86037702685434669</c:v>
                </c:pt>
              </c:numCache>
            </c:numRef>
          </c:val>
          <c:smooth val="1"/>
        </c:ser>
        <c:ser>
          <c:idx val="2"/>
          <c:order val="1"/>
          <c:tx>
            <c:v>20-30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Чегет!$A$3:$A$26</c:f>
              <c:numCache>
                <c:formatCode>General</c:formatCod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numCache>
            </c:numRef>
          </c:cat>
          <c:val>
            <c:numRef>
              <c:f>Чегет!$S$3:$S$26</c:f>
              <c:numCache>
                <c:formatCode>0%</c:formatCode>
                <c:ptCount val="24"/>
                <c:pt idx="0">
                  <c:v>1.0230315237759171</c:v>
                </c:pt>
                <c:pt idx="1">
                  <c:v>1.1454549214524572</c:v>
                </c:pt>
                <c:pt idx="2">
                  <c:v>1.0830450476250373</c:v>
                </c:pt>
                <c:pt idx="3">
                  <c:v>1.0648353294422448</c:v>
                </c:pt>
                <c:pt idx="4">
                  <c:v>1.1648122041885207</c:v>
                </c:pt>
                <c:pt idx="5">
                  <c:v>1.1059737591491783</c:v>
                </c:pt>
                <c:pt idx="6">
                  <c:v>1.0437893325516654</c:v>
                </c:pt>
                <c:pt idx="7">
                  <c:v>1.1158903523438766</c:v>
                </c:pt>
                <c:pt idx="8">
                  <c:v>1.0808685063391896</c:v>
                </c:pt>
                <c:pt idx="9">
                  <c:v>1.1129304794417245</c:v>
                </c:pt>
                <c:pt idx="10">
                  <c:v>1.0701937157806767</c:v>
                </c:pt>
                <c:pt idx="11">
                  <c:v>1.1214620576267709</c:v>
                </c:pt>
                <c:pt idx="12">
                  <c:v>1.0466535897262721</c:v>
                </c:pt>
                <c:pt idx="13">
                  <c:v>1.04839540974543</c:v>
                </c:pt>
                <c:pt idx="14">
                  <c:v>1.0363013623685922</c:v>
                </c:pt>
                <c:pt idx="15">
                  <c:v>1.2344850731229196</c:v>
                </c:pt>
                <c:pt idx="16">
                  <c:v>1.2376499230056182</c:v>
                </c:pt>
                <c:pt idx="17">
                  <c:v>1.258004045756594</c:v>
                </c:pt>
                <c:pt idx="18">
                  <c:v>1.1586069672456085</c:v>
                </c:pt>
                <c:pt idx="19">
                  <c:v>1.0965007165077856</c:v>
                </c:pt>
                <c:pt idx="20">
                  <c:v>1.1458067635879463</c:v>
                </c:pt>
                <c:pt idx="21">
                  <c:v>1.0199185118469039</c:v>
                </c:pt>
                <c:pt idx="22">
                  <c:v>1.058850335674558</c:v>
                </c:pt>
                <c:pt idx="23">
                  <c:v>0.97378533945282364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6576"/>
        <c:axId val="9148288"/>
      </c:lineChart>
      <c:catAx>
        <c:axId val="909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9148288"/>
        <c:crosses val="autoZero"/>
        <c:auto val="1"/>
        <c:lblAlgn val="ctr"/>
        <c:lblOffset val="100"/>
        <c:noMultiLvlLbl val="0"/>
      </c:catAx>
      <c:valAx>
        <c:axId val="9148288"/>
        <c:scaling>
          <c:orientation val="minMax"/>
          <c:max val="1.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dirty="0"/>
                  <a:t>V'/</a:t>
                </a:r>
                <a:r>
                  <a:rPr lang="en-US" dirty="0" err="1"/>
                  <a:t>V'</a:t>
                </a:r>
                <a:r>
                  <a:rPr lang="en-US" baseline="-25000" dirty="0" err="1"/>
                  <a:t>av</a:t>
                </a:r>
                <a:endParaRPr lang="ru-RU" baseline="-25000" dirty="0"/>
              </a:p>
            </c:rich>
          </c:tx>
          <c:layout>
            <c:manualLayout>
              <c:xMode val="edge"/>
              <c:yMode val="edge"/>
              <c:x val="2.4794376661290137E-2"/>
              <c:y val="4.7535284504531278E-3"/>
            </c:manualLayout>
          </c:layout>
          <c:overlay val="0"/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9096576"/>
        <c:crosses val="autoZero"/>
        <c:crossBetween val="between"/>
        <c:majorUnit val="0.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95204008589836"/>
          <c:y val="0.16318289392196761"/>
          <c:w val="0.82435099021713198"/>
          <c:h val="0.6960084514423508"/>
        </c:manualLayout>
      </c:layout>
      <c:lineChart>
        <c:grouping val="standard"/>
        <c:varyColors val="0"/>
        <c:ser>
          <c:idx val="0"/>
          <c:order val="0"/>
          <c:tx>
            <c:v>менее 5</c:v>
          </c:tx>
          <c:spPr>
            <a:ln w="2857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val>
            <c:numRef>
              <c:f>'Верхнее Дуброво'!$H$3:$H$25</c:f>
              <c:numCache>
                <c:formatCode>0%</c:formatCode>
                <c:ptCount val="23"/>
                <c:pt idx="0">
                  <c:v>1.3897286155960151</c:v>
                </c:pt>
                <c:pt idx="1">
                  <c:v>0.97757150470776344</c:v>
                </c:pt>
                <c:pt idx="2">
                  <c:v>1.1730702814712486</c:v>
                </c:pt>
                <c:pt idx="3">
                  <c:v>1.0015290519877675</c:v>
                </c:pt>
                <c:pt idx="4">
                  <c:v>1.1505184598111089</c:v>
                </c:pt>
                <c:pt idx="5">
                  <c:v>0.957603243317529</c:v>
                </c:pt>
                <c:pt idx="6">
                  <c:v>1.1772080838323353</c:v>
                </c:pt>
                <c:pt idx="7">
                  <c:v>1.1780194619347453</c:v>
                </c:pt>
                <c:pt idx="8">
                  <c:v>1.0743377589635046</c:v>
                </c:pt>
                <c:pt idx="9">
                  <c:v>1.2188606157750619</c:v>
                </c:pt>
                <c:pt idx="10">
                  <c:v>1.0652939881083463</c:v>
                </c:pt>
                <c:pt idx="11">
                  <c:v>1.0013440860215053</c:v>
                </c:pt>
                <c:pt idx="12">
                  <c:v>1.1523033126293996</c:v>
                </c:pt>
                <c:pt idx="13">
                  <c:v>1.2423637573338171</c:v>
                </c:pt>
                <c:pt idx="14">
                  <c:v>1.2897761645493042</c:v>
                </c:pt>
                <c:pt idx="15">
                  <c:v>1.1105235325224749</c:v>
                </c:pt>
                <c:pt idx="16">
                  <c:v>1.1022443890274314</c:v>
                </c:pt>
                <c:pt idx="17">
                  <c:v>1.2475841386204598</c:v>
                </c:pt>
                <c:pt idx="18">
                  <c:v>1.3787054902648659</c:v>
                </c:pt>
                <c:pt idx="19">
                  <c:v>1.3013290168682912</c:v>
                </c:pt>
                <c:pt idx="20">
                  <c:v>1.4069644741470277</c:v>
                </c:pt>
                <c:pt idx="21">
                  <c:v>1.0630994447248865</c:v>
                </c:pt>
                <c:pt idx="22">
                  <c:v>1.2329187255069005</c:v>
                </c:pt>
              </c:numCache>
            </c:numRef>
          </c:val>
          <c:smooth val="1"/>
        </c:ser>
        <c:ser>
          <c:idx val="2"/>
          <c:order val="1"/>
          <c:tx>
            <c:v>20-30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val>
            <c:numRef>
              <c:f>'Верхнее Дуброво'!$S$3:$S$25</c:f>
              <c:numCache>
                <c:formatCode>0%</c:formatCode>
                <c:ptCount val="23"/>
                <c:pt idx="0">
                  <c:v>0.72012563183981948</c:v>
                </c:pt>
                <c:pt idx="1">
                  <c:v>0.71169707890262157</c:v>
                </c:pt>
                <c:pt idx="2">
                  <c:v>0.59592471075807296</c:v>
                </c:pt>
                <c:pt idx="3">
                  <c:v>0.54587155963302747</c:v>
                </c:pt>
                <c:pt idx="4">
                  <c:v>0.63879532395482463</c:v>
                </c:pt>
                <c:pt idx="5">
                  <c:v>0.70212327355184501</c:v>
                </c:pt>
                <c:pt idx="6">
                  <c:v>0.72670284431137733</c:v>
                </c:pt>
                <c:pt idx="7">
                  <c:v>0.83162973260282924</c:v>
                </c:pt>
                <c:pt idx="8">
                  <c:v>1.0034635366557629</c:v>
                </c:pt>
                <c:pt idx="9">
                  <c:v>0.98577439390903643</c:v>
                </c:pt>
                <c:pt idx="10">
                  <c:v>0.86592003020102559</c:v>
                </c:pt>
                <c:pt idx="11">
                  <c:v>0.92657930107526887</c:v>
                </c:pt>
                <c:pt idx="12">
                  <c:v>0.98828933747412007</c:v>
                </c:pt>
                <c:pt idx="13">
                  <c:v>0.92548236859614108</c:v>
                </c:pt>
                <c:pt idx="14">
                  <c:v>0.7927404718693285</c:v>
                </c:pt>
                <c:pt idx="15">
                  <c:v>0.93147994258517797</c:v>
                </c:pt>
                <c:pt idx="16">
                  <c:v>0.8971448928698661</c:v>
                </c:pt>
                <c:pt idx="17">
                  <c:v>0.95920407483219872</c:v>
                </c:pt>
                <c:pt idx="18">
                  <c:v>1.0205728318340141</c:v>
                </c:pt>
                <c:pt idx="19">
                  <c:v>1.0691770318623275</c:v>
                </c:pt>
                <c:pt idx="20">
                  <c:v>1.0099994975126878</c:v>
                </c:pt>
                <c:pt idx="21">
                  <c:v>0.88008301082506024</c:v>
                </c:pt>
                <c:pt idx="22">
                  <c:v>0.90168682910206166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58880"/>
        <c:axId val="129807104"/>
      </c:lineChart>
      <c:catAx>
        <c:axId val="11258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UT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93847144571612562"/>
              <c:y val="0.88713233706666372"/>
            </c:manualLayout>
          </c:layout>
          <c:overlay val="0"/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29807104"/>
        <c:crosses val="autoZero"/>
        <c:auto val="1"/>
        <c:lblAlgn val="ctr"/>
        <c:lblOffset val="100"/>
        <c:noMultiLvlLbl val="0"/>
      </c:catAx>
      <c:valAx>
        <c:axId val="129807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258880"/>
        <c:crosses val="autoZero"/>
        <c:crossBetween val="between"/>
        <c:majorUnit val="0.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192402072723377E-2"/>
          <c:y val="0.12141196636134768"/>
          <c:w val="0.86027076936694158"/>
          <c:h val="0.71056954615366952"/>
        </c:manualLayout>
      </c:layout>
      <c:lineChart>
        <c:grouping val="standard"/>
        <c:varyColors val="0"/>
        <c:ser>
          <c:idx val="0"/>
          <c:order val="0"/>
          <c:tx>
            <c:strRef>
              <c:f>Лист3!$B$2</c:f>
              <c:strCache>
                <c:ptCount val="1"/>
                <c:pt idx="0">
                  <c:v>2014</c:v>
                </c:pt>
              </c:strCache>
            </c:strRef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Лист3!$A$3:$A$25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</c:numCache>
            </c:numRef>
          </c:cat>
          <c:val>
            <c:numRef>
              <c:f>Лист3!$B$3:$B$25</c:f>
              <c:numCache>
                <c:formatCode>0</c:formatCode>
                <c:ptCount val="23"/>
                <c:pt idx="0">
                  <c:v>140.42857142857142</c:v>
                </c:pt>
                <c:pt idx="1">
                  <c:v>163.71428571428572</c:v>
                </c:pt>
                <c:pt idx="2">
                  <c:v>187.14285714285714</c:v>
                </c:pt>
                <c:pt idx="3">
                  <c:v>249</c:v>
                </c:pt>
                <c:pt idx="4">
                  <c:v>221.28571428571428</c:v>
                </c:pt>
                <c:pt idx="5">
                  <c:v>193.42857142857142</c:v>
                </c:pt>
                <c:pt idx="6">
                  <c:v>193.42857142857142</c:v>
                </c:pt>
                <c:pt idx="7">
                  <c:v>153.66666666666666</c:v>
                </c:pt>
                <c:pt idx="8">
                  <c:v>178.57142857142858</c:v>
                </c:pt>
                <c:pt idx="9">
                  <c:v>146.71428571428572</c:v>
                </c:pt>
                <c:pt idx="10">
                  <c:v>138</c:v>
                </c:pt>
                <c:pt idx="11">
                  <c:v>148.85714285714286</c:v>
                </c:pt>
                <c:pt idx="12">
                  <c:v>174.42857142857142</c:v>
                </c:pt>
                <c:pt idx="13">
                  <c:v>174.42857142857142</c:v>
                </c:pt>
                <c:pt idx="14">
                  <c:v>185.14285714285714</c:v>
                </c:pt>
                <c:pt idx="15">
                  <c:v>168.14285714285714</c:v>
                </c:pt>
                <c:pt idx="16">
                  <c:v>176.57142857142858</c:v>
                </c:pt>
                <c:pt idx="17">
                  <c:v>187.28571428571428</c:v>
                </c:pt>
                <c:pt idx="18">
                  <c:v>193.57142857142858</c:v>
                </c:pt>
                <c:pt idx="19">
                  <c:v>200.14285714285714</c:v>
                </c:pt>
                <c:pt idx="20">
                  <c:v>193.5</c:v>
                </c:pt>
                <c:pt idx="21">
                  <c:v>200.14285714285714</c:v>
                </c:pt>
                <c:pt idx="22">
                  <c:v>182.85714285714286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Лист3!$D$2</c:f>
              <c:strCache>
                <c:ptCount val="1"/>
                <c:pt idx="0">
                  <c:v>2017</c:v>
                </c:pt>
              </c:strCache>
            </c:strRef>
          </c:tx>
          <c:spPr>
            <a:ln w="19050"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none"/>
          </c:marker>
          <c:cat>
            <c:numRef>
              <c:f>Лист3!$A$3:$A$25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</c:numCache>
            </c:numRef>
          </c:cat>
          <c:val>
            <c:numRef>
              <c:f>Лист3!$D$3:$D$25</c:f>
              <c:numCache>
                <c:formatCode>0</c:formatCode>
                <c:ptCount val="23"/>
                <c:pt idx="0">
                  <c:v>131.88571428571427</c:v>
                </c:pt>
                <c:pt idx="1">
                  <c:v>145.87179487179486</c:v>
                </c:pt>
                <c:pt idx="2">
                  <c:v>161.21951219512195</c:v>
                </c:pt>
                <c:pt idx="3">
                  <c:v>185.06976744186048</c:v>
                </c:pt>
                <c:pt idx="4">
                  <c:v>176.67441860465115</c:v>
                </c:pt>
                <c:pt idx="5">
                  <c:v>165.11627906976744</c:v>
                </c:pt>
                <c:pt idx="6">
                  <c:v>171.38095238095238</c:v>
                </c:pt>
                <c:pt idx="7">
                  <c:v>150.73809523809524</c:v>
                </c:pt>
                <c:pt idx="8">
                  <c:v>139.4047619047619</c:v>
                </c:pt>
                <c:pt idx="9">
                  <c:v>148.73809523809524</c:v>
                </c:pt>
                <c:pt idx="10">
                  <c:v>146.76190476190476</c:v>
                </c:pt>
                <c:pt idx="11">
                  <c:v>143.04545454545453</c:v>
                </c:pt>
                <c:pt idx="12">
                  <c:v>156.22727272727272</c:v>
                </c:pt>
                <c:pt idx="13">
                  <c:v>176.52272727272728</c:v>
                </c:pt>
                <c:pt idx="14">
                  <c:v>182.77777777777777</c:v>
                </c:pt>
                <c:pt idx="15">
                  <c:v>195.88888888888889</c:v>
                </c:pt>
                <c:pt idx="16">
                  <c:v>208.27906976744185</c:v>
                </c:pt>
                <c:pt idx="17">
                  <c:v>185.57142857142858</c:v>
                </c:pt>
                <c:pt idx="18">
                  <c:v>189.83720930232559</c:v>
                </c:pt>
                <c:pt idx="19">
                  <c:v>181.23809523809524</c:v>
                </c:pt>
                <c:pt idx="20">
                  <c:v>169.97619047619048</c:v>
                </c:pt>
                <c:pt idx="21">
                  <c:v>152.3095238095238</c:v>
                </c:pt>
                <c:pt idx="22">
                  <c:v>145.66666666666666</c:v>
                </c:pt>
              </c:numCache>
            </c:numRef>
          </c:val>
          <c:smooth val="1"/>
        </c:ser>
        <c:ser>
          <c:idx val="1"/>
          <c:order val="2"/>
          <c:tx>
            <c:strRef>
              <c:f>Лист3!$C$2</c:f>
              <c:strCache>
                <c:ptCount val="1"/>
                <c:pt idx="0">
                  <c:v>10.06.2014</c:v>
                </c:pt>
              </c:strCache>
            </c:strRef>
          </c:tx>
          <c:spPr>
            <a:ln w="19050"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numRef>
              <c:f>Лист3!$A$3:$A$25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</c:numCache>
            </c:numRef>
          </c:cat>
          <c:val>
            <c:numRef>
              <c:f>Лист3!$C$3:$C$25</c:f>
              <c:numCache>
                <c:formatCode>0</c:formatCode>
                <c:ptCount val="23"/>
                <c:pt idx="0">
                  <c:v>119</c:v>
                </c:pt>
                <c:pt idx="1">
                  <c:v>179</c:v>
                </c:pt>
                <c:pt idx="2">
                  <c:v>208</c:v>
                </c:pt>
                <c:pt idx="3">
                  <c:v>298</c:v>
                </c:pt>
                <c:pt idx="4">
                  <c:v>223</c:v>
                </c:pt>
                <c:pt idx="5">
                  <c:v>179</c:v>
                </c:pt>
                <c:pt idx="6">
                  <c:v>164</c:v>
                </c:pt>
                <c:pt idx="7">
                  <c:v>164</c:v>
                </c:pt>
                <c:pt idx="8">
                  <c:v>179</c:v>
                </c:pt>
                <c:pt idx="9">
                  <c:v>149</c:v>
                </c:pt>
                <c:pt idx="10">
                  <c:v>134</c:v>
                </c:pt>
                <c:pt idx="11">
                  <c:v>-29</c:v>
                </c:pt>
                <c:pt idx="12">
                  <c:v>44</c:v>
                </c:pt>
                <c:pt idx="13">
                  <c:v>119</c:v>
                </c:pt>
                <c:pt idx="14">
                  <c:v>119</c:v>
                </c:pt>
                <c:pt idx="15">
                  <c:v>74</c:v>
                </c:pt>
                <c:pt idx="16">
                  <c:v>44</c:v>
                </c:pt>
                <c:pt idx="17">
                  <c:v>44</c:v>
                </c:pt>
                <c:pt idx="18">
                  <c:v>74</c:v>
                </c:pt>
                <c:pt idx="19">
                  <c:v>59</c:v>
                </c:pt>
                <c:pt idx="20">
                  <c:v>-14</c:v>
                </c:pt>
                <c:pt idx="21">
                  <c:v>29</c:v>
                </c:pt>
                <c:pt idx="22">
                  <c:v>-14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823296"/>
        <c:axId val="172825216"/>
      </c:lineChart>
      <c:catAx>
        <c:axId val="1728232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UT</a:t>
                </a:r>
                <a:endParaRPr lang="ru-RU" sz="1400" b="0"/>
              </a:p>
            </c:rich>
          </c:tx>
          <c:layout>
            <c:manualLayout>
              <c:xMode val="edge"/>
              <c:yMode val="edge"/>
              <c:x val="0.97236897920433085"/>
              <c:y val="0.7794495606947414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72825216"/>
        <c:crosses val="autoZero"/>
        <c:auto val="1"/>
        <c:lblAlgn val="ctr"/>
        <c:lblOffset val="100"/>
        <c:noMultiLvlLbl val="0"/>
      </c:catAx>
      <c:valAx>
        <c:axId val="17282521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900" b="0">
                    <a:latin typeface="+mn-lt"/>
                    <a:cs typeface="Times New Roman" pitchFamily="18" charset="0"/>
                  </a:defRPr>
                </a:pPr>
                <a:r>
                  <a:rPr lang="en-US" sz="900" b="0">
                    <a:latin typeface="+mn-lt"/>
                    <a:cs typeface="Times New Roman" pitchFamily="18" charset="0"/>
                  </a:rPr>
                  <a:t>V', </a:t>
                </a:r>
                <a:r>
                  <a:rPr lang="en-US" sz="900" b="0" i="1">
                    <a:latin typeface="+mn-lt"/>
                    <a:cs typeface="Times New Roman" pitchFamily="18" charset="0"/>
                  </a:rPr>
                  <a:t>V/m</a:t>
                </a:r>
                <a:endParaRPr lang="ru-RU" sz="900" b="0" i="1">
                  <a:latin typeface="+mn-lt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1.4904946978374366E-2"/>
              <c:y val="2.3304923287960837E-3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72823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552746730152358"/>
          <c:y val="0.87330775036198838"/>
          <c:w val="0.67359068757609331"/>
          <c:h val="0.12147226494647352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632120309285662E-2"/>
          <c:y val="0.17166148205754916"/>
          <c:w val="0.87803469474633145"/>
          <c:h val="0.74971392067548048"/>
        </c:manualLayout>
      </c:layout>
      <c:lineChart>
        <c:grouping val="standard"/>
        <c:varyColors val="0"/>
        <c:ser>
          <c:idx val="0"/>
          <c:order val="0"/>
          <c:tx>
            <c:strRef>
              <c:f>Лист3!$H$2</c:f>
              <c:strCache>
                <c:ptCount val="1"/>
                <c:pt idx="0">
                  <c:v>2014</c:v>
                </c:pt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Лист3!$G$3:$G$26</c:f>
              <c:numCache>
                <c:formatCode>0</c:formatCod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numCache>
            </c:numRef>
          </c:cat>
          <c:val>
            <c:numRef>
              <c:f>Лист3!$H$3:$H$26</c:f>
              <c:numCache>
                <c:formatCode>0</c:formatCode>
                <c:ptCount val="24"/>
                <c:pt idx="0">
                  <c:v>571.52334546791042</c:v>
                </c:pt>
                <c:pt idx="1">
                  <c:v>553.64118665223918</c:v>
                </c:pt>
                <c:pt idx="2">
                  <c:v>500.4425547156128</c:v>
                </c:pt>
                <c:pt idx="3">
                  <c:v>434.24128086493982</c:v>
                </c:pt>
                <c:pt idx="4">
                  <c:v>406.46843866234155</c:v>
                </c:pt>
                <c:pt idx="5">
                  <c:v>419.7219022596592</c:v>
                </c:pt>
                <c:pt idx="6">
                  <c:v>552.26731199449318</c:v>
                </c:pt>
                <c:pt idx="7">
                  <c:v>685.63762136017306</c:v>
                </c:pt>
                <c:pt idx="8">
                  <c:v>705.26431553335237</c:v>
                </c:pt>
                <c:pt idx="9">
                  <c:v>736.71035331476219</c:v>
                </c:pt>
                <c:pt idx="10">
                  <c:v>744.05201544414717</c:v>
                </c:pt>
                <c:pt idx="11">
                  <c:v>773.07551028954003</c:v>
                </c:pt>
                <c:pt idx="12">
                  <c:v>783.5725874125875</c:v>
                </c:pt>
                <c:pt idx="13">
                  <c:v>736.90009357662166</c:v>
                </c:pt>
                <c:pt idx="14">
                  <c:v>713.0879477990627</c:v>
                </c:pt>
                <c:pt idx="15">
                  <c:v>712.35340775620568</c:v>
                </c:pt>
                <c:pt idx="16">
                  <c:v>678.54966387837101</c:v>
                </c:pt>
                <c:pt idx="17">
                  <c:v>689.10949259348081</c:v>
                </c:pt>
                <c:pt idx="18">
                  <c:v>718.5201453037065</c:v>
                </c:pt>
                <c:pt idx="19">
                  <c:v>683.47576427829085</c:v>
                </c:pt>
                <c:pt idx="20">
                  <c:v>670.41237899423709</c:v>
                </c:pt>
                <c:pt idx="21">
                  <c:v>585.51387526662199</c:v>
                </c:pt>
                <c:pt idx="22">
                  <c:v>576.3658676049738</c:v>
                </c:pt>
                <c:pt idx="23">
                  <c:v>583.04354064869028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Лист3!$K$2</c:f>
              <c:strCache>
                <c:ptCount val="1"/>
                <c:pt idx="0">
                  <c:v>2017</c:v>
                </c:pt>
              </c:strCache>
            </c:strRef>
          </c:tx>
          <c:spPr>
            <a:ln w="15875"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none"/>
          </c:marker>
          <c:cat>
            <c:numRef>
              <c:f>Лист3!$G$3:$G$26</c:f>
              <c:numCache>
                <c:formatCode>0</c:formatCod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numCache>
            </c:numRef>
          </c:cat>
          <c:val>
            <c:numRef>
              <c:f>Лист3!$K$3:$K$26</c:f>
              <c:numCache>
                <c:formatCode>0</c:formatCode>
                <c:ptCount val="24"/>
                <c:pt idx="0">
                  <c:v>495.26572844235324</c:v>
                </c:pt>
                <c:pt idx="1">
                  <c:v>444.28997335648438</c:v>
                </c:pt>
                <c:pt idx="2">
                  <c:v>414.00103778203294</c:v>
                </c:pt>
                <c:pt idx="3">
                  <c:v>381.73004324584349</c:v>
                </c:pt>
                <c:pt idx="4">
                  <c:v>360.87050417222036</c:v>
                </c:pt>
                <c:pt idx="5">
                  <c:v>345.23548039172147</c:v>
                </c:pt>
                <c:pt idx="6">
                  <c:v>388.76659728110587</c:v>
                </c:pt>
                <c:pt idx="7">
                  <c:v>488.69436688398628</c:v>
                </c:pt>
                <c:pt idx="8">
                  <c:v>571.86213864059391</c:v>
                </c:pt>
                <c:pt idx="9">
                  <c:v>612.6491230841915</c:v>
                </c:pt>
                <c:pt idx="10">
                  <c:v>599.81109246247604</c:v>
                </c:pt>
                <c:pt idx="11">
                  <c:v>596.45444858599751</c:v>
                </c:pt>
                <c:pt idx="12">
                  <c:v>592.10777281567835</c:v>
                </c:pt>
                <c:pt idx="13">
                  <c:v>589.45516851790592</c:v>
                </c:pt>
                <c:pt idx="14">
                  <c:v>533.27147478123322</c:v>
                </c:pt>
                <c:pt idx="15">
                  <c:v>538.16788174429064</c:v>
                </c:pt>
                <c:pt idx="16">
                  <c:v>526.20301882319757</c:v>
                </c:pt>
                <c:pt idx="17">
                  <c:v>541.30478184873971</c:v>
                </c:pt>
                <c:pt idx="18">
                  <c:v>571.61544447316169</c:v>
                </c:pt>
                <c:pt idx="19">
                  <c:v>590.63853035238287</c:v>
                </c:pt>
                <c:pt idx="20">
                  <c:v>564.15625233030403</c:v>
                </c:pt>
                <c:pt idx="21">
                  <c:v>546.22438028346744</c:v>
                </c:pt>
                <c:pt idx="22">
                  <c:v>512.43500130801829</c:v>
                </c:pt>
                <c:pt idx="23">
                  <c:v>510.72539818711903</c:v>
                </c:pt>
              </c:numCache>
            </c:numRef>
          </c:val>
          <c:smooth val="1"/>
        </c:ser>
        <c:ser>
          <c:idx val="1"/>
          <c:order val="2"/>
          <c:tx>
            <c:strRef>
              <c:f>Лист3!$I$2</c:f>
              <c:strCache>
                <c:ptCount val="1"/>
                <c:pt idx="0">
                  <c:v>10.06.2014</c:v>
                </c:pt>
              </c:strCache>
            </c:strRef>
          </c:tx>
          <c:spPr>
            <a:ln w="15875"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numRef>
              <c:f>Лист3!$G$3:$G$26</c:f>
              <c:numCache>
                <c:formatCode>0</c:formatCod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numCache>
            </c:numRef>
          </c:cat>
          <c:val>
            <c:numRef>
              <c:f>Лист3!$I$3:$I$26</c:f>
              <c:numCache>
                <c:formatCode>0</c:formatCode>
                <c:ptCount val="24"/>
                <c:pt idx="0">
                  <c:v>658.51748251748302</c:v>
                </c:pt>
                <c:pt idx="1">
                  <c:v>658.602860286029</c:v>
                </c:pt>
                <c:pt idx="2">
                  <c:v>635.43368774482406</c:v>
                </c:pt>
                <c:pt idx="3">
                  <c:v>356.553846153846</c:v>
                </c:pt>
                <c:pt idx="4">
                  <c:v>363.34545454545503</c:v>
                </c:pt>
                <c:pt idx="5">
                  <c:v>377.19720279720298</c:v>
                </c:pt>
                <c:pt idx="6">
                  <c:v>494.377622377622</c:v>
                </c:pt>
                <c:pt idx="7">
                  <c:v>532.96783216783194</c:v>
                </c:pt>
                <c:pt idx="8">
                  <c:v>576.72727272727298</c:v>
                </c:pt>
                <c:pt idx="9">
                  <c:v>690.62937062937101</c:v>
                </c:pt>
                <c:pt idx="10">
                  <c:v>714.61818181818205</c:v>
                </c:pt>
                <c:pt idx="11">
                  <c:v>847.45174825174797</c:v>
                </c:pt>
                <c:pt idx="12">
                  <c:v>664.66013986014002</c:v>
                </c:pt>
                <c:pt idx="13">
                  <c:v>712</c:v>
                </c:pt>
                <c:pt idx="14">
                  <c:v>708.75524475524503</c:v>
                </c:pt>
                <c:pt idx="15">
                  <c:v>249.00699300699301</c:v>
                </c:pt>
                <c:pt idx="16">
                  <c:v>-1182.8727272727299</c:v>
                </c:pt>
                <c:pt idx="17">
                  <c:v>1789.80195804196</c:v>
                </c:pt>
                <c:pt idx="18">
                  <c:v>437.98601398601397</c:v>
                </c:pt>
                <c:pt idx="19">
                  <c:v>457.25314685314697</c:v>
                </c:pt>
                <c:pt idx="20">
                  <c:v>535.87692307692305</c:v>
                </c:pt>
                <c:pt idx="21">
                  <c:v>725.24755244755204</c:v>
                </c:pt>
                <c:pt idx="22">
                  <c:v>619.43496503496499</c:v>
                </c:pt>
                <c:pt idx="23">
                  <c:v>599.83216783216801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880256"/>
        <c:axId val="172882176"/>
      </c:lineChart>
      <c:catAx>
        <c:axId val="172880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UT</a:t>
                </a:r>
                <a:endParaRPr lang="ru-RU" sz="1400" b="0"/>
              </a:p>
            </c:rich>
          </c:tx>
          <c:layout>
            <c:manualLayout>
              <c:xMode val="edge"/>
              <c:yMode val="edge"/>
              <c:x val="0.96231745855398787"/>
              <c:y val="0.62605028012760489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72882176"/>
        <c:crosses val="autoZero"/>
        <c:auto val="1"/>
        <c:lblAlgn val="ctr"/>
        <c:lblOffset val="100"/>
        <c:noMultiLvlLbl val="0"/>
      </c:catAx>
      <c:valAx>
        <c:axId val="17288217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 b="0">
                    <a:latin typeface="+mn-lt"/>
                    <a:cs typeface="Times New Roman" pitchFamily="18" charset="0"/>
                  </a:defRPr>
                </a:pPr>
                <a:r>
                  <a:rPr lang="en-US" sz="1600" b="0">
                    <a:latin typeface="+mn-lt"/>
                    <a:cs typeface="Times New Roman" pitchFamily="18" charset="0"/>
                  </a:rPr>
                  <a:t>V', </a:t>
                </a:r>
                <a:r>
                  <a:rPr lang="en-US" sz="1600" b="0" i="1">
                    <a:latin typeface="+mn-lt"/>
                    <a:cs typeface="Times New Roman" pitchFamily="18" charset="0"/>
                  </a:rPr>
                  <a:t>V/m</a:t>
                </a:r>
                <a:endParaRPr lang="ru-RU" sz="1600" b="0" i="1">
                  <a:latin typeface="+mn-lt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2.3423464917232871E-2"/>
              <c:y val="4.8429176603766921E-3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7288025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555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58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151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3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6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4002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076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6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38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82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61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62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50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90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28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E978F-031D-4DFE-896E-426326389C1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C2785-CD91-467F-B8A4-528AF6C2B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50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357753" y="1844824"/>
            <a:ext cx="7501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/>
              <a:t>Исследование проявлений солнечно-земных связей в динамике приземного атмосферно-электрического поля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357753" y="3441057"/>
            <a:ext cx="73760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Т.В</a:t>
            </a:r>
            <a:r>
              <a:rPr lang="ru-RU" sz="2200" b="1" dirty="0"/>
              <a:t>.</a:t>
            </a:r>
            <a:r>
              <a:rPr lang="en-US" sz="2200" b="1" dirty="0"/>
              <a:t> </a:t>
            </a:r>
            <a:r>
              <a:rPr lang="ru-RU" sz="2200" b="1" dirty="0"/>
              <a:t>Кудринская</a:t>
            </a:r>
            <a:r>
              <a:rPr lang="ru-RU" sz="2200" b="1" cap="all" baseline="30000" dirty="0"/>
              <a:t>1</a:t>
            </a:r>
            <a:r>
              <a:rPr lang="ru-RU" sz="2200" b="1" cap="all" dirty="0"/>
              <a:t>, </a:t>
            </a:r>
            <a:r>
              <a:rPr lang="ru-RU" sz="2200" b="1" dirty="0" smtClean="0"/>
              <a:t>Г.В</a:t>
            </a:r>
            <a:r>
              <a:rPr lang="ru-RU" sz="2200" b="1" dirty="0"/>
              <a:t>.</a:t>
            </a:r>
            <a:r>
              <a:rPr lang="en-US" sz="2200" b="1" dirty="0"/>
              <a:t> </a:t>
            </a:r>
            <a:r>
              <a:rPr lang="ru-RU" sz="2200" b="1" dirty="0"/>
              <a:t>Куповых</a:t>
            </a:r>
            <a:r>
              <a:rPr lang="ru-RU" sz="2200" b="1" baseline="30000" dirty="0"/>
              <a:t>1</a:t>
            </a:r>
            <a:r>
              <a:rPr lang="ru-RU" sz="2200" b="1" cap="all" dirty="0"/>
              <a:t>, </a:t>
            </a:r>
            <a:r>
              <a:rPr lang="ru-RU" sz="2200" b="1" cap="all" dirty="0" smtClean="0"/>
              <a:t/>
            </a:r>
            <a:br>
              <a:rPr lang="ru-RU" sz="2200" b="1" cap="all" dirty="0" smtClean="0"/>
            </a:br>
            <a:r>
              <a:rPr lang="ru-RU" sz="2200" b="1" dirty="0" smtClean="0"/>
              <a:t>А.Х</a:t>
            </a:r>
            <a:r>
              <a:rPr lang="ru-RU" sz="2200" b="1" dirty="0"/>
              <a:t>.</a:t>
            </a:r>
            <a:r>
              <a:rPr lang="en-US" sz="2200" b="1" dirty="0"/>
              <a:t> </a:t>
            </a:r>
            <a:r>
              <a:rPr lang="ru-RU" sz="2200" b="1" dirty="0"/>
              <a:t>Аджиев</a:t>
            </a:r>
            <a:r>
              <a:rPr lang="ru-RU" sz="2200" b="1" cap="all" baseline="30000" dirty="0"/>
              <a:t>2</a:t>
            </a:r>
            <a:r>
              <a:rPr lang="ru-RU" sz="2200" b="1" cap="all" dirty="0"/>
              <a:t>, </a:t>
            </a:r>
            <a:r>
              <a:rPr lang="ru-RU" sz="2200" b="1" cap="all" dirty="0" smtClean="0"/>
              <a:t>Б</a:t>
            </a:r>
            <a:r>
              <a:rPr lang="ru-RU" sz="2200" b="1" dirty="0" smtClean="0"/>
              <a:t>.Г</a:t>
            </a:r>
            <a:r>
              <a:rPr lang="ru-RU" sz="2200" b="1" dirty="0"/>
              <a:t>.</a:t>
            </a:r>
            <a:r>
              <a:rPr lang="en-US" sz="2200" b="1" dirty="0"/>
              <a:t> </a:t>
            </a:r>
            <a:r>
              <a:rPr lang="ru-RU" sz="2200" b="1" dirty="0" smtClean="0"/>
              <a:t>Зайнетдинов</a:t>
            </a:r>
            <a:r>
              <a:rPr lang="ru-RU" sz="2200" b="1" cap="all" baseline="30000" dirty="0" smtClean="0"/>
              <a:t>3</a:t>
            </a:r>
          </a:p>
          <a:p>
            <a:endParaRPr lang="ru-RU" sz="2200" b="1" dirty="0"/>
          </a:p>
          <a:p>
            <a:r>
              <a:rPr lang="ru-RU" sz="2200" i="1" baseline="30000" dirty="0"/>
              <a:t>1</a:t>
            </a:r>
            <a:r>
              <a:rPr lang="ru-RU" sz="2200" i="1" dirty="0"/>
              <a:t>Южный федеральный университет</a:t>
            </a:r>
            <a:endParaRPr lang="ru-RU" sz="2200" dirty="0"/>
          </a:p>
          <a:p>
            <a:r>
              <a:rPr lang="ru-RU" sz="2200" baseline="30000" dirty="0"/>
              <a:t>2</a:t>
            </a:r>
            <a:r>
              <a:rPr lang="ru-RU" sz="2200" i="1" dirty="0"/>
              <a:t>Высокогорный геофизический институт</a:t>
            </a:r>
            <a:endParaRPr lang="ru-RU" sz="2200" dirty="0"/>
          </a:p>
          <a:p>
            <a:r>
              <a:rPr lang="ru-RU" sz="2200" i="1" baseline="30000" dirty="0"/>
              <a:t>3</a:t>
            </a:r>
            <a:r>
              <a:rPr lang="ru-RU" sz="2200" i="1" dirty="0"/>
              <a:t>Главная геофизическая обсерватория им. А И. </a:t>
            </a:r>
            <a:r>
              <a:rPr lang="ru-RU" sz="2200" i="1" dirty="0" err="1"/>
              <a:t>Воейкова</a:t>
            </a:r>
            <a:endParaRPr lang="ru-RU" sz="2200" dirty="0"/>
          </a:p>
        </p:txBody>
      </p:sp>
      <p:sp>
        <p:nvSpPr>
          <p:cNvPr id="14" name="Rectangle 1"/>
          <p:cNvSpPr/>
          <p:nvPr/>
        </p:nvSpPr>
        <p:spPr>
          <a:xfrm>
            <a:off x="1875773" y="6523330"/>
            <a:ext cx="6858000" cy="3346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ectangle 1"/>
          <p:cNvSpPr/>
          <p:nvPr/>
        </p:nvSpPr>
        <p:spPr>
          <a:xfrm>
            <a:off x="1875773" y="16059"/>
            <a:ext cx="6858000" cy="3346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Picture 2" descr="logo_sfedu_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5498794"/>
            <a:ext cx="936104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115616" y="314653"/>
            <a:ext cx="77434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dirty="0"/>
              <a:t>XI международная конференция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(сентябрь </a:t>
            </a:r>
            <a:r>
              <a:rPr lang="ru-RU" dirty="0"/>
              <a:t>2020 г</a:t>
            </a:r>
            <a:r>
              <a:rPr lang="ru-RU" dirty="0" smtClean="0"/>
              <a:t>.), </a:t>
            </a:r>
            <a:r>
              <a:rPr lang="ru-RU" dirty="0"/>
              <a:t>с. Паратунка, Камчатский край</a:t>
            </a:r>
          </a:p>
        </p:txBody>
      </p:sp>
      <p:pic>
        <p:nvPicPr>
          <p:cNvPr id="3" name="Picture 2" descr="http://voeikovmgo.ru/images/stories/ggo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543"/>
          <a:stretch/>
        </p:blipFill>
        <p:spPr bwMode="auto">
          <a:xfrm>
            <a:off x="6012160" y="5564715"/>
            <a:ext cx="1224136" cy="88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oeikovmgo.ru/images/stories/roshydromet_logo2b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392"/>
          <a:stretch/>
        </p:blipFill>
        <p:spPr bwMode="auto">
          <a:xfrm>
            <a:off x="4139952" y="5575996"/>
            <a:ext cx="1540750" cy="870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747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3901" y="188640"/>
            <a:ext cx="752567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/>
              <a:t>The variations of atmospheric electric field: 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en-US" sz="2400" dirty="0" smtClean="0"/>
              <a:t>a</a:t>
            </a:r>
            <a:r>
              <a:rPr lang="en-US" sz="2400" dirty="0"/>
              <a:t>) Peak </a:t>
            </a:r>
            <a:r>
              <a:rPr lang="en-US" sz="2400" dirty="0" err="1"/>
              <a:t>Cheget</a:t>
            </a:r>
            <a:r>
              <a:rPr lang="en-US" sz="2400" dirty="0"/>
              <a:t>, </a:t>
            </a:r>
            <a:r>
              <a:rPr lang="ru-RU" sz="2400" dirty="0" smtClean="0"/>
              <a:t>	</a:t>
            </a:r>
            <a:r>
              <a:rPr lang="en-US" sz="2400" dirty="0" smtClean="0"/>
              <a:t>b</a:t>
            </a:r>
            <a:r>
              <a:rPr lang="en-US" sz="2400" dirty="0"/>
              <a:t>) </a:t>
            </a:r>
            <a:r>
              <a:rPr lang="en-US" sz="2400" dirty="0" err="1"/>
              <a:t>Verkhne</a:t>
            </a:r>
            <a:r>
              <a:rPr lang="en-US" sz="2400" dirty="0"/>
              <a:t> </a:t>
            </a:r>
            <a:r>
              <a:rPr lang="en-US" sz="2400" dirty="0" err="1"/>
              <a:t>Dubrovo</a:t>
            </a:r>
            <a:endParaRPr lang="ru-RU" sz="2400" i="1" dirty="0">
              <a:latin typeface="+mj-lt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082606032"/>
              </p:ext>
            </p:extLst>
          </p:nvPr>
        </p:nvGraphicFramePr>
        <p:xfrm>
          <a:off x="539552" y="3238585"/>
          <a:ext cx="7920880" cy="291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941379023"/>
              </p:ext>
            </p:extLst>
          </p:nvPr>
        </p:nvGraphicFramePr>
        <p:xfrm>
          <a:off x="683568" y="1124744"/>
          <a:ext cx="777686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856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204527"/>
              </p:ext>
            </p:extLst>
          </p:nvPr>
        </p:nvGraphicFramePr>
        <p:xfrm>
          <a:off x="121824" y="1628800"/>
          <a:ext cx="8856983" cy="4248472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1870595"/>
                <a:gridCol w="873298"/>
                <a:gridCol w="942383"/>
                <a:gridCol w="1059294"/>
                <a:gridCol w="4111413"/>
              </a:tblGrid>
              <a:tr h="10621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Observation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r-FR" sz="1800" b="0" dirty="0" smtClean="0">
                          <a:solidFill>
                            <a:schemeClr val="tx1"/>
                          </a:solidFill>
                          <a:effectLst/>
                        </a:rPr>
                        <a:t>points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latitude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longitude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height above sea level, m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Description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10621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Verkhne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Dubrovo</a:t>
                      </a:r>
                      <a:endParaRPr lang="ru-RU" sz="18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57,6</a:t>
                      </a:r>
                      <a:endParaRPr lang="ru-RU" sz="18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61,1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288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 station is located in the middle of a forest area at a distance of 30 km East of Yekaterinburg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10621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Tiksi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71,6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128,9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 station is located in the polar region, on the coast of the Arctic ocean (on the shore of the bay of the same name)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10621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Peak </a:t>
                      </a:r>
                      <a:r>
                        <a:rPr lang="en-US" sz="1800" dirty="0" err="1">
                          <a:effectLst/>
                        </a:rPr>
                        <a:t>Cheget</a:t>
                      </a:r>
                      <a:endParaRPr lang="ru-RU" sz="18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43,2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42,3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3050</a:t>
                      </a:r>
                      <a:endParaRPr lang="ru-RU" sz="180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The </a:t>
                      </a:r>
                      <a:r>
                        <a:rPr lang="en-US" sz="1800" dirty="0" smtClean="0">
                          <a:effectLst/>
                        </a:rPr>
                        <a:t>station </a:t>
                      </a:r>
                      <a:r>
                        <a:rPr lang="en-US" sz="1800" dirty="0">
                          <a:effectLst/>
                        </a:rPr>
                        <a:t>is located on the Northern slope of </a:t>
                      </a:r>
                      <a:r>
                        <a:rPr lang="en-US" sz="1800" dirty="0" err="1">
                          <a:effectLst/>
                        </a:rPr>
                        <a:t>Cheget</a:t>
                      </a:r>
                      <a:r>
                        <a:rPr lang="en-US" sz="1800" dirty="0">
                          <a:effectLst/>
                        </a:rPr>
                        <a:t> mountain in the Elbrus region</a:t>
                      </a:r>
                      <a:endParaRPr lang="ru-RU" sz="1800" dirty="0">
                        <a:effectLst/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976887" y="260648"/>
            <a:ext cx="51468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>
                <a:latin typeface="+mj-lt"/>
              </a:rPr>
              <a:t>Description of observation points</a:t>
            </a:r>
            <a:endParaRPr lang="ru-RU" sz="2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756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954986"/>
              </p:ext>
            </p:extLst>
          </p:nvPr>
        </p:nvGraphicFramePr>
        <p:xfrm>
          <a:off x="369218" y="1628800"/>
          <a:ext cx="8405564" cy="3528390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2604968"/>
                <a:gridCol w="1933532"/>
                <a:gridCol w="1933532"/>
                <a:gridCol w="1933532"/>
              </a:tblGrid>
              <a:tr h="58806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  <a:effectLst/>
                        </a:rPr>
                        <a:t>Parameter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2014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</a:tr>
              <a:tr h="5880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200" b="0" dirty="0">
                          <a:effectLst/>
                        </a:rPr>
                        <a:t>Number of sunspots (</a:t>
                      </a:r>
                      <a:r>
                        <a:rPr lang="en-US" sz="2200" b="0" dirty="0">
                          <a:effectLst/>
                        </a:rPr>
                        <a:t>a</a:t>
                      </a:r>
                      <a:r>
                        <a:rPr lang="fr-FR" sz="2200" b="0" dirty="0">
                          <a:effectLst/>
                        </a:rPr>
                        <a:t>verage)</a:t>
                      </a:r>
                      <a:endParaRPr lang="ru-RU" sz="2200" b="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60</a:t>
                      </a:r>
                      <a:endParaRPr lang="ru-RU" sz="220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10</a:t>
                      </a:r>
                      <a:endParaRPr lang="ru-RU" sz="220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</a:tr>
              <a:tr h="5880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Solar radio flux (average), 10</a:t>
                      </a:r>
                      <a:r>
                        <a:rPr lang="en-US" sz="2200" b="0" baseline="30000" dirty="0">
                          <a:effectLst/>
                        </a:rPr>
                        <a:t>-22</a:t>
                      </a:r>
                      <a:r>
                        <a:rPr lang="en-US" sz="2200" b="0" dirty="0">
                          <a:effectLst/>
                        </a:rPr>
                        <a:t> W/m</a:t>
                      </a:r>
                      <a:r>
                        <a:rPr lang="en-US" sz="2200" b="0" baseline="30000" dirty="0">
                          <a:effectLst/>
                        </a:rPr>
                        <a:t>2</a:t>
                      </a:r>
                      <a:endParaRPr lang="ru-RU" sz="2200" b="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140</a:t>
                      </a:r>
                      <a:endParaRPr lang="ru-RU" sz="220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80</a:t>
                      </a:r>
                      <a:endParaRPr lang="ru-RU" sz="220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</a:tr>
              <a:tr h="588065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</a:rPr>
                        <a:t>Number of s</a:t>
                      </a:r>
                      <a:r>
                        <a:rPr lang="x-none" sz="2200" b="0">
                          <a:effectLst/>
                        </a:rPr>
                        <a:t>olar flares</a:t>
                      </a:r>
                      <a:r>
                        <a:rPr lang="en-US" sz="2200" b="0" dirty="0">
                          <a:effectLst/>
                        </a:rPr>
                        <a:t> (total)</a:t>
                      </a:r>
                      <a:endParaRPr lang="ru-RU" sz="2200" b="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2200">
                          <a:effectLst/>
                        </a:rPr>
                        <a:t>C</a:t>
                      </a:r>
                      <a:endParaRPr lang="ru-RU" sz="220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476</a:t>
                      </a:r>
                      <a:endParaRPr lang="ru-RU" sz="220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166</a:t>
                      </a:r>
                      <a:endParaRPr lang="ru-RU" sz="220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</a:tr>
              <a:tr h="588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M</a:t>
                      </a:r>
                      <a:endParaRPr lang="ru-RU" sz="220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71</a:t>
                      </a:r>
                      <a:endParaRPr lang="ru-RU" sz="220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31</a:t>
                      </a:r>
                      <a:endParaRPr lang="ru-RU" sz="220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</a:tr>
              <a:tr h="588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X</a:t>
                      </a:r>
                      <a:endParaRPr lang="ru-RU" sz="220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9</a:t>
                      </a:r>
                      <a:endParaRPr lang="ru-RU" sz="220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</a:t>
                      </a:r>
                      <a:endParaRPr lang="ru-RU" sz="2200" dirty="0">
                        <a:effectLst/>
                        <a:latin typeface="New York"/>
                        <a:ea typeface="Times New Roman"/>
                        <a:cs typeface="New York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13901" y="188640"/>
            <a:ext cx="7525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1" dirty="0">
                <a:latin typeface="+mj-lt"/>
              </a:rPr>
              <a:t>Average values of the parameters of solar activity</a:t>
            </a:r>
            <a:endParaRPr lang="ru-RU" sz="2800" i="1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1434" y="682833"/>
            <a:ext cx="46223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200" dirty="0" smtClean="0"/>
              <a:t> </a:t>
            </a:r>
            <a:r>
              <a:rPr lang="fr-FR" sz="2200" dirty="0" smtClean="0"/>
              <a:t>for </a:t>
            </a:r>
            <a:r>
              <a:rPr lang="fr-FR" sz="2200" dirty="0"/>
              <a:t>the summer season (June-August)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6984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6331" y="188640"/>
            <a:ext cx="85909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/>
              <a:t>The regression of the flash activity </a:t>
            </a:r>
            <a:r>
              <a:rPr lang="en-US" sz="2800" i="1" dirty="0" smtClean="0"/>
              <a:t>index</a:t>
            </a:r>
            <a:r>
              <a:rPr lang="ru-RU" sz="2800" i="1" dirty="0" smtClean="0"/>
              <a:t> </a:t>
            </a:r>
            <a:r>
              <a:rPr lang="en-US" sz="2800" i="1" dirty="0" smtClean="0"/>
              <a:t>by </a:t>
            </a:r>
            <a:r>
              <a:rPr lang="en-US" sz="2800" i="1" dirty="0"/>
              <a:t>the number of </a:t>
            </a:r>
            <a:r>
              <a:rPr lang="en-US" sz="2800" i="1" dirty="0" smtClean="0"/>
              <a:t>sunspots</a:t>
            </a:r>
            <a:r>
              <a:rPr lang="ru-RU" sz="2800" i="1" dirty="0" smtClean="0"/>
              <a:t>; </a:t>
            </a:r>
            <a:r>
              <a:rPr lang="en-US" sz="2800" i="1" dirty="0" smtClean="0"/>
              <a:t>solar </a:t>
            </a:r>
            <a:r>
              <a:rPr lang="en-US" sz="2800" i="1" dirty="0"/>
              <a:t>radiation index of flare </a:t>
            </a:r>
            <a:r>
              <a:rPr lang="en-US" sz="2800" i="1" dirty="0" smtClean="0"/>
              <a:t>activity</a:t>
            </a:r>
            <a:endParaRPr lang="ru-RU" sz="2800" i="1" dirty="0">
              <a:latin typeface="+mj-lt"/>
            </a:endParaRPr>
          </a:p>
        </p:txBody>
      </p:sp>
      <p:pic>
        <p:nvPicPr>
          <p:cNvPr id="2050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31" y="1617000"/>
            <a:ext cx="4232554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566" y="1484784"/>
            <a:ext cx="4375751" cy="378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78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3900" y="44624"/>
            <a:ext cx="75256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/>
              <a:t>Average values of the atmospheric electric field for different values of the number of sunspots</a:t>
            </a:r>
            <a:endParaRPr lang="ru-RU" sz="2800" i="1" dirty="0">
              <a:latin typeface="+mj-lt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274222292"/>
              </p:ext>
            </p:extLst>
          </p:nvPr>
        </p:nvGraphicFramePr>
        <p:xfrm>
          <a:off x="1295636" y="1268760"/>
          <a:ext cx="655272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83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5613" y="98629"/>
            <a:ext cx="75256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/>
              <a:t>Average values of the atmospheric electric field for different values of the radio emission flux</a:t>
            </a:r>
            <a:endParaRPr lang="ru-RU" sz="2800" i="1" dirty="0">
              <a:latin typeface="+mj-lt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658908005"/>
              </p:ext>
            </p:extLst>
          </p:nvPr>
        </p:nvGraphicFramePr>
        <p:xfrm>
          <a:off x="1475656" y="1196752"/>
          <a:ext cx="568863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652120" y="1988839"/>
            <a:ext cx="280397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lphaLcParenR"/>
            </a:pPr>
            <a:r>
              <a:rPr lang="ru-RU" sz="2000" dirty="0" smtClean="0"/>
              <a:t>(</a:t>
            </a:r>
            <a:r>
              <a:rPr lang="en-US" sz="2000" dirty="0" smtClean="0"/>
              <a:t>80÷150</a:t>
            </a:r>
            <a:r>
              <a:rPr lang="ru-RU" sz="2000" dirty="0" smtClean="0"/>
              <a:t>) </a:t>
            </a:r>
            <a:r>
              <a:rPr lang="en-US" sz="2000" dirty="0" smtClean="0"/>
              <a:t>·10</a:t>
            </a:r>
            <a:r>
              <a:rPr lang="en-US" sz="2000" baseline="30000" dirty="0" smtClean="0"/>
              <a:t>-22</a:t>
            </a:r>
            <a:r>
              <a:rPr lang="en-US" sz="2000" dirty="0" smtClean="0"/>
              <a:t> W/m</a:t>
            </a:r>
            <a:r>
              <a:rPr lang="en-US" sz="2000" baseline="30000" dirty="0" smtClean="0"/>
              <a:t>2</a:t>
            </a:r>
            <a:endParaRPr lang="ru-RU" sz="2000" dirty="0"/>
          </a:p>
          <a:p>
            <a:r>
              <a:rPr lang="en-US" sz="2000" dirty="0" smtClean="0"/>
              <a:t> </a:t>
            </a:r>
            <a:endParaRPr lang="ru-RU" sz="2000" dirty="0" smtClean="0"/>
          </a:p>
          <a:p>
            <a:r>
              <a:rPr lang="en-US" sz="2000" dirty="0" smtClean="0"/>
              <a:t>b</a:t>
            </a:r>
            <a:r>
              <a:rPr lang="en-US" sz="2000" dirty="0"/>
              <a:t>) </a:t>
            </a:r>
            <a:r>
              <a:rPr lang="ru-RU" sz="2000" dirty="0" smtClean="0"/>
              <a:t>(</a:t>
            </a:r>
            <a:r>
              <a:rPr lang="en-US" sz="2000" dirty="0" smtClean="0"/>
              <a:t>180÷230</a:t>
            </a:r>
            <a:r>
              <a:rPr lang="ru-RU" sz="2000" dirty="0" smtClean="0"/>
              <a:t>) </a:t>
            </a:r>
            <a:r>
              <a:rPr lang="en-US" sz="2000" dirty="0" smtClean="0"/>
              <a:t>·10</a:t>
            </a:r>
            <a:r>
              <a:rPr lang="en-US" sz="2000" baseline="30000" dirty="0" smtClean="0"/>
              <a:t>-22</a:t>
            </a:r>
            <a:r>
              <a:rPr lang="en-US" sz="2000" dirty="0" smtClean="0"/>
              <a:t> </a:t>
            </a:r>
            <a:r>
              <a:rPr lang="en-US" sz="2000" dirty="0"/>
              <a:t>W/m</a:t>
            </a:r>
            <a:r>
              <a:rPr lang="en-US" sz="2000" baseline="30000" dirty="0"/>
              <a:t>2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0107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5613" y="98629"/>
            <a:ext cx="75256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/>
              <a:t>The regression of the atmospheric electric field 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en-US" sz="2800" i="1" dirty="0" smtClean="0"/>
              <a:t>by </a:t>
            </a:r>
            <a:r>
              <a:rPr lang="en-US" sz="2800" i="1" dirty="0"/>
              <a:t>the flash activity index</a:t>
            </a:r>
            <a:endParaRPr lang="ru-RU" sz="2800" i="1" dirty="0">
              <a:latin typeface="+mj-lt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948744218"/>
              </p:ext>
            </p:extLst>
          </p:nvPr>
        </p:nvGraphicFramePr>
        <p:xfrm>
          <a:off x="467544" y="1268760"/>
          <a:ext cx="547260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319112"/>
              </p:ext>
            </p:extLst>
          </p:nvPr>
        </p:nvGraphicFramePr>
        <p:xfrm>
          <a:off x="6012160" y="1988840"/>
          <a:ext cx="2972916" cy="440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Формула" r:id="rId4" imgW="1282700" imgH="203200" progId="Equation.3">
                  <p:embed/>
                </p:oleObj>
              </mc:Choice>
              <mc:Fallback>
                <p:oleObj name="Формула" r:id="rId4" imgW="12827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1988840"/>
                        <a:ext cx="2972916" cy="4404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559504"/>
              </p:ext>
            </p:extLst>
          </p:nvPr>
        </p:nvGraphicFramePr>
        <p:xfrm>
          <a:off x="6031600" y="3573016"/>
          <a:ext cx="3101883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Формула" r:id="rId6" imgW="1256755" imgH="177723" progId="Equation.3">
                  <p:embed/>
                </p:oleObj>
              </mc:Choice>
              <mc:Fallback>
                <p:oleObj name="Формула" r:id="rId6" imgW="1256755" imgH="17772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1600" y="3573016"/>
                        <a:ext cx="3101883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6946916" y="1521079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2014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6949567" y="3111351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2017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0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0" y="41156"/>
            <a:ext cx="75256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smtClean="0"/>
              <a:t>The variations of atmospheric electric field for different values of Ap-index</a:t>
            </a:r>
            <a:endParaRPr lang="ru-RU" sz="2800" i="1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90092598"/>
              </p:ext>
            </p:extLst>
          </p:nvPr>
        </p:nvGraphicFramePr>
        <p:xfrm>
          <a:off x="236082" y="1093075"/>
          <a:ext cx="669674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01945907"/>
              </p:ext>
            </p:extLst>
          </p:nvPr>
        </p:nvGraphicFramePr>
        <p:xfrm>
          <a:off x="191898" y="3384336"/>
          <a:ext cx="6696746" cy="2765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544049" y="1035181"/>
            <a:ext cx="1340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Peak </a:t>
            </a:r>
            <a:r>
              <a:rPr lang="en-US" dirty="0" err="1" smtClean="0"/>
              <a:t>Cheget</a:t>
            </a: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5236081" y="3428689"/>
            <a:ext cx="1719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Verhne</a:t>
            </a:r>
            <a:r>
              <a:rPr lang="en-US" dirty="0" smtClean="0"/>
              <a:t> </a:t>
            </a:r>
            <a:r>
              <a:rPr lang="en-US" dirty="0" err="1"/>
              <a:t>Dubrovo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44816" y="1700808"/>
            <a:ext cx="25922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&lt; </a:t>
            </a:r>
            <a:r>
              <a:rPr lang="fr-FR" i="1" dirty="0" smtClean="0"/>
              <a:t>5 </a:t>
            </a:r>
            <a:r>
              <a:rPr lang="fr-FR" i="1" dirty="0"/>
              <a:t>nTl</a:t>
            </a:r>
            <a:r>
              <a:rPr lang="fr-FR" dirty="0"/>
              <a:t> </a:t>
            </a:r>
            <a:endParaRPr lang="ru-RU" dirty="0" smtClean="0"/>
          </a:p>
          <a:p>
            <a:r>
              <a:rPr lang="fr-FR" dirty="0" smtClean="0"/>
              <a:t>calm </a:t>
            </a:r>
            <a:r>
              <a:rPr lang="fr-FR" dirty="0"/>
              <a:t>state (dotted line) </a:t>
            </a:r>
            <a:endParaRPr lang="ru-RU" dirty="0" smtClean="0"/>
          </a:p>
          <a:p>
            <a:endParaRPr lang="ru-RU" i="1" dirty="0"/>
          </a:p>
          <a:p>
            <a:r>
              <a:rPr lang="fr-FR" i="1" dirty="0" smtClean="0"/>
              <a:t>20</a:t>
            </a:r>
            <a:r>
              <a:rPr lang="fr-FR" dirty="0" smtClean="0"/>
              <a:t>÷</a:t>
            </a:r>
            <a:r>
              <a:rPr lang="fr-FR" i="1" dirty="0" smtClean="0"/>
              <a:t>30 </a:t>
            </a:r>
            <a:r>
              <a:rPr lang="fr-FR" i="1" dirty="0"/>
              <a:t>nTl</a:t>
            </a:r>
            <a:r>
              <a:rPr lang="fr-FR" dirty="0"/>
              <a:t> </a:t>
            </a:r>
            <a:endParaRPr lang="ru-RU" dirty="0" smtClean="0"/>
          </a:p>
          <a:p>
            <a:r>
              <a:rPr lang="fr-FR" dirty="0" smtClean="0"/>
              <a:t>unstable </a:t>
            </a:r>
            <a:r>
              <a:rPr lang="fr-FR" dirty="0"/>
              <a:t>state (solid line)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30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99590" y="6150114"/>
            <a:ext cx="7957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Солнечно-земные связи и физика предвестников землетрясений</a:t>
            </a:r>
          </a:p>
          <a:p>
            <a:pPr algn="ctr"/>
            <a:r>
              <a:rPr lang="ru-RU" sz="2000" dirty="0"/>
              <a:t>XI международная </a:t>
            </a:r>
            <a:r>
              <a:rPr lang="ru-RU" sz="2000" dirty="0" smtClean="0"/>
              <a:t>конференция, сентябрь 2020, Паратунка</a:t>
            </a: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07383" y="116632"/>
            <a:ext cx="75256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/>
              <a:t>The dependence of the atmospheric electric field strength on the planetary </a:t>
            </a:r>
            <a:r>
              <a:rPr lang="en-US" sz="2800" i="1" dirty="0" err="1"/>
              <a:t>Ap</a:t>
            </a:r>
            <a:r>
              <a:rPr lang="en-US" sz="2800" i="1" dirty="0"/>
              <a:t>-index, </a:t>
            </a:r>
            <a:r>
              <a:rPr lang="en-US" sz="2800" i="1" dirty="0" err="1"/>
              <a:t>Cheget</a:t>
            </a:r>
            <a:r>
              <a:rPr lang="en-US" sz="2800" i="1" dirty="0"/>
              <a:t> Peak</a:t>
            </a:r>
            <a:endParaRPr lang="ru-RU" sz="2400" i="1" dirty="0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422" y="1484784"/>
            <a:ext cx="6123155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741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444</Words>
  <Application>Microsoft Office PowerPoint</Application>
  <PresentationFormat>Экран (4:3)</PresentationFormat>
  <Paragraphs>98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10</cp:revision>
  <dcterms:created xsi:type="dcterms:W3CDTF">2020-09-19T11:12:04Z</dcterms:created>
  <dcterms:modified xsi:type="dcterms:W3CDTF">2020-09-22T20:29:42Z</dcterms:modified>
</cp:coreProperties>
</file>